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18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07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41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12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41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22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68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70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64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CE5C0-BBBB-9047-9896-5DF85B55CAA9}" type="datetimeFigureOut">
              <a:rPr lang="it-IT" smtClean="0"/>
              <a:t>03/10/17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607B-49AA-A04E-AA03-154FC2BD3BA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86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55508" y="784426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LEZIONE 2</a:t>
            </a:r>
          </a:p>
          <a:p>
            <a:pPr algn="ctr"/>
            <a:r>
              <a:rPr lang="it-IT" b="1" dirty="0" smtClean="0"/>
              <a:t>IL CONCETTO DI NORMA GIURIDICA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0139" y="2692595"/>
            <a:ext cx="6941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>
                <a:latin typeface="Arial"/>
                <a:cs typeface="Arial"/>
              </a:rPr>
              <a:t>Leggi della </a:t>
            </a:r>
            <a:r>
              <a:rPr lang="it-IT" b="1" dirty="0" smtClean="0">
                <a:latin typeface="Arial"/>
                <a:cs typeface="Arial"/>
              </a:rPr>
              <a:t>natura</a:t>
            </a:r>
            <a:r>
              <a:rPr lang="it-IT" dirty="0" smtClean="0">
                <a:latin typeface="Arial"/>
                <a:cs typeface="Arial"/>
              </a:rPr>
              <a:t> e leggi della </a:t>
            </a:r>
            <a:r>
              <a:rPr lang="it-IT" b="1" dirty="0" smtClean="0">
                <a:latin typeface="Arial"/>
                <a:cs typeface="Arial"/>
              </a:rPr>
              <a:t>pratica </a:t>
            </a:r>
            <a:r>
              <a:rPr lang="it-IT" dirty="0" smtClean="0">
                <a:latin typeface="Arial"/>
                <a:cs typeface="Arial"/>
              </a:rPr>
              <a:t>(morale, sociale, giuridica): come distinguerle sul piano strutturale?</a:t>
            </a:r>
          </a:p>
          <a:p>
            <a:pPr marL="342900" indent="-342900">
              <a:buAutoNum type="arabicPeriod"/>
            </a:pPr>
            <a:endParaRPr lang="it-IT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it-IT" dirty="0" smtClean="0">
                <a:latin typeface="Arial"/>
                <a:cs typeface="Arial"/>
              </a:rPr>
              <a:t>All’interno delle leggi della pratica, come distinguere strutturalmente norme </a:t>
            </a:r>
            <a:r>
              <a:rPr lang="it-IT" b="1" dirty="0" smtClean="0">
                <a:latin typeface="Arial"/>
                <a:cs typeface="Arial"/>
              </a:rPr>
              <a:t>morali</a:t>
            </a:r>
            <a:r>
              <a:rPr lang="it-IT" dirty="0" smtClean="0">
                <a:latin typeface="Arial"/>
                <a:cs typeface="Arial"/>
              </a:rPr>
              <a:t>, norme </a:t>
            </a:r>
            <a:r>
              <a:rPr lang="it-IT" b="1" dirty="0" smtClean="0">
                <a:latin typeface="Arial"/>
                <a:cs typeface="Arial"/>
              </a:rPr>
              <a:t>sociali</a:t>
            </a:r>
            <a:r>
              <a:rPr lang="it-IT" dirty="0" smtClean="0">
                <a:latin typeface="Arial"/>
                <a:cs typeface="Arial"/>
              </a:rPr>
              <a:t>, norme </a:t>
            </a:r>
            <a:r>
              <a:rPr lang="it-IT" b="1" dirty="0" smtClean="0">
                <a:latin typeface="Arial"/>
                <a:cs typeface="Arial"/>
              </a:rPr>
              <a:t>giuridiche</a:t>
            </a:r>
            <a:r>
              <a:rPr lang="it-IT" dirty="0" smtClean="0">
                <a:latin typeface="Arial"/>
                <a:cs typeface="Arial"/>
              </a:rPr>
              <a:t>?</a:t>
            </a:r>
          </a:p>
          <a:p>
            <a:pPr marL="342900" indent="-342900">
              <a:buAutoNum type="arabicPeriod"/>
            </a:pPr>
            <a:endParaRPr lang="it-IT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it-IT" dirty="0" smtClean="0">
                <a:latin typeface="Arial"/>
                <a:cs typeface="Arial"/>
              </a:rPr>
              <a:t>Quali sono </a:t>
            </a:r>
            <a:r>
              <a:rPr lang="it-IT" b="1" dirty="0" smtClean="0">
                <a:latin typeface="Arial"/>
                <a:cs typeface="Arial"/>
              </a:rPr>
              <a:t>i requisiti strutturali propri</a:t>
            </a:r>
            <a:r>
              <a:rPr lang="it-IT" dirty="0" smtClean="0">
                <a:latin typeface="Arial"/>
                <a:cs typeface="Arial"/>
              </a:rPr>
              <a:t> della norma giuridica?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15" y="582441"/>
            <a:ext cx="2167539" cy="269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6595" y="467862"/>
            <a:ext cx="810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LEGGI                                                                                                  LEGGI                                     </a:t>
            </a:r>
          </a:p>
          <a:p>
            <a:r>
              <a:rPr lang="it-IT" dirty="0" smtClean="0"/>
              <a:t>          </a:t>
            </a:r>
            <a:r>
              <a:rPr lang="it-IT" b="1" dirty="0" smtClean="0"/>
              <a:t>NATURALI                                                                                        PRATICHE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       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500" y="1307707"/>
            <a:ext cx="756250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latin typeface="Arial"/>
                <a:cs typeface="Arial"/>
              </a:rPr>
              <a:t>causalità                                      doverosità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 smtClean="0">
                <a:latin typeface="Arial"/>
                <a:cs typeface="Arial"/>
              </a:rPr>
              <a:t>esistenziale                                deontologica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>
                <a:latin typeface="Arial"/>
                <a:cs typeface="Arial"/>
              </a:rPr>
              <a:t>v</a:t>
            </a:r>
            <a:r>
              <a:rPr lang="it-IT" sz="2800" b="1" i="1" dirty="0" smtClean="0">
                <a:latin typeface="Arial"/>
                <a:cs typeface="Arial"/>
              </a:rPr>
              <a:t>era/falsa                                 </a:t>
            </a:r>
            <a:r>
              <a:rPr lang="it-IT" sz="2800" b="1" i="1" dirty="0">
                <a:latin typeface="Arial"/>
                <a:cs typeface="Arial"/>
              </a:rPr>
              <a:t> </a:t>
            </a:r>
            <a:r>
              <a:rPr lang="it-IT" sz="2800" b="1" i="1" dirty="0" smtClean="0">
                <a:latin typeface="Arial"/>
                <a:cs typeface="Arial"/>
              </a:rPr>
              <a:t>      vigente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>
                <a:latin typeface="Arial"/>
                <a:cs typeface="Arial"/>
              </a:rPr>
              <a:t>u</a:t>
            </a:r>
            <a:r>
              <a:rPr lang="it-IT" sz="2800" b="1" i="1" dirty="0" smtClean="0">
                <a:latin typeface="Arial"/>
                <a:cs typeface="Arial"/>
              </a:rPr>
              <a:t>nilateralità                                   bilateralità</a:t>
            </a:r>
            <a:endParaRPr lang="it-IT" sz="2800" b="1" i="1" dirty="0">
              <a:latin typeface="Arial"/>
              <a:cs typeface="Arial"/>
            </a:endParaRPr>
          </a:p>
          <a:p>
            <a:endParaRPr lang="it-IT" sz="2800" b="1" i="1" dirty="0" smtClean="0">
              <a:latin typeface="Arial"/>
              <a:cs typeface="Arial"/>
            </a:endParaRPr>
          </a:p>
          <a:p>
            <a:r>
              <a:rPr lang="it-IT" sz="2800" b="1" i="1" dirty="0" smtClean="0">
                <a:latin typeface="Arial"/>
                <a:cs typeface="Arial"/>
              </a:rPr>
              <a:t>                         </a:t>
            </a:r>
            <a:r>
              <a:rPr lang="it-IT" sz="2400" i="1" dirty="0" smtClean="0">
                <a:latin typeface="Arial"/>
                <a:cs typeface="Arial"/>
              </a:rPr>
              <a:t>in sintesi, sono:</a:t>
            </a:r>
            <a:endParaRPr lang="it-IT" sz="2800" b="1" i="1" dirty="0" smtClean="0">
              <a:latin typeface="Arial"/>
              <a:cs typeface="Arial"/>
            </a:endParaRPr>
          </a:p>
          <a:p>
            <a:r>
              <a:rPr lang="it-IT" sz="2800" b="1" i="1" dirty="0" smtClean="0">
                <a:latin typeface="Arial"/>
                <a:cs typeface="Arial"/>
              </a:rPr>
              <a:t>descrittive</a:t>
            </a:r>
            <a:r>
              <a:rPr lang="it-IT" sz="2800" i="1" dirty="0" smtClean="0">
                <a:latin typeface="Arial"/>
                <a:cs typeface="Arial"/>
              </a:rPr>
              <a:t>                                   </a:t>
            </a:r>
            <a:r>
              <a:rPr lang="it-IT" sz="2800" b="1" i="1" dirty="0" smtClean="0">
                <a:latin typeface="Arial"/>
                <a:cs typeface="Arial"/>
              </a:rPr>
              <a:t>prescrittive</a:t>
            </a:r>
          </a:p>
          <a:p>
            <a:r>
              <a:rPr lang="it-IT" sz="2800" dirty="0" smtClean="0">
                <a:latin typeface="Arial"/>
                <a:cs typeface="Arial"/>
              </a:rPr>
              <a:t>se c’è A, </a:t>
            </a:r>
            <a:r>
              <a:rPr lang="it-IT" sz="2800" i="1" dirty="0" smtClean="0">
                <a:latin typeface="Arial"/>
                <a:cs typeface="Arial"/>
              </a:rPr>
              <a:t>c’è</a:t>
            </a:r>
            <a:r>
              <a:rPr lang="it-IT" sz="2800" dirty="0" smtClean="0">
                <a:latin typeface="Arial"/>
                <a:cs typeface="Arial"/>
              </a:rPr>
              <a:t> B                         se </a:t>
            </a:r>
            <a:r>
              <a:rPr lang="it-IT" sz="2800" dirty="0" smtClean="0">
                <a:latin typeface="Arial"/>
                <a:cs typeface="Arial"/>
              </a:rPr>
              <a:t>c’è </a:t>
            </a:r>
            <a:r>
              <a:rPr lang="it-IT" sz="2800" dirty="0" smtClean="0">
                <a:latin typeface="Arial"/>
                <a:cs typeface="Arial"/>
              </a:rPr>
              <a:t>A, </a:t>
            </a:r>
            <a:r>
              <a:rPr lang="it-IT" sz="2800" i="1" dirty="0" smtClean="0">
                <a:latin typeface="Arial"/>
                <a:cs typeface="Arial"/>
              </a:rPr>
              <a:t>ci deve</a:t>
            </a:r>
          </a:p>
          <a:p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                                                   </a:t>
            </a:r>
            <a:r>
              <a:rPr lang="it-IT" sz="2800" i="1" dirty="0" smtClean="0">
                <a:latin typeface="Arial"/>
                <a:cs typeface="Arial"/>
              </a:rPr>
              <a:t>essere</a:t>
            </a:r>
            <a:r>
              <a:rPr lang="it-IT" sz="2800" dirty="0" smtClean="0">
                <a:latin typeface="Arial"/>
                <a:cs typeface="Arial"/>
              </a:rPr>
              <a:t> B</a:t>
            </a:r>
            <a:endParaRPr lang="it-IT" sz="2800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2330" y="62445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3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3" y="276899"/>
            <a:ext cx="1222223" cy="16136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73" y="343824"/>
            <a:ext cx="1404129" cy="154672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38891" y="467862"/>
            <a:ext cx="4497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NORMA                                              NORMA                                     </a:t>
            </a:r>
          </a:p>
          <a:p>
            <a:r>
              <a:rPr lang="it-IT" dirty="0" smtClean="0"/>
              <a:t> </a:t>
            </a:r>
            <a:r>
              <a:rPr lang="it-IT" b="1" dirty="0" smtClean="0"/>
              <a:t>MORALE                                            GIURIDICA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              </a:t>
            </a:r>
            <a:r>
              <a:rPr lang="it-IT" dirty="0" smtClean="0"/>
              <a:t>NORMA                                           </a:t>
            </a:r>
          </a:p>
          <a:p>
            <a:r>
              <a:rPr lang="it-IT" dirty="0" smtClean="0"/>
              <a:t>                                                              </a:t>
            </a:r>
            <a:r>
              <a:rPr lang="it-IT" b="1" dirty="0" smtClean="0"/>
              <a:t>SOCIALE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500" y="2157894"/>
            <a:ext cx="756250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>
                <a:latin typeface="Arial"/>
                <a:cs typeface="Arial"/>
              </a:rPr>
              <a:t>autonoma                                      eteronoma    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 smtClean="0">
                <a:latin typeface="Arial"/>
                <a:cs typeface="Arial"/>
              </a:rPr>
              <a:t>interiore                                            esteriore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 smtClean="0">
                <a:latin typeface="Arial"/>
                <a:cs typeface="Arial"/>
              </a:rPr>
              <a:t>unilaterale                                        bilaterale</a:t>
            </a:r>
          </a:p>
          <a:p>
            <a:endParaRPr lang="it-IT" sz="2800" b="1" i="1" dirty="0">
              <a:latin typeface="Arial"/>
              <a:cs typeface="Arial"/>
            </a:endParaRPr>
          </a:p>
          <a:p>
            <a:r>
              <a:rPr lang="it-IT" sz="2800" b="1" i="1" dirty="0">
                <a:latin typeface="Arial"/>
                <a:cs typeface="Arial"/>
              </a:rPr>
              <a:t>u</a:t>
            </a:r>
            <a:r>
              <a:rPr lang="it-IT" sz="2800" b="1" i="1" dirty="0" smtClean="0">
                <a:latin typeface="Arial"/>
                <a:cs typeface="Arial"/>
              </a:rPr>
              <a:t>niversale                                           relativa</a:t>
            </a:r>
            <a:endParaRPr lang="it-IT" sz="2800" b="1" i="1" dirty="0"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12330" y="62445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668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43223"/>
            <a:ext cx="4967958" cy="6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19" y="1289009"/>
            <a:ext cx="5490457" cy="38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6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58165" y="10980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645" y="983647"/>
            <a:ext cx="3638026" cy="4394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69622" y="660481"/>
            <a:ext cx="325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I CARATTERI STRUTTURALI</a:t>
            </a:r>
          </a:p>
          <a:p>
            <a:r>
              <a:rPr lang="it-IT" dirty="0" smtClean="0">
                <a:latin typeface="Arial"/>
                <a:cs typeface="Arial"/>
              </a:rPr>
              <a:t>DELLA </a:t>
            </a:r>
            <a:r>
              <a:rPr lang="it-IT" b="1" dirty="0" smtClean="0">
                <a:latin typeface="Arial"/>
                <a:cs typeface="Arial"/>
              </a:rPr>
              <a:t>NORMA GIURIDICA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46877" y="2807173"/>
            <a:ext cx="876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endParaRPr lang="it-IT" sz="3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46877" y="2275417"/>
            <a:ext cx="180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GENERALITA’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46877" y="3075748"/>
            <a:ext cx="1890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ASTRATTEZZA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651000" y="3958167"/>
            <a:ext cx="193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BILATERALITA’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25083" y="4916182"/>
            <a:ext cx="196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COERCIBILITA’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5651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3961" y="142276"/>
            <a:ext cx="189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8" y="2091057"/>
            <a:ext cx="2259801" cy="364704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1288" y="448766"/>
            <a:ext cx="720096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norme morali      </a:t>
            </a:r>
          </a:p>
          <a:p>
            <a:r>
              <a:rPr lang="it-IT" dirty="0" smtClean="0"/>
              <a:t>norme sociali               LEGGI DELLA PRATICA                LEGGI NATURALI</a:t>
            </a:r>
          </a:p>
          <a:p>
            <a:r>
              <a:rPr lang="it-IT" dirty="0" smtClean="0"/>
              <a:t>norme giuridiche</a:t>
            </a:r>
          </a:p>
          <a:p>
            <a:endParaRPr lang="it-IT" dirty="0"/>
          </a:p>
          <a:p>
            <a:r>
              <a:rPr lang="it-IT" dirty="0" smtClean="0"/>
              <a:t>                                               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prescrittive                               descrittive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dirty="0"/>
              <a:t>n</a:t>
            </a:r>
            <a:r>
              <a:rPr lang="it-IT" dirty="0" smtClean="0"/>
              <a:t>orme sociali           </a:t>
            </a:r>
          </a:p>
          <a:p>
            <a:r>
              <a:rPr lang="it-IT" dirty="0" smtClean="0"/>
              <a:t>norme giuridiche                  norme morali</a:t>
            </a:r>
            <a:endParaRPr lang="it-IT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/>
              <a:t>eteronome                             autonome</a:t>
            </a:r>
          </a:p>
          <a:p>
            <a:r>
              <a:rPr lang="it-IT" b="1" dirty="0"/>
              <a:t>e</a:t>
            </a:r>
            <a:r>
              <a:rPr lang="it-IT" b="1" dirty="0" smtClean="0"/>
              <a:t>steriori                                  interiori</a:t>
            </a:r>
          </a:p>
          <a:p>
            <a:r>
              <a:rPr lang="it-IT" b="1" dirty="0"/>
              <a:t>b</a:t>
            </a:r>
            <a:r>
              <a:rPr lang="it-IT" b="1" dirty="0" smtClean="0"/>
              <a:t>ilaterali                                 unilaterali</a:t>
            </a:r>
          </a:p>
          <a:p>
            <a:r>
              <a:rPr lang="it-IT" b="1" dirty="0"/>
              <a:t>r</a:t>
            </a:r>
            <a:r>
              <a:rPr lang="it-IT" b="1" dirty="0" smtClean="0"/>
              <a:t>elative                                   universali</a:t>
            </a:r>
          </a:p>
          <a:p>
            <a:endParaRPr lang="it-IT" b="1" dirty="0" smtClean="0"/>
          </a:p>
          <a:p>
            <a:r>
              <a:rPr lang="it-IT" dirty="0"/>
              <a:t>n</a:t>
            </a:r>
            <a:r>
              <a:rPr lang="it-IT" dirty="0" smtClean="0"/>
              <a:t>orme sociali                        norme giuridiche</a:t>
            </a:r>
          </a:p>
          <a:p>
            <a:r>
              <a:rPr lang="it-IT" dirty="0" smtClean="0"/>
              <a:t>                                                                                        </a:t>
            </a:r>
            <a:endParaRPr lang="it-IT" dirty="0"/>
          </a:p>
          <a:p>
            <a:r>
              <a:rPr lang="it-IT" dirty="0" smtClean="0"/>
              <a:t>                                                                                          </a:t>
            </a:r>
            <a:r>
              <a:rPr lang="it-IT" b="1" dirty="0" smtClean="0"/>
              <a:t>coercibili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</a:t>
            </a:r>
          </a:p>
          <a:p>
            <a:r>
              <a:rPr lang="it-IT" b="1" dirty="0"/>
              <a:t> </a:t>
            </a:r>
            <a:r>
              <a:rPr lang="it-IT" b="1" dirty="0" smtClean="0"/>
              <a:t>                                                </a:t>
            </a:r>
            <a:endParaRPr lang="it-IT" dirty="0"/>
          </a:p>
          <a:p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        </a:t>
            </a:r>
            <a:endParaRPr lang="it-IT" dirty="0"/>
          </a:p>
        </p:txBody>
      </p:sp>
      <p:sp>
        <p:nvSpPr>
          <p:cNvPr id="5" name="Diverso da 4"/>
          <p:cNvSpPr/>
          <p:nvPr/>
        </p:nvSpPr>
        <p:spPr>
          <a:xfrm>
            <a:off x="4516499" y="635734"/>
            <a:ext cx="589746" cy="595984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6" name="Diverso da 5"/>
          <p:cNvSpPr/>
          <p:nvPr/>
        </p:nvSpPr>
        <p:spPr>
          <a:xfrm>
            <a:off x="2005590" y="2774162"/>
            <a:ext cx="589746" cy="595984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9" name="Diverso da 8"/>
          <p:cNvSpPr/>
          <p:nvPr/>
        </p:nvSpPr>
        <p:spPr>
          <a:xfrm>
            <a:off x="1833715" y="5325158"/>
            <a:ext cx="589746" cy="595984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2" name="Freccia giù 11"/>
          <p:cNvSpPr/>
          <p:nvPr/>
        </p:nvSpPr>
        <p:spPr>
          <a:xfrm>
            <a:off x="3204737" y="1117140"/>
            <a:ext cx="484632" cy="5846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giù 12"/>
          <p:cNvSpPr/>
          <p:nvPr/>
        </p:nvSpPr>
        <p:spPr>
          <a:xfrm>
            <a:off x="5858876" y="1117140"/>
            <a:ext cx="484632" cy="5846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giù 13"/>
          <p:cNvSpPr/>
          <p:nvPr/>
        </p:nvSpPr>
        <p:spPr>
          <a:xfrm>
            <a:off x="753381" y="3370146"/>
            <a:ext cx="484632" cy="5846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/>
          <p:cNvSpPr/>
          <p:nvPr/>
        </p:nvSpPr>
        <p:spPr>
          <a:xfrm>
            <a:off x="3357137" y="3370146"/>
            <a:ext cx="484632" cy="5846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circolare a destra 16"/>
          <p:cNvSpPr/>
          <p:nvPr/>
        </p:nvSpPr>
        <p:spPr>
          <a:xfrm rot="17274130">
            <a:off x="3849551" y="5714955"/>
            <a:ext cx="731520" cy="121615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2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167</Words>
  <Application>Microsoft Macintosh PowerPoint</Application>
  <PresentationFormat>Presentazione su schermo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Apple</dc:creator>
  <cp:lastModifiedBy>Apple</cp:lastModifiedBy>
  <cp:revision>11</cp:revision>
  <dcterms:created xsi:type="dcterms:W3CDTF">2014-10-01T07:40:49Z</dcterms:created>
  <dcterms:modified xsi:type="dcterms:W3CDTF">2017-10-03T08:45:50Z</dcterms:modified>
</cp:coreProperties>
</file>