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sldIdLst>
    <p:sldId id="257" r:id="rId2"/>
    <p:sldId id="275" r:id="rId3"/>
    <p:sldId id="258" r:id="rId4"/>
    <p:sldId id="259" r:id="rId5"/>
    <p:sldId id="270" r:id="rId6"/>
    <p:sldId id="280" r:id="rId7"/>
    <p:sldId id="282" r:id="rId8"/>
    <p:sldId id="285" r:id="rId9"/>
    <p:sldId id="281" r:id="rId10"/>
    <p:sldId id="284" r:id="rId11"/>
    <p:sldId id="277" r:id="rId12"/>
    <p:sldId id="283" r:id="rId13"/>
    <p:sldId id="262" r:id="rId14"/>
    <p:sldId id="264" r:id="rId15"/>
    <p:sldId id="266" r:id="rId16"/>
    <p:sldId id="268" r:id="rId17"/>
    <p:sldId id="279" r:id="rId18"/>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4" d="100"/>
          <a:sy n="64" d="100"/>
        </p:scale>
        <p:origin x="156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124733D-D54A-4F02-88DA-882A829D1B9E}" type="datetimeFigureOut">
              <a:rPr lang="it-IT" smtClean="0"/>
              <a:t>13/11/2019</a:t>
            </a:fld>
            <a:endParaRPr lang="it-IT"/>
          </a:p>
        </p:txBody>
      </p:sp>
      <p:sp>
        <p:nvSpPr>
          <p:cNvPr id="4" name="Segnaposto immagin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C81835E-3A25-4B22-A43E-5118BEDC297F}" type="slidenum">
              <a:rPr lang="it-IT" smtClean="0"/>
              <a:t>‹N›</a:t>
            </a:fld>
            <a:endParaRPr lang="it-IT"/>
          </a:p>
        </p:txBody>
      </p:sp>
    </p:spTree>
    <p:extLst>
      <p:ext uri="{BB962C8B-B14F-4D97-AF65-F5344CB8AC3E}">
        <p14:creationId xmlns:p14="http://schemas.microsoft.com/office/powerpoint/2010/main" val="31517347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AC81835E-3A25-4B22-A43E-5118BEDC297F}" type="slidenum">
              <a:rPr lang="it-IT" smtClean="0"/>
              <a:t>2</a:t>
            </a:fld>
            <a:endParaRPr lang="it-IT"/>
          </a:p>
        </p:txBody>
      </p:sp>
    </p:spTree>
    <p:extLst>
      <p:ext uri="{BB962C8B-B14F-4D97-AF65-F5344CB8AC3E}">
        <p14:creationId xmlns:p14="http://schemas.microsoft.com/office/powerpoint/2010/main" val="29760267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AC81835E-3A25-4B22-A43E-5118BEDC297F}" type="slidenum">
              <a:rPr lang="it-IT" smtClean="0"/>
              <a:t>5</a:t>
            </a:fld>
            <a:endParaRPr lang="it-IT"/>
          </a:p>
        </p:txBody>
      </p:sp>
    </p:spTree>
    <p:extLst>
      <p:ext uri="{BB962C8B-B14F-4D97-AF65-F5344CB8AC3E}">
        <p14:creationId xmlns:p14="http://schemas.microsoft.com/office/powerpoint/2010/main" val="37355318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AC81835E-3A25-4B22-A43E-5118BEDC297F}" type="slidenum">
              <a:rPr lang="it-IT" smtClean="0"/>
              <a:t>10</a:t>
            </a:fld>
            <a:endParaRPr lang="it-IT"/>
          </a:p>
        </p:txBody>
      </p:sp>
    </p:spTree>
    <p:extLst>
      <p:ext uri="{BB962C8B-B14F-4D97-AF65-F5344CB8AC3E}">
        <p14:creationId xmlns:p14="http://schemas.microsoft.com/office/powerpoint/2010/main" val="2868066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AC81835E-3A25-4B22-A43E-5118BEDC297F}" type="slidenum">
              <a:rPr lang="it-IT" smtClean="0"/>
              <a:t>11</a:t>
            </a:fld>
            <a:endParaRPr lang="it-IT"/>
          </a:p>
        </p:txBody>
      </p:sp>
    </p:spTree>
    <p:extLst>
      <p:ext uri="{BB962C8B-B14F-4D97-AF65-F5344CB8AC3E}">
        <p14:creationId xmlns:p14="http://schemas.microsoft.com/office/powerpoint/2010/main" val="37440140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AC81835E-3A25-4B22-A43E-5118BEDC297F}" type="slidenum">
              <a:rPr lang="it-IT" smtClean="0"/>
              <a:t>13</a:t>
            </a:fld>
            <a:endParaRPr lang="it-IT"/>
          </a:p>
        </p:txBody>
      </p:sp>
    </p:spTree>
    <p:extLst>
      <p:ext uri="{BB962C8B-B14F-4D97-AF65-F5344CB8AC3E}">
        <p14:creationId xmlns:p14="http://schemas.microsoft.com/office/powerpoint/2010/main" val="26217253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AC81835E-3A25-4B22-A43E-5118BEDC297F}" type="slidenum">
              <a:rPr lang="it-IT" smtClean="0"/>
              <a:t>14</a:t>
            </a:fld>
            <a:endParaRPr lang="it-IT"/>
          </a:p>
        </p:txBody>
      </p:sp>
    </p:spTree>
    <p:extLst>
      <p:ext uri="{BB962C8B-B14F-4D97-AF65-F5344CB8AC3E}">
        <p14:creationId xmlns:p14="http://schemas.microsoft.com/office/powerpoint/2010/main" val="6353044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AC81835E-3A25-4B22-A43E-5118BEDC297F}" type="slidenum">
              <a:rPr lang="it-IT" smtClean="0"/>
              <a:t>15</a:t>
            </a:fld>
            <a:endParaRPr lang="it-IT"/>
          </a:p>
        </p:txBody>
      </p:sp>
    </p:spTree>
    <p:extLst>
      <p:ext uri="{BB962C8B-B14F-4D97-AF65-F5344CB8AC3E}">
        <p14:creationId xmlns:p14="http://schemas.microsoft.com/office/powerpoint/2010/main" val="17559048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AC81835E-3A25-4B22-A43E-5118BEDC297F}" type="slidenum">
              <a:rPr lang="it-IT" smtClean="0"/>
              <a:t>16</a:t>
            </a:fld>
            <a:endParaRPr lang="it-IT"/>
          </a:p>
        </p:txBody>
      </p:sp>
    </p:spTree>
    <p:extLst>
      <p:ext uri="{BB962C8B-B14F-4D97-AF65-F5344CB8AC3E}">
        <p14:creationId xmlns:p14="http://schemas.microsoft.com/office/powerpoint/2010/main" val="16105426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AC81835E-3A25-4B22-A43E-5118BEDC297F}" type="slidenum">
              <a:rPr lang="it-IT" smtClean="0"/>
              <a:t>17</a:t>
            </a:fld>
            <a:endParaRPr lang="it-IT"/>
          </a:p>
        </p:txBody>
      </p:sp>
    </p:spTree>
    <p:extLst>
      <p:ext uri="{BB962C8B-B14F-4D97-AF65-F5344CB8AC3E}">
        <p14:creationId xmlns:p14="http://schemas.microsoft.com/office/powerpoint/2010/main" val="31805796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stile</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8BFD33EA-3706-0C4A-9232-133FFD6C8389}" type="datetimeFigureOut">
              <a:rPr lang="it-IT" smtClean="0"/>
              <a:t>13/11/2019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CE8A94D-0C7D-0244-9B99-C6D74B028BC6}" type="slidenum">
              <a:rPr lang="it-IT" smtClean="0"/>
              <a:t>‹N›</a:t>
            </a:fld>
            <a:endParaRPr lang="it-IT"/>
          </a:p>
        </p:txBody>
      </p:sp>
    </p:spTree>
    <p:extLst>
      <p:ext uri="{BB962C8B-B14F-4D97-AF65-F5344CB8AC3E}">
        <p14:creationId xmlns:p14="http://schemas.microsoft.com/office/powerpoint/2010/main" val="22638603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BFD33EA-3706-0C4A-9232-133FFD6C8389}" type="datetimeFigureOut">
              <a:rPr lang="it-IT" smtClean="0"/>
              <a:t>13/11/2019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CE8A94D-0C7D-0244-9B99-C6D74B028BC6}" type="slidenum">
              <a:rPr lang="it-IT" smtClean="0"/>
              <a:t>‹N›</a:t>
            </a:fld>
            <a:endParaRPr lang="it-IT"/>
          </a:p>
        </p:txBody>
      </p:sp>
    </p:spTree>
    <p:extLst>
      <p:ext uri="{BB962C8B-B14F-4D97-AF65-F5344CB8AC3E}">
        <p14:creationId xmlns:p14="http://schemas.microsoft.com/office/powerpoint/2010/main" val="24641199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BFD33EA-3706-0C4A-9232-133FFD6C8389}" type="datetimeFigureOut">
              <a:rPr lang="it-IT" smtClean="0"/>
              <a:t>13/11/2019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CE8A94D-0C7D-0244-9B99-C6D74B028BC6}" type="slidenum">
              <a:rPr lang="it-IT" smtClean="0"/>
              <a:t>‹N›</a:t>
            </a:fld>
            <a:endParaRPr lang="it-IT"/>
          </a:p>
        </p:txBody>
      </p:sp>
    </p:spTree>
    <p:extLst>
      <p:ext uri="{BB962C8B-B14F-4D97-AF65-F5344CB8AC3E}">
        <p14:creationId xmlns:p14="http://schemas.microsoft.com/office/powerpoint/2010/main" val="41057096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BFD33EA-3706-0C4A-9232-133FFD6C8389}" type="datetimeFigureOut">
              <a:rPr lang="it-IT" smtClean="0"/>
              <a:t>13/11/2019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CE8A94D-0C7D-0244-9B99-C6D74B028BC6}" type="slidenum">
              <a:rPr lang="it-IT" smtClean="0"/>
              <a:t>‹N›</a:t>
            </a:fld>
            <a:endParaRPr lang="it-IT"/>
          </a:p>
        </p:txBody>
      </p:sp>
    </p:spTree>
    <p:extLst>
      <p:ext uri="{BB962C8B-B14F-4D97-AF65-F5344CB8AC3E}">
        <p14:creationId xmlns:p14="http://schemas.microsoft.com/office/powerpoint/2010/main" val="3344085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stile</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fld id="{8BFD33EA-3706-0C4A-9232-133FFD6C8389}" type="datetimeFigureOut">
              <a:rPr lang="it-IT" smtClean="0"/>
              <a:t>13/11/2019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CE8A94D-0C7D-0244-9B99-C6D74B028BC6}" type="slidenum">
              <a:rPr lang="it-IT" smtClean="0"/>
              <a:t>‹N›</a:t>
            </a:fld>
            <a:endParaRPr lang="it-IT"/>
          </a:p>
        </p:txBody>
      </p:sp>
    </p:spTree>
    <p:extLst>
      <p:ext uri="{BB962C8B-B14F-4D97-AF65-F5344CB8AC3E}">
        <p14:creationId xmlns:p14="http://schemas.microsoft.com/office/powerpoint/2010/main" val="32463848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8BFD33EA-3706-0C4A-9232-133FFD6C8389}" type="datetimeFigureOut">
              <a:rPr lang="it-IT" smtClean="0"/>
              <a:t>13/11/2019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CE8A94D-0C7D-0244-9B99-C6D74B028BC6}" type="slidenum">
              <a:rPr lang="it-IT" smtClean="0"/>
              <a:t>‹N›</a:t>
            </a:fld>
            <a:endParaRPr lang="it-IT"/>
          </a:p>
        </p:txBody>
      </p:sp>
    </p:spTree>
    <p:extLst>
      <p:ext uri="{BB962C8B-B14F-4D97-AF65-F5344CB8AC3E}">
        <p14:creationId xmlns:p14="http://schemas.microsoft.com/office/powerpoint/2010/main" val="8344409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stile</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8BFD33EA-3706-0C4A-9232-133FFD6C8389}" type="datetimeFigureOut">
              <a:rPr lang="it-IT" smtClean="0"/>
              <a:t>13/11/2019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ECE8A94D-0C7D-0244-9B99-C6D74B028BC6}" type="slidenum">
              <a:rPr lang="it-IT" smtClean="0"/>
              <a:t>‹N›</a:t>
            </a:fld>
            <a:endParaRPr lang="it-IT"/>
          </a:p>
        </p:txBody>
      </p:sp>
    </p:spTree>
    <p:extLst>
      <p:ext uri="{BB962C8B-B14F-4D97-AF65-F5344CB8AC3E}">
        <p14:creationId xmlns:p14="http://schemas.microsoft.com/office/powerpoint/2010/main" val="119007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data 2"/>
          <p:cNvSpPr>
            <a:spLocks noGrp="1"/>
          </p:cNvSpPr>
          <p:nvPr>
            <p:ph type="dt" sz="half" idx="10"/>
          </p:nvPr>
        </p:nvSpPr>
        <p:spPr/>
        <p:txBody>
          <a:bodyPr/>
          <a:lstStyle/>
          <a:p>
            <a:fld id="{8BFD33EA-3706-0C4A-9232-133FFD6C8389}" type="datetimeFigureOut">
              <a:rPr lang="it-IT" smtClean="0"/>
              <a:t>13/11/2019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ECE8A94D-0C7D-0244-9B99-C6D74B028BC6}" type="slidenum">
              <a:rPr lang="it-IT" smtClean="0"/>
              <a:t>‹N›</a:t>
            </a:fld>
            <a:endParaRPr lang="it-IT"/>
          </a:p>
        </p:txBody>
      </p:sp>
    </p:spTree>
    <p:extLst>
      <p:ext uri="{BB962C8B-B14F-4D97-AF65-F5344CB8AC3E}">
        <p14:creationId xmlns:p14="http://schemas.microsoft.com/office/powerpoint/2010/main" val="35683831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8BFD33EA-3706-0C4A-9232-133FFD6C8389}" type="datetimeFigureOut">
              <a:rPr lang="it-IT" smtClean="0"/>
              <a:t>13/11/2019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ECE8A94D-0C7D-0244-9B99-C6D74B028BC6}" type="slidenum">
              <a:rPr lang="it-IT" smtClean="0"/>
              <a:t>‹N›</a:t>
            </a:fld>
            <a:endParaRPr lang="it-IT"/>
          </a:p>
        </p:txBody>
      </p:sp>
    </p:spTree>
    <p:extLst>
      <p:ext uri="{BB962C8B-B14F-4D97-AF65-F5344CB8AC3E}">
        <p14:creationId xmlns:p14="http://schemas.microsoft.com/office/powerpoint/2010/main" val="31240150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stile</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8BFD33EA-3706-0C4A-9232-133FFD6C8389}" type="datetimeFigureOut">
              <a:rPr lang="it-IT" smtClean="0"/>
              <a:t>13/11/2019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CE8A94D-0C7D-0244-9B99-C6D74B028BC6}" type="slidenum">
              <a:rPr lang="it-IT" smtClean="0"/>
              <a:t>‹N›</a:t>
            </a:fld>
            <a:endParaRPr lang="it-IT"/>
          </a:p>
        </p:txBody>
      </p:sp>
    </p:spTree>
    <p:extLst>
      <p:ext uri="{BB962C8B-B14F-4D97-AF65-F5344CB8AC3E}">
        <p14:creationId xmlns:p14="http://schemas.microsoft.com/office/powerpoint/2010/main" val="1020609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stile</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8BFD33EA-3706-0C4A-9232-133FFD6C8389}" type="datetimeFigureOut">
              <a:rPr lang="it-IT" smtClean="0"/>
              <a:t>13/11/2019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CE8A94D-0C7D-0244-9B99-C6D74B028BC6}" type="slidenum">
              <a:rPr lang="it-IT" smtClean="0"/>
              <a:t>‹N›</a:t>
            </a:fld>
            <a:endParaRPr lang="it-IT"/>
          </a:p>
        </p:txBody>
      </p:sp>
    </p:spTree>
    <p:extLst>
      <p:ext uri="{BB962C8B-B14F-4D97-AF65-F5344CB8AC3E}">
        <p14:creationId xmlns:p14="http://schemas.microsoft.com/office/powerpoint/2010/main" val="6584263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stile</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FD33EA-3706-0C4A-9232-133FFD6C8389}" type="datetimeFigureOut">
              <a:rPr lang="it-IT" smtClean="0"/>
              <a:t>13/11/2019</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E8A94D-0C7D-0244-9B99-C6D74B028BC6}" type="slidenum">
              <a:rPr lang="it-IT" smtClean="0"/>
              <a:t>‹N›</a:t>
            </a:fld>
            <a:endParaRPr lang="it-IT"/>
          </a:p>
        </p:txBody>
      </p:sp>
    </p:spTree>
    <p:extLst>
      <p:ext uri="{BB962C8B-B14F-4D97-AF65-F5344CB8AC3E}">
        <p14:creationId xmlns:p14="http://schemas.microsoft.com/office/powerpoint/2010/main" val="14557147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3868539" y="253235"/>
            <a:ext cx="1982634" cy="646331"/>
          </a:xfrm>
          <a:prstGeom prst="rect">
            <a:avLst/>
          </a:prstGeom>
          <a:noFill/>
        </p:spPr>
        <p:txBody>
          <a:bodyPr wrap="none" rtlCol="0">
            <a:spAutoFit/>
          </a:bodyPr>
          <a:lstStyle/>
          <a:p>
            <a:pPr algn="ctr"/>
            <a:r>
              <a:rPr lang="it-IT" dirty="0" smtClean="0"/>
              <a:t>LEZIONE 19</a:t>
            </a:r>
          </a:p>
          <a:p>
            <a:pPr algn="ctr"/>
            <a:r>
              <a:rPr lang="it-IT" b="1" dirty="0" smtClean="0"/>
              <a:t>LE FONTI EUROPEE</a:t>
            </a:r>
            <a:endParaRPr lang="it-IT" b="1" dirty="0"/>
          </a:p>
        </p:txBody>
      </p:sp>
      <p:sp>
        <p:nvSpPr>
          <p:cNvPr id="5" name="CasellaDiTesto 4"/>
          <p:cNvSpPr txBox="1"/>
          <p:nvPr/>
        </p:nvSpPr>
        <p:spPr>
          <a:xfrm>
            <a:off x="420138" y="1026897"/>
            <a:ext cx="8372449" cy="5632312"/>
          </a:xfrm>
          <a:prstGeom prst="rect">
            <a:avLst/>
          </a:prstGeom>
          <a:noFill/>
        </p:spPr>
        <p:txBody>
          <a:bodyPr wrap="square" rtlCol="0">
            <a:spAutoFit/>
          </a:bodyPr>
          <a:lstStyle/>
          <a:p>
            <a:pPr marL="342900" indent="-342900">
              <a:buAutoNum type="arabicPeriod"/>
            </a:pPr>
            <a:r>
              <a:rPr lang="it-IT" dirty="0" smtClean="0">
                <a:latin typeface="Arial"/>
                <a:cs typeface="Arial"/>
              </a:rPr>
              <a:t>Qual è la distinzione tra diritto europeo </a:t>
            </a:r>
            <a:r>
              <a:rPr lang="it-IT" b="1" dirty="0" smtClean="0">
                <a:latin typeface="Arial"/>
                <a:cs typeface="Arial"/>
              </a:rPr>
              <a:t>convenzionale</a:t>
            </a:r>
            <a:r>
              <a:rPr lang="it-IT" dirty="0" smtClean="0">
                <a:latin typeface="Arial"/>
                <a:cs typeface="Arial"/>
              </a:rPr>
              <a:t> e </a:t>
            </a:r>
            <a:r>
              <a:rPr lang="it-IT" b="1" dirty="0" smtClean="0">
                <a:latin typeface="Arial"/>
                <a:cs typeface="Arial"/>
              </a:rPr>
              <a:t>derivato</a:t>
            </a:r>
            <a:r>
              <a:rPr lang="it-IT" dirty="0" smtClean="0">
                <a:latin typeface="Arial"/>
                <a:cs typeface="Arial"/>
              </a:rPr>
              <a:t>?</a:t>
            </a:r>
          </a:p>
          <a:p>
            <a:endParaRPr lang="it-IT" dirty="0">
              <a:latin typeface="Arial"/>
              <a:cs typeface="Arial"/>
            </a:endParaRPr>
          </a:p>
          <a:p>
            <a:pPr marL="342900" indent="-342900">
              <a:buAutoNum type="arabicPeriod" startAt="2"/>
            </a:pPr>
            <a:r>
              <a:rPr lang="it-IT" dirty="0" smtClean="0">
                <a:latin typeface="Arial"/>
                <a:cs typeface="Arial"/>
              </a:rPr>
              <a:t>Quali sono le </a:t>
            </a:r>
            <a:r>
              <a:rPr lang="it-IT" b="1" dirty="0" smtClean="0">
                <a:latin typeface="Arial"/>
                <a:cs typeface="Arial"/>
              </a:rPr>
              <a:t>fonti europee di diritto derivato</a:t>
            </a:r>
            <a:r>
              <a:rPr lang="it-IT" dirty="0" smtClean="0">
                <a:latin typeface="Arial"/>
                <a:cs typeface="Arial"/>
              </a:rPr>
              <a:t>?</a:t>
            </a:r>
          </a:p>
          <a:p>
            <a:endParaRPr lang="it-IT" dirty="0">
              <a:latin typeface="Arial"/>
              <a:cs typeface="Arial"/>
            </a:endParaRPr>
          </a:p>
          <a:p>
            <a:pPr marL="342900" indent="-342900">
              <a:buAutoNum type="arabicPeriod" startAt="3"/>
            </a:pPr>
            <a:r>
              <a:rPr lang="it-IT" dirty="0" smtClean="0">
                <a:latin typeface="Arial"/>
                <a:cs typeface="Arial"/>
              </a:rPr>
              <a:t>Come opera una fonte europea avente </a:t>
            </a:r>
            <a:r>
              <a:rPr lang="it-IT" b="1" dirty="0" smtClean="0">
                <a:latin typeface="Arial"/>
                <a:cs typeface="Arial"/>
              </a:rPr>
              <a:t>diretta applicabilità</a:t>
            </a:r>
            <a:r>
              <a:rPr lang="it-IT" dirty="0" smtClean="0">
                <a:latin typeface="Arial"/>
                <a:cs typeface="Arial"/>
              </a:rPr>
              <a:t>?</a:t>
            </a:r>
          </a:p>
          <a:p>
            <a:pPr marL="342900" indent="-342900">
              <a:buAutoNum type="arabicPeriod" startAt="3"/>
            </a:pPr>
            <a:endParaRPr lang="it-IT" dirty="0">
              <a:latin typeface="Arial"/>
              <a:cs typeface="Arial"/>
            </a:endParaRPr>
          </a:p>
          <a:p>
            <a:pPr marL="342900" indent="-342900">
              <a:buAutoNum type="arabicPeriod" startAt="3"/>
            </a:pPr>
            <a:r>
              <a:rPr lang="it-IT" dirty="0" smtClean="0">
                <a:latin typeface="Arial"/>
                <a:cs typeface="Arial"/>
              </a:rPr>
              <a:t>Come opera una fonte europea avente </a:t>
            </a:r>
            <a:r>
              <a:rPr lang="it-IT" b="1" dirty="0" smtClean="0">
                <a:latin typeface="Arial"/>
                <a:cs typeface="Arial"/>
              </a:rPr>
              <a:t>effetto diretto</a:t>
            </a:r>
            <a:r>
              <a:rPr lang="it-IT" dirty="0" smtClean="0">
                <a:latin typeface="Arial"/>
                <a:cs typeface="Arial"/>
              </a:rPr>
              <a:t>?</a:t>
            </a:r>
          </a:p>
          <a:p>
            <a:endParaRPr lang="it-IT" dirty="0">
              <a:latin typeface="Arial"/>
              <a:cs typeface="Arial"/>
            </a:endParaRPr>
          </a:p>
          <a:p>
            <a:r>
              <a:rPr lang="it-IT" dirty="0" smtClean="0">
                <a:latin typeface="Arial"/>
                <a:cs typeface="Arial"/>
              </a:rPr>
              <a:t>5. Qual è </a:t>
            </a:r>
            <a:r>
              <a:rPr lang="it-IT" b="1" dirty="0" smtClean="0">
                <a:latin typeface="Arial"/>
                <a:cs typeface="Arial"/>
              </a:rPr>
              <a:t>la norma di riconoscimento </a:t>
            </a:r>
            <a:r>
              <a:rPr lang="it-IT" dirty="0" smtClean="0">
                <a:latin typeface="Arial"/>
                <a:cs typeface="Arial"/>
              </a:rPr>
              <a:t>delle fonti europee? E</a:t>
            </a:r>
          </a:p>
          <a:p>
            <a:r>
              <a:rPr lang="it-IT" dirty="0">
                <a:latin typeface="Arial"/>
                <a:cs typeface="Arial"/>
              </a:rPr>
              <a:t> </a:t>
            </a:r>
            <a:r>
              <a:rPr lang="it-IT" dirty="0" smtClean="0">
                <a:latin typeface="Arial"/>
                <a:cs typeface="Arial"/>
              </a:rPr>
              <a:t>   quale </a:t>
            </a:r>
            <a:r>
              <a:rPr lang="it-IT" b="1" dirty="0" smtClean="0">
                <a:latin typeface="Arial"/>
                <a:cs typeface="Arial"/>
              </a:rPr>
              <a:t>meccanismo giuridico</a:t>
            </a:r>
            <a:r>
              <a:rPr lang="it-IT" dirty="0" smtClean="0">
                <a:latin typeface="Arial"/>
                <a:cs typeface="Arial"/>
              </a:rPr>
              <a:t> consente il loro ingresso nell’</a:t>
            </a:r>
          </a:p>
          <a:p>
            <a:r>
              <a:rPr lang="it-IT" dirty="0" smtClean="0">
                <a:latin typeface="Arial"/>
                <a:cs typeface="Arial"/>
              </a:rPr>
              <a:t>    ordinamento italiano?</a:t>
            </a:r>
          </a:p>
          <a:p>
            <a:endParaRPr lang="it-IT" dirty="0">
              <a:latin typeface="Arial"/>
              <a:cs typeface="Arial"/>
            </a:endParaRPr>
          </a:p>
          <a:p>
            <a:r>
              <a:rPr lang="it-IT" dirty="0" smtClean="0">
                <a:latin typeface="Arial"/>
                <a:cs typeface="Arial"/>
              </a:rPr>
              <a:t>6. Come si risolvono le possibili </a:t>
            </a:r>
            <a:r>
              <a:rPr lang="it-IT" b="1" dirty="0" smtClean="0">
                <a:latin typeface="Arial"/>
                <a:cs typeface="Arial"/>
              </a:rPr>
              <a:t>antinomie normative </a:t>
            </a:r>
            <a:r>
              <a:rPr lang="it-IT" dirty="0" smtClean="0">
                <a:latin typeface="Arial"/>
                <a:cs typeface="Arial"/>
              </a:rPr>
              <a:t>tra:</a:t>
            </a:r>
          </a:p>
          <a:p>
            <a:r>
              <a:rPr lang="it-IT" dirty="0">
                <a:latin typeface="Arial"/>
                <a:cs typeface="Arial"/>
              </a:rPr>
              <a:t> </a:t>
            </a:r>
            <a:r>
              <a:rPr lang="it-IT" dirty="0" smtClean="0">
                <a:latin typeface="Arial"/>
                <a:cs typeface="Arial"/>
              </a:rPr>
              <a:t>   </a:t>
            </a:r>
            <a:r>
              <a:rPr lang="it-IT" i="1" dirty="0" smtClean="0">
                <a:latin typeface="Arial"/>
                <a:cs typeface="Arial"/>
              </a:rPr>
              <a:t>1)</a:t>
            </a:r>
            <a:r>
              <a:rPr lang="it-IT" dirty="0" smtClean="0">
                <a:latin typeface="Arial"/>
                <a:cs typeface="Arial"/>
              </a:rPr>
              <a:t> fonte europea </a:t>
            </a:r>
            <a:r>
              <a:rPr lang="it-IT" b="1" i="1" dirty="0" smtClean="0">
                <a:latin typeface="Arial"/>
                <a:cs typeface="Arial"/>
              </a:rPr>
              <a:t>self </a:t>
            </a:r>
            <a:r>
              <a:rPr lang="it-IT" b="1" i="1" dirty="0" err="1" smtClean="0">
                <a:latin typeface="Arial"/>
                <a:cs typeface="Arial"/>
              </a:rPr>
              <a:t>executing</a:t>
            </a:r>
            <a:r>
              <a:rPr lang="it-IT" dirty="0" smtClean="0">
                <a:latin typeface="Arial"/>
                <a:cs typeface="Arial"/>
              </a:rPr>
              <a:t> e legge ordinaria?</a:t>
            </a:r>
          </a:p>
          <a:p>
            <a:r>
              <a:rPr lang="it-IT" i="1" dirty="0" smtClean="0">
                <a:latin typeface="Arial"/>
                <a:cs typeface="Arial"/>
              </a:rPr>
              <a:t>    2) </a:t>
            </a:r>
            <a:r>
              <a:rPr lang="it-IT" dirty="0" smtClean="0">
                <a:latin typeface="Arial"/>
                <a:cs typeface="Arial"/>
              </a:rPr>
              <a:t>fonte europea </a:t>
            </a:r>
            <a:r>
              <a:rPr lang="it-IT" b="1" i="1" dirty="0" smtClean="0">
                <a:latin typeface="Arial"/>
                <a:cs typeface="Arial"/>
              </a:rPr>
              <a:t>not self </a:t>
            </a:r>
            <a:r>
              <a:rPr lang="it-IT" b="1" i="1" dirty="0" err="1" smtClean="0">
                <a:latin typeface="Arial"/>
                <a:cs typeface="Arial"/>
              </a:rPr>
              <a:t>executing</a:t>
            </a:r>
            <a:r>
              <a:rPr lang="it-IT" i="1" dirty="0" smtClean="0">
                <a:latin typeface="Arial"/>
                <a:cs typeface="Arial"/>
              </a:rPr>
              <a:t> </a:t>
            </a:r>
            <a:r>
              <a:rPr lang="it-IT" dirty="0" smtClean="0">
                <a:latin typeface="Arial"/>
                <a:cs typeface="Arial"/>
              </a:rPr>
              <a:t>e legge ordinaria?</a:t>
            </a:r>
          </a:p>
          <a:p>
            <a:r>
              <a:rPr lang="it-IT" dirty="0">
                <a:latin typeface="Arial"/>
                <a:cs typeface="Arial"/>
              </a:rPr>
              <a:t> </a:t>
            </a:r>
            <a:r>
              <a:rPr lang="it-IT" dirty="0" smtClean="0">
                <a:latin typeface="Arial"/>
                <a:cs typeface="Arial"/>
              </a:rPr>
              <a:t>   </a:t>
            </a:r>
            <a:r>
              <a:rPr lang="it-IT" i="1" dirty="0" smtClean="0">
                <a:latin typeface="Arial"/>
                <a:cs typeface="Arial"/>
              </a:rPr>
              <a:t>3) </a:t>
            </a:r>
            <a:r>
              <a:rPr lang="it-IT" dirty="0" smtClean="0">
                <a:latin typeface="Arial"/>
                <a:cs typeface="Arial"/>
              </a:rPr>
              <a:t>fonte europea e fonte </a:t>
            </a:r>
            <a:r>
              <a:rPr lang="it-IT" b="1" dirty="0" err="1" smtClean="0">
                <a:latin typeface="Arial"/>
                <a:cs typeface="Arial"/>
              </a:rPr>
              <a:t>sublegislativa</a:t>
            </a:r>
            <a:r>
              <a:rPr lang="it-IT" dirty="0" smtClean="0">
                <a:latin typeface="Arial"/>
                <a:cs typeface="Arial"/>
              </a:rPr>
              <a:t>?</a:t>
            </a:r>
          </a:p>
          <a:p>
            <a:r>
              <a:rPr lang="it-IT" dirty="0">
                <a:latin typeface="Arial"/>
                <a:cs typeface="Arial"/>
              </a:rPr>
              <a:t> </a:t>
            </a:r>
            <a:r>
              <a:rPr lang="it-IT" dirty="0" smtClean="0">
                <a:latin typeface="Arial"/>
                <a:cs typeface="Arial"/>
              </a:rPr>
              <a:t>   </a:t>
            </a:r>
            <a:r>
              <a:rPr lang="it-IT" i="1" dirty="0" smtClean="0">
                <a:latin typeface="Arial"/>
                <a:cs typeface="Arial"/>
              </a:rPr>
              <a:t>4) </a:t>
            </a:r>
            <a:r>
              <a:rPr lang="it-IT" dirty="0" smtClean="0">
                <a:latin typeface="Arial"/>
                <a:cs typeface="Arial"/>
              </a:rPr>
              <a:t>fonte europea e fonte </a:t>
            </a:r>
            <a:r>
              <a:rPr lang="it-IT" b="1" dirty="0" smtClean="0">
                <a:latin typeface="Arial"/>
                <a:cs typeface="Arial"/>
              </a:rPr>
              <a:t>costituzionale</a:t>
            </a:r>
            <a:r>
              <a:rPr lang="it-IT" dirty="0" smtClean="0">
                <a:latin typeface="Arial"/>
                <a:cs typeface="Arial"/>
              </a:rPr>
              <a:t>?</a:t>
            </a:r>
          </a:p>
          <a:p>
            <a:endParaRPr lang="it-IT" dirty="0">
              <a:latin typeface="Arial"/>
              <a:cs typeface="Arial"/>
            </a:endParaRPr>
          </a:p>
          <a:p>
            <a:r>
              <a:rPr lang="it-IT" dirty="0" smtClean="0">
                <a:latin typeface="Arial"/>
                <a:cs typeface="Arial"/>
              </a:rPr>
              <a:t>7. Come si dà </a:t>
            </a:r>
            <a:r>
              <a:rPr lang="it-IT" b="1" dirty="0" smtClean="0">
                <a:latin typeface="Arial"/>
                <a:cs typeface="Arial"/>
              </a:rPr>
              <a:t>attuazione agli obblighi europei</a:t>
            </a:r>
            <a:r>
              <a:rPr lang="it-IT" dirty="0" smtClean="0">
                <a:latin typeface="Arial"/>
                <a:cs typeface="Arial"/>
              </a:rPr>
              <a:t>?</a:t>
            </a:r>
          </a:p>
          <a:p>
            <a:r>
              <a:rPr lang="it-IT" dirty="0" smtClean="0">
                <a:latin typeface="Arial"/>
                <a:cs typeface="Arial"/>
              </a:rPr>
              <a:t> </a:t>
            </a:r>
            <a:endParaRPr lang="it-IT" dirty="0">
              <a:latin typeface="Arial"/>
              <a:cs typeface="Arial"/>
            </a:endParaRPr>
          </a:p>
        </p:txBody>
      </p:sp>
      <p:pic>
        <p:nvPicPr>
          <p:cNvPr id="6" name="Immagine 5"/>
          <p:cNvPicPr>
            <a:picLocks noChangeAspect="1"/>
          </p:cNvPicPr>
          <p:nvPr/>
        </p:nvPicPr>
        <p:blipFill>
          <a:blip r:embed="rId2"/>
          <a:stretch>
            <a:fillRect/>
          </a:stretch>
        </p:blipFill>
        <p:spPr>
          <a:xfrm>
            <a:off x="6922834" y="3571439"/>
            <a:ext cx="1869753" cy="2692594"/>
          </a:xfrm>
          <a:prstGeom prst="rect">
            <a:avLst/>
          </a:prstGeom>
        </p:spPr>
      </p:pic>
    </p:spTree>
    <p:extLst>
      <p:ext uri="{BB962C8B-B14F-4D97-AF65-F5344CB8AC3E}">
        <p14:creationId xmlns:p14="http://schemas.microsoft.com/office/powerpoint/2010/main" val="42487836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Risultati immagini per omino dubbios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5240" y="179881"/>
            <a:ext cx="7620000" cy="4928096"/>
          </a:xfrm>
          <a:prstGeom prst="rect">
            <a:avLst/>
          </a:prstGeom>
          <a:noFill/>
          <a:extLst>
            <a:ext uri="{909E8E84-426E-40DD-AFC4-6F175D3DCCD1}">
              <a14:hiddenFill xmlns:a14="http://schemas.microsoft.com/office/drawing/2010/main">
                <a:solidFill>
                  <a:srgbClr val="FFFFFF"/>
                </a:solidFill>
              </a14:hiddenFill>
            </a:ext>
          </a:extLst>
        </p:spPr>
      </p:pic>
      <p:sp>
        <p:nvSpPr>
          <p:cNvPr id="2" name="CasellaDiTesto 1"/>
          <p:cNvSpPr txBox="1"/>
          <p:nvPr/>
        </p:nvSpPr>
        <p:spPr>
          <a:xfrm>
            <a:off x="1394086" y="5092987"/>
            <a:ext cx="5796587" cy="1200329"/>
          </a:xfrm>
          <a:prstGeom prst="rect">
            <a:avLst/>
          </a:prstGeom>
          <a:noFill/>
        </p:spPr>
        <p:txBody>
          <a:bodyPr wrap="none" rtlCol="0">
            <a:spAutoFit/>
          </a:bodyPr>
          <a:lstStyle/>
          <a:p>
            <a:pPr algn="ctr"/>
            <a:r>
              <a:rPr lang="it-IT" sz="2400" b="1" dirty="0" smtClean="0">
                <a:latin typeface="Arial" panose="020B0604020202020204" pitchFamily="34" charset="0"/>
                <a:cs typeface="Arial" panose="020B0604020202020204" pitchFamily="34" charset="0"/>
              </a:rPr>
              <a:t>QUAL E’ IL RAPPORTO TRA</a:t>
            </a:r>
          </a:p>
          <a:p>
            <a:pPr algn="ctr"/>
            <a:r>
              <a:rPr lang="it-IT" sz="2400" b="1" dirty="0" smtClean="0">
                <a:latin typeface="Arial" panose="020B0604020202020204" pitchFamily="34" charset="0"/>
                <a:cs typeface="Arial" panose="020B0604020202020204" pitchFamily="34" charset="0"/>
              </a:rPr>
              <a:t>FONTE EUROPEA </a:t>
            </a:r>
            <a:r>
              <a:rPr lang="it-IT" sz="2400" b="1" i="1" dirty="0" smtClean="0">
                <a:latin typeface="Arial" panose="020B0604020202020204" pitchFamily="34" charset="0"/>
                <a:cs typeface="Arial" panose="020B0604020202020204" pitchFamily="34" charset="0"/>
              </a:rPr>
              <a:t>(SELF-EXECUTING)</a:t>
            </a:r>
          </a:p>
          <a:p>
            <a:pPr algn="ctr"/>
            <a:r>
              <a:rPr lang="it-IT" sz="2400" b="1" dirty="0" smtClean="0">
                <a:latin typeface="Arial" panose="020B0604020202020204" pitchFamily="34" charset="0"/>
                <a:cs typeface="Arial" panose="020B0604020202020204" pitchFamily="34" charset="0"/>
              </a:rPr>
              <a:t>E LEGGE ORDINARIA?</a:t>
            </a:r>
            <a:endParaRPr lang="it-IT"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271144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082351" y="388064"/>
            <a:ext cx="7259216" cy="7337521"/>
          </a:xfrm>
          <a:prstGeom prst="rect">
            <a:avLst/>
          </a:prstGeom>
        </p:spPr>
        <p:txBody>
          <a:bodyPr wrap="square">
            <a:spAutoFit/>
          </a:bodyPr>
          <a:lstStyle/>
          <a:p>
            <a:pPr algn="ctr">
              <a:lnSpc>
                <a:spcPct val="107000"/>
              </a:lnSpc>
              <a:spcAft>
                <a:spcPts val="0"/>
              </a:spcAft>
            </a:pPr>
            <a:r>
              <a:rPr lang="it-IT" sz="2000" b="1" dirty="0" smtClean="0">
                <a:latin typeface="Arial Narrow" panose="020B0606020202030204" pitchFamily="34" charset="0"/>
                <a:ea typeface="Calibri" panose="020F0502020204030204" pitchFamily="34" charset="0"/>
                <a:cs typeface="Garakur"/>
              </a:rPr>
              <a:t>IL CAMMINO COMUNITARIO</a:t>
            </a:r>
          </a:p>
          <a:p>
            <a:pPr algn="ctr">
              <a:lnSpc>
                <a:spcPct val="107000"/>
              </a:lnSpc>
              <a:spcAft>
                <a:spcPts val="0"/>
              </a:spcAft>
            </a:pPr>
            <a:r>
              <a:rPr lang="it-IT" sz="2000" b="1" dirty="0" smtClean="0">
                <a:latin typeface="Arial Narrow" panose="020B0606020202030204" pitchFamily="34" charset="0"/>
                <a:ea typeface="Calibri" panose="020F0502020204030204" pitchFamily="34" charset="0"/>
                <a:cs typeface="Garakur"/>
              </a:rPr>
              <a:t>DELLA CORTE COSTITUZIONALE</a:t>
            </a:r>
          </a:p>
          <a:p>
            <a:pPr algn="ctr">
              <a:lnSpc>
                <a:spcPct val="107000"/>
              </a:lnSpc>
              <a:spcAft>
                <a:spcPts val="0"/>
              </a:spcAft>
            </a:pPr>
            <a:endParaRPr lang="it-IT" sz="2000" b="1" dirty="0">
              <a:latin typeface="Arial Narrow" panose="020B0606020202030204" pitchFamily="34" charset="0"/>
              <a:ea typeface="Calibri" panose="020F0502020204030204" pitchFamily="34" charset="0"/>
              <a:cs typeface="Garakur"/>
            </a:endParaRPr>
          </a:p>
          <a:p>
            <a:pPr algn="ctr">
              <a:lnSpc>
                <a:spcPct val="107000"/>
              </a:lnSpc>
              <a:spcAft>
                <a:spcPts val="0"/>
              </a:spcAft>
            </a:pPr>
            <a:r>
              <a:rPr lang="it-IT" sz="2000" i="1" dirty="0" smtClean="0">
                <a:latin typeface="Arial Narrow" panose="020B0606020202030204" pitchFamily="34" charset="0"/>
                <a:ea typeface="Calibri" panose="020F0502020204030204" pitchFamily="34" charset="0"/>
                <a:cs typeface="Garakur"/>
              </a:rPr>
              <a:t>come si risolve l’antinomia </a:t>
            </a:r>
          </a:p>
          <a:p>
            <a:pPr algn="ctr">
              <a:lnSpc>
                <a:spcPct val="107000"/>
              </a:lnSpc>
              <a:spcAft>
                <a:spcPts val="0"/>
              </a:spcAft>
            </a:pPr>
            <a:r>
              <a:rPr lang="it-IT" sz="2000" i="1" dirty="0">
                <a:latin typeface="Arial Narrow" panose="020B0606020202030204" pitchFamily="34" charset="0"/>
                <a:ea typeface="Calibri" panose="020F0502020204030204" pitchFamily="34" charset="0"/>
                <a:cs typeface="Garakur"/>
              </a:rPr>
              <a:t>t</a:t>
            </a:r>
            <a:r>
              <a:rPr lang="it-IT" sz="2000" i="1" dirty="0" smtClean="0">
                <a:latin typeface="Arial Narrow" panose="020B0606020202030204" pitchFamily="34" charset="0"/>
                <a:ea typeface="Calibri" panose="020F0502020204030204" pitchFamily="34" charset="0"/>
                <a:cs typeface="Garakur"/>
              </a:rPr>
              <a:t>ra legge interna e fonte </a:t>
            </a:r>
            <a:r>
              <a:rPr lang="it-IT" sz="2000" i="1" dirty="0" smtClean="0">
                <a:latin typeface="Arial Narrow" panose="020B0606020202030204" pitchFamily="34" charset="0"/>
                <a:ea typeface="Calibri" panose="020F0502020204030204" pitchFamily="34" charset="0"/>
                <a:cs typeface="Garakur"/>
              </a:rPr>
              <a:t>europea </a:t>
            </a:r>
            <a:r>
              <a:rPr lang="it-IT" sz="2000" i="1" dirty="0" smtClean="0">
                <a:latin typeface="Arial Narrow" panose="020B0606020202030204" pitchFamily="34" charset="0"/>
                <a:ea typeface="Calibri" panose="020F0502020204030204" pitchFamily="34" charset="0"/>
                <a:cs typeface="Garakur"/>
              </a:rPr>
              <a:t>self </a:t>
            </a:r>
            <a:r>
              <a:rPr lang="it-IT" sz="2000" i="1" dirty="0" err="1" smtClean="0">
                <a:latin typeface="Arial Narrow" panose="020B0606020202030204" pitchFamily="34" charset="0"/>
                <a:ea typeface="Calibri" panose="020F0502020204030204" pitchFamily="34" charset="0"/>
                <a:cs typeface="Garakur"/>
              </a:rPr>
              <a:t>executing</a:t>
            </a:r>
            <a:r>
              <a:rPr lang="it-IT" sz="2000" i="1" dirty="0" smtClean="0">
                <a:latin typeface="Arial Narrow" panose="020B0606020202030204" pitchFamily="34" charset="0"/>
                <a:ea typeface="Calibri" panose="020F0502020204030204" pitchFamily="34" charset="0"/>
                <a:cs typeface="Garakur"/>
              </a:rPr>
              <a:t>?</a:t>
            </a:r>
          </a:p>
          <a:p>
            <a:pPr algn="ctr">
              <a:lnSpc>
                <a:spcPct val="107000"/>
              </a:lnSpc>
              <a:spcAft>
                <a:spcPts val="0"/>
              </a:spcAft>
            </a:pPr>
            <a:endParaRPr lang="it-IT" sz="2000" b="1" i="1" dirty="0">
              <a:latin typeface="Arial Narrow" panose="020B0606020202030204" pitchFamily="34" charset="0"/>
              <a:ea typeface="Calibri" panose="020F0502020204030204" pitchFamily="34" charset="0"/>
              <a:cs typeface="Garakur"/>
            </a:endParaRPr>
          </a:p>
          <a:p>
            <a:pPr algn="ctr">
              <a:lnSpc>
                <a:spcPct val="107000"/>
              </a:lnSpc>
              <a:spcAft>
                <a:spcPts val="0"/>
              </a:spcAft>
            </a:pPr>
            <a:endParaRPr lang="it-IT" sz="2000" b="1" i="1" dirty="0" smtClean="0">
              <a:latin typeface="Arial Narrow" panose="020B0606020202030204" pitchFamily="34" charset="0"/>
              <a:ea typeface="Calibri" panose="020F0502020204030204" pitchFamily="34" charset="0"/>
              <a:cs typeface="Garakur"/>
            </a:endParaRPr>
          </a:p>
          <a:p>
            <a:pPr>
              <a:lnSpc>
                <a:spcPct val="107000"/>
              </a:lnSpc>
              <a:spcAft>
                <a:spcPts val="0"/>
              </a:spcAft>
            </a:pPr>
            <a:r>
              <a:rPr lang="it-IT" sz="2000" b="1" i="1" dirty="0" smtClean="0">
                <a:latin typeface="Arial Narrow" panose="020B0606020202030204" pitchFamily="34" charset="0"/>
                <a:ea typeface="Calibri" panose="020F0502020204030204" pitchFamily="34" charset="0"/>
                <a:cs typeface="Garakur"/>
              </a:rPr>
              <a:t>1° fase</a:t>
            </a:r>
          </a:p>
          <a:p>
            <a:pPr>
              <a:lnSpc>
                <a:spcPct val="107000"/>
              </a:lnSpc>
              <a:spcAft>
                <a:spcPts val="0"/>
              </a:spcAft>
            </a:pPr>
            <a:r>
              <a:rPr lang="it-IT" sz="2000" dirty="0" smtClean="0">
                <a:latin typeface="Arial Narrow" panose="020B0606020202030204" pitchFamily="34" charset="0"/>
                <a:ea typeface="Calibri" panose="020F0502020204030204" pitchFamily="34" charset="0"/>
                <a:cs typeface="Garakur"/>
              </a:rPr>
              <a:t>(es: </a:t>
            </a:r>
            <a:r>
              <a:rPr lang="it-IT" sz="2000" dirty="0" err="1" smtClean="0">
                <a:latin typeface="Arial Narrow" panose="020B0606020202030204" pitchFamily="34" charset="0"/>
                <a:ea typeface="Calibri" panose="020F0502020204030204" pitchFamily="34" charset="0"/>
                <a:cs typeface="Garakur"/>
              </a:rPr>
              <a:t>sent</a:t>
            </a:r>
            <a:r>
              <a:rPr lang="it-IT" sz="2000" dirty="0" smtClean="0">
                <a:latin typeface="Arial Narrow" panose="020B0606020202030204" pitchFamily="34" charset="0"/>
                <a:ea typeface="Calibri" panose="020F0502020204030204" pitchFamily="34" charset="0"/>
                <a:cs typeface="Garakur"/>
              </a:rPr>
              <a:t>. n. 14/1964)</a:t>
            </a:r>
          </a:p>
          <a:p>
            <a:pPr>
              <a:lnSpc>
                <a:spcPct val="107000"/>
              </a:lnSpc>
              <a:spcAft>
                <a:spcPts val="0"/>
              </a:spcAft>
            </a:pPr>
            <a:r>
              <a:rPr lang="it-IT" sz="2000" b="1" dirty="0">
                <a:latin typeface="Arial Narrow" panose="020B0606020202030204" pitchFamily="34" charset="0"/>
                <a:ea typeface="Calibri" panose="020F0502020204030204" pitchFamily="34" charset="0"/>
                <a:cs typeface="Garakur"/>
              </a:rPr>
              <a:t>c</a:t>
            </a:r>
            <a:r>
              <a:rPr lang="it-IT" sz="2000" b="1" dirty="0" smtClean="0">
                <a:latin typeface="Arial Narrow" panose="020B0606020202030204" pitchFamily="34" charset="0"/>
                <a:ea typeface="Calibri" panose="020F0502020204030204" pitchFamily="34" charset="0"/>
                <a:cs typeface="Garakur"/>
              </a:rPr>
              <a:t>riterio cronologico; abrogazione; controllo diffuso</a:t>
            </a:r>
          </a:p>
          <a:p>
            <a:pPr>
              <a:lnSpc>
                <a:spcPct val="107000"/>
              </a:lnSpc>
              <a:spcAft>
                <a:spcPts val="0"/>
              </a:spcAft>
            </a:pPr>
            <a:endParaRPr lang="it-IT" sz="2000" b="1" dirty="0">
              <a:latin typeface="Arial Narrow" panose="020B0606020202030204" pitchFamily="34" charset="0"/>
              <a:ea typeface="Calibri" panose="020F0502020204030204" pitchFamily="34" charset="0"/>
              <a:cs typeface="Garakur"/>
            </a:endParaRPr>
          </a:p>
          <a:p>
            <a:pPr>
              <a:lnSpc>
                <a:spcPct val="107000"/>
              </a:lnSpc>
              <a:spcAft>
                <a:spcPts val="0"/>
              </a:spcAft>
            </a:pPr>
            <a:r>
              <a:rPr lang="it-IT" sz="2000" b="1" dirty="0" smtClean="0">
                <a:latin typeface="Arial Narrow" panose="020B0606020202030204" pitchFamily="34" charset="0"/>
                <a:ea typeface="Calibri" panose="020F0502020204030204" pitchFamily="34" charset="0"/>
                <a:cs typeface="Garakur"/>
              </a:rPr>
              <a:t>2° fase</a:t>
            </a:r>
          </a:p>
          <a:p>
            <a:pPr>
              <a:lnSpc>
                <a:spcPct val="107000"/>
              </a:lnSpc>
              <a:spcAft>
                <a:spcPts val="0"/>
              </a:spcAft>
            </a:pPr>
            <a:r>
              <a:rPr lang="it-IT" sz="2000" dirty="0" smtClean="0">
                <a:latin typeface="Arial Narrow" panose="020B0606020202030204" pitchFamily="34" charset="0"/>
                <a:ea typeface="Calibri" panose="020F0502020204030204" pitchFamily="34" charset="0"/>
                <a:cs typeface="Garakur"/>
              </a:rPr>
              <a:t>(es: sent. n. 183/1973, sent. n. 232/1975)</a:t>
            </a:r>
          </a:p>
          <a:p>
            <a:pPr>
              <a:lnSpc>
                <a:spcPct val="107000"/>
              </a:lnSpc>
              <a:spcAft>
                <a:spcPts val="0"/>
              </a:spcAft>
            </a:pPr>
            <a:r>
              <a:rPr lang="it-IT" sz="2000" b="1" dirty="0">
                <a:latin typeface="Arial Narrow" panose="020B0606020202030204" pitchFamily="34" charset="0"/>
                <a:ea typeface="Calibri" panose="020F0502020204030204" pitchFamily="34" charset="0"/>
                <a:cs typeface="Garakur"/>
              </a:rPr>
              <a:t>c</a:t>
            </a:r>
            <a:r>
              <a:rPr lang="it-IT" sz="2000" b="1" dirty="0" smtClean="0">
                <a:latin typeface="Arial Narrow" panose="020B0606020202030204" pitchFamily="34" charset="0"/>
                <a:ea typeface="Calibri" panose="020F0502020204030204" pitchFamily="34" charset="0"/>
                <a:cs typeface="Garakur"/>
              </a:rPr>
              <a:t>riterio gerarchico; annullamento; controllo accentrato</a:t>
            </a:r>
          </a:p>
          <a:p>
            <a:pPr>
              <a:lnSpc>
                <a:spcPct val="107000"/>
              </a:lnSpc>
              <a:spcAft>
                <a:spcPts val="0"/>
              </a:spcAft>
            </a:pPr>
            <a:endParaRPr lang="it-IT" sz="2000" b="1" dirty="0">
              <a:latin typeface="Arial Narrow" panose="020B0606020202030204" pitchFamily="34" charset="0"/>
              <a:ea typeface="Calibri" panose="020F0502020204030204" pitchFamily="34" charset="0"/>
              <a:cs typeface="Garakur"/>
            </a:endParaRPr>
          </a:p>
          <a:p>
            <a:pPr>
              <a:lnSpc>
                <a:spcPct val="107000"/>
              </a:lnSpc>
              <a:spcAft>
                <a:spcPts val="0"/>
              </a:spcAft>
            </a:pPr>
            <a:r>
              <a:rPr lang="it-IT" sz="2000" b="1" dirty="0" smtClean="0">
                <a:latin typeface="Arial Narrow" panose="020B0606020202030204" pitchFamily="34" charset="0"/>
                <a:ea typeface="Calibri" panose="020F0502020204030204" pitchFamily="34" charset="0"/>
                <a:cs typeface="Garakur"/>
              </a:rPr>
              <a:t>3° fase</a:t>
            </a:r>
          </a:p>
          <a:p>
            <a:pPr>
              <a:lnSpc>
                <a:spcPct val="107000"/>
              </a:lnSpc>
              <a:spcAft>
                <a:spcPts val="0"/>
              </a:spcAft>
            </a:pPr>
            <a:r>
              <a:rPr lang="it-IT" sz="2000" dirty="0" smtClean="0">
                <a:latin typeface="Arial Narrow" panose="020B0606020202030204" pitchFamily="34" charset="0"/>
                <a:ea typeface="Calibri" panose="020F0502020204030204" pitchFamily="34" charset="0"/>
                <a:cs typeface="Garakur"/>
              </a:rPr>
              <a:t>(es: sent. n. 170/1984, </a:t>
            </a:r>
            <a:r>
              <a:rPr lang="it-IT" sz="2000" dirty="0" err="1" smtClean="0">
                <a:latin typeface="Arial Narrow" panose="020B0606020202030204" pitchFamily="34" charset="0"/>
                <a:ea typeface="Calibri" panose="020F0502020204030204" pitchFamily="34" charset="0"/>
                <a:cs typeface="Garakur"/>
              </a:rPr>
              <a:t>sent</a:t>
            </a:r>
            <a:r>
              <a:rPr lang="it-IT" sz="2000" dirty="0" smtClean="0">
                <a:latin typeface="Arial Narrow" panose="020B0606020202030204" pitchFamily="34" charset="0"/>
                <a:ea typeface="Calibri" panose="020F0502020204030204" pitchFamily="34" charset="0"/>
                <a:cs typeface="Garakur"/>
              </a:rPr>
              <a:t>. n. 113/1985)</a:t>
            </a:r>
          </a:p>
          <a:p>
            <a:pPr>
              <a:lnSpc>
                <a:spcPct val="107000"/>
              </a:lnSpc>
              <a:spcAft>
                <a:spcPts val="0"/>
              </a:spcAft>
            </a:pPr>
            <a:r>
              <a:rPr lang="it-IT" sz="2000" b="1" dirty="0">
                <a:latin typeface="Arial Narrow" panose="020B0606020202030204" pitchFamily="34" charset="0"/>
                <a:ea typeface="Calibri" panose="020F0502020204030204" pitchFamily="34" charset="0"/>
                <a:cs typeface="Garakur"/>
              </a:rPr>
              <a:t>c</a:t>
            </a:r>
            <a:r>
              <a:rPr lang="it-IT" sz="2000" b="1" dirty="0" smtClean="0">
                <a:latin typeface="Arial Narrow" panose="020B0606020202030204" pitchFamily="34" charset="0"/>
                <a:ea typeface="Calibri" panose="020F0502020204030204" pitchFamily="34" charset="0"/>
                <a:cs typeface="Garakur"/>
              </a:rPr>
              <a:t>riterio della competenza; non applicazione; controllo diffuso</a:t>
            </a:r>
          </a:p>
          <a:p>
            <a:pPr>
              <a:lnSpc>
                <a:spcPct val="107000"/>
              </a:lnSpc>
              <a:spcAft>
                <a:spcPts val="0"/>
              </a:spcAft>
            </a:pPr>
            <a:endParaRPr lang="it-IT" sz="2000" dirty="0" smtClean="0">
              <a:latin typeface="Arial Narrow" panose="020B0606020202030204" pitchFamily="34" charset="0"/>
              <a:ea typeface="Calibri" panose="020F0502020204030204" pitchFamily="34" charset="0"/>
              <a:cs typeface="Garakur"/>
            </a:endParaRPr>
          </a:p>
          <a:p>
            <a:pPr algn="ctr">
              <a:lnSpc>
                <a:spcPct val="107000"/>
              </a:lnSpc>
              <a:spcAft>
                <a:spcPts val="0"/>
              </a:spcAft>
            </a:pPr>
            <a:endParaRPr lang="it-IT" sz="1200" b="1" dirty="0">
              <a:latin typeface="Arial Narrow" panose="020B0606020202030204" pitchFamily="34" charset="0"/>
              <a:ea typeface="Calibri" panose="020F0502020204030204" pitchFamily="34" charset="0"/>
              <a:cs typeface="Garakur"/>
            </a:endParaRPr>
          </a:p>
          <a:p>
            <a:pPr algn="ctr">
              <a:lnSpc>
                <a:spcPct val="107000"/>
              </a:lnSpc>
              <a:spcAft>
                <a:spcPts val="0"/>
              </a:spcAft>
            </a:pPr>
            <a:endParaRPr lang="it-IT" sz="1200" b="1" dirty="0" smtClean="0">
              <a:latin typeface="Arial Narrow" panose="020B0606020202030204" pitchFamily="34" charset="0"/>
              <a:ea typeface="Calibri" panose="020F0502020204030204" pitchFamily="34" charset="0"/>
              <a:cs typeface="Garakur"/>
            </a:endParaRPr>
          </a:p>
          <a:p>
            <a:pPr algn="ctr">
              <a:lnSpc>
                <a:spcPct val="107000"/>
              </a:lnSpc>
              <a:spcAft>
                <a:spcPts val="0"/>
              </a:spcAft>
            </a:pPr>
            <a:endParaRPr lang="it-IT" sz="1200" b="1" dirty="0">
              <a:latin typeface="Arial Narrow" panose="020B0606020202030204" pitchFamily="34" charset="0"/>
              <a:ea typeface="Calibri" panose="020F0502020204030204" pitchFamily="34" charset="0"/>
              <a:cs typeface="Garakur"/>
            </a:endParaRPr>
          </a:p>
          <a:p>
            <a:pPr algn="ctr">
              <a:lnSpc>
                <a:spcPct val="107000"/>
              </a:lnSpc>
              <a:spcAft>
                <a:spcPts val="0"/>
              </a:spcAft>
            </a:pPr>
            <a:endParaRPr lang="it-IT" sz="1200" b="1" dirty="0" smtClean="0">
              <a:latin typeface="Arial Narrow" panose="020B0606020202030204" pitchFamily="34" charset="0"/>
              <a:ea typeface="Calibri" panose="020F0502020204030204" pitchFamily="34" charset="0"/>
              <a:cs typeface="Garakur"/>
            </a:endParaRPr>
          </a:p>
          <a:p>
            <a:pPr algn="ctr">
              <a:lnSpc>
                <a:spcPct val="107000"/>
              </a:lnSpc>
              <a:spcAft>
                <a:spcPts val="0"/>
              </a:spcAft>
            </a:pPr>
            <a:endParaRPr lang="it-IT" sz="1200" b="1" dirty="0">
              <a:latin typeface="Arial Narrow" panose="020B0606020202030204" pitchFamily="34" charset="0"/>
              <a:ea typeface="Calibri" panose="020F0502020204030204" pitchFamily="34" charset="0"/>
              <a:cs typeface="Garakur"/>
            </a:endParaRPr>
          </a:p>
        </p:txBody>
      </p:sp>
    </p:spTree>
    <p:extLst>
      <p:ext uri="{BB962C8B-B14F-4D97-AF65-F5344CB8AC3E}">
        <p14:creationId xmlns:p14="http://schemas.microsoft.com/office/powerpoint/2010/main" val="91387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Immagine correlat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81818" y="1485900"/>
            <a:ext cx="1695450" cy="2857500"/>
          </a:xfrm>
          <a:prstGeom prst="rect">
            <a:avLst/>
          </a:prstGeom>
          <a:noFill/>
          <a:extLst>
            <a:ext uri="{909E8E84-426E-40DD-AFC4-6F175D3DCCD1}">
              <a14:hiddenFill xmlns:a14="http://schemas.microsoft.com/office/drawing/2010/main">
                <a:solidFill>
                  <a:srgbClr val="FFFFFF"/>
                </a:solidFill>
              </a14:hiddenFill>
            </a:ext>
          </a:extLst>
        </p:spPr>
      </p:pic>
      <p:sp>
        <p:nvSpPr>
          <p:cNvPr id="2" name="CasellaDiTesto 1"/>
          <p:cNvSpPr txBox="1"/>
          <p:nvPr/>
        </p:nvSpPr>
        <p:spPr>
          <a:xfrm>
            <a:off x="824272" y="3558570"/>
            <a:ext cx="5310749" cy="1569660"/>
          </a:xfrm>
          <a:prstGeom prst="rect">
            <a:avLst/>
          </a:prstGeom>
          <a:noFill/>
        </p:spPr>
        <p:txBody>
          <a:bodyPr wrap="none" rtlCol="0">
            <a:spAutoFit/>
          </a:bodyPr>
          <a:lstStyle/>
          <a:p>
            <a:pPr algn="ctr"/>
            <a:r>
              <a:rPr lang="it-IT" sz="2400" b="1" dirty="0" smtClean="0">
                <a:latin typeface="Arial" panose="020B0604020202020204" pitchFamily="34" charset="0"/>
                <a:cs typeface="Arial" panose="020B0604020202020204" pitchFamily="34" charset="0"/>
              </a:rPr>
              <a:t>COME RISOLVERE LE ANTINOMIE</a:t>
            </a:r>
          </a:p>
          <a:p>
            <a:pPr algn="ctr"/>
            <a:r>
              <a:rPr lang="it-IT" sz="2400" b="1" dirty="0" smtClean="0">
                <a:latin typeface="Arial" panose="020B0604020202020204" pitchFamily="34" charset="0"/>
                <a:cs typeface="Arial" panose="020B0604020202020204" pitchFamily="34" charset="0"/>
              </a:rPr>
              <a:t>TRA FONTI EUROPEE</a:t>
            </a:r>
          </a:p>
          <a:p>
            <a:pPr algn="ctr"/>
            <a:r>
              <a:rPr lang="it-IT" sz="2400" b="1" dirty="0" smtClean="0">
                <a:latin typeface="Arial" panose="020B0604020202020204" pitchFamily="34" charset="0"/>
                <a:cs typeface="Arial" panose="020B0604020202020204" pitchFamily="34" charset="0"/>
              </a:rPr>
              <a:t>E FONTI INTERNE?</a:t>
            </a:r>
          </a:p>
          <a:p>
            <a:r>
              <a:rPr lang="it-IT" sz="2400" b="1" dirty="0" smtClean="0">
                <a:latin typeface="Arial" panose="020B0604020202020204" pitchFamily="34" charset="0"/>
                <a:cs typeface="Arial" panose="020B0604020202020204" pitchFamily="34" charset="0"/>
              </a:rPr>
              <a:t> </a:t>
            </a:r>
            <a:endParaRPr lang="it-IT"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019164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25149" y="473612"/>
            <a:ext cx="7455159" cy="5591915"/>
          </a:xfrm>
          <a:prstGeom prst="rect">
            <a:avLst/>
          </a:prstGeom>
        </p:spPr>
        <p:txBody>
          <a:bodyPr wrap="square">
            <a:spAutoFit/>
          </a:bodyPr>
          <a:lstStyle/>
          <a:p>
            <a:pPr algn="ctr">
              <a:lnSpc>
                <a:spcPct val="107000"/>
              </a:lnSpc>
              <a:spcAft>
                <a:spcPts val="0"/>
              </a:spcAft>
            </a:pPr>
            <a:r>
              <a:rPr lang="it-IT" sz="1400" b="1" dirty="0" smtClean="0">
                <a:latin typeface="Arial Narrow" panose="020B0606020202030204" pitchFamily="34" charset="0"/>
                <a:ea typeface="Calibri" panose="020F0502020204030204" pitchFamily="34" charset="0"/>
                <a:cs typeface="Garakur"/>
              </a:rPr>
              <a:t>LE POSSIBILI ANTINOMIE</a:t>
            </a:r>
          </a:p>
          <a:p>
            <a:pPr algn="ctr">
              <a:lnSpc>
                <a:spcPct val="107000"/>
              </a:lnSpc>
              <a:spcAft>
                <a:spcPts val="0"/>
              </a:spcAft>
            </a:pPr>
            <a:r>
              <a:rPr lang="it-IT" sz="1400" b="1" dirty="0" smtClean="0">
                <a:effectLst/>
                <a:latin typeface="Arial Narrow" panose="020B0606020202030204" pitchFamily="34" charset="0"/>
                <a:ea typeface="Calibri" panose="020F0502020204030204" pitchFamily="34" charset="0"/>
                <a:cs typeface="Times New Roman" panose="02020603050405020304" pitchFamily="18" charset="0"/>
              </a:rPr>
              <a:t>TRA FONTE INTERNA E FONTE </a:t>
            </a:r>
            <a:r>
              <a:rPr lang="it-IT" sz="1400" b="1" dirty="0" smtClean="0">
                <a:effectLst/>
                <a:latin typeface="Arial Narrow" panose="020B0606020202030204" pitchFamily="34" charset="0"/>
                <a:ea typeface="Calibri" panose="020F0502020204030204" pitchFamily="34" charset="0"/>
                <a:cs typeface="Times New Roman" panose="02020603050405020304" pitchFamily="18" charset="0"/>
              </a:rPr>
              <a:t>EUROPEA:</a:t>
            </a:r>
            <a:endParaRPr lang="it-IT" sz="1400" b="1" dirty="0" smtClean="0">
              <a:effectLst/>
              <a:latin typeface="Arial Narrow" panose="020B0606020202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it-IT" sz="1400" b="1" dirty="0">
              <a:latin typeface="Arial Narrow" panose="020B0606020202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it-IT" sz="1400" b="1" dirty="0" smtClean="0">
              <a:effectLst/>
              <a:latin typeface="Arial Narrow" panose="020B0606020202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it-IT" sz="1400" b="1" dirty="0">
              <a:latin typeface="Arial Narrow" panose="020B0606020202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it-IT" sz="2000" b="1" dirty="0" smtClean="0">
                <a:effectLst/>
                <a:latin typeface="Arial Narrow" panose="020B0606020202030204" pitchFamily="34" charset="0"/>
                <a:ea typeface="Calibri" panose="020F0502020204030204" pitchFamily="34" charset="0"/>
                <a:cs typeface="Times New Roman" panose="02020603050405020304" pitchFamily="18" charset="0"/>
              </a:rPr>
              <a:t>LEX ORDINARIA</a:t>
            </a:r>
          </a:p>
          <a:p>
            <a:pPr algn="ctr">
              <a:lnSpc>
                <a:spcPct val="107000"/>
              </a:lnSpc>
              <a:spcAft>
                <a:spcPts val="0"/>
              </a:spcAft>
            </a:pPr>
            <a:r>
              <a:rPr lang="it-IT" sz="2000" dirty="0" smtClean="0">
                <a:latin typeface="Arial Narrow" panose="020B0606020202030204" pitchFamily="34" charset="0"/>
                <a:ea typeface="Calibri" panose="020F0502020204030204" pitchFamily="34" charset="0"/>
                <a:cs typeface="Times New Roman" panose="02020603050405020304" pitchFamily="18" charset="0"/>
              </a:rPr>
              <a:t>(legge; atto con forza di legge)</a:t>
            </a:r>
            <a:endParaRPr lang="it-IT" sz="2000" dirty="0" smtClean="0">
              <a:effectLst/>
              <a:latin typeface="Arial Narrow" panose="020B0606020202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it-IT" sz="2000" b="1" i="1" dirty="0" smtClean="0">
              <a:effectLst/>
              <a:latin typeface="Arial Narrow" panose="020B0606020202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it-IT" sz="2000" b="1" i="1" dirty="0" smtClean="0">
                <a:effectLst/>
                <a:latin typeface="Arial Narrow" panose="020B0606020202030204" pitchFamily="34" charset="0"/>
                <a:ea typeface="Calibri" panose="020F0502020204030204" pitchFamily="34" charset="0"/>
                <a:cs typeface="Times New Roman" panose="02020603050405020304" pitchFamily="18" charset="0"/>
              </a:rPr>
              <a:t>VS.</a:t>
            </a:r>
          </a:p>
          <a:p>
            <a:pPr algn="ctr">
              <a:lnSpc>
                <a:spcPct val="107000"/>
              </a:lnSpc>
              <a:spcAft>
                <a:spcPts val="0"/>
              </a:spcAft>
            </a:pPr>
            <a:endParaRPr lang="it-IT" sz="2000" b="1" i="1" dirty="0" smtClean="0">
              <a:effectLst/>
              <a:latin typeface="Arial Narrow" panose="020B0606020202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it-IT" sz="2000" b="1" dirty="0" smtClean="0">
                <a:latin typeface="Arial Narrow" panose="020B0606020202030204" pitchFamily="34" charset="0"/>
                <a:ea typeface="Calibri" panose="020F0502020204030204" pitchFamily="34" charset="0"/>
                <a:cs typeface="Times New Roman" panose="02020603050405020304" pitchFamily="18" charset="0"/>
              </a:rPr>
              <a:t>NORMA </a:t>
            </a:r>
            <a:r>
              <a:rPr lang="it-IT" sz="2000" b="1" dirty="0" smtClean="0">
                <a:latin typeface="Arial Narrow" panose="020B0606020202030204" pitchFamily="34" charset="0"/>
                <a:ea typeface="Calibri" panose="020F0502020204030204" pitchFamily="34" charset="0"/>
                <a:cs typeface="Times New Roman" panose="02020603050405020304" pitchFamily="18" charset="0"/>
              </a:rPr>
              <a:t>EUROPEA</a:t>
            </a:r>
            <a:endParaRPr lang="it-IT" sz="2000" b="1" dirty="0" smtClean="0">
              <a:latin typeface="Arial Narrow" panose="020B0606020202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it-IT" sz="2000" b="1" i="1" dirty="0" smtClean="0">
                <a:effectLst/>
                <a:latin typeface="Arial Narrow" panose="020B0606020202030204" pitchFamily="34" charset="0"/>
                <a:ea typeface="Calibri" panose="020F0502020204030204" pitchFamily="34" charset="0"/>
                <a:cs typeface="Times New Roman" panose="02020603050405020304" pitchFamily="18" charset="0"/>
              </a:rPr>
              <a:t>SELF-EXECUTING</a:t>
            </a:r>
          </a:p>
          <a:p>
            <a:pPr algn="ctr">
              <a:lnSpc>
                <a:spcPct val="107000"/>
              </a:lnSpc>
              <a:spcAft>
                <a:spcPts val="0"/>
              </a:spcAft>
            </a:pPr>
            <a:r>
              <a:rPr lang="it-IT" sz="2000" dirty="0" smtClean="0">
                <a:latin typeface="Arial Narrow" panose="020B0606020202030204" pitchFamily="34" charset="0"/>
                <a:ea typeface="Calibri" panose="020F0502020204030204" pitchFamily="34" charset="0"/>
                <a:cs typeface="Times New Roman" panose="02020603050405020304" pitchFamily="18" charset="0"/>
              </a:rPr>
              <a:t>(regolamento CE; direttiva self-</a:t>
            </a:r>
            <a:r>
              <a:rPr lang="it-IT" sz="2000" dirty="0" err="1" smtClean="0">
                <a:latin typeface="Arial Narrow" panose="020B0606020202030204" pitchFamily="34" charset="0"/>
                <a:ea typeface="Calibri" panose="020F0502020204030204" pitchFamily="34" charset="0"/>
                <a:cs typeface="Times New Roman" panose="02020603050405020304" pitchFamily="18" charset="0"/>
              </a:rPr>
              <a:t>executing</a:t>
            </a:r>
            <a:r>
              <a:rPr lang="it-IT" sz="2000" dirty="0" smtClean="0">
                <a:latin typeface="Arial Narrow" panose="020B0606020202030204" pitchFamily="34" charset="0"/>
                <a:ea typeface="Calibri" panose="020F0502020204030204" pitchFamily="34" charset="0"/>
                <a:cs typeface="Times New Roman" panose="02020603050405020304" pitchFamily="18" charset="0"/>
              </a:rPr>
              <a:t>)</a:t>
            </a:r>
            <a:endParaRPr lang="it-IT" sz="2000" dirty="0" smtClean="0">
              <a:effectLst/>
              <a:latin typeface="Arial Narrow" panose="020B0606020202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it-IT" sz="2000" b="1" dirty="0" smtClean="0">
              <a:latin typeface="Arial Narrow" panose="020B0606020202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it-IT" sz="2000" b="1" dirty="0">
              <a:effectLst/>
              <a:latin typeface="Arial Narrow" panose="020B0606020202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it-IT" sz="2000" dirty="0" smtClean="0">
              <a:effectLst/>
              <a:latin typeface="Arial Narrow" panose="020B0606020202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it-IT" sz="2000" dirty="0">
              <a:latin typeface="Arial Narrow" panose="020B0606020202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it-IT" sz="2400" b="1" dirty="0" smtClean="0">
                <a:effectLst/>
                <a:latin typeface="Arial Narrow" panose="020B0606020202030204" pitchFamily="34" charset="0"/>
                <a:ea typeface="Calibri" panose="020F0502020204030204" pitchFamily="34" charset="0"/>
                <a:cs typeface="Times New Roman" panose="02020603050405020304" pitchFamily="18" charset="0"/>
              </a:rPr>
              <a:t>CRITERIO DELLA COMPETENZA</a:t>
            </a:r>
            <a:endParaRPr lang="it-IT" sz="2400" b="1" dirty="0">
              <a:effectLst/>
              <a:latin typeface="Arial Narrow" panose="020B0606020202030204" pitchFamily="34" charset="0"/>
              <a:ea typeface="Calibri" panose="020F0502020204030204" pitchFamily="34" charset="0"/>
              <a:cs typeface="Times New Roman" panose="02020603050405020304" pitchFamily="18" charset="0"/>
            </a:endParaRPr>
          </a:p>
        </p:txBody>
      </p:sp>
      <p:sp>
        <p:nvSpPr>
          <p:cNvPr id="3" name="Freccia a destra 2"/>
          <p:cNvSpPr/>
          <p:nvPr/>
        </p:nvSpPr>
        <p:spPr>
          <a:xfrm>
            <a:off x="867747" y="5543559"/>
            <a:ext cx="978408" cy="48463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8693208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25149" y="473612"/>
            <a:ext cx="7455159" cy="5591915"/>
          </a:xfrm>
          <a:prstGeom prst="rect">
            <a:avLst/>
          </a:prstGeom>
        </p:spPr>
        <p:txBody>
          <a:bodyPr wrap="square">
            <a:spAutoFit/>
          </a:bodyPr>
          <a:lstStyle/>
          <a:p>
            <a:pPr algn="ctr">
              <a:lnSpc>
                <a:spcPct val="107000"/>
              </a:lnSpc>
              <a:spcAft>
                <a:spcPts val="0"/>
              </a:spcAft>
            </a:pPr>
            <a:r>
              <a:rPr lang="it-IT" sz="1400" b="1" dirty="0" smtClean="0">
                <a:latin typeface="Arial Narrow" panose="020B0606020202030204" pitchFamily="34" charset="0"/>
                <a:ea typeface="Calibri" panose="020F0502020204030204" pitchFamily="34" charset="0"/>
                <a:cs typeface="Garakur"/>
              </a:rPr>
              <a:t>LE POSSIBILI ANTINOMIE</a:t>
            </a:r>
          </a:p>
          <a:p>
            <a:pPr algn="ctr">
              <a:lnSpc>
                <a:spcPct val="107000"/>
              </a:lnSpc>
              <a:spcAft>
                <a:spcPts val="0"/>
              </a:spcAft>
            </a:pPr>
            <a:r>
              <a:rPr lang="it-IT" sz="1400" b="1" dirty="0" smtClean="0">
                <a:effectLst/>
                <a:latin typeface="Arial Narrow" panose="020B0606020202030204" pitchFamily="34" charset="0"/>
                <a:ea typeface="Calibri" panose="020F0502020204030204" pitchFamily="34" charset="0"/>
                <a:cs typeface="Times New Roman" panose="02020603050405020304" pitchFamily="18" charset="0"/>
              </a:rPr>
              <a:t>TRA FONTE INTERNA E FONTE </a:t>
            </a:r>
            <a:r>
              <a:rPr lang="it-IT" sz="1400" b="1" dirty="0" smtClean="0">
                <a:effectLst/>
                <a:latin typeface="Arial Narrow" panose="020B0606020202030204" pitchFamily="34" charset="0"/>
                <a:ea typeface="Calibri" panose="020F0502020204030204" pitchFamily="34" charset="0"/>
                <a:cs typeface="Times New Roman" panose="02020603050405020304" pitchFamily="18" charset="0"/>
              </a:rPr>
              <a:t>EUROPEA:</a:t>
            </a:r>
            <a:endParaRPr lang="it-IT" sz="1400" b="1" dirty="0" smtClean="0">
              <a:effectLst/>
              <a:latin typeface="Arial Narrow" panose="020B0606020202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it-IT" sz="1400" b="1" dirty="0">
              <a:latin typeface="Arial Narrow" panose="020B0606020202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it-IT" sz="1400" b="1" dirty="0" smtClean="0">
              <a:effectLst/>
              <a:latin typeface="Arial Narrow" panose="020B0606020202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it-IT" sz="1400" b="1" dirty="0">
              <a:latin typeface="Arial Narrow" panose="020B0606020202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it-IT" sz="2000" b="1" dirty="0" smtClean="0">
                <a:effectLst/>
                <a:latin typeface="Arial Narrow" panose="020B0606020202030204" pitchFamily="34" charset="0"/>
                <a:ea typeface="Calibri" panose="020F0502020204030204" pitchFamily="34" charset="0"/>
                <a:cs typeface="Times New Roman" panose="02020603050405020304" pitchFamily="18" charset="0"/>
              </a:rPr>
              <a:t>LEX ORDINARIA</a:t>
            </a:r>
          </a:p>
          <a:p>
            <a:pPr algn="ctr">
              <a:lnSpc>
                <a:spcPct val="107000"/>
              </a:lnSpc>
              <a:spcAft>
                <a:spcPts val="0"/>
              </a:spcAft>
            </a:pPr>
            <a:r>
              <a:rPr lang="it-IT" sz="2000" dirty="0" smtClean="0">
                <a:latin typeface="Arial Narrow" panose="020B0606020202030204" pitchFamily="34" charset="0"/>
                <a:ea typeface="Calibri" panose="020F0502020204030204" pitchFamily="34" charset="0"/>
                <a:cs typeface="Times New Roman" panose="02020603050405020304" pitchFamily="18" charset="0"/>
              </a:rPr>
              <a:t>(legge; atto con forza di legge)</a:t>
            </a:r>
            <a:endParaRPr lang="it-IT" sz="2000" dirty="0" smtClean="0">
              <a:effectLst/>
              <a:latin typeface="Arial Narrow" panose="020B0606020202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it-IT" sz="2000" b="1" i="1" dirty="0" smtClean="0">
              <a:effectLst/>
              <a:latin typeface="Arial Narrow" panose="020B0606020202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it-IT" sz="2000" b="1" i="1" dirty="0" smtClean="0">
                <a:effectLst/>
                <a:latin typeface="Arial Narrow" panose="020B0606020202030204" pitchFamily="34" charset="0"/>
                <a:ea typeface="Calibri" panose="020F0502020204030204" pitchFamily="34" charset="0"/>
                <a:cs typeface="Times New Roman" panose="02020603050405020304" pitchFamily="18" charset="0"/>
              </a:rPr>
              <a:t>VS.</a:t>
            </a:r>
          </a:p>
          <a:p>
            <a:pPr algn="ctr">
              <a:lnSpc>
                <a:spcPct val="107000"/>
              </a:lnSpc>
              <a:spcAft>
                <a:spcPts val="0"/>
              </a:spcAft>
            </a:pPr>
            <a:endParaRPr lang="it-IT" sz="2000" b="1" i="1" dirty="0" smtClean="0">
              <a:effectLst/>
              <a:latin typeface="Arial Narrow" panose="020B0606020202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it-IT" sz="2000" b="1" dirty="0" smtClean="0">
                <a:latin typeface="Arial Narrow" panose="020B0606020202030204" pitchFamily="34" charset="0"/>
                <a:ea typeface="Calibri" panose="020F0502020204030204" pitchFamily="34" charset="0"/>
                <a:cs typeface="Times New Roman" panose="02020603050405020304" pitchFamily="18" charset="0"/>
              </a:rPr>
              <a:t>NORMA </a:t>
            </a:r>
            <a:r>
              <a:rPr lang="it-IT" sz="2000" b="1" dirty="0" smtClean="0">
                <a:latin typeface="Arial Narrow" panose="020B0606020202030204" pitchFamily="34" charset="0"/>
                <a:ea typeface="Calibri" panose="020F0502020204030204" pitchFamily="34" charset="0"/>
                <a:cs typeface="Times New Roman" panose="02020603050405020304" pitchFamily="18" charset="0"/>
              </a:rPr>
              <a:t>EUROPEA</a:t>
            </a:r>
            <a:endParaRPr lang="it-IT" sz="2000" b="1" dirty="0" smtClean="0">
              <a:latin typeface="Arial Narrow" panose="020B0606020202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it-IT" sz="2000" b="1" i="1" dirty="0" smtClean="0">
                <a:effectLst/>
                <a:latin typeface="Arial Narrow" panose="020B0606020202030204" pitchFamily="34" charset="0"/>
                <a:ea typeface="Calibri" panose="020F0502020204030204" pitchFamily="34" charset="0"/>
                <a:cs typeface="Times New Roman" panose="02020603050405020304" pitchFamily="18" charset="0"/>
              </a:rPr>
              <a:t>NOT SELF-EXECUTING</a:t>
            </a:r>
          </a:p>
          <a:p>
            <a:pPr algn="ctr">
              <a:lnSpc>
                <a:spcPct val="107000"/>
              </a:lnSpc>
              <a:spcAft>
                <a:spcPts val="0"/>
              </a:spcAft>
            </a:pPr>
            <a:r>
              <a:rPr lang="it-IT" sz="2000" dirty="0" smtClean="0">
                <a:latin typeface="Arial Narrow" panose="020B0606020202030204" pitchFamily="34" charset="0"/>
                <a:ea typeface="Calibri" panose="020F0502020204030204" pitchFamily="34" charset="0"/>
                <a:cs typeface="Times New Roman" panose="02020603050405020304" pitchFamily="18" charset="0"/>
              </a:rPr>
              <a:t>(direttiva priva di effetto diretto)</a:t>
            </a:r>
            <a:endParaRPr lang="it-IT" sz="2000" dirty="0" smtClean="0">
              <a:effectLst/>
              <a:latin typeface="Arial Narrow" panose="020B0606020202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it-IT" sz="2000" b="1" dirty="0" smtClean="0">
              <a:latin typeface="Arial Narrow" panose="020B0606020202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it-IT" sz="2000" b="1" dirty="0">
              <a:effectLst/>
              <a:latin typeface="Arial Narrow" panose="020B0606020202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it-IT" sz="2000" dirty="0" smtClean="0">
              <a:effectLst/>
              <a:latin typeface="Arial Narrow" panose="020B0606020202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it-IT" sz="2000" dirty="0" smtClean="0">
              <a:effectLst/>
              <a:latin typeface="Arial Narrow" panose="020B0606020202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it-IT" sz="2400" b="1" dirty="0" smtClean="0">
                <a:effectLst/>
                <a:latin typeface="Arial Narrow" panose="020B0606020202030204" pitchFamily="34" charset="0"/>
                <a:ea typeface="Calibri" panose="020F0502020204030204" pitchFamily="34" charset="0"/>
                <a:cs typeface="Times New Roman" panose="02020603050405020304" pitchFamily="18" charset="0"/>
              </a:rPr>
              <a:t>CRITERIO DELLA GERARCHIA</a:t>
            </a:r>
            <a:endParaRPr lang="it-IT" sz="2400" b="1" dirty="0">
              <a:effectLst/>
              <a:latin typeface="Arial Narrow" panose="020B0606020202030204" pitchFamily="34" charset="0"/>
              <a:ea typeface="Calibri" panose="020F0502020204030204" pitchFamily="34" charset="0"/>
              <a:cs typeface="Times New Roman" panose="02020603050405020304" pitchFamily="18" charset="0"/>
            </a:endParaRPr>
          </a:p>
        </p:txBody>
      </p:sp>
      <p:sp>
        <p:nvSpPr>
          <p:cNvPr id="3" name="Freccia a destra 2"/>
          <p:cNvSpPr/>
          <p:nvPr/>
        </p:nvSpPr>
        <p:spPr>
          <a:xfrm>
            <a:off x="867747" y="5543559"/>
            <a:ext cx="978408" cy="48463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9776165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25149" y="473612"/>
            <a:ext cx="7455159" cy="5262594"/>
          </a:xfrm>
          <a:prstGeom prst="rect">
            <a:avLst/>
          </a:prstGeom>
        </p:spPr>
        <p:txBody>
          <a:bodyPr wrap="square">
            <a:spAutoFit/>
          </a:bodyPr>
          <a:lstStyle/>
          <a:p>
            <a:pPr algn="ctr">
              <a:lnSpc>
                <a:spcPct val="107000"/>
              </a:lnSpc>
              <a:spcAft>
                <a:spcPts val="0"/>
              </a:spcAft>
            </a:pPr>
            <a:r>
              <a:rPr lang="it-IT" sz="1400" b="1" dirty="0" smtClean="0">
                <a:latin typeface="Arial Narrow" panose="020B0606020202030204" pitchFamily="34" charset="0"/>
                <a:ea typeface="Calibri" panose="020F0502020204030204" pitchFamily="34" charset="0"/>
                <a:cs typeface="Garakur"/>
              </a:rPr>
              <a:t>LE POSSIBILI ANTINOMIE</a:t>
            </a:r>
          </a:p>
          <a:p>
            <a:pPr algn="ctr">
              <a:lnSpc>
                <a:spcPct val="107000"/>
              </a:lnSpc>
              <a:spcAft>
                <a:spcPts val="0"/>
              </a:spcAft>
            </a:pPr>
            <a:r>
              <a:rPr lang="it-IT" sz="1400" b="1" dirty="0" smtClean="0">
                <a:effectLst/>
                <a:latin typeface="Arial Narrow" panose="020B0606020202030204" pitchFamily="34" charset="0"/>
                <a:ea typeface="Calibri" panose="020F0502020204030204" pitchFamily="34" charset="0"/>
                <a:cs typeface="Times New Roman" panose="02020603050405020304" pitchFamily="18" charset="0"/>
              </a:rPr>
              <a:t>TRA FONTE INTERNA E FONTE </a:t>
            </a:r>
            <a:r>
              <a:rPr lang="it-IT" sz="1400" b="1" dirty="0" smtClean="0">
                <a:effectLst/>
                <a:latin typeface="Arial Narrow" panose="020B0606020202030204" pitchFamily="34" charset="0"/>
                <a:ea typeface="Calibri" panose="020F0502020204030204" pitchFamily="34" charset="0"/>
                <a:cs typeface="Times New Roman" panose="02020603050405020304" pitchFamily="18" charset="0"/>
              </a:rPr>
              <a:t>EUROPEA:</a:t>
            </a:r>
            <a:endParaRPr lang="it-IT" sz="1400" b="1" dirty="0" smtClean="0">
              <a:effectLst/>
              <a:latin typeface="Arial Narrow" panose="020B0606020202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it-IT" sz="1400" b="1" dirty="0">
              <a:latin typeface="Arial Narrow" panose="020B0606020202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it-IT" sz="1400" b="1" dirty="0" smtClean="0">
              <a:effectLst/>
              <a:latin typeface="Arial Narrow" panose="020B0606020202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it-IT" sz="1400" b="1" dirty="0">
              <a:latin typeface="Arial Narrow" panose="020B0606020202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it-IT" sz="2000" b="1" dirty="0" smtClean="0">
                <a:effectLst/>
                <a:latin typeface="Arial Narrow" panose="020B0606020202030204" pitchFamily="34" charset="0"/>
                <a:ea typeface="Calibri" panose="020F0502020204030204" pitchFamily="34" charset="0"/>
                <a:cs typeface="Times New Roman" panose="02020603050405020304" pitchFamily="18" charset="0"/>
              </a:rPr>
              <a:t>FONTE SUB LEGISLATIVA</a:t>
            </a:r>
          </a:p>
          <a:p>
            <a:pPr algn="ctr">
              <a:lnSpc>
                <a:spcPct val="107000"/>
              </a:lnSpc>
              <a:spcAft>
                <a:spcPts val="0"/>
              </a:spcAft>
            </a:pPr>
            <a:r>
              <a:rPr lang="it-IT" sz="2000" dirty="0" smtClean="0">
                <a:latin typeface="Arial Narrow" panose="020B0606020202030204" pitchFamily="34" charset="0"/>
                <a:ea typeface="Calibri" panose="020F0502020204030204" pitchFamily="34" charset="0"/>
                <a:cs typeface="Times New Roman" panose="02020603050405020304" pitchFamily="18" charset="0"/>
              </a:rPr>
              <a:t>(regolamento governativo)</a:t>
            </a:r>
            <a:endParaRPr lang="it-IT" sz="2000" dirty="0" smtClean="0">
              <a:effectLst/>
              <a:latin typeface="Arial Narrow" panose="020B0606020202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it-IT" sz="2000" b="1" i="1" dirty="0" smtClean="0">
              <a:effectLst/>
              <a:latin typeface="Arial Narrow" panose="020B0606020202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it-IT" sz="2000" b="1" i="1" dirty="0" smtClean="0">
                <a:effectLst/>
                <a:latin typeface="Arial Narrow" panose="020B0606020202030204" pitchFamily="34" charset="0"/>
                <a:ea typeface="Calibri" panose="020F0502020204030204" pitchFamily="34" charset="0"/>
                <a:cs typeface="Times New Roman" panose="02020603050405020304" pitchFamily="18" charset="0"/>
              </a:rPr>
              <a:t>VS.</a:t>
            </a:r>
          </a:p>
          <a:p>
            <a:pPr algn="ctr">
              <a:lnSpc>
                <a:spcPct val="107000"/>
              </a:lnSpc>
              <a:spcAft>
                <a:spcPts val="0"/>
              </a:spcAft>
            </a:pPr>
            <a:endParaRPr lang="it-IT" sz="2000" b="1" i="1" dirty="0" smtClean="0">
              <a:effectLst/>
              <a:latin typeface="Arial Narrow" panose="020B0606020202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it-IT" sz="2000" b="1" dirty="0" smtClean="0">
                <a:latin typeface="Arial Narrow" panose="020B0606020202030204" pitchFamily="34" charset="0"/>
                <a:ea typeface="Calibri" panose="020F0502020204030204" pitchFamily="34" charset="0"/>
                <a:cs typeface="Times New Roman" panose="02020603050405020304" pitchFamily="18" charset="0"/>
              </a:rPr>
              <a:t>NORMA </a:t>
            </a:r>
            <a:r>
              <a:rPr lang="it-IT" sz="2000" b="1" dirty="0" smtClean="0">
                <a:latin typeface="Arial Narrow" panose="020B0606020202030204" pitchFamily="34" charset="0"/>
                <a:ea typeface="Calibri" panose="020F0502020204030204" pitchFamily="34" charset="0"/>
                <a:cs typeface="Times New Roman" panose="02020603050405020304" pitchFamily="18" charset="0"/>
              </a:rPr>
              <a:t>EUROPEA</a:t>
            </a:r>
            <a:endParaRPr lang="it-IT" sz="2000" b="1" dirty="0" smtClean="0">
              <a:latin typeface="Arial Narrow" panose="020B0606020202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it-IT" sz="2000" dirty="0" smtClean="0">
                <a:latin typeface="Arial Narrow" panose="020B0606020202030204" pitchFamily="34" charset="0"/>
                <a:ea typeface="Calibri" panose="020F0502020204030204" pitchFamily="34" charset="0"/>
                <a:cs typeface="Times New Roman" panose="02020603050405020304" pitchFamily="18" charset="0"/>
              </a:rPr>
              <a:t>(regolamento CE; direttiva CE)</a:t>
            </a:r>
            <a:endParaRPr lang="it-IT" sz="2000" dirty="0" smtClean="0">
              <a:effectLst/>
              <a:latin typeface="Arial Narrow" panose="020B0606020202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it-IT" sz="2000" b="1" dirty="0" smtClean="0">
              <a:latin typeface="Arial Narrow" panose="020B0606020202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it-IT" sz="2000" b="1" dirty="0">
              <a:effectLst/>
              <a:latin typeface="Arial Narrow" panose="020B0606020202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it-IT" sz="2000" dirty="0" smtClean="0">
              <a:effectLst/>
              <a:latin typeface="Arial Narrow" panose="020B0606020202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it-IT" sz="2000" dirty="0" smtClean="0">
              <a:effectLst/>
              <a:latin typeface="Arial Narrow" panose="020B0606020202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it-IT" sz="2400" b="1" dirty="0" smtClean="0">
                <a:effectLst/>
                <a:latin typeface="Arial Narrow" panose="020B0606020202030204" pitchFamily="34" charset="0"/>
                <a:ea typeface="Calibri" panose="020F0502020204030204" pitchFamily="34" charset="0"/>
                <a:cs typeface="Times New Roman" panose="02020603050405020304" pitchFamily="18" charset="0"/>
              </a:rPr>
              <a:t>CRITERIO DELLA GERARCHIA</a:t>
            </a:r>
            <a:endParaRPr lang="it-IT" sz="2400" b="1" dirty="0">
              <a:effectLst/>
              <a:latin typeface="Arial Narrow" panose="020B0606020202030204" pitchFamily="34" charset="0"/>
              <a:ea typeface="Calibri" panose="020F0502020204030204" pitchFamily="34" charset="0"/>
              <a:cs typeface="Times New Roman" panose="02020603050405020304" pitchFamily="18" charset="0"/>
            </a:endParaRPr>
          </a:p>
        </p:txBody>
      </p:sp>
      <p:sp>
        <p:nvSpPr>
          <p:cNvPr id="3" name="Freccia a destra 2"/>
          <p:cNvSpPr/>
          <p:nvPr/>
        </p:nvSpPr>
        <p:spPr>
          <a:xfrm>
            <a:off x="867747" y="5179665"/>
            <a:ext cx="978408" cy="48463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2384412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25149" y="473612"/>
            <a:ext cx="8294916" cy="5921173"/>
          </a:xfrm>
          <a:prstGeom prst="rect">
            <a:avLst/>
          </a:prstGeom>
        </p:spPr>
        <p:txBody>
          <a:bodyPr wrap="square">
            <a:spAutoFit/>
          </a:bodyPr>
          <a:lstStyle/>
          <a:p>
            <a:pPr algn="ctr">
              <a:lnSpc>
                <a:spcPct val="107000"/>
              </a:lnSpc>
              <a:spcAft>
                <a:spcPts val="0"/>
              </a:spcAft>
            </a:pPr>
            <a:r>
              <a:rPr lang="it-IT" sz="1400" b="1" dirty="0" smtClean="0">
                <a:latin typeface="Arial Narrow" panose="020B0606020202030204" pitchFamily="34" charset="0"/>
                <a:ea typeface="Calibri" panose="020F0502020204030204" pitchFamily="34" charset="0"/>
                <a:cs typeface="Garakur"/>
              </a:rPr>
              <a:t>LE POSSIBILI ANTINOMIE</a:t>
            </a:r>
          </a:p>
          <a:p>
            <a:pPr algn="ctr">
              <a:lnSpc>
                <a:spcPct val="107000"/>
              </a:lnSpc>
              <a:spcAft>
                <a:spcPts val="0"/>
              </a:spcAft>
            </a:pPr>
            <a:r>
              <a:rPr lang="it-IT" sz="1400" b="1" dirty="0" smtClean="0">
                <a:effectLst/>
                <a:latin typeface="Arial Narrow" panose="020B0606020202030204" pitchFamily="34" charset="0"/>
                <a:ea typeface="Calibri" panose="020F0502020204030204" pitchFamily="34" charset="0"/>
                <a:cs typeface="Times New Roman" panose="02020603050405020304" pitchFamily="18" charset="0"/>
              </a:rPr>
              <a:t>TRA FONTE INTERNA E FONTE </a:t>
            </a:r>
            <a:r>
              <a:rPr lang="it-IT" sz="1400" b="1" dirty="0" smtClean="0">
                <a:effectLst/>
                <a:latin typeface="Arial Narrow" panose="020B0606020202030204" pitchFamily="34" charset="0"/>
                <a:ea typeface="Calibri" panose="020F0502020204030204" pitchFamily="34" charset="0"/>
                <a:cs typeface="Times New Roman" panose="02020603050405020304" pitchFamily="18" charset="0"/>
              </a:rPr>
              <a:t>EUROPEA:</a:t>
            </a:r>
            <a:endParaRPr lang="it-IT" sz="1400" b="1" dirty="0" smtClean="0">
              <a:effectLst/>
              <a:latin typeface="Arial Narrow" panose="020B0606020202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it-IT" sz="1400" b="1" dirty="0">
              <a:latin typeface="Arial Narrow" panose="020B0606020202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it-IT" sz="1400" b="1" dirty="0" smtClean="0">
              <a:effectLst/>
              <a:latin typeface="Arial Narrow" panose="020B0606020202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it-IT" sz="1400" b="1" dirty="0">
              <a:latin typeface="Arial Narrow" panose="020B0606020202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it-IT" sz="2000" b="1" dirty="0" smtClean="0">
                <a:latin typeface="Arial Narrow" panose="020B0606020202030204" pitchFamily="34" charset="0"/>
                <a:ea typeface="Calibri" panose="020F0502020204030204" pitchFamily="34" charset="0"/>
                <a:cs typeface="Times New Roman" panose="02020603050405020304" pitchFamily="18" charset="0"/>
              </a:rPr>
              <a:t>NORMA COSTITUZIONALE</a:t>
            </a:r>
            <a:endParaRPr lang="it-IT" sz="2000" b="1" dirty="0" smtClean="0">
              <a:effectLst/>
              <a:latin typeface="Arial Narrow" panose="020B0606020202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it-IT" sz="2000" b="1" i="1" dirty="0" smtClean="0">
              <a:effectLst/>
              <a:latin typeface="Arial Narrow" panose="020B0606020202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it-IT" sz="2000" b="1" i="1" dirty="0" smtClean="0">
                <a:effectLst/>
                <a:latin typeface="Arial Narrow" panose="020B0606020202030204" pitchFamily="34" charset="0"/>
                <a:ea typeface="Calibri" panose="020F0502020204030204" pitchFamily="34" charset="0"/>
                <a:cs typeface="Times New Roman" panose="02020603050405020304" pitchFamily="18" charset="0"/>
              </a:rPr>
              <a:t>VS.</a:t>
            </a:r>
          </a:p>
          <a:p>
            <a:pPr algn="ctr">
              <a:lnSpc>
                <a:spcPct val="107000"/>
              </a:lnSpc>
              <a:spcAft>
                <a:spcPts val="0"/>
              </a:spcAft>
            </a:pPr>
            <a:endParaRPr lang="it-IT" sz="2000" b="1" i="1" dirty="0" smtClean="0">
              <a:effectLst/>
              <a:latin typeface="Arial Narrow" panose="020B0606020202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it-IT" sz="2000" b="1" dirty="0" smtClean="0">
                <a:latin typeface="Arial Narrow" panose="020B0606020202030204" pitchFamily="34" charset="0"/>
                <a:ea typeface="Calibri" panose="020F0502020204030204" pitchFamily="34" charset="0"/>
                <a:cs typeface="Times New Roman" panose="02020603050405020304" pitchFamily="18" charset="0"/>
              </a:rPr>
              <a:t>NORMA </a:t>
            </a:r>
            <a:r>
              <a:rPr lang="it-IT" sz="2000" b="1" dirty="0" smtClean="0">
                <a:latin typeface="Arial Narrow" panose="020B0606020202030204" pitchFamily="34" charset="0"/>
                <a:ea typeface="Calibri" panose="020F0502020204030204" pitchFamily="34" charset="0"/>
                <a:cs typeface="Times New Roman" panose="02020603050405020304" pitchFamily="18" charset="0"/>
              </a:rPr>
              <a:t>EUROPEA</a:t>
            </a:r>
            <a:endParaRPr lang="it-IT" sz="2000" b="1" dirty="0" smtClean="0">
              <a:latin typeface="Arial Narrow" panose="020B0606020202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it-IT" sz="2000" b="1" dirty="0" smtClean="0">
              <a:latin typeface="Arial Narrow" panose="020B0606020202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it-IT" sz="2000" dirty="0" smtClean="0">
              <a:effectLst/>
              <a:latin typeface="Arial Narrow" panose="020B0606020202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it-IT" sz="2400" b="1" dirty="0" smtClean="0">
                <a:effectLst/>
                <a:latin typeface="Arial Narrow" panose="020B0606020202030204" pitchFamily="34" charset="0"/>
                <a:ea typeface="Calibri" panose="020F0502020204030204" pitchFamily="34" charset="0"/>
                <a:cs typeface="Arial" panose="020B0604020202020204" pitchFamily="34" charset="0"/>
              </a:rPr>
              <a:t>SINDACATO DI COSTITUZIONALITA’ </a:t>
            </a:r>
          </a:p>
          <a:p>
            <a:pPr>
              <a:lnSpc>
                <a:spcPct val="107000"/>
              </a:lnSpc>
              <a:spcAft>
                <a:spcPts val="0"/>
              </a:spcAft>
            </a:pPr>
            <a:r>
              <a:rPr lang="it-IT" sz="2400" b="1" dirty="0" smtClean="0">
                <a:effectLst/>
                <a:latin typeface="Arial Narrow" panose="020B0606020202030204" pitchFamily="34" charset="0"/>
                <a:ea typeface="Calibri" panose="020F0502020204030204" pitchFamily="34" charset="0"/>
                <a:cs typeface="Arial" panose="020B0604020202020204" pitchFamily="34" charset="0"/>
              </a:rPr>
              <a:t>                     PER VIOLAZIONE DI PRINCIPI SUPREMI</a:t>
            </a:r>
          </a:p>
          <a:p>
            <a:pPr algn="just">
              <a:lnSpc>
                <a:spcPct val="107000"/>
              </a:lnSpc>
              <a:spcAft>
                <a:spcPts val="0"/>
              </a:spcAft>
            </a:pPr>
            <a:r>
              <a:rPr lang="it-IT" sz="2400" b="1" dirty="0" smtClean="0">
                <a:effectLst/>
                <a:latin typeface="Arial Narrow" panose="020B0606020202030204" pitchFamily="34" charset="0"/>
                <a:ea typeface="Calibri" panose="020F0502020204030204" pitchFamily="34" charset="0"/>
                <a:cs typeface="Arial" panose="020B0604020202020204" pitchFamily="34" charset="0"/>
              </a:rPr>
              <a:t>                    </a:t>
            </a:r>
            <a:r>
              <a:rPr lang="it-IT" sz="2400" dirty="0" smtClean="0">
                <a:effectLst/>
                <a:latin typeface="Arial Narrow" panose="020B0606020202030204" pitchFamily="34" charset="0"/>
                <a:ea typeface="Calibri" panose="020F0502020204030204" pitchFamily="34" charset="0"/>
                <a:cs typeface="Arial" panose="020B0604020202020204" pitchFamily="34" charset="0"/>
              </a:rPr>
              <a:t>oggetto del giudizio è la legge di esecuzione del   			 		trattato di Roma, «nella parte in cui» consente 			 	 		l’ingresso della norma comunitaria anticostituzionale</a:t>
            </a:r>
          </a:p>
          <a:p>
            <a:pPr>
              <a:lnSpc>
                <a:spcPct val="107000"/>
              </a:lnSpc>
              <a:spcAft>
                <a:spcPts val="0"/>
              </a:spcAft>
            </a:pPr>
            <a:r>
              <a:rPr lang="it-IT" sz="2400" b="1" dirty="0">
                <a:latin typeface="Arial Narrow" panose="020B0606020202030204" pitchFamily="34" charset="0"/>
                <a:ea typeface="Calibri" panose="020F0502020204030204" pitchFamily="34" charset="0"/>
                <a:cs typeface="Times New Roman" panose="02020603050405020304" pitchFamily="18" charset="0"/>
              </a:rPr>
              <a:t> </a:t>
            </a:r>
            <a:r>
              <a:rPr lang="it-IT" sz="2400" b="1" dirty="0" smtClean="0">
                <a:latin typeface="Arial Narrow" panose="020B0606020202030204" pitchFamily="34" charset="0"/>
                <a:ea typeface="Calibri" panose="020F0502020204030204" pitchFamily="34" charset="0"/>
                <a:cs typeface="Times New Roman" panose="02020603050405020304" pitchFamily="18" charset="0"/>
              </a:rPr>
              <a:t>               </a:t>
            </a:r>
            <a:endParaRPr lang="it-IT" sz="2400" b="1" dirty="0">
              <a:effectLst/>
              <a:latin typeface="Arial Narrow" panose="020B0606020202030204" pitchFamily="34" charset="0"/>
              <a:ea typeface="Calibri" panose="020F0502020204030204" pitchFamily="34" charset="0"/>
              <a:cs typeface="Times New Roman" panose="02020603050405020304" pitchFamily="18" charset="0"/>
            </a:endParaRPr>
          </a:p>
        </p:txBody>
      </p:sp>
      <p:sp>
        <p:nvSpPr>
          <p:cNvPr id="3" name="Freccia a destra 2"/>
          <p:cNvSpPr/>
          <p:nvPr/>
        </p:nvSpPr>
        <p:spPr>
          <a:xfrm>
            <a:off x="979714" y="3986723"/>
            <a:ext cx="978408" cy="48463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8956796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25149" y="473612"/>
            <a:ext cx="7455159" cy="4241546"/>
          </a:xfrm>
          <a:prstGeom prst="rect">
            <a:avLst/>
          </a:prstGeom>
        </p:spPr>
        <p:txBody>
          <a:bodyPr wrap="square">
            <a:spAutoFit/>
          </a:bodyPr>
          <a:lstStyle/>
          <a:p>
            <a:pPr algn="ctr">
              <a:lnSpc>
                <a:spcPct val="107000"/>
              </a:lnSpc>
              <a:spcAft>
                <a:spcPts val="0"/>
              </a:spcAft>
            </a:pPr>
            <a:r>
              <a:rPr lang="it-IT" sz="1400" b="1" dirty="0" smtClean="0">
                <a:latin typeface="Arial Narrow" panose="020B0606020202030204" pitchFamily="34" charset="0"/>
                <a:ea typeface="Calibri" panose="020F0502020204030204" pitchFamily="34" charset="0"/>
                <a:cs typeface="Garakur"/>
              </a:rPr>
              <a:t>ATTUAZIONE DEGLI OBBLIGHI </a:t>
            </a:r>
            <a:r>
              <a:rPr lang="it-IT" sz="1400" b="1" dirty="0" smtClean="0">
                <a:latin typeface="Arial Narrow" panose="020B0606020202030204" pitchFamily="34" charset="0"/>
                <a:ea typeface="Calibri" panose="020F0502020204030204" pitchFamily="34" charset="0"/>
                <a:cs typeface="Garakur"/>
              </a:rPr>
              <a:t>EUROPEI</a:t>
            </a:r>
            <a:endParaRPr lang="it-IT" sz="1400" b="1" dirty="0" smtClean="0">
              <a:latin typeface="Arial Narrow" panose="020B0606020202030204" pitchFamily="34" charset="0"/>
              <a:ea typeface="Calibri" panose="020F0502020204030204" pitchFamily="34" charset="0"/>
              <a:cs typeface="Garakur"/>
            </a:endParaRPr>
          </a:p>
          <a:p>
            <a:pPr algn="ctr">
              <a:lnSpc>
                <a:spcPct val="107000"/>
              </a:lnSpc>
              <a:spcAft>
                <a:spcPts val="0"/>
              </a:spcAft>
            </a:pPr>
            <a:endParaRPr lang="it-IT" sz="1400" b="1" dirty="0">
              <a:effectLst/>
              <a:latin typeface="Arial Narrow" panose="020B0606020202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it-IT" sz="1400" b="1" dirty="0" smtClean="0">
              <a:latin typeface="Arial Narrow" panose="020B0606020202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it-IT" sz="1400" b="1" dirty="0">
              <a:effectLst/>
              <a:latin typeface="Arial Narrow" panose="020B0606020202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it-IT" sz="2800" b="1" dirty="0" smtClean="0">
              <a:latin typeface="Arial Narrow" panose="020B0606020202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it-IT" sz="2800" b="1" dirty="0" smtClean="0">
                <a:latin typeface="Arial Narrow" panose="020B0606020202030204" pitchFamily="34" charset="0"/>
                <a:ea typeface="Calibri" panose="020F0502020204030204" pitchFamily="34" charset="0"/>
                <a:cs typeface="Times New Roman" panose="02020603050405020304" pitchFamily="18" charset="0"/>
              </a:rPr>
              <a:t>Legge n. 86 del 1989</a:t>
            </a:r>
          </a:p>
          <a:p>
            <a:pPr algn="ctr">
              <a:lnSpc>
                <a:spcPct val="107000"/>
              </a:lnSpc>
              <a:spcAft>
                <a:spcPts val="0"/>
              </a:spcAft>
            </a:pPr>
            <a:r>
              <a:rPr lang="it-IT" sz="2800" b="1" dirty="0" smtClean="0">
                <a:latin typeface="Arial Narrow" panose="020B0606020202030204" pitchFamily="34" charset="0"/>
                <a:ea typeface="Calibri" panose="020F0502020204030204" pitchFamily="34" charset="0"/>
                <a:cs typeface="Times New Roman" panose="02020603050405020304" pitchFamily="18" charset="0"/>
              </a:rPr>
              <a:t>(cd. Legge LA PERGOLA)</a:t>
            </a:r>
          </a:p>
          <a:p>
            <a:pPr algn="ctr">
              <a:lnSpc>
                <a:spcPct val="107000"/>
              </a:lnSpc>
              <a:spcAft>
                <a:spcPts val="0"/>
              </a:spcAft>
            </a:pPr>
            <a:r>
              <a:rPr lang="it-IT" sz="2800" dirty="0">
                <a:latin typeface="Arial Narrow" panose="020B0606020202030204" pitchFamily="34" charset="0"/>
                <a:ea typeface="Calibri" panose="020F0502020204030204" pitchFamily="34" charset="0"/>
                <a:cs typeface="Times New Roman" panose="02020603050405020304" pitchFamily="18" charset="0"/>
              </a:rPr>
              <a:t>o</a:t>
            </a:r>
            <a:r>
              <a:rPr lang="it-IT" sz="2800" dirty="0" smtClean="0">
                <a:latin typeface="Arial Narrow" panose="020B0606020202030204" pitchFamily="34" charset="0"/>
                <a:ea typeface="Calibri" panose="020F0502020204030204" pitchFamily="34" charset="0"/>
                <a:cs typeface="Times New Roman" panose="02020603050405020304" pitchFamily="18" charset="0"/>
              </a:rPr>
              <a:t>ra modificata dalla</a:t>
            </a:r>
          </a:p>
          <a:p>
            <a:pPr algn="ctr">
              <a:lnSpc>
                <a:spcPct val="107000"/>
              </a:lnSpc>
              <a:spcAft>
                <a:spcPts val="0"/>
              </a:spcAft>
            </a:pPr>
            <a:r>
              <a:rPr lang="it-IT" sz="2800" b="1" dirty="0" smtClean="0">
                <a:latin typeface="Arial Narrow" panose="020B0606020202030204" pitchFamily="34" charset="0"/>
                <a:ea typeface="Calibri" panose="020F0502020204030204" pitchFamily="34" charset="0"/>
                <a:cs typeface="Times New Roman" panose="02020603050405020304" pitchFamily="18" charset="0"/>
              </a:rPr>
              <a:t>Legge n. 234/2012</a:t>
            </a:r>
          </a:p>
          <a:p>
            <a:pPr algn="ctr">
              <a:lnSpc>
                <a:spcPct val="107000"/>
              </a:lnSpc>
              <a:spcAft>
                <a:spcPts val="0"/>
              </a:spcAft>
            </a:pPr>
            <a:endParaRPr lang="it-IT" sz="2800" dirty="0" smtClean="0">
              <a:latin typeface="Arial Narrow" panose="020B0606020202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it-IT" sz="2800" b="1" dirty="0">
              <a:effectLst/>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548062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578497" y="790853"/>
            <a:ext cx="7455159" cy="5426870"/>
          </a:xfrm>
          <a:prstGeom prst="rect">
            <a:avLst/>
          </a:prstGeom>
        </p:spPr>
        <p:txBody>
          <a:bodyPr wrap="square">
            <a:spAutoFit/>
          </a:bodyPr>
          <a:lstStyle/>
          <a:p>
            <a:pPr algn="ctr">
              <a:lnSpc>
                <a:spcPct val="107000"/>
              </a:lnSpc>
              <a:spcAft>
                <a:spcPts val="0"/>
              </a:spcAft>
            </a:pPr>
            <a:r>
              <a:rPr lang="it-IT" b="1" dirty="0" smtClean="0">
                <a:latin typeface="Arial Narrow" panose="020B0606020202030204" pitchFamily="34" charset="0"/>
                <a:ea typeface="Calibri" panose="020F0502020204030204" pitchFamily="34" charset="0"/>
                <a:cs typeface="Times New Roman" panose="02020603050405020304" pitchFamily="18" charset="0"/>
              </a:rPr>
              <a:t>IL DIRITTO </a:t>
            </a:r>
            <a:r>
              <a:rPr lang="it-IT" b="1" dirty="0" smtClean="0">
                <a:latin typeface="Arial Narrow" panose="020B0606020202030204" pitchFamily="34" charset="0"/>
                <a:ea typeface="Calibri" panose="020F0502020204030204" pitchFamily="34" charset="0"/>
                <a:cs typeface="Times New Roman" panose="02020603050405020304" pitchFamily="18" charset="0"/>
              </a:rPr>
              <a:t>EUROPEO</a:t>
            </a:r>
            <a:endParaRPr lang="it-IT" b="1" dirty="0">
              <a:latin typeface="Arial Narrow" panose="020B0606020202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it-IT" b="1" dirty="0" smtClean="0">
              <a:latin typeface="Arial Narrow" panose="020B0606020202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it-IT" b="1" dirty="0">
              <a:latin typeface="Arial Narrow" panose="020B0606020202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it-IT" b="1" dirty="0" smtClean="0">
                <a:latin typeface="Arial Narrow" panose="020B0606020202030204" pitchFamily="34" charset="0"/>
                <a:ea typeface="Calibri" panose="020F0502020204030204" pitchFamily="34" charset="0"/>
                <a:cs typeface="Times New Roman" panose="02020603050405020304" pitchFamily="18" charset="0"/>
              </a:rPr>
              <a:t>DIRITTO CONVENZIONALE</a:t>
            </a:r>
          </a:p>
          <a:p>
            <a:pPr algn="ctr">
              <a:lnSpc>
                <a:spcPct val="107000"/>
              </a:lnSpc>
              <a:spcAft>
                <a:spcPts val="0"/>
              </a:spcAft>
            </a:pPr>
            <a:r>
              <a:rPr lang="it-IT" i="1" dirty="0" smtClean="0">
                <a:latin typeface="Arial Narrow" panose="020B0606020202030204" pitchFamily="34" charset="0"/>
                <a:ea typeface="Calibri" panose="020F0502020204030204" pitchFamily="34" charset="0"/>
                <a:cs typeface="Times New Roman" panose="02020603050405020304" pitchFamily="18" charset="0"/>
              </a:rPr>
              <a:t>Consiste nei trattati istitutivi della comunità europea</a:t>
            </a:r>
          </a:p>
          <a:p>
            <a:pPr algn="ctr">
              <a:lnSpc>
                <a:spcPct val="107000"/>
              </a:lnSpc>
              <a:spcAft>
                <a:spcPts val="0"/>
              </a:spcAft>
            </a:pPr>
            <a:r>
              <a:rPr lang="it-IT" i="1" dirty="0" smtClean="0">
                <a:effectLst/>
                <a:latin typeface="Arial Narrow" panose="020B0606020202030204" pitchFamily="34" charset="0"/>
                <a:ea typeface="Calibri" panose="020F0502020204030204" pitchFamily="34" charset="0"/>
                <a:cs typeface="Times New Roman" panose="02020603050405020304" pitchFamily="18" charset="0"/>
              </a:rPr>
              <a:t>(CEE, CECA, EURATOM, UE); disciplina</a:t>
            </a:r>
          </a:p>
          <a:p>
            <a:pPr algn="ctr">
              <a:lnSpc>
                <a:spcPct val="107000"/>
              </a:lnSpc>
              <a:spcAft>
                <a:spcPts val="0"/>
              </a:spcAft>
            </a:pPr>
            <a:r>
              <a:rPr lang="it-IT" i="1" dirty="0">
                <a:latin typeface="Arial Narrow" panose="020B0606020202030204" pitchFamily="34" charset="0"/>
                <a:ea typeface="Calibri" panose="020F0502020204030204" pitchFamily="34" charset="0"/>
                <a:cs typeface="Times New Roman" panose="02020603050405020304" pitchFamily="18" charset="0"/>
              </a:rPr>
              <a:t>g</a:t>
            </a:r>
            <a:r>
              <a:rPr lang="it-IT" i="1" dirty="0" smtClean="0">
                <a:latin typeface="Arial Narrow" panose="020B0606020202030204" pitchFamily="34" charset="0"/>
                <a:ea typeface="Calibri" panose="020F0502020204030204" pitchFamily="34" charset="0"/>
                <a:cs typeface="Times New Roman" panose="02020603050405020304" pitchFamily="18" charset="0"/>
              </a:rPr>
              <a:t>li organi  </a:t>
            </a:r>
            <a:r>
              <a:rPr lang="it-IT" i="1" dirty="0" smtClean="0">
                <a:latin typeface="Arial Narrow" panose="020B0606020202030204" pitchFamily="34" charset="0"/>
                <a:ea typeface="Calibri" panose="020F0502020204030204" pitchFamily="34" charset="0"/>
                <a:cs typeface="Times New Roman" panose="02020603050405020304" pitchFamily="18" charset="0"/>
              </a:rPr>
              <a:t>europei </a:t>
            </a:r>
            <a:r>
              <a:rPr lang="it-IT" i="1" dirty="0" smtClean="0">
                <a:latin typeface="Arial Narrow" panose="020B0606020202030204" pitchFamily="34" charset="0"/>
                <a:ea typeface="Calibri" panose="020F0502020204030204" pitchFamily="34" charset="0"/>
                <a:cs typeface="Times New Roman" panose="02020603050405020304" pitchFamily="18" charset="0"/>
              </a:rPr>
              <a:t>e i relativi poteri normativi</a:t>
            </a:r>
            <a:endParaRPr lang="it-IT" dirty="0">
              <a:effectLst/>
              <a:latin typeface="Arial Narrow" panose="020B0606020202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it-IT" dirty="0" smtClean="0">
              <a:latin typeface="Arial Narrow" panose="020B0606020202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it-IT" dirty="0">
              <a:latin typeface="Arial Narrow" panose="020B0606020202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it-IT" dirty="0" smtClean="0">
              <a:latin typeface="Arial Narrow" panose="020B0606020202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it-IT" b="1" dirty="0" smtClean="0">
                <a:latin typeface="Arial Narrow" panose="020B0606020202030204" pitchFamily="34" charset="0"/>
                <a:ea typeface="Calibri" panose="020F0502020204030204" pitchFamily="34" charset="0"/>
                <a:cs typeface="Times New Roman" panose="02020603050405020304" pitchFamily="18" charset="0"/>
              </a:rPr>
              <a:t>DIRITTO DERIVATO</a:t>
            </a:r>
          </a:p>
          <a:p>
            <a:pPr algn="ctr">
              <a:lnSpc>
                <a:spcPct val="107000"/>
              </a:lnSpc>
              <a:spcAft>
                <a:spcPts val="0"/>
              </a:spcAft>
            </a:pPr>
            <a:r>
              <a:rPr lang="it-IT" i="1" dirty="0" smtClean="0">
                <a:latin typeface="Arial Narrow" panose="020B0606020202030204" pitchFamily="34" charset="0"/>
                <a:ea typeface="Calibri" panose="020F0502020204030204" pitchFamily="34" charset="0"/>
                <a:cs typeface="Times New Roman" panose="02020603050405020304" pitchFamily="18" charset="0"/>
              </a:rPr>
              <a:t>Sono gli atti normativi posti in essere dagli organi </a:t>
            </a:r>
            <a:r>
              <a:rPr lang="it-IT" i="1" dirty="0" smtClean="0">
                <a:latin typeface="Arial Narrow" panose="020B0606020202030204" pitchFamily="34" charset="0"/>
                <a:ea typeface="Calibri" panose="020F0502020204030204" pitchFamily="34" charset="0"/>
                <a:cs typeface="Times New Roman" panose="02020603050405020304" pitchFamily="18" charset="0"/>
              </a:rPr>
              <a:t>europei</a:t>
            </a:r>
            <a:endParaRPr lang="it-IT" i="1" dirty="0" smtClean="0">
              <a:latin typeface="Arial Narrow" panose="020B0606020202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it-IT" i="1" dirty="0" smtClean="0">
                <a:effectLst/>
                <a:latin typeface="Arial Narrow" panose="020B0606020202030204" pitchFamily="34" charset="0"/>
                <a:ea typeface="Calibri" panose="020F0502020204030204" pitchFamily="34" charset="0"/>
                <a:cs typeface="Times New Roman" panose="02020603050405020304" pitchFamily="18" charset="0"/>
              </a:rPr>
              <a:t>(regolamenti, direttive, raccomandazioni, decisioni, sentenze della Corte UE)</a:t>
            </a:r>
          </a:p>
          <a:p>
            <a:pPr algn="ctr">
              <a:lnSpc>
                <a:spcPct val="107000"/>
              </a:lnSpc>
              <a:spcAft>
                <a:spcPts val="0"/>
              </a:spcAft>
            </a:pPr>
            <a:endParaRPr lang="it-IT" i="1" dirty="0">
              <a:latin typeface="Arial Narrow" panose="020B0606020202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it-IT" i="1" dirty="0" smtClean="0">
              <a:effectLst/>
              <a:latin typeface="Arial Narrow" panose="020B0606020202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it-IT" dirty="0" smtClean="0">
              <a:effectLst/>
              <a:latin typeface="Arial Narrow" panose="020B0606020202030204" pitchFamily="34" charset="0"/>
              <a:ea typeface="Calibri" panose="020F0502020204030204" pitchFamily="34" charset="0"/>
              <a:cs typeface="Times New Roman" panose="02020603050405020304" pitchFamily="18" charset="0"/>
            </a:endParaRPr>
          </a:p>
          <a:p>
            <a:pPr>
              <a:lnSpc>
                <a:spcPct val="107000"/>
              </a:lnSpc>
              <a:spcAft>
                <a:spcPts val="0"/>
              </a:spcAft>
            </a:pPr>
            <a:r>
              <a:rPr lang="it-IT" b="1" dirty="0" smtClean="0">
                <a:effectLst/>
                <a:latin typeface="Arial Narrow" panose="020B0606020202030204" pitchFamily="34" charset="0"/>
                <a:ea typeface="Calibri" panose="020F0502020204030204" pitchFamily="34" charset="0"/>
                <a:cs typeface="Times New Roman" panose="02020603050405020304" pitchFamily="18" charset="0"/>
              </a:rPr>
              <a:t>                                 quando parliamo di fonti </a:t>
            </a:r>
            <a:r>
              <a:rPr lang="it-IT" b="1" dirty="0" smtClean="0">
                <a:effectLst/>
                <a:latin typeface="Arial Narrow" panose="020B0606020202030204" pitchFamily="34" charset="0"/>
                <a:ea typeface="Calibri" panose="020F0502020204030204" pitchFamily="34" charset="0"/>
                <a:cs typeface="Times New Roman" panose="02020603050405020304" pitchFamily="18" charset="0"/>
              </a:rPr>
              <a:t>europee, </a:t>
            </a:r>
            <a:endParaRPr lang="it-IT" b="1" dirty="0" smtClean="0">
              <a:effectLst/>
              <a:latin typeface="Arial Narrow" panose="020B0606020202030204" pitchFamily="34" charset="0"/>
              <a:ea typeface="Calibri" panose="020F0502020204030204" pitchFamily="34" charset="0"/>
              <a:cs typeface="Times New Roman" panose="02020603050405020304" pitchFamily="18" charset="0"/>
            </a:endParaRPr>
          </a:p>
          <a:p>
            <a:pPr>
              <a:lnSpc>
                <a:spcPct val="107000"/>
              </a:lnSpc>
              <a:spcAft>
                <a:spcPts val="0"/>
              </a:spcAft>
            </a:pPr>
            <a:r>
              <a:rPr lang="it-IT" b="1" dirty="0">
                <a:latin typeface="Arial Narrow" panose="020B0606020202030204" pitchFamily="34" charset="0"/>
                <a:ea typeface="Calibri" panose="020F0502020204030204" pitchFamily="34" charset="0"/>
                <a:cs typeface="Times New Roman" panose="02020603050405020304" pitchFamily="18" charset="0"/>
              </a:rPr>
              <a:t> </a:t>
            </a:r>
            <a:r>
              <a:rPr lang="it-IT" b="1" dirty="0" smtClean="0">
                <a:latin typeface="Arial Narrow" panose="020B0606020202030204" pitchFamily="34" charset="0"/>
                <a:ea typeface="Calibri" panose="020F0502020204030204" pitchFamily="34" charset="0"/>
                <a:cs typeface="Times New Roman" panose="02020603050405020304" pitchFamily="18" charset="0"/>
              </a:rPr>
              <a:t>                                </a:t>
            </a:r>
            <a:r>
              <a:rPr lang="it-IT" b="1" dirty="0" smtClean="0">
                <a:effectLst/>
                <a:latin typeface="Arial Narrow" panose="020B0606020202030204" pitchFamily="34" charset="0"/>
                <a:ea typeface="Calibri" panose="020F0502020204030204" pitchFamily="34" charset="0"/>
                <a:cs typeface="Times New Roman" panose="02020603050405020304" pitchFamily="18" charset="0"/>
              </a:rPr>
              <a:t>ci riferiamo al </a:t>
            </a:r>
            <a:r>
              <a:rPr lang="it-IT" b="1" dirty="0" smtClean="0">
                <a:latin typeface="Arial Narrow" panose="020B0606020202030204" pitchFamily="34" charset="0"/>
                <a:ea typeface="Calibri" panose="020F0502020204030204" pitchFamily="34" charset="0"/>
                <a:cs typeface="Times New Roman" panose="02020603050405020304" pitchFamily="18" charset="0"/>
              </a:rPr>
              <a:t>diritto derivato</a:t>
            </a:r>
            <a:endParaRPr lang="it-IT" b="1" dirty="0">
              <a:effectLst/>
              <a:latin typeface="Arial Narrow" panose="020B0606020202030204" pitchFamily="34" charset="0"/>
              <a:ea typeface="Calibri" panose="020F0502020204030204" pitchFamily="34" charset="0"/>
              <a:cs typeface="Times New Roman" panose="02020603050405020304" pitchFamily="18" charset="0"/>
            </a:endParaRPr>
          </a:p>
        </p:txBody>
      </p:sp>
      <p:sp>
        <p:nvSpPr>
          <p:cNvPr id="3" name="Freccia a destra 2"/>
          <p:cNvSpPr/>
          <p:nvPr/>
        </p:nvSpPr>
        <p:spPr>
          <a:xfrm>
            <a:off x="1147665" y="5607418"/>
            <a:ext cx="978408" cy="48463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1342232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082351" y="388064"/>
            <a:ext cx="7259216" cy="6118663"/>
          </a:xfrm>
          <a:prstGeom prst="rect">
            <a:avLst/>
          </a:prstGeom>
        </p:spPr>
        <p:txBody>
          <a:bodyPr wrap="square">
            <a:spAutoFit/>
          </a:bodyPr>
          <a:lstStyle/>
          <a:p>
            <a:pPr algn="ctr">
              <a:lnSpc>
                <a:spcPct val="107000"/>
              </a:lnSpc>
              <a:spcAft>
                <a:spcPts val="0"/>
              </a:spcAft>
            </a:pPr>
            <a:r>
              <a:rPr lang="it-IT" sz="2000" b="1" dirty="0" smtClean="0">
                <a:latin typeface="Arial Narrow" panose="020B0606020202030204" pitchFamily="34" charset="0"/>
                <a:ea typeface="Calibri" panose="020F0502020204030204" pitchFamily="34" charset="0"/>
                <a:cs typeface="Garakur"/>
              </a:rPr>
              <a:t>LA CORTE DI GIUSTIZIA</a:t>
            </a:r>
          </a:p>
          <a:p>
            <a:pPr algn="ctr">
              <a:lnSpc>
                <a:spcPct val="107000"/>
              </a:lnSpc>
              <a:spcAft>
                <a:spcPts val="0"/>
              </a:spcAft>
            </a:pPr>
            <a:endParaRPr lang="it-IT" sz="1200" b="1" dirty="0">
              <a:latin typeface="Arial Narrow" panose="020B0606020202030204" pitchFamily="34" charset="0"/>
              <a:ea typeface="Calibri" panose="020F0502020204030204" pitchFamily="34" charset="0"/>
              <a:cs typeface="Garakur"/>
            </a:endParaRPr>
          </a:p>
          <a:p>
            <a:pPr algn="ctr">
              <a:lnSpc>
                <a:spcPct val="107000"/>
              </a:lnSpc>
              <a:spcAft>
                <a:spcPts val="0"/>
              </a:spcAft>
            </a:pPr>
            <a:endParaRPr lang="it-IT" sz="1200" b="1" dirty="0">
              <a:latin typeface="Arial Narrow" panose="020B0606020202030204" pitchFamily="34" charset="0"/>
              <a:ea typeface="Calibri" panose="020F0502020204030204" pitchFamily="34" charset="0"/>
              <a:cs typeface="Garakur"/>
            </a:endParaRPr>
          </a:p>
          <a:p>
            <a:pPr algn="ctr">
              <a:lnSpc>
                <a:spcPct val="107000"/>
              </a:lnSpc>
              <a:spcAft>
                <a:spcPts val="0"/>
              </a:spcAft>
            </a:pPr>
            <a:r>
              <a:rPr lang="it-IT" sz="1400" b="1" dirty="0" smtClean="0">
                <a:latin typeface="Arial Narrow" panose="020B0606020202030204" pitchFamily="34" charset="0"/>
                <a:ea typeface="Calibri" panose="020F0502020204030204" pitchFamily="34" charset="0"/>
                <a:cs typeface="Garakur"/>
              </a:rPr>
              <a:t>Articolo 220</a:t>
            </a:r>
          </a:p>
          <a:p>
            <a:pPr algn="ctr">
              <a:lnSpc>
                <a:spcPct val="107000"/>
              </a:lnSpc>
              <a:spcAft>
                <a:spcPts val="0"/>
              </a:spcAft>
            </a:pPr>
            <a:r>
              <a:rPr lang="it-IT" sz="1400" b="1" dirty="0" smtClean="0">
                <a:latin typeface="Arial Narrow" panose="020B0606020202030204" pitchFamily="34" charset="0"/>
                <a:ea typeface="Calibri" panose="020F0502020204030204" pitchFamily="34" charset="0"/>
                <a:cs typeface="Times New Roman" panose="02020603050405020304" pitchFamily="18" charset="0"/>
              </a:rPr>
              <a:t>TFUE</a:t>
            </a:r>
            <a:endParaRPr lang="it-IT" sz="1400" dirty="0">
              <a:latin typeface="Arial Narrow" panose="020B0606020202030204" pitchFamily="34" charset="0"/>
              <a:ea typeface="Calibri" panose="020F0502020204030204" pitchFamily="34" charset="0"/>
              <a:cs typeface="Times New Roman" panose="02020603050405020304" pitchFamily="18" charset="0"/>
            </a:endParaRPr>
          </a:p>
          <a:p>
            <a:pPr>
              <a:lnSpc>
                <a:spcPct val="107000"/>
              </a:lnSpc>
              <a:spcAft>
                <a:spcPts val="0"/>
              </a:spcAft>
            </a:pPr>
            <a:r>
              <a:rPr lang="it-IT" sz="1400" dirty="0">
                <a:latin typeface="Arial Narrow" panose="020B0606020202030204" pitchFamily="34" charset="0"/>
                <a:ea typeface="Calibri" panose="020F0502020204030204" pitchFamily="34" charset="0"/>
                <a:cs typeface="Garanor"/>
              </a:rPr>
              <a:t> </a:t>
            </a:r>
            <a:endParaRPr lang="it-IT" sz="1400" dirty="0">
              <a:latin typeface="Arial Narrow" panose="020B0606020202030204" pitchFamily="34" charset="0"/>
              <a:ea typeface="Calibri" panose="020F0502020204030204" pitchFamily="34" charset="0"/>
              <a:cs typeface="Times New Roman" panose="02020603050405020304" pitchFamily="18" charset="0"/>
            </a:endParaRPr>
          </a:p>
          <a:p>
            <a:pPr>
              <a:lnSpc>
                <a:spcPct val="107000"/>
              </a:lnSpc>
              <a:spcAft>
                <a:spcPts val="0"/>
              </a:spcAft>
            </a:pPr>
            <a:r>
              <a:rPr lang="it-IT" sz="1400" dirty="0">
                <a:latin typeface="Arial Narrow" panose="020B0606020202030204" pitchFamily="34" charset="0"/>
                <a:ea typeface="Calibri" panose="020F0502020204030204" pitchFamily="34" charset="0"/>
                <a:cs typeface="Garanor"/>
              </a:rPr>
              <a:t>La Corte di giustizia assicura il rispetto del diritto nell'interpretazione e nell'applicazione del presente trattato.</a:t>
            </a:r>
            <a:endParaRPr lang="it-IT" sz="1400" dirty="0">
              <a:latin typeface="Arial Narrow" panose="020B0606020202030204" pitchFamily="34" charset="0"/>
              <a:ea typeface="Calibri" panose="020F0502020204030204" pitchFamily="34" charset="0"/>
              <a:cs typeface="Times New Roman" panose="02020603050405020304" pitchFamily="18" charset="0"/>
            </a:endParaRPr>
          </a:p>
          <a:p>
            <a:pPr>
              <a:lnSpc>
                <a:spcPct val="107000"/>
              </a:lnSpc>
              <a:spcAft>
                <a:spcPts val="0"/>
              </a:spcAft>
            </a:pPr>
            <a:r>
              <a:rPr lang="it-IT" sz="1400" dirty="0">
                <a:latin typeface="Arial Narrow" panose="020B0606020202030204" pitchFamily="34" charset="0"/>
                <a:ea typeface="Calibri" panose="020F0502020204030204" pitchFamily="34" charset="0"/>
                <a:cs typeface="Garanor"/>
              </a:rPr>
              <a:t> </a:t>
            </a:r>
            <a:endParaRPr lang="it-IT" sz="1400" dirty="0">
              <a:latin typeface="Arial Narrow" panose="020B0606020202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it-IT" sz="1400" b="1" dirty="0">
              <a:latin typeface="Arial Narrow" panose="020B0606020202030204" pitchFamily="34" charset="0"/>
              <a:ea typeface="Calibri" panose="020F0502020204030204" pitchFamily="34" charset="0"/>
              <a:cs typeface="Garakur"/>
            </a:endParaRPr>
          </a:p>
          <a:p>
            <a:pPr algn="ctr">
              <a:lnSpc>
                <a:spcPct val="107000"/>
              </a:lnSpc>
              <a:spcAft>
                <a:spcPts val="0"/>
              </a:spcAft>
            </a:pPr>
            <a:r>
              <a:rPr lang="it-IT" sz="1400" b="1" dirty="0" smtClean="0">
                <a:latin typeface="Arial Narrow" panose="020B0606020202030204" pitchFamily="34" charset="0"/>
                <a:ea typeface="Calibri" panose="020F0502020204030204" pitchFamily="34" charset="0"/>
                <a:cs typeface="Garakur"/>
              </a:rPr>
              <a:t>Articolo </a:t>
            </a:r>
            <a:r>
              <a:rPr lang="it-IT" sz="1400" b="1" dirty="0" smtClean="0">
                <a:latin typeface="Arial Narrow" panose="020B0606020202030204" pitchFamily="34" charset="0"/>
                <a:ea typeface="Calibri" panose="020F0502020204030204" pitchFamily="34" charset="0"/>
                <a:cs typeface="Garakur"/>
              </a:rPr>
              <a:t>267</a:t>
            </a:r>
            <a:endParaRPr lang="it-IT" sz="1400" dirty="0">
              <a:latin typeface="Arial Narrow" panose="020B0606020202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it-IT" sz="1400" b="1" dirty="0" smtClean="0">
                <a:latin typeface="Arial Narrow" panose="020B0606020202030204" pitchFamily="34" charset="0"/>
                <a:ea typeface="Calibri" panose="020F0502020204030204" pitchFamily="34" charset="0"/>
                <a:cs typeface="Garanor"/>
              </a:rPr>
              <a:t>TFUE</a:t>
            </a:r>
            <a:endParaRPr lang="it-IT" sz="1400" b="1" dirty="0" smtClean="0">
              <a:latin typeface="Arial Narrow" panose="020B0606020202030204" pitchFamily="34" charset="0"/>
              <a:ea typeface="Calibri" panose="020F0502020204030204" pitchFamily="34" charset="0"/>
              <a:cs typeface="Garanor"/>
            </a:endParaRPr>
          </a:p>
          <a:p>
            <a:pPr algn="ctr">
              <a:lnSpc>
                <a:spcPct val="107000"/>
              </a:lnSpc>
              <a:spcAft>
                <a:spcPts val="0"/>
              </a:spcAft>
            </a:pPr>
            <a:r>
              <a:rPr lang="it-IT" sz="1400" b="1" dirty="0">
                <a:latin typeface="Arial Narrow" panose="020B0606020202030204" pitchFamily="34" charset="0"/>
                <a:ea typeface="Calibri" panose="020F0502020204030204" pitchFamily="34" charset="0"/>
                <a:cs typeface="Garanor"/>
              </a:rPr>
              <a:t> </a:t>
            </a:r>
            <a:endParaRPr lang="it-IT" sz="1400" dirty="0">
              <a:latin typeface="Arial Narrow" panose="020B0606020202030204" pitchFamily="34" charset="0"/>
              <a:ea typeface="Calibri" panose="020F0502020204030204" pitchFamily="34" charset="0"/>
              <a:cs typeface="Times New Roman" panose="02020603050405020304" pitchFamily="18" charset="0"/>
            </a:endParaRPr>
          </a:p>
          <a:p>
            <a:pPr>
              <a:lnSpc>
                <a:spcPct val="107000"/>
              </a:lnSpc>
              <a:spcAft>
                <a:spcPts val="0"/>
              </a:spcAft>
            </a:pPr>
            <a:r>
              <a:rPr lang="it-IT" sz="1400" dirty="0">
                <a:latin typeface="Arial Narrow" panose="020B0606020202030204" pitchFamily="34" charset="0"/>
                <a:ea typeface="Calibri" panose="020F0502020204030204" pitchFamily="34" charset="0"/>
                <a:cs typeface="Garanor"/>
              </a:rPr>
              <a:t>La Corte di giustizia è competente a pronunciarsi, in via pregiudiziale:</a:t>
            </a:r>
            <a:endParaRPr lang="it-IT" sz="1400" dirty="0">
              <a:latin typeface="Arial Narrow" panose="020B0606020202030204" pitchFamily="34" charset="0"/>
              <a:ea typeface="Calibri" panose="020F0502020204030204" pitchFamily="34" charset="0"/>
              <a:cs typeface="Times New Roman" panose="02020603050405020304" pitchFamily="18" charset="0"/>
            </a:endParaRPr>
          </a:p>
          <a:p>
            <a:pPr>
              <a:lnSpc>
                <a:spcPct val="107000"/>
              </a:lnSpc>
              <a:spcAft>
                <a:spcPts val="0"/>
              </a:spcAft>
            </a:pPr>
            <a:r>
              <a:rPr lang="it-IT" sz="1400" dirty="0">
                <a:latin typeface="Arial Narrow" panose="020B0606020202030204" pitchFamily="34" charset="0"/>
                <a:ea typeface="Calibri" panose="020F0502020204030204" pitchFamily="34" charset="0"/>
                <a:cs typeface="Garanor"/>
              </a:rPr>
              <a:t>a) sull'interpretazione del presente trattato,</a:t>
            </a:r>
            <a:endParaRPr lang="it-IT" sz="1400" dirty="0">
              <a:latin typeface="Arial Narrow" panose="020B0606020202030204" pitchFamily="34" charset="0"/>
              <a:ea typeface="Calibri" panose="020F0502020204030204" pitchFamily="34" charset="0"/>
              <a:cs typeface="Times New Roman" panose="02020603050405020304" pitchFamily="18" charset="0"/>
            </a:endParaRPr>
          </a:p>
          <a:p>
            <a:pPr>
              <a:lnSpc>
                <a:spcPct val="107000"/>
              </a:lnSpc>
              <a:spcAft>
                <a:spcPts val="0"/>
              </a:spcAft>
            </a:pPr>
            <a:r>
              <a:rPr lang="it-IT" sz="1400" dirty="0">
                <a:latin typeface="Arial Narrow" panose="020B0606020202030204" pitchFamily="34" charset="0"/>
                <a:ea typeface="Calibri" panose="020F0502020204030204" pitchFamily="34" charset="0"/>
                <a:cs typeface="Garanor"/>
              </a:rPr>
              <a:t>b) sulla validità e l'interpretazione degli atti compiuti dalle istituzioni della Comunità e della BCE,</a:t>
            </a:r>
            <a:endParaRPr lang="it-IT" sz="1400" dirty="0">
              <a:latin typeface="Arial Narrow" panose="020B0606020202030204" pitchFamily="34" charset="0"/>
              <a:ea typeface="Calibri" panose="020F0502020204030204" pitchFamily="34" charset="0"/>
              <a:cs typeface="Times New Roman" panose="02020603050405020304" pitchFamily="18" charset="0"/>
            </a:endParaRPr>
          </a:p>
          <a:p>
            <a:pPr>
              <a:lnSpc>
                <a:spcPct val="107000"/>
              </a:lnSpc>
              <a:spcAft>
                <a:spcPts val="0"/>
              </a:spcAft>
            </a:pPr>
            <a:r>
              <a:rPr lang="it-IT" sz="1400" dirty="0">
                <a:latin typeface="Arial Narrow" panose="020B0606020202030204" pitchFamily="34" charset="0"/>
                <a:ea typeface="Calibri" panose="020F0502020204030204" pitchFamily="34" charset="0"/>
                <a:cs typeface="Garanor"/>
              </a:rPr>
              <a:t>c) sull'interpretazione degli statuti degli organismi creati con atto del Consiglio, quando sia previsto dagli statuti stessi.</a:t>
            </a:r>
            <a:endParaRPr lang="it-IT" sz="1400" dirty="0">
              <a:latin typeface="Arial Narrow" panose="020B0606020202030204" pitchFamily="34" charset="0"/>
              <a:ea typeface="Calibri" panose="020F0502020204030204" pitchFamily="34" charset="0"/>
              <a:cs typeface="Times New Roman" panose="02020603050405020304" pitchFamily="18" charset="0"/>
            </a:endParaRPr>
          </a:p>
          <a:p>
            <a:pPr>
              <a:lnSpc>
                <a:spcPct val="107000"/>
              </a:lnSpc>
              <a:spcAft>
                <a:spcPts val="0"/>
              </a:spcAft>
            </a:pPr>
            <a:r>
              <a:rPr lang="it-IT" sz="1400" dirty="0">
                <a:latin typeface="Arial Narrow" panose="020B0606020202030204" pitchFamily="34" charset="0"/>
                <a:ea typeface="Calibri" panose="020F0502020204030204" pitchFamily="34" charset="0"/>
                <a:cs typeface="Garanor"/>
              </a:rPr>
              <a:t> </a:t>
            </a:r>
            <a:endParaRPr lang="it-IT" sz="1400" dirty="0">
              <a:latin typeface="Arial Narrow" panose="020B0606020202030204" pitchFamily="34" charset="0"/>
              <a:ea typeface="Calibri" panose="020F0502020204030204" pitchFamily="34" charset="0"/>
              <a:cs typeface="Times New Roman" panose="02020603050405020304" pitchFamily="18" charset="0"/>
            </a:endParaRPr>
          </a:p>
          <a:p>
            <a:pPr>
              <a:lnSpc>
                <a:spcPct val="107000"/>
              </a:lnSpc>
              <a:spcAft>
                <a:spcPts val="0"/>
              </a:spcAft>
            </a:pPr>
            <a:r>
              <a:rPr lang="it-IT" sz="1400" dirty="0">
                <a:latin typeface="Arial Narrow" panose="020B0606020202030204" pitchFamily="34" charset="0"/>
                <a:ea typeface="Calibri" panose="020F0502020204030204" pitchFamily="34" charset="0"/>
                <a:cs typeface="Garanor"/>
              </a:rPr>
              <a:t>Quando una questione del genere è sollevata dinanzi ad una giurisdizione di uno degli Stati membri, tale giurisdizione può, qualora reputi necessaria per emanare la sua sentenza una decisione su questo punto, domandare alla Corte di giustizia di pronunciarsi sulla questione.</a:t>
            </a:r>
            <a:endParaRPr lang="it-IT" sz="1400" dirty="0">
              <a:latin typeface="Arial Narrow" panose="020B0606020202030204" pitchFamily="34" charset="0"/>
              <a:ea typeface="Calibri" panose="020F0502020204030204" pitchFamily="34" charset="0"/>
              <a:cs typeface="Times New Roman" panose="02020603050405020304" pitchFamily="18" charset="0"/>
            </a:endParaRPr>
          </a:p>
          <a:p>
            <a:pPr>
              <a:lnSpc>
                <a:spcPct val="107000"/>
              </a:lnSpc>
              <a:spcAft>
                <a:spcPts val="0"/>
              </a:spcAft>
            </a:pPr>
            <a:r>
              <a:rPr lang="it-IT" sz="1400" dirty="0">
                <a:latin typeface="Arial Narrow" panose="020B0606020202030204" pitchFamily="34" charset="0"/>
                <a:ea typeface="Calibri" panose="020F0502020204030204" pitchFamily="34" charset="0"/>
                <a:cs typeface="Garanor"/>
              </a:rPr>
              <a:t> </a:t>
            </a:r>
            <a:endParaRPr lang="it-IT" sz="1400" dirty="0">
              <a:latin typeface="Arial Narrow" panose="020B0606020202030204" pitchFamily="34" charset="0"/>
              <a:ea typeface="Calibri" panose="020F0502020204030204" pitchFamily="34" charset="0"/>
              <a:cs typeface="Times New Roman" panose="02020603050405020304" pitchFamily="18" charset="0"/>
            </a:endParaRPr>
          </a:p>
          <a:p>
            <a:pPr>
              <a:lnSpc>
                <a:spcPct val="107000"/>
              </a:lnSpc>
              <a:spcAft>
                <a:spcPts val="0"/>
              </a:spcAft>
            </a:pPr>
            <a:r>
              <a:rPr lang="it-IT" sz="1400" dirty="0">
                <a:latin typeface="Arial Narrow" panose="020B0606020202030204" pitchFamily="34" charset="0"/>
                <a:ea typeface="Calibri" panose="020F0502020204030204" pitchFamily="34" charset="0"/>
                <a:cs typeface="Garanor"/>
              </a:rPr>
              <a:t>Quando una questione del genere è sollevata in un giudizio pendente davanti a una giurisdizione nazionale, avverso le cui decisioni non possa proporsi un ricorso giurisdizionale di diritto interno, tale giurisdizione è tenuta a rivolgersi alla Corte di giustizia.</a:t>
            </a:r>
            <a:r>
              <a:rPr lang="it-IT" sz="1400" dirty="0">
                <a:latin typeface="Arial Narrow" panose="020B0606020202030204" pitchFamily="34" charset="0"/>
                <a:ea typeface="Calibri" panose="020F0502020204030204" pitchFamily="34" charset="0"/>
                <a:cs typeface="Garakur"/>
              </a:rPr>
              <a:t> </a:t>
            </a:r>
            <a:endParaRPr lang="it-IT" sz="1400" dirty="0">
              <a:latin typeface="Arial Narrow" panose="020B0606020202030204" pitchFamily="34" charset="0"/>
              <a:ea typeface="Calibri" panose="020F0502020204030204" pitchFamily="34" charset="0"/>
              <a:cs typeface="Times New Roman" panose="02020603050405020304" pitchFamily="18" charset="0"/>
            </a:endParaRPr>
          </a:p>
          <a:p>
            <a:pPr>
              <a:lnSpc>
                <a:spcPct val="107000"/>
              </a:lnSpc>
              <a:spcAft>
                <a:spcPts val="0"/>
              </a:spcAft>
            </a:pPr>
            <a:r>
              <a:rPr lang="it-IT" sz="1400" dirty="0">
                <a:latin typeface="Arial Narrow" panose="020B0606020202030204" pitchFamily="34" charset="0"/>
                <a:ea typeface="Calibri" panose="020F0502020204030204" pitchFamily="34" charset="0"/>
                <a:cs typeface="Garakur"/>
              </a:rPr>
              <a:t> </a:t>
            </a:r>
            <a:endParaRPr lang="it-IT" sz="1400" dirty="0">
              <a:effectLst/>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975418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65109" y="1005457"/>
            <a:ext cx="7455159" cy="4307398"/>
          </a:xfrm>
          <a:prstGeom prst="rect">
            <a:avLst/>
          </a:prstGeom>
        </p:spPr>
        <p:txBody>
          <a:bodyPr wrap="square">
            <a:spAutoFit/>
          </a:bodyPr>
          <a:lstStyle/>
          <a:p>
            <a:pPr algn="ctr">
              <a:lnSpc>
                <a:spcPct val="107000"/>
              </a:lnSpc>
              <a:spcAft>
                <a:spcPts val="0"/>
              </a:spcAft>
            </a:pPr>
            <a:r>
              <a:rPr lang="it-IT" b="1" dirty="0" smtClean="0">
                <a:latin typeface="Arial Narrow" panose="020B0606020202030204" pitchFamily="34" charset="0"/>
                <a:ea typeface="Calibri" panose="020F0502020204030204" pitchFamily="34" charset="0"/>
                <a:cs typeface="Garakur"/>
              </a:rPr>
              <a:t>TIPOLOGIA DELLE FONTI EUROPEE</a:t>
            </a:r>
            <a:endParaRPr lang="it-IT" b="1" dirty="0" smtClean="0">
              <a:latin typeface="Arial Narrow" panose="020B0606020202030204" pitchFamily="34" charset="0"/>
              <a:ea typeface="Calibri" panose="020F0502020204030204" pitchFamily="34" charset="0"/>
              <a:cs typeface="Garakur"/>
            </a:endParaRPr>
          </a:p>
          <a:p>
            <a:pPr algn="ctr">
              <a:lnSpc>
                <a:spcPct val="107000"/>
              </a:lnSpc>
              <a:spcAft>
                <a:spcPts val="0"/>
              </a:spcAft>
            </a:pPr>
            <a:endParaRPr lang="it-IT" sz="1400" b="1" dirty="0">
              <a:latin typeface="Arial Narrow" panose="020B0606020202030204" pitchFamily="34" charset="0"/>
              <a:ea typeface="Calibri" panose="020F0502020204030204" pitchFamily="34" charset="0"/>
              <a:cs typeface="Garakur"/>
            </a:endParaRPr>
          </a:p>
          <a:p>
            <a:pPr algn="ctr">
              <a:lnSpc>
                <a:spcPct val="107000"/>
              </a:lnSpc>
              <a:spcAft>
                <a:spcPts val="0"/>
              </a:spcAft>
            </a:pPr>
            <a:r>
              <a:rPr lang="it-IT" sz="1400" b="1" dirty="0" smtClean="0">
                <a:latin typeface="Arial Narrow" panose="020B0606020202030204" pitchFamily="34" charset="0"/>
                <a:ea typeface="Calibri" panose="020F0502020204030204" pitchFamily="34" charset="0"/>
                <a:cs typeface="Garakur"/>
              </a:rPr>
              <a:t>Articolo </a:t>
            </a:r>
            <a:r>
              <a:rPr lang="it-IT" sz="1400" b="1" dirty="0" smtClean="0">
                <a:latin typeface="Arial Narrow" panose="020B0606020202030204" pitchFamily="34" charset="0"/>
                <a:ea typeface="Calibri" panose="020F0502020204030204" pitchFamily="34" charset="0"/>
                <a:cs typeface="Garakur"/>
              </a:rPr>
              <a:t>288</a:t>
            </a:r>
            <a:endParaRPr lang="it-IT" sz="1400" b="1" dirty="0" smtClean="0">
              <a:latin typeface="Arial Narrow" panose="020B0606020202030204" pitchFamily="34" charset="0"/>
              <a:ea typeface="Calibri" panose="020F0502020204030204" pitchFamily="34" charset="0"/>
              <a:cs typeface="Garanor"/>
            </a:endParaRPr>
          </a:p>
          <a:p>
            <a:pPr algn="ctr">
              <a:lnSpc>
                <a:spcPct val="107000"/>
              </a:lnSpc>
              <a:spcAft>
                <a:spcPts val="0"/>
              </a:spcAft>
            </a:pPr>
            <a:r>
              <a:rPr lang="it-IT" sz="1400" b="1" dirty="0" smtClean="0">
                <a:latin typeface="Arial Narrow" panose="020B0606020202030204" pitchFamily="34" charset="0"/>
                <a:ea typeface="Calibri" panose="020F0502020204030204" pitchFamily="34" charset="0"/>
                <a:cs typeface="Times New Roman" panose="02020603050405020304" pitchFamily="18" charset="0"/>
              </a:rPr>
              <a:t>TFUE</a:t>
            </a:r>
            <a:endParaRPr lang="it-IT" sz="1400" dirty="0">
              <a:latin typeface="Arial Narrow" panose="020B0606020202030204" pitchFamily="34" charset="0"/>
              <a:ea typeface="Calibri" panose="020F0502020204030204" pitchFamily="34" charset="0"/>
              <a:cs typeface="Times New Roman" panose="02020603050405020304" pitchFamily="18" charset="0"/>
            </a:endParaRPr>
          </a:p>
          <a:p>
            <a:pPr>
              <a:lnSpc>
                <a:spcPct val="107000"/>
              </a:lnSpc>
              <a:spcAft>
                <a:spcPts val="0"/>
              </a:spcAft>
            </a:pPr>
            <a:r>
              <a:rPr lang="it-IT" sz="1400" dirty="0">
                <a:latin typeface="Arial Narrow" panose="020B0606020202030204" pitchFamily="34" charset="0"/>
                <a:ea typeface="Calibri" panose="020F0502020204030204" pitchFamily="34" charset="0"/>
                <a:cs typeface="Garanor"/>
              </a:rPr>
              <a:t> </a:t>
            </a:r>
            <a:endParaRPr lang="it-IT" sz="1400" dirty="0">
              <a:latin typeface="Arial Narrow" panose="020B0606020202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it-IT" sz="1400" dirty="0">
                <a:latin typeface="Arial Narrow" panose="020B0606020202030204" pitchFamily="34" charset="0"/>
                <a:ea typeface="Calibri" panose="020F0502020204030204" pitchFamily="34" charset="0"/>
                <a:cs typeface="Garanor"/>
              </a:rPr>
              <a:t>Per l'assolvimento dei loro compiti e alle condizioni contemplate dal presente trattato il Parlamento europeo congiuntamente con il Consiglio, il Consiglio e la Commissione adottano regolamenti e direttive, prendono decisioni e formulano raccomandazioni o pareri.</a:t>
            </a:r>
            <a:endParaRPr lang="it-IT" sz="1400" dirty="0">
              <a:latin typeface="Arial Narrow" panose="020B0606020202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it-IT" sz="1400" dirty="0">
                <a:latin typeface="Arial Narrow" panose="020B0606020202030204" pitchFamily="34" charset="0"/>
                <a:ea typeface="Calibri" panose="020F0502020204030204" pitchFamily="34" charset="0"/>
                <a:cs typeface="Garanor"/>
              </a:rPr>
              <a:t> </a:t>
            </a:r>
            <a:endParaRPr lang="it-IT" sz="1400" dirty="0">
              <a:latin typeface="Arial Narrow" panose="020B0606020202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it-IT" sz="1400" dirty="0">
                <a:latin typeface="Arial Narrow" panose="020B0606020202030204" pitchFamily="34" charset="0"/>
                <a:ea typeface="Calibri" panose="020F0502020204030204" pitchFamily="34" charset="0"/>
                <a:cs typeface="Garanor"/>
              </a:rPr>
              <a:t>Il </a:t>
            </a:r>
            <a:r>
              <a:rPr lang="it-IT" sz="1400" b="1" dirty="0">
                <a:latin typeface="Arial Narrow" panose="020B0606020202030204" pitchFamily="34" charset="0"/>
                <a:ea typeface="Calibri" panose="020F0502020204030204" pitchFamily="34" charset="0"/>
                <a:cs typeface="Garanor"/>
              </a:rPr>
              <a:t>regolamento</a:t>
            </a:r>
            <a:r>
              <a:rPr lang="it-IT" sz="1400" dirty="0">
                <a:latin typeface="Arial Narrow" panose="020B0606020202030204" pitchFamily="34" charset="0"/>
                <a:ea typeface="Calibri" panose="020F0502020204030204" pitchFamily="34" charset="0"/>
                <a:cs typeface="Garanor"/>
              </a:rPr>
              <a:t> ha portata generale. Esso è obbligatorio in tutti i suoi elementi e direttamente applicabile in ciascuno degli Stati membri.</a:t>
            </a:r>
            <a:endParaRPr lang="it-IT" sz="1400" dirty="0">
              <a:latin typeface="Arial Narrow" panose="020B0606020202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it-IT" sz="1400" dirty="0">
                <a:latin typeface="Arial Narrow" panose="020B0606020202030204" pitchFamily="34" charset="0"/>
                <a:ea typeface="Calibri" panose="020F0502020204030204" pitchFamily="34" charset="0"/>
                <a:cs typeface="Garanor"/>
              </a:rPr>
              <a:t> </a:t>
            </a:r>
            <a:endParaRPr lang="it-IT" sz="1400" dirty="0">
              <a:latin typeface="Arial Narrow" panose="020B0606020202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it-IT" sz="1400" dirty="0">
                <a:latin typeface="Arial Narrow" panose="020B0606020202030204" pitchFamily="34" charset="0"/>
                <a:ea typeface="Calibri" panose="020F0502020204030204" pitchFamily="34" charset="0"/>
                <a:cs typeface="Garanor"/>
              </a:rPr>
              <a:t>La </a:t>
            </a:r>
            <a:r>
              <a:rPr lang="it-IT" sz="1400" b="1" dirty="0">
                <a:latin typeface="Arial Narrow" panose="020B0606020202030204" pitchFamily="34" charset="0"/>
                <a:ea typeface="Calibri" panose="020F0502020204030204" pitchFamily="34" charset="0"/>
                <a:cs typeface="Garanor"/>
              </a:rPr>
              <a:t>direttiva</a:t>
            </a:r>
            <a:r>
              <a:rPr lang="it-IT" sz="1400" dirty="0">
                <a:latin typeface="Arial Narrow" panose="020B0606020202030204" pitchFamily="34" charset="0"/>
                <a:ea typeface="Calibri" panose="020F0502020204030204" pitchFamily="34" charset="0"/>
                <a:cs typeface="Garanor"/>
              </a:rPr>
              <a:t> vincola lo Stato membro cui è rivolta per quanto riguarda il risultato da raggiungere, salva restando la competenza degli organi nazionali in merito alla forma e ai mezzi.</a:t>
            </a:r>
            <a:endParaRPr lang="it-IT" sz="1400" dirty="0">
              <a:latin typeface="Arial Narrow" panose="020B0606020202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it-IT" sz="1400" dirty="0">
                <a:latin typeface="Arial Narrow" panose="020B0606020202030204" pitchFamily="34" charset="0"/>
                <a:ea typeface="Calibri" panose="020F0502020204030204" pitchFamily="34" charset="0"/>
                <a:cs typeface="Garanor"/>
              </a:rPr>
              <a:t> </a:t>
            </a:r>
            <a:endParaRPr lang="it-IT" sz="1400" dirty="0">
              <a:latin typeface="Arial Narrow" panose="020B0606020202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it-IT" sz="1400" dirty="0">
                <a:latin typeface="Arial Narrow" panose="020B0606020202030204" pitchFamily="34" charset="0"/>
                <a:ea typeface="Calibri" panose="020F0502020204030204" pitchFamily="34" charset="0"/>
                <a:cs typeface="Garanor"/>
              </a:rPr>
              <a:t>La </a:t>
            </a:r>
            <a:r>
              <a:rPr lang="it-IT" sz="1400" b="1" dirty="0">
                <a:latin typeface="Arial Narrow" panose="020B0606020202030204" pitchFamily="34" charset="0"/>
                <a:ea typeface="Calibri" panose="020F0502020204030204" pitchFamily="34" charset="0"/>
                <a:cs typeface="Garanor"/>
              </a:rPr>
              <a:t>decisione</a:t>
            </a:r>
            <a:r>
              <a:rPr lang="it-IT" sz="1400" dirty="0">
                <a:latin typeface="Arial Narrow" panose="020B0606020202030204" pitchFamily="34" charset="0"/>
                <a:ea typeface="Calibri" panose="020F0502020204030204" pitchFamily="34" charset="0"/>
                <a:cs typeface="Garanor"/>
              </a:rPr>
              <a:t> è obbligatoria in tutti i suoi elementi per i destinatari da essa designati.</a:t>
            </a:r>
            <a:endParaRPr lang="it-IT" sz="1400" dirty="0">
              <a:latin typeface="Arial Narrow" panose="020B0606020202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it-IT" sz="1400" dirty="0">
                <a:latin typeface="Arial Narrow" panose="020B0606020202030204" pitchFamily="34" charset="0"/>
                <a:ea typeface="Calibri" panose="020F0502020204030204" pitchFamily="34" charset="0"/>
                <a:cs typeface="Garanor"/>
              </a:rPr>
              <a:t> </a:t>
            </a:r>
            <a:endParaRPr lang="it-IT" sz="1400" dirty="0">
              <a:latin typeface="Arial Narrow" panose="020B0606020202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it-IT" sz="1400" dirty="0">
                <a:latin typeface="Arial Narrow" panose="020B0606020202030204" pitchFamily="34" charset="0"/>
                <a:ea typeface="Calibri" panose="020F0502020204030204" pitchFamily="34" charset="0"/>
                <a:cs typeface="Garanor"/>
              </a:rPr>
              <a:t>Le </a:t>
            </a:r>
            <a:r>
              <a:rPr lang="it-IT" sz="1400" b="1" dirty="0">
                <a:latin typeface="Arial Narrow" panose="020B0606020202030204" pitchFamily="34" charset="0"/>
                <a:ea typeface="Calibri" panose="020F0502020204030204" pitchFamily="34" charset="0"/>
                <a:cs typeface="Garanor"/>
              </a:rPr>
              <a:t>raccomandazioni</a:t>
            </a:r>
            <a:r>
              <a:rPr lang="it-IT" sz="1400" dirty="0">
                <a:latin typeface="Arial Narrow" panose="020B0606020202030204" pitchFamily="34" charset="0"/>
                <a:ea typeface="Calibri" panose="020F0502020204030204" pitchFamily="34" charset="0"/>
                <a:cs typeface="Garanor"/>
              </a:rPr>
              <a:t> e i </a:t>
            </a:r>
            <a:r>
              <a:rPr lang="it-IT" sz="1400" b="1" dirty="0">
                <a:latin typeface="Arial Narrow" panose="020B0606020202030204" pitchFamily="34" charset="0"/>
                <a:ea typeface="Calibri" panose="020F0502020204030204" pitchFamily="34" charset="0"/>
                <a:cs typeface="Garanor"/>
              </a:rPr>
              <a:t>pareri</a:t>
            </a:r>
            <a:r>
              <a:rPr lang="it-IT" sz="1400" dirty="0">
                <a:latin typeface="Arial Narrow" panose="020B0606020202030204" pitchFamily="34" charset="0"/>
                <a:ea typeface="Calibri" panose="020F0502020204030204" pitchFamily="34" charset="0"/>
                <a:cs typeface="Garanor"/>
              </a:rPr>
              <a:t> non sono vincolanti.</a:t>
            </a:r>
            <a:endParaRPr lang="it-IT" sz="1400" dirty="0">
              <a:effectLst/>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904079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578497" y="790853"/>
            <a:ext cx="7455159" cy="4834144"/>
          </a:xfrm>
          <a:prstGeom prst="rect">
            <a:avLst/>
          </a:prstGeom>
        </p:spPr>
        <p:txBody>
          <a:bodyPr wrap="square">
            <a:spAutoFit/>
          </a:bodyPr>
          <a:lstStyle/>
          <a:p>
            <a:pPr algn="ctr">
              <a:lnSpc>
                <a:spcPct val="107000"/>
              </a:lnSpc>
              <a:spcAft>
                <a:spcPts val="0"/>
              </a:spcAft>
            </a:pPr>
            <a:r>
              <a:rPr lang="it-IT" b="1" dirty="0" smtClean="0">
                <a:latin typeface="Arial Narrow" panose="020B0606020202030204" pitchFamily="34" charset="0"/>
                <a:ea typeface="Calibri" panose="020F0502020204030204" pitchFamily="34" charset="0"/>
                <a:cs typeface="Times New Roman" panose="02020603050405020304" pitchFamily="18" charset="0"/>
              </a:rPr>
              <a:t>I POSSIBILI EFFETTI GIURIDICI DI NORME </a:t>
            </a:r>
            <a:r>
              <a:rPr lang="it-IT" b="1" dirty="0" smtClean="0">
                <a:latin typeface="Arial Narrow" panose="020B0606020202030204" pitchFamily="34" charset="0"/>
                <a:ea typeface="Calibri" panose="020F0502020204030204" pitchFamily="34" charset="0"/>
                <a:cs typeface="Times New Roman" panose="02020603050405020304" pitchFamily="18" charset="0"/>
              </a:rPr>
              <a:t>EUROPEE</a:t>
            </a:r>
            <a:endParaRPr lang="it-IT" b="1" dirty="0" smtClean="0">
              <a:latin typeface="Arial Narrow" panose="020B0606020202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it-IT" b="1" dirty="0">
              <a:latin typeface="Arial Narrow" panose="020B0606020202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it-IT" b="1" dirty="0" smtClean="0">
              <a:latin typeface="Arial Narrow" panose="020B0606020202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it-IT" b="1" dirty="0">
              <a:latin typeface="Arial Narrow" panose="020B0606020202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it-IT" b="1" dirty="0" smtClean="0">
                <a:latin typeface="Arial Narrow" panose="020B0606020202030204" pitchFamily="34" charset="0"/>
                <a:ea typeface="Calibri" panose="020F0502020204030204" pitchFamily="34" charset="0"/>
                <a:cs typeface="Times New Roman" panose="02020603050405020304" pitchFamily="18" charset="0"/>
              </a:rPr>
              <a:t>DIRETTA APPLICABILITA’</a:t>
            </a:r>
          </a:p>
          <a:p>
            <a:pPr algn="ctr">
              <a:lnSpc>
                <a:spcPct val="107000"/>
              </a:lnSpc>
              <a:spcAft>
                <a:spcPts val="0"/>
              </a:spcAft>
            </a:pPr>
            <a:r>
              <a:rPr lang="it-IT" i="1" dirty="0" smtClean="0">
                <a:latin typeface="Arial Narrow" panose="020B0606020202030204" pitchFamily="34" charset="0"/>
                <a:ea typeface="Calibri" panose="020F0502020204030204" pitchFamily="34" charset="0"/>
                <a:cs typeface="Times New Roman" panose="02020603050405020304" pitchFamily="18" charset="0"/>
              </a:rPr>
              <a:t>Un atto </a:t>
            </a:r>
            <a:r>
              <a:rPr lang="it-IT" i="1" dirty="0" smtClean="0">
                <a:latin typeface="Arial Narrow" panose="020B0606020202030204" pitchFamily="34" charset="0"/>
                <a:ea typeface="Calibri" panose="020F0502020204030204" pitchFamily="34" charset="0"/>
                <a:cs typeface="Times New Roman" panose="02020603050405020304" pitchFamily="18" charset="0"/>
              </a:rPr>
              <a:t>europeo </a:t>
            </a:r>
            <a:r>
              <a:rPr lang="it-IT" i="1" dirty="0" smtClean="0">
                <a:latin typeface="Arial Narrow" panose="020B0606020202030204" pitchFamily="34" charset="0"/>
                <a:ea typeface="Calibri" panose="020F0502020204030204" pitchFamily="34" charset="0"/>
                <a:cs typeface="Times New Roman" panose="02020603050405020304" pitchFamily="18" charset="0"/>
              </a:rPr>
              <a:t>è direttamente applicabile</a:t>
            </a:r>
          </a:p>
          <a:p>
            <a:pPr algn="ctr">
              <a:lnSpc>
                <a:spcPct val="107000"/>
              </a:lnSpc>
              <a:spcAft>
                <a:spcPts val="0"/>
              </a:spcAft>
            </a:pPr>
            <a:r>
              <a:rPr lang="it-IT" i="1" dirty="0">
                <a:latin typeface="Arial Narrow" panose="020B0606020202030204" pitchFamily="34" charset="0"/>
                <a:ea typeface="Calibri" panose="020F0502020204030204" pitchFamily="34" charset="0"/>
                <a:cs typeface="Times New Roman" panose="02020603050405020304" pitchFamily="18" charset="0"/>
              </a:rPr>
              <a:t>q</a:t>
            </a:r>
            <a:r>
              <a:rPr lang="it-IT" i="1" dirty="0" smtClean="0">
                <a:latin typeface="Arial Narrow" panose="020B0606020202030204" pitchFamily="34" charset="0"/>
                <a:ea typeface="Calibri" panose="020F0502020204030204" pitchFamily="34" charset="0"/>
                <a:cs typeface="Times New Roman" panose="02020603050405020304" pitchFamily="18" charset="0"/>
              </a:rPr>
              <a:t>uando produce i suoi effetti giuridici nell’ordinamento interno</a:t>
            </a:r>
          </a:p>
          <a:p>
            <a:pPr algn="ctr">
              <a:lnSpc>
                <a:spcPct val="107000"/>
              </a:lnSpc>
              <a:spcAft>
                <a:spcPts val="0"/>
              </a:spcAft>
            </a:pPr>
            <a:r>
              <a:rPr lang="it-IT" i="1" dirty="0" smtClean="0">
                <a:latin typeface="Arial Narrow" panose="020B0606020202030204" pitchFamily="34" charset="0"/>
                <a:ea typeface="Calibri" panose="020F0502020204030204" pitchFamily="34" charset="0"/>
                <a:cs typeface="Times New Roman" panose="02020603050405020304" pitchFamily="18" charset="0"/>
              </a:rPr>
              <a:t>senza la interposizione di un atto normativo nazionale</a:t>
            </a:r>
          </a:p>
          <a:p>
            <a:pPr algn="ctr">
              <a:lnSpc>
                <a:spcPct val="107000"/>
              </a:lnSpc>
              <a:spcAft>
                <a:spcPts val="0"/>
              </a:spcAft>
            </a:pPr>
            <a:r>
              <a:rPr lang="it-IT" dirty="0" smtClean="0">
                <a:latin typeface="Arial Narrow" panose="020B0606020202030204" pitchFamily="34" charset="0"/>
                <a:ea typeface="Calibri" panose="020F0502020204030204" pitchFamily="34" charset="0"/>
                <a:cs typeface="Times New Roman" panose="02020603050405020304" pitchFamily="18" charset="0"/>
              </a:rPr>
              <a:t>(es: il regolamento CE, ex art. 288.2 </a:t>
            </a:r>
            <a:r>
              <a:rPr lang="it-IT" dirty="0" smtClean="0">
                <a:latin typeface="Arial Narrow" panose="020B0606020202030204" pitchFamily="34" charset="0"/>
                <a:ea typeface="Calibri" panose="020F0502020204030204" pitchFamily="34" charset="0"/>
                <a:cs typeface="Times New Roman" panose="02020603050405020304" pitchFamily="18" charset="0"/>
              </a:rPr>
              <a:t>TFUE</a:t>
            </a:r>
            <a:r>
              <a:rPr lang="it-IT" dirty="0" smtClean="0">
                <a:latin typeface="Arial Narrow" panose="020B0606020202030204" pitchFamily="34" charset="0"/>
                <a:ea typeface="Calibri" panose="020F0502020204030204" pitchFamily="34" charset="0"/>
                <a:cs typeface="Times New Roman" panose="02020603050405020304" pitchFamily="18" charset="0"/>
              </a:rPr>
              <a:t>)</a:t>
            </a:r>
          </a:p>
          <a:p>
            <a:pPr algn="ctr">
              <a:lnSpc>
                <a:spcPct val="107000"/>
              </a:lnSpc>
              <a:spcAft>
                <a:spcPts val="0"/>
              </a:spcAft>
            </a:pPr>
            <a:endParaRPr lang="it-IT" dirty="0">
              <a:effectLst/>
              <a:latin typeface="Arial Narrow" panose="020B0606020202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it-IT" dirty="0" smtClean="0">
              <a:latin typeface="Arial Narrow" panose="020B0606020202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it-IT" b="1" dirty="0" smtClean="0">
                <a:effectLst/>
                <a:latin typeface="Arial Narrow" panose="020B0606020202030204" pitchFamily="34" charset="0"/>
                <a:ea typeface="Calibri" panose="020F0502020204030204" pitchFamily="34" charset="0"/>
                <a:cs typeface="Times New Roman" panose="02020603050405020304" pitchFamily="18" charset="0"/>
              </a:rPr>
              <a:t>EFFETTO DIRETTO</a:t>
            </a:r>
          </a:p>
          <a:p>
            <a:pPr algn="ctr">
              <a:lnSpc>
                <a:spcPct val="107000"/>
              </a:lnSpc>
              <a:spcAft>
                <a:spcPts val="0"/>
              </a:spcAft>
            </a:pPr>
            <a:r>
              <a:rPr lang="it-IT" i="1" dirty="0" smtClean="0">
                <a:latin typeface="Arial Narrow" panose="020B0606020202030204" pitchFamily="34" charset="0"/>
                <a:ea typeface="Calibri" panose="020F0502020204030204" pitchFamily="34" charset="0"/>
                <a:cs typeface="Times New Roman" panose="02020603050405020304" pitchFamily="18" charset="0"/>
              </a:rPr>
              <a:t>Un atto </a:t>
            </a:r>
            <a:r>
              <a:rPr lang="it-IT" i="1" dirty="0" smtClean="0">
                <a:latin typeface="Arial Narrow" panose="020B0606020202030204" pitchFamily="34" charset="0"/>
                <a:ea typeface="Calibri" panose="020F0502020204030204" pitchFamily="34" charset="0"/>
                <a:cs typeface="Times New Roman" panose="02020603050405020304" pitchFamily="18" charset="0"/>
              </a:rPr>
              <a:t>europeo </a:t>
            </a:r>
            <a:r>
              <a:rPr lang="it-IT" i="1" dirty="0" smtClean="0">
                <a:latin typeface="Arial Narrow" panose="020B0606020202030204" pitchFamily="34" charset="0"/>
                <a:ea typeface="Calibri" panose="020F0502020204030204" pitchFamily="34" charset="0"/>
                <a:cs typeface="Times New Roman" panose="02020603050405020304" pitchFamily="18" charset="0"/>
              </a:rPr>
              <a:t>ha effetto diretto</a:t>
            </a:r>
          </a:p>
          <a:p>
            <a:pPr algn="ctr">
              <a:lnSpc>
                <a:spcPct val="107000"/>
              </a:lnSpc>
              <a:spcAft>
                <a:spcPts val="0"/>
              </a:spcAft>
            </a:pPr>
            <a:r>
              <a:rPr lang="it-IT" i="1" dirty="0">
                <a:latin typeface="Arial Narrow" panose="020B0606020202030204" pitchFamily="34" charset="0"/>
                <a:ea typeface="Calibri" panose="020F0502020204030204" pitchFamily="34" charset="0"/>
                <a:cs typeface="Times New Roman" panose="02020603050405020304" pitchFamily="18" charset="0"/>
              </a:rPr>
              <a:t>q</a:t>
            </a:r>
            <a:r>
              <a:rPr lang="it-IT" i="1" dirty="0" smtClean="0">
                <a:effectLst/>
                <a:latin typeface="Arial Narrow" panose="020B0606020202030204" pitchFamily="34" charset="0"/>
                <a:ea typeface="Calibri" panose="020F0502020204030204" pitchFamily="34" charset="0"/>
                <a:cs typeface="Times New Roman" panose="02020603050405020304" pitchFamily="18" charset="0"/>
              </a:rPr>
              <a:t>uando ha la capacità  di creare diritti e obblighi in capo ai singoli</a:t>
            </a:r>
          </a:p>
          <a:p>
            <a:pPr algn="ctr">
              <a:lnSpc>
                <a:spcPct val="107000"/>
              </a:lnSpc>
              <a:spcAft>
                <a:spcPts val="0"/>
              </a:spcAft>
            </a:pPr>
            <a:r>
              <a:rPr lang="it-IT" i="1" dirty="0">
                <a:latin typeface="Arial Narrow" panose="020B0606020202030204" pitchFamily="34" charset="0"/>
                <a:ea typeface="Calibri" panose="020F0502020204030204" pitchFamily="34" charset="0"/>
                <a:cs typeface="Times New Roman" panose="02020603050405020304" pitchFamily="18" charset="0"/>
              </a:rPr>
              <a:t>a</a:t>
            </a:r>
            <a:r>
              <a:rPr lang="it-IT" i="1" dirty="0" smtClean="0">
                <a:latin typeface="Arial Narrow" panose="020B0606020202030204" pitchFamily="34" charset="0"/>
                <a:ea typeface="Calibri" panose="020F0502020204030204" pitchFamily="34" charset="0"/>
                <a:cs typeface="Times New Roman" panose="02020603050405020304" pitchFamily="18" charset="0"/>
              </a:rPr>
              <a:t>nche senza la interposizione di un atto normativo nazionale</a:t>
            </a:r>
          </a:p>
          <a:p>
            <a:pPr algn="ctr">
              <a:lnSpc>
                <a:spcPct val="107000"/>
              </a:lnSpc>
              <a:spcAft>
                <a:spcPts val="0"/>
              </a:spcAft>
            </a:pPr>
            <a:r>
              <a:rPr lang="it-IT" dirty="0" smtClean="0">
                <a:latin typeface="Arial Narrow" panose="020B0606020202030204" pitchFamily="34" charset="0"/>
                <a:ea typeface="Calibri" panose="020F0502020204030204" pitchFamily="34" charset="0"/>
                <a:cs typeface="Times New Roman" panose="02020603050405020304" pitchFamily="18" charset="0"/>
              </a:rPr>
              <a:t>(es: la direttiva CE self </a:t>
            </a:r>
            <a:r>
              <a:rPr lang="it-IT" dirty="0" err="1" smtClean="0">
                <a:latin typeface="Arial Narrow" panose="020B0606020202030204" pitchFamily="34" charset="0"/>
                <a:ea typeface="Calibri" panose="020F0502020204030204" pitchFamily="34" charset="0"/>
                <a:cs typeface="Times New Roman" panose="02020603050405020304" pitchFamily="18" charset="0"/>
              </a:rPr>
              <a:t>executing</a:t>
            </a:r>
            <a:r>
              <a:rPr lang="it-IT" dirty="0" smtClean="0">
                <a:latin typeface="Arial Narrow" panose="020B0606020202030204" pitchFamily="34" charset="0"/>
                <a:ea typeface="Calibri" panose="020F0502020204030204" pitchFamily="34" charset="0"/>
                <a:cs typeface="Times New Roman" panose="02020603050405020304" pitchFamily="18" charset="0"/>
              </a:rPr>
              <a:t>)</a:t>
            </a:r>
            <a:endParaRPr lang="it-IT" dirty="0">
              <a:effectLst/>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742768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llout con freccia in giù 1"/>
          <p:cNvSpPr/>
          <p:nvPr/>
        </p:nvSpPr>
        <p:spPr>
          <a:xfrm>
            <a:off x="4212236" y="944380"/>
            <a:ext cx="914400" cy="914400"/>
          </a:xfrm>
          <a:prstGeom prst="downArrowCallou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it-IT" b="1" dirty="0" smtClean="0"/>
              <a:t>ERGO</a:t>
            </a:r>
            <a:endParaRPr lang="it-IT" b="1" dirty="0"/>
          </a:p>
        </p:txBody>
      </p:sp>
      <p:sp>
        <p:nvSpPr>
          <p:cNvPr id="3" name="CasellaDiTesto 2"/>
          <p:cNvSpPr txBox="1"/>
          <p:nvPr/>
        </p:nvSpPr>
        <p:spPr>
          <a:xfrm>
            <a:off x="2553764" y="2068643"/>
            <a:ext cx="4600490" cy="1200329"/>
          </a:xfrm>
          <a:prstGeom prst="rect">
            <a:avLst/>
          </a:prstGeom>
          <a:noFill/>
        </p:spPr>
        <p:txBody>
          <a:bodyPr wrap="none" rtlCol="0">
            <a:spAutoFit/>
          </a:bodyPr>
          <a:lstStyle/>
          <a:p>
            <a:pPr algn="ctr"/>
            <a:r>
              <a:rPr lang="it-IT" dirty="0" smtClean="0">
                <a:latin typeface="Arial" panose="020B0604020202020204" pitchFamily="34" charset="0"/>
                <a:cs typeface="Arial" panose="020B0604020202020204" pitchFamily="34" charset="0"/>
              </a:rPr>
              <a:t>Sul piano dell’efficacia giuridica</a:t>
            </a:r>
          </a:p>
          <a:p>
            <a:pPr algn="ctr"/>
            <a:r>
              <a:rPr lang="it-IT" dirty="0">
                <a:latin typeface="Arial" panose="020B0604020202020204" pitchFamily="34" charset="0"/>
                <a:cs typeface="Arial" panose="020B0604020202020204" pitchFamily="34" charset="0"/>
              </a:rPr>
              <a:t>l</a:t>
            </a:r>
            <a:r>
              <a:rPr lang="it-IT" dirty="0" smtClean="0">
                <a:latin typeface="Arial" panose="020B0604020202020204" pitchFamily="34" charset="0"/>
                <a:cs typeface="Arial" panose="020B0604020202020204" pitchFamily="34" charset="0"/>
              </a:rPr>
              <a:t>a distinzione fondamentale non è </a:t>
            </a:r>
          </a:p>
          <a:p>
            <a:pPr algn="ctr"/>
            <a:r>
              <a:rPr lang="it-IT" dirty="0" smtClean="0">
                <a:latin typeface="Arial" panose="020B0604020202020204" pitchFamily="34" charset="0"/>
                <a:cs typeface="Arial" panose="020B0604020202020204" pitchFamily="34" charset="0"/>
              </a:rPr>
              <a:t>nella </a:t>
            </a:r>
            <a:r>
              <a:rPr lang="it-IT" b="1" dirty="0" smtClean="0">
                <a:latin typeface="Arial" panose="020B0604020202020204" pitchFamily="34" charset="0"/>
                <a:cs typeface="Arial" panose="020B0604020202020204" pitchFamily="34" charset="0"/>
              </a:rPr>
              <a:t>TIPOLOGIA</a:t>
            </a:r>
            <a:r>
              <a:rPr lang="it-IT" dirty="0" smtClean="0">
                <a:latin typeface="Arial" panose="020B0604020202020204" pitchFamily="34" charset="0"/>
                <a:cs typeface="Arial" panose="020B0604020202020204" pitchFamily="34" charset="0"/>
              </a:rPr>
              <a:t> delle fonti europee</a:t>
            </a:r>
          </a:p>
          <a:p>
            <a:pPr algn="ctr"/>
            <a:r>
              <a:rPr lang="it-IT" dirty="0" smtClean="0">
                <a:latin typeface="Arial" panose="020B0604020202020204" pitchFamily="34" charset="0"/>
                <a:cs typeface="Arial" panose="020B0604020202020204" pitchFamily="34" charset="0"/>
              </a:rPr>
              <a:t>bensì nel loro </a:t>
            </a:r>
            <a:r>
              <a:rPr lang="it-IT" b="1" dirty="0" smtClean="0">
                <a:latin typeface="Arial" panose="020B0604020202020204" pitchFamily="34" charset="0"/>
                <a:cs typeface="Arial" panose="020B0604020202020204" pitchFamily="34" charset="0"/>
              </a:rPr>
              <a:t>CONTENUTO NORMATIVO</a:t>
            </a:r>
            <a:r>
              <a:rPr lang="it-IT" dirty="0" smtClean="0">
                <a:latin typeface="Arial" panose="020B0604020202020204" pitchFamily="34" charset="0"/>
                <a:cs typeface="Arial" panose="020B0604020202020204" pitchFamily="34" charset="0"/>
              </a:rPr>
              <a:t> </a:t>
            </a:r>
            <a:endParaRPr lang="it-IT" dirty="0">
              <a:latin typeface="Arial" panose="020B0604020202020204" pitchFamily="34" charset="0"/>
              <a:cs typeface="Arial" panose="020B0604020202020204" pitchFamily="34" charset="0"/>
            </a:endParaRPr>
          </a:p>
        </p:txBody>
      </p:sp>
      <p:cxnSp>
        <p:nvCxnSpPr>
          <p:cNvPr id="5" name="Connettore diritto 4"/>
          <p:cNvCxnSpPr/>
          <p:nvPr/>
        </p:nvCxnSpPr>
        <p:spPr>
          <a:xfrm flipH="1">
            <a:off x="3132944" y="3268972"/>
            <a:ext cx="1993692" cy="838333"/>
          </a:xfrm>
          <a:prstGeom prst="line">
            <a:avLst/>
          </a:prstGeom>
        </p:spPr>
        <p:style>
          <a:lnRef idx="2">
            <a:schemeClr val="accent1"/>
          </a:lnRef>
          <a:fillRef idx="0">
            <a:schemeClr val="accent1"/>
          </a:fillRef>
          <a:effectRef idx="1">
            <a:schemeClr val="accent1"/>
          </a:effectRef>
          <a:fontRef idx="minor">
            <a:schemeClr val="tx1"/>
          </a:fontRef>
        </p:style>
      </p:cxnSp>
      <p:cxnSp>
        <p:nvCxnSpPr>
          <p:cNvPr id="7" name="Connettore 2 6"/>
          <p:cNvCxnSpPr/>
          <p:nvPr/>
        </p:nvCxnSpPr>
        <p:spPr>
          <a:xfrm>
            <a:off x="5126636" y="3268972"/>
            <a:ext cx="1169233" cy="973244"/>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8" name="CasellaDiTesto 7"/>
          <p:cNvSpPr txBox="1"/>
          <p:nvPr/>
        </p:nvSpPr>
        <p:spPr>
          <a:xfrm>
            <a:off x="1547322" y="4467069"/>
            <a:ext cx="2868093" cy="830997"/>
          </a:xfrm>
          <a:prstGeom prst="rect">
            <a:avLst/>
          </a:prstGeom>
          <a:noFill/>
        </p:spPr>
        <p:txBody>
          <a:bodyPr wrap="none" rtlCol="0">
            <a:spAutoFit/>
          </a:bodyPr>
          <a:lstStyle/>
          <a:p>
            <a:pPr algn="ctr"/>
            <a:r>
              <a:rPr lang="it-IT" sz="2400" dirty="0" smtClean="0">
                <a:latin typeface="Arial" panose="020B0604020202020204" pitchFamily="34" charset="0"/>
                <a:cs typeface="Arial" panose="020B0604020202020204" pitchFamily="34" charset="0"/>
              </a:rPr>
              <a:t>FONTI EUROPEE</a:t>
            </a:r>
          </a:p>
          <a:p>
            <a:pPr algn="ctr"/>
            <a:r>
              <a:rPr lang="it-IT" sz="2400" b="1" dirty="0" smtClean="0">
                <a:latin typeface="Arial" panose="020B0604020202020204" pitchFamily="34" charset="0"/>
                <a:cs typeface="Arial" panose="020B0604020202020204" pitchFamily="34" charset="0"/>
              </a:rPr>
              <a:t>SELF-EXECUTING</a:t>
            </a:r>
            <a:endParaRPr lang="it-IT" sz="2400" b="1" dirty="0">
              <a:latin typeface="Arial" panose="020B0604020202020204" pitchFamily="34" charset="0"/>
              <a:cs typeface="Arial" panose="020B0604020202020204" pitchFamily="34" charset="0"/>
            </a:endParaRPr>
          </a:p>
        </p:txBody>
      </p:sp>
      <p:sp>
        <p:nvSpPr>
          <p:cNvPr id="9" name="CasellaDiTesto 8"/>
          <p:cNvSpPr txBox="1"/>
          <p:nvPr/>
        </p:nvSpPr>
        <p:spPr>
          <a:xfrm>
            <a:off x="4777662" y="4469301"/>
            <a:ext cx="3602269" cy="830997"/>
          </a:xfrm>
          <a:prstGeom prst="rect">
            <a:avLst/>
          </a:prstGeom>
          <a:noFill/>
        </p:spPr>
        <p:txBody>
          <a:bodyPr wrap="none" rtlCol="0">
            <a:spAutoFit/>
          </a:bodyPr>
          <a:lstStyle/>
          <a:p>
            <a:pPr algn="ctr"/>
            <a:r>
              <a:rPr lang="it-IT" sz="2400" dirty="0" smtClean="0">
                <a:latin typeface="Arial" panose="020B0604020202020204" pitchFamily="34" charset="0"/>
                <a:cs typeface="Arial" panose="020B0604020202020204" pitchFamily="34" charset="0"/>
              </a:rPr>
              <a:t>FONTI EUROPEE</a:t>
            </a:r>
          </a:p>
          <a:p>
            <a:pPr algn="ctr"/>
            <a:r>
              <a:rPr lang="it-IT" sz="2400" b="1" dirty="0" smtClean="0">
                <a:latin typeface="Arial" panose="020B0604020202020204" pitchFamily="34" charset="0"/>
                <a:cs typeface="Arial" panose="020B0604020202020204" pitchFamily="34" charset="0"/>
              </a:rPr>
              <a:t>NOT SELF-EXECUTING</a:t>
            </a:r>
            <a:endParaRPr lang="it-IT"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622487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Risultati immagini per omino dubbios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0014" y="1287463"/>
            <a:ext cx="3232201" cy="3989075"/>
          </a:xfrm>
          <a:prstGeom prst="rect">
            <a:avLst/>
          </a:prstGeom>
          <a:noFill/>
          <a:extLst>
            <a:ext uri="{909E8E84-426E-40DD-AFC4-6F175D3DCCD1}">
              <a14:hiddenFill xmlns:a14="http://schemas.microsoft.com/office/drawing/2010/main">
                <a:solidFill>
                  <a:srgbClr val="FFFFFF"/>
                </a:solidFill>
              </a14:hiddenFill>
            </a:ext>
          </a:extLst>
        </p:spPr>
      </p:pic>
      <p:sp>
        <p:nvSpPr>
          <p:cNvPr id="2" name="CasellaDiTesto 1"/>
          <p:cNvSpPr txBox="1"/>
          <p:nvPr/>
        </p:nvSpPr>
        <p:spPr>
          <a:xfrm>
            <a:off x="4242216" y="2525713"/>
            <a:ext cx="3599896" cy="1200329"/>
          </a:xfrm>
          <a:prstGeom prst="rect">
            <a:avLst/>
          </a:prstGeom>
          <a:noFill/>
        </p:spPr>
        <p:txBody>
          <a:bodyPr wrap="none" rtlCol="0">
            <a:spAutoFit/>
          </a:bodyPr>
          <a:lstStyle/>
          <a:p>
            <a:pPr algn="ctr"/>
            <a:r>
              <a:rPr lang="it-IT" sz="2400" b="1" dirty="0" smtClean="0">
                <a:latin typeface="Arial" panose="020B0604020202020204" pitchFamily="34" charset="0"/>
                <a:cs typeface="Arial" panose="020B0604020202020204" pitchFamily="34" charset="0"/>
              </a:rPr>
              <a:t>LE FONTI EUROPEE</a:t>
            </a:r>
          </a:p>
          <a:p>
            <a:pPr algn="ctr"/>
            <a:r>
              <a:rPr lang="it-IT" sz="2400" b="1" dirty="0" smtClean="0">
                <a:latin typeface="Arial" panose="020B0604020202020204" pitchFamily="34" charset="0"/>
                <a:cs typeface="Arial" panose="020B0604020202020204" pitchFamily="34" charset="0"/>
              </a:rPr>
              <a:t>HANNO FONDAMENTO</a:t>
            </a:r>
          </a:p>
          <a:p>
            <a:pPr algn="ctr"/>
            <a:r>
              <a:rPr lang="it-IT" sz="2400" b="1" dirty="0" smtClean="0">
                <a:latin typeface="Arial" panose="020B0604020202020204" pitchFamily="34" charset="0"/>
                <a:cs typeface="Arial" panose="020B0604020202020204" pitchFamily="34" charset="0"/>
              </a:rPr>
              <a:t>COSTITUZIONALE?</a:t>
            </a:r>
            <a:endParaRPr lang="it-IT"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66075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2505683" y="1004341"/>
            <a:ext cx="3178114" cy="1258421"/>
          </a:xfrm>
          <a:prstGeom prst="rect">
            <a:avLst/>
          </a:prstGeom>
          <a:noFill/>
        </p:spPr>
        <p:txBody>
          <a:bodyPr wrap="none" rtlCol="0">
            <a:spAutoFit/>
          </a:bodyPr>
          <a:lstStyle/>
          <a:p>
            <a:pPr algn="ctr">
              <a:lnSpc>
                <a:spcPct val="107000"/>
              </a:lnSpc>
              <a:spcAft>
                <a:spcPts val="0"/>
              </a:spcAft>
            </a:pPr>
            <a:r>
              <a:rPr lang="it-IT" b="1" dirty="0">
                <a:latin typeface="Arial Narrow" panose="020B0606020202030204" pitchFamily="34" charset="0"/>
                <a:ea typeface="Calibri" panose="020F0502020204030204" pitchFamily="34" charset="0"/>
                <a:cs typeface="Times New Roman" panose="02020603050405020304" pitchFamily="18" charset="0"/>
              </a:rPr>
              <a:t>LE FONTI EUROPEE</a:t>
            </a:r>
          </a:p>
          <a:p>
            <a:pPr algn="ctr">
              <a:lnSpc>
                <a:spcPct val="107000"/>
              </a:lnSpc>
              <a:spcAft>
                <a:spcPts val="0"/>
              </a:spcAft>
            </a:pPr>
            <a:r>
              <a:rPr lang="it-IT" dirty="0">
                <a:latin typeface="Arial Narrow" panose="020B0606020202030204" pitchFamily="34" charset="0"/>
                <a:ea typeface="Calibri" panose="020F0502020204030204" pitchFamily="34" charset="0"/>
                <a:cs typeface="Times New Roman" panose="02020603050405020304" pitchFamily="18" charset="0"/>
              </a:rPr>
              <a:t>GUARDATE DAL PUNTO DI VISTA</a:t>
            </a:r>
          </a:p>
          <a:p>
            <a:pPr algn="ctr">
              <a:lnSpc>
                <a:spcPct val="107000"/>
              </a:lnSpc>
              <a:spcAft>
                <a:spcPts val="0"/>
              </a:spcAft>
            </a:pPr>
            <a:r>
              <a:rPr lang="it-IT" dirty="0">
                <a:latin typeface="Arial Narrow" panose="020B0606020202030204" pitchFamily="34" charset="0"/>
                <a:ea typeface="Calibri" panose="020F0502020204030204" pitchFamily="34" charset="0"/>
                <a:cs typeface="Times New Roman" panose="02020603050405020304" pitchFamily="18" charset="0"/>
              </a:rPr>
              <a:t>DELL’ORDINAMENTO INTERNO:</a:t>
            </a:r>
          </a:p>
          <a:p>
            <a:endParaRPr lang="it-IT" dirty="0"/>
          </a:p>
        </p:txBody>
      </p:sp>
      <p:sp>
        <p:nvSpPr>
          <p:cNvPr id="4" name="CasellaDiTesto 3"/>
          <p:cNvSpPr txBox="1"/>
          <p:nvPr/>
        </p:nvSpPr>
        <p:spPr>
          <a:xfrm>
            <a:off x="1145983" y="2599073"/>
            <a:ext cx="2906565" cy="962058"/>
          </a:xfrm>
          <a:prstGeom prst="rect">
            <a:avLst/>
          </a:prstGeom>
          <a:noFill/>
        </p:spPr>
        <p:txBody>
          <a:bodyPr wrap="none" rtlCol="0">
            <a:spAutoFit/>
          </a:bodyPr>
          <a:lstStyle/>
          <a:p>
            <a:pPr>
              <a:lnSpc>
                <a:spcPct val="107000"/>
              </a:lnSpc>
              <a:spcAft>
                <a:spcPts val="0"/>
              </a:spcAft>
            </a:pPr>
            <a:r>
              <a:rPr lang="it-IT" b="1" dirty="0">
                <a:latin typeface="Arial Narrow" panose="020B0606020202030204" pitchFamily="34" charset="0"/>
                <a:ea typeface="Calibri" panose="020F0502020204030204" pitchFamily="34" charset="0"/>
                <a:cs typeface="Times New Roman" panose="02020603050405020304" pitchFamily="18" charset="0"/>
              </a:rPr>
              <a:t>SONO UN FATTO</a:t>
            </a:r>
          </a:p>
          <a:p>
            <a:pPr>
              <a:lnSpc>
                <a:spcPct val="107000"/>
              </a:lnSpc>
              <a:spcAft>
                <a:spcPts val="0"/>
              </a:spcAft>
            </a:pPr>
            <a:r>
              <a:rPr lang="it-IT" dirty="0">
                <a:latin typeface="Arial Narrow" panose="020B0606020202030204" pitchFamily="34" charset="0"/>
                <a:ea typeface="Calibri" panose="020F0502020204030204" pitchFamily="34" charset="0"/>
                <a:cs typeface="Times New Roman" panose="02020603050405020304" pitchFamily="18" charset="0"/>
              </a:rPr>
              <a:t>perché fonti di altro ordinamento</a:t>
            </a:r>
          </a:p>
          <a:p>
            <a:endParaRPr lang="it-IT" dirty="0"/>
          </a:p>
        </p:txBody>
      </p:sp>
      <p:sp>
        <p:nvSpPr>
          <p:cNvPr id="5" name="CasellaDiTesto 4"/>
          <p:cNvSpPr txBox="1"/>
          <p:nvPr/>
        </p:nvSpPr>
        <p:spPr>
          <a:xfrm>
            <a:off x="1145983" y="3688412"/>
            <a:ext cx="6700873" cy="1554785"/>
          </a:xfrm>
          <a:prstGeom prst="rect">
            <a:avLst/>
          </a:prstGeom>
          <a:noFill/>
        </p:spPr>
        <p:txBody>
          <a:bodyPr wrap="none" rtlCol="0">
            <a:spAutoFit/>
          </a:bodyPr>
          <a:lstStyle/>
          <a:p>
            <a:pPr>
              <a:lnSpc>
                <a:spcPct val="107000"/>
              </a:lnSpc>
              <a:spcAft>
                <a:spcPts val="0"/>
              </a:spcAft>
            </a:pPr>
            <a:r>
              <a:rPr lang="it-IT" b="1" dirty="0">
                <a:latin typeface="Arial Narrow" panose="020B0606020202030204" pitchFamily="34" charset="0"/>
                <a:ea typeface="Calibri" panose="020F0502020204030204" pitchFamily="34" charset="0"/>
                <a:cs typeface="Times New Roman" panose="02020603050405020304" pitchFamily="18" charset="0"/>
              </a:rPr>
              <a:t>SONO FONTI-FATTO DELL’ORDINAMENTO ITALIANO</a:t>
            </a:r>
          </a:p>
          <a:p>
            <a:pPr>
              <a:lnSpc>
                <a:spcPct val="107000"/>
              </a:lnSpc>
              <a:spcAft>
                <a:spcPts val="0"/>
              </a:spcAft>
            </a:pPr>
            <a:r>
              <a:rPr lang="it-IT" dirty="0">
                <a:latin typeface="Arial Narrow" panose="020B0606020202030204" pitchFamily="34" charset="0"/>
                <a:ea typeface="Calibri" panose="020F0502020204030204" pitchFamily="34" charset="0"/>
                <a:cs typeface="Times New Roman" panose="02020603050405020304" pitchFamily="18" charset="0"/>
              </a:rPr>
              <a:t>tramite il meccanismo del rinvio fisso contenuto nella legge di esecuzione del </a:t>
            </a:r>
          </a:p>
          <a:p>
            <a:pPr>
              <a:lnSpc>
                <a:spcPct val="107000"/>
              </a:lnSpc>
              <a:spcAft>
                <a:spcPts val="0"/>
              </a:spcAft>
            </a:pPr>
            <a:r>
              <a:rPr lang="it-IT" dirty="0">
                <a:latin typeface="Arial Narrow" panose="020B0606020202030204" pitchFamily="34" charset="0"/>
                <a:ea typeface="Calibri" panose="020F0502020204030204" pitchFamily="34" charset="0"/>
                <a:cs typeface="Times New Roman" panose="02020603050405020304" pitchFamily="18" charset="0"/>
              </a:rPr>
              <a:t>Trattato di Roma, istitutivo della CE (legge n. 1203 del 1957)</a:t>
            </a:r>
          </a:p>
          <a:p>
            <a:pPr>
              <a:lnSpc>
                <a:spcPct val="107000"/>
              </a:lnSpc>
              <a:spcAft>
                <a:spcPts val="0"/>
              </a:spcAft>
            </a:pPr>
            <a:endParaRPr lang="it-IT" dirty="0">
              <a:latin typeface="Arial Narrow" panose="020B0606020202030204" pitchFamily="34" charset="0"/>
              <a:ea typeface="Calibri" panose="020F0502020204030204" pitchFamily="34" charset="0"/>
              <a:cs typeface="Times New Roman" panose="02020603050405020304" pitchFamily="18" charset="0"/>
            </a:endParaRPr>
          </a:p>
          <a:p>
            <a:endParaRPr lang="it-IT" dirty="0"/>
          </a:p>
        </p:txBody>
      </p:sp>
      <p:sp>
        <p:nvSpPr>
          <p:cNvPr id="6" name="CasellaDiTesto 5"/>
          <p:cNvSpPr txBox="1"/>
          <p:nvPr/>
        </p:nvSpPr>
        <p:spPr>
          <a:xfrm>
            <a:off x="1145983" y="5217409"/>
            <a:ext cx="4297971" cy="1258421"/>
          </a:xfrm>
          <a:prstGeom prst="rect">
            <a:avLst/>
          </a:prstGeom>
          <a:noFill/>
        </p:spPr>
        <p:txBody>
          <a:bodyPr wrap="none" rtlCol="0">
            <a:spAutoFit/>
          </a:bodyPr>
          <a:lstStyle/>
          <a:p>
            <a:pPr>
              <a:lnSpc>
                <a:spcPct val="107000"/>
              </a:lnSpc>
              <a:spcAft>
                <a:spcPts val="0"/>
              </a:spcAft>
            </a:pPr>
            <a:r>
              <a:rPr lang="it-IT" b="1" dirty="0">
                <a:latin typeface="Arial Narrow" panose="020B0606020202030204" pitchFamily="34" charset="0"/>
                <a:ea typeface="Calibri" panose="020F0502020204030204" pitchFamily="34" charset="0"/>
                <a:cs typeface="Times New Roman" panose="02020603050405020304" pitchFamily="18" charset="0"/>
              </a:rPr>
              <a:t>SONO FONTI DI RANGO PRIMARIO</a:t>
            </a:r>
          </a:p>
          <a:p>
            <a:pPr>
              <a:lnSpc>
                <a:spcPct val="107000"/>
              </a:lnSpc>
              <a:spcAft>
                <a:spcPts val="0"/>
              </a:spcAft>
            </a:pPr>
            <a:r>
              <a:rPr lang="it-IT" dirty="0">
                <a:latin typeface="Arial Narrow" panose="020B0606020202030204" pitchFamily="34" charset="0"/>
                <a:ea typeface="Calibri" panose="020F0502020204030204" pitchFamily="34" charset="0"/>
                <a:cs typeface="Times New Roman" panose="02020603050405020304" pitchFamily="18" charset="0"/>
              </a:rPr>
              <a:t>la loro norma di riconoscimento è l’art. 11 Cost. </a:t>
            </a:r>
          </a:p>
          <a:p>
            <a:pPr>
              <a:lnSpc>
                <a:spcPct val="107000"/>
              </a:lnSpc>
              <a:spcAft>
                <a:spcPts val="0"/>
              </a:spcAft>
            </a:pPr>
            <a:r>
              <a:rPr lang="it-IT" dirty="0">
                <a:latin typeface="Arial Narrow" panose="020B0606020202030204" pitchFamily="34" charset="0"/>
                <a:ea typeface="Calibri" panose="020F0502020204030204" pitchFamily="34" charset="0"/>
                <a:cs typeface="Times New Roman" panose="02020603050405020304" pitchFamily="18" charset="0"/>
              </a:rPr>
              <a:t>(fatta oggetto di interpretazione storico-evolutiva)</a:t>
            </a:r>
          </a:p>
          <a:p>
            <a:endParaRPr lang="it-IT" dirty="0"/>
          </a:p>
        </p:txBody>
      </p:sp>
    </p:spTree>
    <p:extLst>
      <p:ext uri="{BB962C8B-B14F-4D97-AF65-F5344CB8AC3E}">
        <p14:creationId xmlns:p14="http://schemas.microsoft.com/office/powerpoint/2010/main" val="453145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184222" y="824459"/>
            <a:ext cx="6700603" cy="369332"/>
          </a:xfrm>
          <a:prstGeom prst="rect">
            <a:avLst/>
          </a:prstGeom>
          <a:noFill/>
        </p:spPr>
        <p:txBody>
          <a:bodyPr wrap="square" rtlCol="0">
            <a:spAutoFit/>
          </a:bodyPr>
          <a:lstStyle/>
          <a:p>
            <a:r>
              <a:rPr lang="it-IT" dirty="0" smtClean="0"/>
              <a:t>         </a:t>
            </a:r>
            <a:endParaRPr lang="it-IT" dirty="0"/>
          </a:p>
        </p:txBody>
      </p:sp>
      <p:sp>
        <p:nvSpPr>
          <p:cNvPr id="3" name="CasellaDiTesto 2"/>
          <p:cNvSpPr txBox="1"/>
          <p:nvPr/>
        </p:nvSpPr>
        <p:spPr>
          <a:xfrm>
            <a:off x="704538" y="870625"/>
            <a:ext cx="8124669" cy="4801314"/>
          </a:xfrm>
          <a:prstGeom prst="rect">
            <a:avLst/>
          </a:prstGeom>
          <a:noFill/>
        </p:spPr>
        <p:txBody>
          <a:bodyPr wrap="square" rtlCol="0">
            <a:spAutoFit/>
          </a:bodyPr>
          <a:lstStyle/>
          <a:p>
            <a:pPr algn="ctr"/>
            <a:r>
              <a:rPr lang="it-IT" b="1" dirty="0" smtClean="0">
                <a:latin typeface="Arial" panose="020B0604020202020204" pitchFamily="34" charset="0"/>
                <a:cs typeface="Arial" panose="020B0604020202020204" pitchFamily="34" charset="0"/>
              </a:rPr>
              <a:t>CORTE COSTITUZIONALE</a:t>
            </a:r>
          </a:p>
          <a:p>
            <a:pPr algn="ctr"/>
            <a:r>
              <a:rPr lang="it-IT" b="1" dirty="0" smtClean="0">
                <a:latin typeface="Arial" panose="020B0604020202020204" pitchFamily="34" charset="0"/>
                <a:cs typeface="Arial" panose="020B0604020202020204" pitchFamily="34" charset="0"/>
              </a:rPr>
              <a:t>SENT. N. 183/1973</a:t>
            </a:r>
          </a:p>
          <a:p>
            <a:endParaRPr lang="it-IT" dirty="0">
              <a:latin typeface="Arial" panose="020B0604020202020204" pitchFamily="34" charset="0"/>
              <a:cs typeface="Arial" panose="020B0604020202020204" pitchFamily="34" charset="0"/>
            </a:endParaRPr>
          </a:p>
          <a:p>
            <a:pPr algn="just"/>
            <a:r>
              <a:rPr lang="it-IT" dirty="0" smtClean="0">
                <a:latin typeface="Arial" panose="020B0604020202020204" pitchFamily="34" charset="0"/>
                <a:cs typeface="Arial" panose="020B0604020202020204" pitchFamily="34" charset="0"/>
              </a:rPr>
              <a:t>	4. </a:t>
            </a:r>
            <a:r>
              <a:rPr lang="it-IT" b="1" dirty="0" smtClean="0">
                <a:latin typeface="Arial" panose="020B0604020202020204" pitchFamily="34" charset="0"/>
                <a:cs typeface="Arial" panose="020B0604020202020204" pitchFamily="34" charset="0"/>
              </a:rPr>
              <a:t>La legge 14 ottobre 1957, n. 1203, con cui il Parlamento italiano ha dato piena ed intera esecuzione al Trattato istitutivo della C.E.E., trova sicuro fondamento di legittimità nella disposizione dell’art. 11 della Costituzione</a:t>
            </a:r>
            <a:r>
              <a:rPr lang="it-IT" dirty="0" smtClean="0">
                <a:latin typeface="Arial" panose="020B0604020202020204" pitchFamily="34" charset="0"/>
                <a:cs typeface="Arial" panose="020B0604020202020204" pitchFamily="34" charset="0"/>
              </a:rPr>
              <a:t>, in base alla quale «l’Italia consente, in condizioni di parità con gli altri Stati, alle limitazioni di sovranità necessarie ad un ordinamento che assicuri la pace e la giustizia tra le Nazioni», e quindi «promuove e favorisce le organizzazioni internazionali rivolte a tale scopo». Questa disposizione, che non a caso venne collocata tra i «principi fondamentali» della Costituzione, segna un chiaro e preciso indirizzo politico: </a:t>
            </a:r>
            <a:r>
              <a:rPr lang="it-IT" b="1" dirty="0" smtClean="0">
                <a:latin typeface="Arial" panose="020B0604020202020204" pitchFamily="34" charset="0"/>
                <a:cs typeface="Arial" panose="020B0604020202020204" pitchFamily="34" charset="0"/>
              </a:rPr>
              <a:t>il costituente si riferiva, nel porla, all’adesione dell’Italia alla Organizzazione delle Nazioni Unite, ma si ispirava a principi programmatici di valore generale, di cui la Comunità economica e le altre Organizzazioni regionali europee costituiscono concreta attuazione</a:t>
            </a:r>
            <a:r>
              <a:rPr lang="it-IT" dirty="0" smtClean="0">
                <a:latin typeface="Arial" panose="020B0604020202020204" pitchFamily="34" charset="0"/>
                <a:cs typeface="Arial" panose="020B0604020202020204" pitchFamily="34" charset="0"/>
              </a:rPr>
              <a:t>.</a:t>
            </a:r>
          </a:p>
          <a:p>
            <a:endParaRPr lang="it-IT"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01084722"/>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307</TotalTime>
  <Words>705</Words>
  <Application>Microsoft Office PowerPoint</Application>
  <PresentationFormat>Presentazione su schermo (4:3)</PresentationFormat>
  <Paragraphs>235</Paragraphs>
  <Slides>17</Slides>
  <Notes>9</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17</vt:i4>
      </vt:variant>
    </vt:vector>
  </HeadingPairs>
  <TitlesOfParts>
    <vt:vector size="24" baseType="lpstr">
      <vt:lpstr>Arial</vt:lpstr>
      <vt:lpstr>Arial Narrow</vt:lpstr>
      <vt:lpstr>Calibri</vt:lpstr>
      <vt:lpstr>Garakur</vt:lpstr>
      <vt:lpstr>Garanor</vt:lpstr>
      <vt:lpstr>Times New Roman</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Apple Apple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Apple</dc:creator>
  <cp:lastModifiedBy>giuri</cp:lastModifiedBy>
  <cp:revision>25</cp:revision>
  <dcterms:created xsi:type="dcterms:W3CDTF">2015-11-04T06:52:32Z</dcterms:created>
  <dcterms:modified xsi:type="dcterms:W3CDTF">2019-11-13T09:14:27Z</dcterms:modified>
</cp:coreProperties>
</file>