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9" r:id="rId2"/>
    <p:sldId id="260" r:id="rId3"/>
    <p:sldId id="272" r:id="rId4"/>
    <p:sldId id="261" r:id="rId5"/>
    <p:sldId id="271" r:id="rId6"/>
    <p:sldId id="262" r:id="rId7"/>
    <p:sldId id="263" r:id="rId8"/>
    <p:sldId id="264" r:id="rId9"/>
    <p:sldId id="265" r:id="rId10"/>
    <p:sldId id="267" r:id="rId11"/>
    <p:sldId id="266" r:id="rId12"/>
    <p:sldId id="269" r:id="rId13"/>
    <p:sldId id="273" r:id="rId1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8"/>
    <p:restoredTop sz="50000" autoAdjust="0"/>
  </p:normalViewPr>
  <p:slideViewPr>
    <p:cSldViewPr snapToGrid="0" snapToObjects="1">
      <p:cViewPr varScale="1">
        <p:scale>
          <a:sx n="123" d="100"/>
          <a:sy n="123" d="100"/>
        </p:scale>
        <p:origin x="-17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B8940-7B28-B74A-9FB3-289B8ACDA5DF}" type="datetimeFigureOut">
              <a:rPr lang="it-IT" smtClean="0"/>
              <a:t>31/10/18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52517-835C-FE41-8B19-16D0CD648D66}" type="slidenum">
              <a:rPr lang="it-IT" smtClean="0"/>
              <a:t>‹n.›</a:t>
            </a:fld>
            <a:endParaRPr lang="it-IT"/>
          </a:p>
        </p:txBody>
      </p:sp>
    </p:spTree>
    <p:extLst>
      <p:ext uri="{BB962C8B-B14F-4D97-AF65-F5344CB8AC3E}">
        <p14:creationId xmlns:p14="http://schemas.microsoft.com/office/powerpoint/2010/main" val="8283120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9C52517-835C-FE41-8B19-16D0CD648D66}" type="slidenum">
              <a:rPr lang="it-IT" smtClean="0"/>
              <a:t>4</a:t>
            </a:fld>
            <a:endParaRPr lang="it-IT"/>
          </a:p>
        </p:txBody>
      </p:sp>
    </p:spTree>
    <p:extLst>
      <p:ext uri="{BB962C8B-B14F-4D97-AF65-F5344CB8AC3E}">
        <p14:creationId xmlns:p14="http://schemas.microsoft.com/office/powerpoint/2010/main" val="147743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A59CA71-95A8-4B4D-8734-AB8898F47ADA}" type="datetimeFigureOut">
              <a:rPr lang="it-IT" smtClean="0"/>
              <a:t>31/10/18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2135262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59CA71-95A8-4B4D-8734-AB8898F47ADA}" type="datetimeFigureOut">
              <a:rPr lang="it-IT" smtClean="0"/>
              <a:t>31/10/18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174705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59CA71-95A8-4B4D-8734-AB8898F47ADA}" type="datetimeFigureOut">
              <a:rPr lang="it-IT" smtClean="0"/>
              <a:t>31/10/18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395168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59CA71-95A8-4B4D-8734-AB8898F47ADA}" type="datetimeFigureOut">
              <a:rPr lang="it-IT" smtClean="0"/>
              <a:t>31/10/18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389495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A59CA71-95A8-4B4D-8734-AB8898F47ADA}" type="datetimeFigureOut">
              <a:rPr lang="it-IT" smtClean="0"/>
              <a:t>31/10/18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294202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A59CA71-95A8-4B4D-8734-AB8898F47ADA}" type="datetimeFigureOut">
              <a:rPr lang="it-IT" smtClean="0"/>
              <a:t>31/10/18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36542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A59CA71-95A8-4B4D-8734-AB8898F47ADA}" type="datetimeFigureOut">
              <a:rPr lang="it-IT" smtClean="0"/>
              <a:t>31/10/18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377612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A59CA71-95A8-4B4D-8734-AB8898F47ADA}" type="datetimeFigureOut">
              <a:rPr lang="it-IT" smtClean="0"/>
              <a:t>31/10/18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122060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A59CA71-95A8-4B4D-8734-AB8898F47ADA}" type="datetimeFigureOut">
              <a:rPr lang="it-IT" smtClean="0"/>
              <a:t>31/10/18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269314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A59CA71-95A8-4B4D-8734-AB8898F47ADA}" type="datetimeFigureOut">
              <a:rPr lang="it-IT" smtClean="0"/>
              <a:t>31/10/18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367729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A59CA71-95A8-4B4D-8734-AB8898F47ADA}" type="datetimeFigureOut">
              <a:rPr lang="it-IT" smtClean="0"/>
              <a:t>31/10/18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FF1169-66A2-5A47-943B-F0A169E484EB}" type="slidenum">
              <a:rPr lang="it-IT" smtClean="0"/>
              <a:t>‹n.›</a:t>
            </a:fld>
            <a:endParaRPr lang="it-IT"/>
          </a:p>
        </p:txBody>
      </p:sp>
    </p:spTree>
    <p:extLst>
      <p:ext uri="{BB962C8B-B14F-4D97-AF65-F5344CB8AC3E}">
        <p14:creationId xmlns:p14="http://schemas.microsoft.com/office/powerpoint/2010/main" val="30410073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9CA71-95A8-4B4D-8734-AB8898F47ADA}" type="datetimeFigureOut">
              <a:rPr lang="it-IT" smtClean="0"/>
              <a:t>31/10/18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F1169-66A2-5A47-943B-F0A169E484EB}" type="slidenum">
              <a:rPr lang="it-IT" smtClean="0"/>
              <a:t>‹n.›</a:t>
            </a:fld>
            <a:endParaRPr lang="it-IT"/>
          </a:p>
        </p:txBody>
      </p:sp>
    </p:spTree>
    <p:extLst>
      <p:ext uri="{BB962C8B-B14F-4D97-AF65-F5344CB8AC3E}">
        <p14:creationId xmlns:p14="http://schemas.microsoft.com/office/powerpoint/2010/main" val="266512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4294967295"/>
          </p:nvPr>
        </p:nvSpPr>
        <p:spPr>
          <a:xfrm>
            <a:off x="0" y="897657"/>
            <a:ext cx="7886700" cy="1325563"/>
          </a:xfrm>
        </p:spPr>
        <p:txBody>
          <a:bodyPr>
            <a:normAutofit fontScale="90000"/>
          </a:bodyPr>
          <a:lstStyle/>
          <a:p>
            <a:pPr algn="ctr"/>
            <a:r>
              <a:rPr lang="it-IT" dirty="0" smtClean="0"/>
              <a:t/>
            </a:r>
            <a:br>
              <a:rPr lang="it-IT" dirty="0" smtClean="0"/>
            </a:br>
            <a:r>
              <a:rPr lang="it-IT" dirty="0"/>
              <a:t/>
            </a:r>
            <a:br>
              <a:rPr lang="it-IT" dirty="0"/>
            </a:br>
            <a:r>
              <a:rPr lang="it-IT" dirty="0" smtClean="0"/>
              <a:t/>
            </a:r>
            <a:br>
              <a:rPr lang="it-IT" dirty="0" smtClean="0"/>
            </a:br>
            <a:r>
              <a:rPr lang="it-IT" dirty="0" smtClean="0"/>
              <a:t/>
            </a:r>
            <a:br>
              <a:rPr lang="it-IT" dirty="0" smtClean="0"/>
            </a:br>
            <a:r>
              <a:rPr lang="it-IT" sz="3600" b="1" dirty="0" smtClean="0"/>
              <a:t/>
            </a:r>
            <a:br>
              <a:rPr lang="it-IT" sz="3600" b="1" dirty="0" smtClean="0"/>
            </a:br>
            <a:r>
              <a:rPr lang="it-IT" sz="3600" b="1" dirty="0"/>
              <a:t/>
            </a:r>
            <a:br>
              <a:rPr lang="it-IT" sz="3600" b="1" dirty="0"/>
            </a:br>
            <a:r>
              <a:rPr lang="it-IT" sz="3600" b="1" dirty="0" smtClean="0"/>
              <a:t/>
            </a:r>
            <a:br>
              <a:rPr lang="it-IT" sz="3600" b="1" dirty="0" smtClean="0"/>
            </a:br>
            <a:r>
              <a:rPr lang="it-IT" sz="3600" b="1" dirty="0" smtClean="0"/>
              <a:t/>
            </a:r>
            <a:br>
              <a:rPr lang="it-IT" sz="3600" b="1" dirty="0" smtClean="0"/>
            </a:br>
            <a:r>
              <a:rPr lang="it-IT" sz="3600" dirty="0"/>
              <a:t/>
            </a:r>
            <a:br>
              <a:rPr lang="it-IT" sz="3600" dirty="0"/>
            </a:br>
            <a:r>
              <a:rPr lang="it-IT" dirty="0" smtClean="0"/>
              <a:t/>
            </a:r>
            <a:br>
              <a:rPr lang="it-IT" dirty="0" smtClean="0"/>
            </a:br>
            <a:r>
              <a:rPr lang="it-IT" dirty="0"/>
              <a:t/>
            </a:r>
            <a:br>
              <a:rPr lang="it-IT" dirty="0"/>
            </a:br>
            <a:endParaRPr lang="it-IT" dirty="0"/>
          </a:p>
        </p:txBody>
      </p:sp>
      <p:sp>
        <p:nvSpPr>
          <p:cNvPr id="5" name="Rettangolo 4"/>
          <p:cNvSpPr/>
          <p:nvPr/>
        </p:nvSpPr>
        <p:spPr>
          <a:xfrm>
            <a:off x="247239" y="360194"/>
            <a:ext cx="7858125" cy="8125301"/>
          </a:xfrm>
          <a:prstGeom prst="rect">
            <a:avLst/>
          </a:prstGeom>
        </p:spPr>
        <p:txBody>
          <a:bodyPr wrap="square">
            <a:spAutoFit/>
          </a:bodyPr>
          <a:lstStyle/>
          <a:p>
            <a:pPr algn="ctr"/>
            <a:r>
              <a:rPr lang="it-IT" dirty="0" smtClean="0"/>
              <a:t>LEZIONE 13</a:t>
            </a:r>
            <a:br>
              <a:rPr lang="it-IT" dirty="0" smtClean="0"/>
            </a:br>
            <a:r>
              <a:rPr lang="it-IT" dirty="0" smtClean="0"/>
              <a:t>LE FONTI STATALI:</a:t>
            </a:r>
          </a:p>
          <a:p>
            <a:pPr algn="ctr"/>
            <a:r>
              <a:rPr lang="it-IT" dirty="0" smtClean="0"/>
              <a:t>LEGGE DI DELEGA E DECRETO LEGISLATIVO DELEGATO</a:t>
            </a:r>
          </a:p>
          <a:p>
            <a:endParaRPr lang="it-IT" b="1" dirty="0"/>
          </a:p>
          <a:p>
            <a:pPr marL="342900" indent="-342900">
              <a:buAutoNum type="arabicPeriod"/>
            </a:pPr>
            <a:r>
              <a:rPr lang="it-IT" b="1" dirty="0" smtClean="0">
                <a:latin typeface="Arial" panose="020B0604020202020204" pitchFamily="34" charset="0"/>
                <a:cs typeface="Arial" panose="020B0604020202020204" pitchFamily="34" charset="0"/>
              </a:rPr>
              <a:t>Quale relazione intercorre </a:t>
            </a:r>
            <a:r>
              <a:rPr lang="it-IT" dirty="0" smtClean="0">
                <a:latin typeface="Arial" panose="020B0604020202020204" pitchFamily="34" charset="0"/>
                <a:cs typeface="Arial" panose="020B0604020202020204" pitchFamily="34" charset="0"/>
              </a:rPr>
              <a:t>tra legge di delega e decreto legislativo delegato?</a:t>
            </a:r>
          </a:p>
          <a:p>
            <a:pPr marL="342900" indent="-342900">
              <a:buAutoNum type="arabicPeriod"/>
            </a:pPr>
            <a:endParaRPr lang="it-IT" dirty="0">
              <a:latin typeface="Arial" panose="020B0604020202020204" pitchFamily="34" charset="0"/>
              <a:cs typeface="Arial" panose="020B0604020202020204" pitchFamily="34" charset="0"/>
            </a:endParaRPr>
          </a:p>
          <a:p>
            <a:pPr marL="342900" indent="-342900">
              <a:buAutoNum type="arabicPeriod"/>
            </a:pPr>
            <a:r>
              <a:rPr lang="it-IT" dirty="0" smtClean="0">
                <a:latin typeface="Arial" panose="020B0604020202020204" pitchFamily="34" charset="0"/>
                <a:cs typeface="Arial" panose="020B0604020202020204" pitchFamily="34" charset="0"/>
              </a:rPr>
              <a:t>Quali sono </a:t>
            </a:r>
            <a:r>
              <a:rPr lang="it-IT" b="1" dirty="0" smtClean="0">
                <a:latin typeface="Arial" panose="020B0604020202020204" pitchFamily="34" charset="0"/>
                <a:cs typeface="Arial" panose="020B0604020202020204" pitchFamily="34" charset="0"/>
              </a:rPr>
              <a:t>i contenuti necessari </a:t>
            </a:r>
            <a:r>
              <a:rPr lang="it-IT" dirty="0" smtClean="0">
                <a:latin typeface="Arial" panose="020B0604020202020204" pitchFamily="34" charset="0"/>
                <a:cs typeface="Arial" panose="020B0604020202020204" pitchFamily="34" charset="0"/>
              </a:rPr>
              <a:t>(impliciti ed espliciti) </a:t>
            </a:r>
          </a:p>
          <a:p>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     della legge di delega?</a:t>
            </a:r>
          </a:p>
          <a:p>
            <a:endParaRPr lang="it-IT" dirty="0">
              <a:latin typeface="Arial" panose="020B0604020202020204" pitchFamily="34" charset="0"/>
              <a:cs typeface="Arial" panose="020B0604020202020204" pitchFamily="34" charset="0"/>
            </a:endParaRPr>
          </a:p>
          <a:p>
            <a:r>
              <a:rPr lang="it-IT" b="1" dirty="0" smtClean="0">
                <a:latin typeface="Arial" panose="020B0604020202020204" pitchFamily="34" charset="0"/>
                <a:cs typeface="Arial" panose="020B0604020202020204" pitchFamily="34" charset="0"/>
              </a:rPr>
              <a:t>3.  In cosa si differenzia </a:t>
            </a:r>
            <a:r>
              <a:rPr lang="it-IT" dirty="0" smtClean="0">
                <a:latin typeface="Arial" panose="020B0604020202020204" pitchFamily="34" charset="0"/>
                <a:cs typeface="Arial" panose="020B0604020202020204" pitchFamily="34" charset="0"/>
              </a:rPr>
              <a:t>la funzione legislativa delegata al governo </a:t>
            </a:r>
          </a:p>
          <a:p>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    dalla funzione legislativa parlamentare?</a:t>
            </a:r>
          </a:p>
          <a:p>
            <a:pPr marL="342900" indent="-342900">
              <a:buAutoNum type="arabicPeriod"/>
            </a:pPr>
            <a:endParaRPr lang="it-IT" dirty="0">
              <a:latin typeface="Arial" panose="020B0604020202020204" pitchFamily="34" charset="0"/>
              <a:cs typeface="Arial" panose="020B0604020202020204" pitchFamily="34" charset="0"/>
            </a:endParaRPr>
          </a:p>
          <a:p>
            <a:pPr marL="342900" indent="-342900">
              <a:buAutoNum type="arabicPeriod" startAt="4"/>
            </a:pPr>
            <a:r>
              <a:rPr lang="it-IT" dirty="0" smtClean="0">
                <a:latin typeface="Arial" panose="020B0604020202020204" pitchFamily="34" charset="0"/>
                <a:cs typeface="Arial" panose="020B0604020202020204" pitchFamily="34" charset="0"/>
              </a:rPr>
              <a:t>Quali sono i possibili </a:t>
            </a:r>
            <a:r>
              <a:rPr lang="it-IT" b="1" dirty="0" smtClean="0">
                <a:latin typeface="Arial" panose="020B0604020202020204" pitchFamily="34" charset="0"/>
                <a:cs typeface="Arial" panose="020B0604020202020204" pitchFamily="34" charset="0"/>
              </a:rPr>
              <a:t>vizi della legge di delega </a:t>
            </a:r>
            <a:r>
              <a:rPr lang="it-IT" dirty="0" smtClean="0">
                <a:latin typeface="Arial" panose="020B0604020202020204" pitchFamily="34" charset="0"/>
                <a:cs typeface="Arial" panose="020B0604020202020204" pitchFamily="34" charset="0"/>
              </a:rPr>
              <a:t>(e chi ne è il giudice)?</a:t>
            </a:r>
          </a:p>
          <a:p>
            <a:pPr marL="342900" indent="-342900">
              <a:buAutoNum type="arabicPeriod" startAt="4"/>
            </a:pPr>
            <a:endParaRPr lang="it-IT" dirty="0" smtClean="0">
              <a:latin typeface="Arial" panose="020B0604020202020204" pitchFamily="34" charset="0"/>
              <a:cs typeface="Arial" panose="020B0604020202020204" pitchFamily="34" charset="0"/>
            </a:endParaRPr>
          </a:p>
          <a:p>
            <a:pPr marL="342900" indent="-342900">
              <a:buAutoNum type="arabicPeriod" startAt="4"/>
            </a:pPr>
            <a:r>
              <a:rPr lang="it-IT" dirty="0" smtClean="0">
                <a:latin typeface="Arial" panose="020B0604020202020204" pitchFamily="34" charset="0"/>
                <a:cs typeface="Arial" panose="020B0604020202020204" pitchFamily="34" charset="0"/>
              </a:rPr>
              <a:t>Qual è il </a:t>
            </a:r>
            <a:r>
              <a:rPr lang="it-IT" b="1" dirty="0" smtClean="0">
                <a:latin typeface="Arial" panose="020B0604020202020204" pitchFamily="34" charset="0"/>
                <a:cs typeface="Arial" panose="020B0604020202020204" pitchFamily="34" charset="0"/>
              </a:rPr>
              <a:t>procedimento di formazione </a:t>
            </a:r>
            <a:r>
              <a:rPr lang="it-IT" dirty="0" smtClean="0">
                <a:latin typeface="Arial" panose="020B0604020202020204" pitchFamily="34" charset="0"/>
                <a:cs typeface="Arial" panose="020B0604020202020204" pitchFamily="34" charset="0"/>
              </a:rPr>
              <a:t>del decreto legislativo delegato?</a:t>
            </a:r>
          </a:p>
          <a:p>
            <a:endParaRPr lang="it-IT" dirty="0" smtClean="0">
              <a:latin typeface="Arial" panose="020B0604020202020204" pitchFamily="34" charset="0"/>
              <a:cs typeface="Arial" panose="020B0604020202020204" pitchFamily="34" charset="0"/>
            </a:endParaRPr>
          </a:p>
          <a:p>
            <a:pPr marL="342900" indent="-342900">
              <a:buAutoNum type="arabicPeriod" startAt="6"/>
            </a:pPr>
            <a:r>
              <a:rPr lang="it-IT" dirty="0" smtClean="0">
                <a:latin typeface="Arial" panose="020B0604020202020204" pitchFamily="34" charset="0"/>
                <a:cs typeface="Arial" panose="020B0604020202020204" pitchFamily="34" charset="0"/>
              </a:rPr>
              <a:t>L’esercizio della delega è </a:t>
            </a:r>
            <a:r>
              <a:rPr lang="it-IT" b="1" dirty="0" smtClean="0">
                <a:latin typeface="Arial" panose="020B0604020202020204" pitchFamily="34" charset="0"/>
                <a:cs typeface="Arial" panose="020B0604020202020204" pitchFamily="34" charset="0"/>
              </a:rPr>
              <a:t>obbligatorio</a:t>
            </a:r>
            <a:r>
              <a:rPr lang="it-IT" dirty="0" smtClean="0">
                <a:latin typeface="Arial" panose="020B0604020202020204" pitchFamily="34" charset="0"/>
                <a:cs typeface="Arial" panose="020B0604020202020204" pitchFamily="34" charset="0"/>
              </a:rPr>
              <a:t>? Può essere </a:t>
            </a:r>
            <a:r>
              <a:rPr lang="it-IT" b="1" dirty="0" smtClean="0">
                <a:latin typeface="Arial" panose="020B0604020202020204" pitchFamily="34" charset="0"/>
                <a:cs typeface="Arial" panose="020B0604020202020204" pitchFamily="34" charset="0"/>
              </a:rPr>
              <a:t>frazionato</a:t>
            </a:r>
            <a:r>
              <a:rPr lang="it-IT" dirty="0" smtClean="0">
                <a:latin typeface="Arial" panose="020B0604020202020204" pitchFamily="34" charset="0"/>
                <a:cs typeface="Arial" panose="020B0604020202020204" pitchFamily="34" charset="0"/>
              </a:rPr>
              <a:t>? </a:t>
            </a:r>
          </a:p>
          <a:p>
            <a:pPr marL="342900" indent="-342900">
              <a:buAutoNum type="arabicPeriod" startAt="6"/>
            </a:pPr>
            <a:endParaRPr lang="it-IT" dirty="0" smtClean="0">
              <a:latin typeface="Arial" panose="020B0604020202020204" pitchFamily="34" charset="0"/>
              <a:cs typeface="Arial" panose="020B0604020202020204" pitchFamily="34" charset="0"/>
            </a:endParaRPr>
          </a:p>
          <a:p>
            <a:pPr marL="342900" indent="-342900">
              <a:buAutoNum type="arabicPeriod" startAt="6"/>
            </a:pPr>
            <a:r>
              <a:rPr lang="it-IT" dirty="0" smtClean="0">
                <a:latin typeface="Arial" panose="020B0604020202020204" pitchFamily="34" charset="0"/>
                <a:cs typeface="Arial" panose="020B0604020202020204" pitchFamily="34" charset="0"/>
              </a:rPr>
              <a:t>Quali sono i possibili </a:t>
            </a:r>
            <a:r>
              <a:rPr lang="it-IT" b="1" dirty="0" smtClean="0">
                <a:latin typeface="Arial" panose="020B0604020202020204" pitchFamily="34" charset="0"/>
                <a:cs typeface="Arial" panose="020B0604020202020204" pitchFamily="34" charset="0"/>
              </a:rPr>
              <a:t>vizi del decreto legislativo delegato</a:t>
            </a:r>
            <a:r>
              <a:rPr lang="it-IT" dirty="0" smtClean="0">
                <a:latin typeface="Arial" panose="020B0604020202020204" pitchFamily="34" charset="0"/>
                <a:cs typeface="Arial" panose="020B0604020202020204" pitchFamily="34" charset="0"/>
              </a:rPr>
              <a:t> (e chi ne è il giudice)?</a:t>
            </a:r>
            <a:endParaRPr lang="it-IT" dirty="0">
              <a:latin typeface="Arial" panose="020B0604020202020204" pitchFamily="34" charset="0"/>
              <a:cs typeface="Arial" panose="020B0604020202020204" pitchFamily="34" charset="0"/>
            </a:endParaRPr>
          </a:p>
          <a:p>
            <a:pPr marL="342900" indent="-342900">
              <a:buAutoNum type="arabicPeriod"/>
            </a:pPr>
            <a:endParaRPr lang="it-IT" dirty="0" smtClean="0">
              <a:latin typeface="Arial" panose="020B0604020202020204" pitchFamily="34" charset="0"/>
              <a:cs typeface="Arial" panose="020B0604020202020204" pitchFamily="34" charset="0"/>
            </a:endParaRPr>
          </a:p>
          <a:p>
            <a:pPr marL="342900" indent="-342900" algn="just">
              <a:buAutoNum type="arabicPeriod" startAt="7"/>
            </a:pPr>
            <a:endParaRPr lang="it-IT" dirty="0" smtClean="0">
              <a:latin typeface="Arial" panose="020B0604020202020204" pitchFamily="34" charset="0"/>
              <a:cs typeface="Arial" panose="020B0604020202020204" pitchFamily="34" charset="0"/>
            </a:endParaRPr>
          </a:p>
          <a:p>
            <a:pPr algn="ctr"/>
            <a:endParaRPr lang="it-IT" dirty="0"/>
          </a:p>
          <a:p>
            <a:pPr algn="ctr"/>
            <a:endParaRPr lang="it-IT" dirty="0" smtClean="0"/>
          </a:p>
          <a:p>
            <a:pPr algn="ctr"/>
            <a:endParaRPr lang="it-IT" dirty="0"/>
          </a:p>
          <a:p>
            <a:pPr algn="ctr"/>
            <a:endParaRPr lang="it-IT" dirty="0" smtClean="0"/>
          </a:p>
          <a:p>
            <a:pPr algn="ctr"/>
            <a:endParaRPr lang="it-IT" dirty="0"/>
          </a:p>
          <a:p>
            <a:pPr algn="ctr"/>
            <a:endParaRPr lang="it-IT" dirty="0"/>
          </a:p>
        </p:txBody>
      </p:sp>
      <p:pic>
        <p:nvPicPr>
          <p:cNvPr id="6" name="Immagine 5"/>
          <p:cNvPicPr>
            <a:picLocks noChangeAspect="1"/>
          </p:cNvPicPr>
          <p:nvPr/>
        </p:nvPicPr>
        <p:blipFill>
          <a:blip r:embed="rId2"/>
          <a:stretch>
            <a:fillRect/>
          </a:stretch>
        </p:blipFill>
        <p:spPr>
          <a:xfrm>
            <a:off x="7762931" y="130568"/>
            <a:ext cx="1509061" cy="1735322"/>
          </a:xfrm>
          <a:prstGeom prst="rect">
            <a:avLst/>
          </a:prstGeom>
        </p:spPr>
      </p:pic>
    </p:spTree>
    <p:extLst>
      <p:ext uri="{BB962C8B-B14F-4D97-AF65-F5344CB8AC3E}">
        <p14:creationId xmlns:p14="http://schemas.microsoft.com/office/powerpoint/2010/main" val="20764187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9648" y="515353"/>
            <a:ext cx="8014230" cy="3477876"/>
          </a:xfrm>
          <a:prstGeom prst="rect">
            <a:avLst/>
          </a:prstGeom>
        </p:spPr>
        <p:txBody>
          <a:bodyPr wrap="square">
            <a:spAutoFit/>
          </a:bodyPr>
          <a:lstStyle/>
          <a:p>
            <a:pPr algn="ctr"/>
            <a:r>
              <a:rPr lang="it-IT" i="1" dirty="0" smtClean="0"/>
              <a:t>sulle modalità di esercizio della delegazione legislativa delegata:</a:t>
            </a:r>
          </a:p>
          <a:p>
            <a:pPr algn="ctr"/>
            <a:r>
              <a:rPr lang="it-IT" b="1" dirty="0" smtClean="0"/>
              <a:t>L’ESERCIZIO DELLA DELEGA E’ OBBLIGATORIO?</a:t>
            </a:r>
          </a:p>
          <a:p>
            <a:pPr algn="ctr"/>
            <a:endParaRPr lang="it-IT" b="1" i="1" dirty="0"/>
          </a:p>
          <a:p>
            <a:pPr algn="ctr"/>
            <a:endParaRPr lang="it-IT" b="1" i="1" dirty="0" smtClean="0"/>
          </a:p>
          <a:p>
            <a:pPr algn="ctr"/>
            <a:endParaRPr lang="it-IT" b="1" i="1" dirty="0"/>
          </a:p>
          <a:p>
            <a:pPr algn="ctr"/>
            <a:endParaRPr lang="it-IT" b="1" i="1" dirty="0" smtClean="0"/>
          </a:p>
          <a:p>
            <a:pPr algn="ctr"/>
            <a:endParaRPr lang="it-IT" b="1" i="1" dirty="0"/>
          </a:p>
          <a:p>
            <a:pPr algn="ctr"/>
            <a:endParaRPr lang="it-IT" b="1" i="1" dirty="0" smtClean="0"/>
          </a:p>
          <a:p>
            <a:r>
              <a:rPr lang="it-IT" dirty="0" smtClean="0">
                <a:latin typeface="Arial"/>
                <a:cs typeface="Arial"/>
              </a:rPr>
              <a:t>        NON E’ UN OBBLIGO                   PUO’ CONFIGURARE UN OBBLIGO</a:t>
            </a:r>
          </a:p>
          <a:p>
            <a:r>
              <a:rPr lang="it-IT" dirty="0">
                <a:latin typeface="Arial"/>
                <a:cs typeface="Arial"/>
              </a:rPr>
              <a:t> </a:t>
            </a:r>
            <a:r>
              <a:rPr lang="it-IT" dirty="0" smtClean="0">
                <a:latin typeface="Arial"/>
                <a:cs typeface="Arial"/>
              </a:rPr>
              <a:t>          </a:t>
            </a:r>
            <a:r>
              <a:rPr lang="it-IT" sz="2000" b="1" dirty="0" smtClean="0">
                <a:latin typeface="Arial"/>
                <a:cs typeface="Arial"/>
              </a:rPr>
              <a:t>   GIURIDICO                                          POLITICO</a:t>
            </a:r>
            <a:endParaRPr lang="it-IT" sz="2000" b="1" dirty="0">
              <a:latin typeface="Arial"/>
              <a:cs typeface="Arial"/>
            </a:endParaRPr>
          </a:p>
          <a:p>
            <a:endParaRPr lang="it-IT" sz="2000" b="1" dirty="0" smtClean="0">
              <a:latin typeface="Arial"/>
              <a:cs typeface="Arial"/>
            </a:endParaRPr>
          </a:p>
          <a:p>
            <a:pPr algn="ctr"/>
            <a:endParaRPr lang="it-IT" b="1" dirty="0" smtClean="0"/>
          </a:p>
        </p:txBody>
      </p:sp>
      <p:sp>
        <p:nvSpPr>
          <p:cNvPr id="3" name="Freccia giù 2"/>
          <p:cNvSpPr/>
          <p:nvPr/>
        </p:nvSpPr>
        <p:spPr>
          <a:xfrm>
            <a:off x="1992611" y="3504025"/>
            <a:ext cx="484632" cy="14084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Freccia giù 3"/>
          <p:cNvSpPr/>
          <p:nvPr/>
        </p:nvSpPr>
        <p:spPr>
          <a:xfrm>
            <a:off x="6427800" y="3504025"/>
            <a:ext cx="484632" cy="14084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CasellaDiTesto 4"/>
          <p:cNvSpPr txBox="1"/>
          <p:nvPr/>
        </p:nvSpPr>
        <p:spPr>
          <a:xfrm>
            <a:off x="295365" y="4912459"/>
            <a:ext cx="3534531" cy="1200329"/>
          </a:xfrm>
          <a:prstGeom prst="rect">
            <a:avLst/>
          </a:prstGeom>
          <a:noFill/>
        </p:spPr>
        <p:txBody>
          <a:bodyPr wrap="square" rtlCol="0">
            <a:spAutoFit/>
          </a:bodyPr>
          <a:lstStyle/>
          <a:p>
            <a:pPr algn="ctr"/>
            <a:r>
              <a:rPr lang="it-IT" dirty="0"/>
              <a:t>i</a:t>
            </a:r>
            <a:r>
              <a:rPr lang="it-IT" dirty="0" smtClean="0"/>
              <a:t>l suo inadempimento è misurabile secondo un parametro giuridico </a:t>
            </a:r>
          </a:p>
          <a:p>
            <a:pPr algn="ctr"/>
            <a:r>
              <a:rPr lang="it-IT" dirty="0" smtClean="0"/>
              <a:t>e comporta una sanzione predeterminata dall’ordinamento</a:t>
            </a:r>
            <a:endParaRPr lang="it-IT" dirty="0"/>
          </a:p>
        </p:txBody>
      </p:sp>
      <p:sp>
        <p:nvSpPr>
          <p:cNvPr id="7" name="CasellaDiTesto 6"/>
          <p:cNvSpPr txBox="1"/>
          <p:nvPr/>
        </p:nvSpPr>
        <p:spPr>
          <a:xfrm>
            <a:off x="4794756" y="4991216"/>
            <a:ext cx="4243406" cy="923330"/>
          </a:xfrm>
          <a:prstGeom prst="rect">
            <a:avLst/>
          </a:prstGeom>
          <a:noFill/>
        </p:spPr>
        <p:txBody>
          <a:bodyPr wrap="square" rtlCol="0">
            <a:spAutoFit/>
          </a:bodyPr>
          <a:lstStyle/>
          <a:p>
            <a:pPr algn="ctr"/>
            <a:r>
              <a:rPr lang="it-IT" dirty="0"/>
              <a:t>i</a:t>
            </a:r>
            <a:r>
              <a:rPr lang="it-IT" dirty="0" smtClean="0"/>
              <a:t>l suo inadempimento è valutato liberamente e comporta una sanzione </a:t>
            </a:r>
          </a:p>
          <a:p>
            <a:pPr algn="ctr"/>
            <a:r>
              <a:rPr lang="it-IT" dirty="0" smtClean="0"/>
              <a:t>non predeterminata </a:t>
            </a:r>
            <a:endParaRPr lang="it-IT" dirty="0"/>
          </a:p>
        </p:txBody>
      </p:sp>
    </p:spTree>
    <p:extLst>
      <p:ext uri="{BB962C8B-B14F-4D97-AF65-F5344CB8AC3E}">
        <p14:creationId xmlns:p14="http://schemas.microsoft.com/office/powerpoint/2010/main" val="5475641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1966" y="620664"/>
            <a:ext cx="8358822" cy="5632312"/>
          </a:xfrm>
          <a:prstGeom prst="rect">
            <a:avLst/>
          </a:prstGeom>
        </p:spPr>
        <p:txBody>
          <a:bodyPr wrap="square">
            <a:spAutoFit/>
          </a:bodyPr>
          <a:lstStyle/>
          <a:p>
            <a:pPr algn="ctr"/>
            <a:r>
              <a:rPr lang="it-IT" i="1" dirty="0" smtClean="0"/>
              <a:t>sulle modalità di esercizio della delegazione legislativa delegata:</a:t>
            </a:r>
          </a:p>
          <a:p>
            <a:pPr algn="ctr"/>
            <a:r>
              <a:rPr lang="it-IT" b="1" dirty="0" smtClean="0"/>
              <a:t>L’ESERCIZIO DELLA DELEGA PUO’ ESSERE  FRAZIONATO?</a:t>
            </a:r>
            <a:endParaRPr lang="it-IT" b="1" i="1" dirty="0" smtClean="0"/>
          </a:p>
          <a:p>
            <a:pPr algn="ctr"/>
            <a:endParaRPr lang="it-IT" b="1" dirty="0" smtClean="0"/>
          </a:p>
          <a:p>
            <a:pPr algn="ctr"/>
            <a:endParaRPr lang="it-IT" b="1" dirty="0" smtClean="0"/>
          </a:p>
          <a:p>
            <a:pPr algn="ctr"/>
            <a:endParaRPr lang="it-IT" b="1" dirty="0" smtClean="0"/>
          </a:p>
          <a:p>
            <a:pPr algn="ctr"/>
            <a:r>
              <a:rPr lang="it-IT" b="1" dirty="0" smtClean="0"/>
              <a:t>Legge 23 agosto 1988, n. 400 </a:t>
            </a:r>
            <a:r>
              <a:rPr lang="it-IT" i="1" dirty="0" smtClean="0"/>
              <a:t>Disciplina dell’attività di Governo </a:t>
            </a:r>
          </a:p>
          <a:p>
            <a:pPr algn="ctr"/>
            <a:r>
              <a:rPr lang="it-IT" i="1" dirty="0" smtClean="0"/>
              <a:t>e ordinamento della Presidenza del Consiglio dei Ministri</a:t>
            </a:r>
            <a:endParaRPr lang="it-IT" i="1" dirty="0" smtClean="0">
              <a:latin typeface="Arial"/>
              <a:cs typeface="Arial"/>
            </a:endParaRPr>
          </a:p>
          <a:p>
            <a:pPr algn="ctr"/>
            <a:endParaRPr lang="it-IT" b="1" dirty="0" smtClean="0">
              <a:latin typeface="Arial"/>
              <a:cs typeface="Arial"/>
            </a:endParaRPr>
          </a:p>
          <a:p>
            <a:pPr algn="ctr"/>
            <a:r>
              <a:rPr lang="it-IT" b="1" dirty="0" smtClean="0"/>
              <a:t>Art. 14, comma 3</a:t>
            </a:r>
            <a:endParaRPr lang="it-IT" dirty="0" smtClean="0"/>
          </a:p>
          <a:p>
            <a:pPr algn="ctr"/>
            <a:r>
              <a:rPr lang="it-IT" b="1" dirty="0" smtClean="0"/>
              <a:t>Decreti legislativi</a:t>
            </a:r>
            <a:endParaRPr lang="it-IT" i="1" dirty="0" smtClean="0"/>
          </a:p>
          <a:p>
            <a:endParaRPr lang="it-IT" i="1" dirty="0" smtClean="0"/>
          </a:p>
          <a:p>
            <a:pPr algn="just"/>
            <a:r>
              <a:rPr lang="it-IT" dirty="0"/>
              <a:t>	</a:t>
            </a:r>
            <a:r>
              <a:rPr lang="it-IT" b="1" dirty="0" smtClean="0"/>
              <a:t>Se </a:t>
            </a:r>
            <a:r>
              <a:rPr lang="it-IT" b="1" dirty="0"/>
              <a:t>la delega legislativa si riferisce ad una pluralità di oggetti distinti suscettibili di separata disciplina, il Governo può esercitarla mediante più atti successivi per uno o più degli oggetti predetti</a:t>
            </a:r>
            <a:r>
              <a:rPr lang="it-IT" dirty="0"/>
              <a:t>. In relazione al termine finale stabilito alla legge di delegazione, il Governo informa periodicamente le Camere sui criteri che segue nell’organizzazione dell’esercizio della delega.</a:t>
            </a:r>
            <a:endParaRPr lang="it-IT" i="1" dirty="0" smtClean="0"/>
          </a:p>
          <a:p>
            <a:pPr algn="just"/>
            <a:endParaRPr lang="it-IT" i="1" dirty="0" smtClean="0"/>
          </a:p>
          <a:p>
            <a:pPr algn="just"/>
            <a:endParaRPr lang="it-IT" i="1" dirty="0" smtClean="0"/>
          </a:p>
          <a:p>
            <a:pPr algn="just"/>
            <a:endParaRPr lang="it-IT" i="1" dirty="0"/>
          </a:p>
        </p:txBody>
      </p:sp>
    </p:spTree>
    <p:extLst>
      <p:ext uri="{BB962C8B-B14F-4D97-AF65-F5344CB8AC3E}">
        <p14:creationId xmlns:p14="http://schemas.microsoft.com/office/powerpoint/2010/main" val="21334382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28567" y="718656"/>
            <a:ext cx="7640102" cy="3877985"/>
          </a:xfrm>
          <a:prstGeom prst="rect">
            <a:avLst/>
          </a:prstGeom>
          <a:noFill/>
        </p:spPr>
        <p:txBody>
          <a:bodyPr wrap="square" rtlCol="0">
            <a:spAutoFit/>
          </a:bodyPr>
          <a:lstStyle/>
          <a:p>
            <a:pPr algn="ctr"/>
            <a:r>
              <a:rPr lang="it-IT" i="1" dirty="0" smtClean="0"/>
              <a:t>i possibili vizi del decreto legislativo delegato</a:t>
            </a:r>
          </a:p>
          <a:p>
            <a:pPr algn="ctr"/>
            <a:r>
              <a:rPr lang="it-IT" i="1" dirty="0" smtClean="0"/>
              <a:t>(cfr. sentenza costituzionale n. 3/1957)</a:t>
            </a:r>
            <a:endParaRPr lang="it-IT" i="1" dirty="0"/>
          </a:p>
          <a:p>
            <a:endParaRPr lang="it-IT" dirty="0" smtClean="0">
              <a:latin typeface="Arial"/>
              <a:cs typeface="Arial"/>
            </a:endParaRPr>
          </a:p>
          <a:p>
            <a:pPr algn="ctr"/>
            <a:r>
              <a:rPr lang="it-IT" sz="2400" dirty="0" smtClean="0">
                <a:latin typeface="Arial"/>
                <a:cs typeface="Arial"/>
              </a:rPr>
              <a:t>Il decreto legislativo delegato non rispetta</a:t>
            </a:r>
            <a:endParaRPr lang="it-IT" i="1" dirty="0" smtClean="0"/>
          </a:p>
          <a:p>
            <a:pPr algn="ctr"/>
            <a:r>
              <a:rPr lang="it-IT" sz="2400" dirty="0" smtClean="0">
                <a:latin typeface="Arial"/>
                <a:cs typeface="Arial"/>
              </a:rPr>
              <a:t>i limiti posti dalla legge di delega</a:t>
            </a:r>
            <a:endParaRPr lang="it-IT" sz="2400" dirty="0">
              <a:latin typeface="Arial"/>
              <a:cs typeface="Arial"/>
            </a:endParaRPr>
          </a:p>
          <a:p>
            <a:pPr algn="ctr"/>
            <a:endParaRPr lang="it-IT" sz="2400" dirty="0" smtClean="0">
              <a:latin typeface="Arial"/>
              <a:cs typeface="Arial"/>
            </a:endParaRPr>
          </a:p>
          <a:p>
            <a:pPr algn="ctr"/>
            <a:endParaRPr lang="it-IT" sz="2400" dirty="0">
              <a:latin typeface="Arial"/>
              <a:cs typeface="Arial"/>
            </a:endParaRPr>
          </a:p>
          <a:p>
            <a:pPr algn="ctr"/>
            <a:endParaRPr lang="it-IT" sz="2400" dirty="0" smtClean="0">
              <a:latin typeface="Arial"/>
              <a:cs typeface="Arial"/>
            </a:endParaRPr>
          </a:p>
          <a:p>
            <a:pPr algn="ctr"/>
            <a:endParaRPr lang="it-IT" sz="2400" dirty="0">
              <a:latin typeface="Arial"/>
              <a:cs typeface="Arial"/>
            </a:endParaRPr>
          </a:p>
          <a:p>
            <a:pPr algn="ctr"/>
            <a:endParaRPr lang="it-IT" sz="2400" dirty="0" smtClean="0">
              <a:latin typeface="Arial"/>
              <a:cs typeface="Arial"/>
            </a:endParaRPr>
          </a:p>
          <a:p>
            <a:pPr algn="ctr"/>
            <a:endParaRPr lang="it-IT" sz="2400" dirty="0" smtClean="0">
              <a:latin typeface="Arial"/>
              <a:cs typeface="Arial"/>
            </a:endParaRPr>
          </a:p>
        </p:txBody>
      </p:sp>
      <p:sp>
        <p:nvSpPr>
          <p:cNvPr id="6" name="CasellaDiTesto 5"/>
          <p:cNvSpPr txBox="1"/>
          <p:nvPr/>
        </p:nvSpPr>
        <p:spPr>
          <a:xfrm>
            <a:off x="4482406" y="3396390"/>
            <a:ext cx="3727515" cy="2585323"/>
          </a:xfrm>
          <a:prstGeom prst="rect">
            <a:avLst/>
          </a:prstGeom>
          <a:noFill/>
        </p:spPr>
        <p:txBody>
          <a:bodyPr wrap="none" rtlCol="0">
            <a:spAutoFit/>
          </a:bodyPr>
          <a:lstStyle/>
          <a:p>
            <a:pPr algn="ctr"/>
            <a:endParaRPr lang="it-IT" dirty="0"/>
          </a:p>
          <a:p>
            <a:pPr algn="ctr"/>
            <a:endParaRPr lang="it-IT" dirty="0" smtClean="0"/>
          </a:p>
          <a:p>
            <a:pPr algn="ctr"/>
            <a:endParaRPr lang="it-IT" dirty="0"/>
          </a:p>
          <a:p>
            <a:pPr algn="ctr"/>
            <a:endParaRPr lang="it-IT" dirty="0" smtClean="0"/>
          </a:p>
          <a:p>
            <a:pPr algn="ctr"/>
            <a:endParaRPr lang="it-IT" b="1" dirty="0" smtClean="0"/>
          </a:p>
          <a:p>
            <a:pPr algn="ctr"/>
            <a:endParaRPr lang="it-IT" b="1" dirty="0"/>
          </a:p>
          <a:p>
            <a:pPr algn="ctr"/>
            <a:endParaRPr lang="it-IT" b="1" dirty="0" smtClean="0"/>
          </a:p>
          <a:p>
            <a:pPr algn="ctr"/>
            <a:r>
              <a:rPr lang="it-IT" b="1" dirty="0" smtClean="0"/>
              <a:t>ANNULLAMENTO</a:t>
            </a:r>
          </a:p>
          <a:p>
            <a:pPr algn="ctr"/>
            <a:r>
              <a:rPr lang="it-IT" dirty="0" smtClean="0"/>
              <a:t>DEL DECRETO LEGISLATIVO DELEGATO</a:t>
            </a:r>
            <a:endParaRPr lang="it-IT" dirty="0"/>
          </a:p>
        </p:txBody>
      </p:sp>
      <p:sp>
        <p:nvSpPr>
          <p:cNvPr id="9" name="CasellaDiTesto 8"/>
          <p:cNvSpPr txBox="1"/>
          <p:nvPr/>
        </p:nvSpPr>
        <p:spPr>
          <a:xfrm>
            <a:off x="462737" y="4813629"/>
            <a:ext cx="3790515" cy="923330"/>
          </a:xfrm>
          <a:prstGeom prst="rect">
            <a:avLst/>
          </a:prstGeom>
          <a:noFill/>
        </p:spPr>
        <p:txBody>
          <a:bodyPr wrap="square" rtlCol="0">
            <a:spAutoFit/>
          </a:bodyPr>
          <a:lstStyle/>
          <a:p>
            <a:pPr algn="ctr"/>
            <a:r>
              <a:rPr lang="it-IT" i="1" dirty="0">
                <a:cs typeface="Arial"/>
              </a:rPr>
              <a:t>i</a:t>
            </a:r>
            <a:r>
              <a:rPr lang="it-IT" i="1" dirty="0" smtClean="0">
                <a:cs typeface="Arial"/>
              </a:rPr>
              <a:t>n quanto vizio di costituzionalità</a:t>
            </a:r>
          </a:p>
          <a:p>
            <a:pPr algn="ctr"/>
            <a:r>
              <a:rPr lang="it-IT" i="1" dirty="0">
                <a:cs typeface="Arial"/>
              </a:rPr>
              <a:t>l</a:t>
            </a:r>
            <a:r>
              <a:rPr lang="it-IT" i="1" dirty="0" smtClean="0">
                <a:cs typeface="Arial"/>
              </a:rPr>
              <a:t>a competenza a sindacarlo è della</a:t>
            </a:r>
          </a:p>
          <a:p>
            <a:pPr algn="ctr"/>
            <a:r>
              <a:rPr lang="it-IT" b="1" dirty="0" smtClean="0">
                <a:cs typeface="Arial"/>
              </a:rPr>
              <a:t>CORTE COSTITUZIONALE  </a:t>
            </a:r>
            <a:endParaRPr lang="it-IT" b="1" dirty="0">
              <a:cs typeface="Arial"/>
            </a:endParaRPr>
          </a:p>
        </p:txBody>
      </p:sp>
      <p:sp>
        <p:nvSpPr>
          <p:cNvPr id="4" name="CasellaDiTesto 3"/>
          <p:cNvSpPr txBox="1"/>
          <p:nvPr/>
        </p:nvSpPr>
        <p:spPr>
          <a:xfrm>
            <a:off x="876248" y="3073224"/>
            <a:ext cx="3653139" cy="1477328"/>
          </a:xfrm>
          <a:prstGeom prst="rect">
            <a:avLst/>
          </a:prstGeom>
          <a:noFill/>
        </p:spPr>
        <p:txBody>
          <a:bodyPr wrap="none" rtlCol="0">
            <a:spAutoFit/>
          </a:bodyPr>
          <a:lstStyle/>
          <a:p>
            <a:pPr algn="ctr"/>
            <a:r>
              <a:rPr lang="it-IT" i="1" dirty="0"/>
              <a:t>v</a:t>
            </a:r>
            <a:r>
              <a:rPr lang="it-IT" i="1" dirty="0" smtClean="0"/>
              <a:t>iolazione indiretta dell’art. 76 Cost.:</a:t>
            </a:r>
          </a:p>
          <a:p>
            <a:pPr algn="ctr"/>
            <a:r>
              <a:rPr lang="it-IT" i="1" dirty="0"/>
              <a:t>l</a:t>
            </a:r>
            <a:r>
              <a:rPr lang="it-IT" i="1" dirty="0" smtClean="0"/>
              <a:t>a legge di delega opera come</a:t>
            </a:r>
          </a:p>
          <a:p>
            <a:pPr algn="ctr"/>
            <a:r>
              <a:rPr lang="it-IT" b="1" dirty="0" smtClean="0"/>
              <a:t>PARAMETRO INTERPOSTO</a:t>
            </a:r>
          </a:p>
          <a:p>
            <a:r>
              <a:rPr lang="it-IT" i="1" dirty="0" smtClean="0"/>
              <a:t>(è un vizio formale)</a:t>
            </a:r>
          </a:p>
          <a:p>
            <a:endParaRPr lang="it-IT" b="1" dirty="0"/>
          </a:p>
        </p:txBody>
      </p:sp>
      <p:sp>
        <p:nvSpPr>
          <p:cNvPr id="10" name="Freccia circolare a destra 9"/>
          <p:cNvSpPr/>
          <p:nvPr/>
        </p:nvSpPr>
        <p:spPr>
          <a:xfrm rot="980178">
            <a:off x="619008" y="1778742"/>
            <a:ext cx="731520" cy="1216152"/>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11" name="Freccia circolare a sinistra 10"/>
          <p:cNvSpPr/>
          <p:nvPr/>
        </p:nvSpPr>
        <p:spPr>
          <a:xfrm>
            <a:off x="4116646" y="3781828"/>
            <a:ext cx="731520" cy="121615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12" name="Freccia giù 11"/>
          <p:cNvSpPr/>
          <p:nvPr/>
        </p:nvSpPr>
        <p:spPr>
          <a:xfrm>
            <a:off x="6054977" y="2417981"/>
            <a:ext cx="484632" cy="284888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66012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0"/>
            <a:ext cx="9144000" cy="6047809"/>
          </a:xfrm>
          <a:prstGeom prst="rect">
            <a:avLst/>
          </a:prstGeom>
          <a:noFill/>
        </p:spPr>
        <p:txBody>
          <a:bodyPr wrap="square" rtlCol="0">
            <a:spAutoFit/>
          </a:bodyPr>
          <a:lstStyle/>
          <a:p>
            <a:pPr indent="449580" algn="ctr">
              <a:spcAft>
                <a:spcPts val="0"/>
              </a:spcAft>
            </a:pPr>
            <a:r>
              <a:rPr lang="it-IT" sz="900" b="1" dirty="0">
                <a:latin typeface="Times New Roman" charset="0"/>
                <a:ea typeface="Times New Roman" charset="0"/>
              </a:rPr>
              <a:t>SENTENZA N. 3/1957</a:t>
            </a:r>
            <a:endParaRPr lang="it-IT" sz="900" dirty="0">
              <a:latin typeface="Times New Roman" charset="0"/>
              <a:ea typeface="Times New Roman" charset="0"/>
            </a:endParaRPr>
          </a:p>
          <a:p>
            <a:pPr indent="449580" algn="ctr">
              <a:spcAft>
                <a:spcPts val="0"/>
              </a:spcAft>
            </a:pPr>
            <a:r>
              <a:rPr lang="it-IT" sz="900" i="1" dirty="0" smtClean="0">
                <a:latin typeface="Times New Roman" charset="0"/>
                <a:ea typeface="Times New Roman" charset="0"/>
              </a:rPr>
              <a:t>(</a:t>
            </a:r>
            <a:r>
              <a:rPr lang="it-IT" sz="900" i="1" dirty="0" err="1" smtClean="0">
                <a:latin typeface="Times New Roman" charset="0"/>
                <a:ea typeface="Times New Roman" charset="0"/>
              </a:rPr>
              <a:t>abstract</a:t>
            </a:r>
            <a:r>
              <a:rPr lang="it-IT" sz="900" i="1" dirty="0" smtClean="0">
                <a:latin typeface="Times New Roman" charset="0"/>
                <a:ea typeface="Times New Roman" charset="0"/>
              </a:rPr>
              <a:t>)</a:t>
            </a:r>
            <a:endParaRPr lang="it-IT" sz="900" dirty="0" smtClean="0">
              <a:latin typeface="Times New Roman" charset="0"/>
              <a:ea typeface="Times New Roman" charset="0"/>
            </a:endParaRPr>
          </a:p>
          <a:p>
            <a:pPr indent="449580" algn="just">
              <a:spcAft>
                <a:spcPts val="0"/>
              </a:spcAft>
            </a:pPr>
            <a:r>
              <a:rPr lang="it-IT" sz="900" dirty="0" smtClean="0">
                <a:latin typeface="Times New Roman" charset="0"/>
                <a:ea typeface="Times New Roman" charset="0"/>
              </a:rPr>
              <a:t> </a:t>
            </a:r>
          </a:p>
          <a:p>
            <a:pPr algn="just">
              <a:spcAft>
                <a:spcPts val="0"/>
              </a:spcAft>
            </a:pPr>
            <a:r>
              <a:rPr lang="it-IT" sz="900" dirty="0" smtClean="0">
                <a:latin typeface="Times New Roman" charset="0"/>
                <a:ea typeface="Times New Roman" charset="0"/>
              </a:rPr>
              <a:t> </a:t>
            </a:r>
          </a:p>
          <a:p>
            <a:pPr indent="449580" algn="just">
              <a:spcAft>
                <a:spcPts val="0"/>
              </a:spcAft>
            </a:pPr>
            <a:r>
              <a:rPr lang="it-IT" sz="900" b="1" dirty="0" smtClean="0">
                <a:latin typeface="Times New Roman" charset="0"/>
                <a:ea typeface="Times New Roman" charset="0"/>
              </a:rPr>
              <a:t>Occorre anzitutto stabilire, se la legge delegata possa essere denunciata a questa Corte per vizio d'incostituzionalità</a:t>
            </a:r>
            <a:r>
              <a:rPr lang="it-IT" sz="900" dirty="0" smtClean="0">
                <a:latin typeface="Times New Roman" charset="0"/>
                <a:ea typeface="Times New Roman" charset="0"/>
              </a:rPr>
              <a:t>. L'art. 134 della Costituzione stabilisce la competenza della Corte costituzionale a giudicare "sulle controversie relative alla legittimità costituzionale delle leggi e degli atti aventi forza di legge". Questa garanzia della costituzionalità delle leggi si riannoda al principio generale di carattere costituzionale, che il potere - dovere di fare le leggi spetta soltanto al Parlamento nelle forme prescritte. Dal sistema sul processo formativo delle leggi, accolto dalla Carta costituzionale, risulta che la funzione legislativa </a:t>
            </a:r>
            <a:r>
              <a:rPr lang="it-IT" sz="900" dirty="0" err="1" smtClean="0">
                <a:latin typeface="Times New Roman" charset="0"/>
                <a:ea typeface="Times New Roman" charset="0"/>
              </a:rPr>
              <a:t>é</a:t>
            </a:r>
            <a:r>
              <a:rPr lang="it-IT" sz="900" dirty="0" smtClean="0">
                <a:latin typeface="Times New Roman" charset="0"/>
                <a:ea typeface="Times New Roman" charset="0"/>
              </a:rPr>
              <a:t> esercitata dalle due Camere collettivamente con una procedura bene definita (ex artt. 70, 71, 1 comma, 72, 73, 74). Può inoltre essere esercitata, in via eccezionale, dal Governo con modalità legislativamente stabilite (artt. 76, 77). </a:t>
            </a:r>
          </a:p>
          <a:p>
            <a:pPr indent="449580" algn="just">
              <a:spcAft>
                <a:spcPts val="0"/>
              </a:spcAft>
            </a:pPr>
            <a:r>
              <a:rPr lang="it-IT" sz="900" dirty="0" smtClean="0">
                <a:latin typeface="Times New Roman" charset="0"/>
                <a:ea typeface="Times New Roman" charset="0"/>
              </a:rPr>
              <a:t> </a:t>
            </a:r>
          </a:p>
          <a:p>
            <a:pPr indent="449580" algn="just">
              <a:spcAft>
                <a:spcPts val="0"/>
              </a:spcAft>
            </a:pPr>
            <a:r>
              <a:rPr lang="it-IT" sz="900" dirty="0" smtClean="0">
                <a:latin typeface="Times New Roman" charset="0"/>
                <a:ea typeface="Times New Roman" charset="0"/>
              </a:rPr>
              <a:t>La legge delegata </a:t>
            </a:r>
            <a:r>
              <a:rPr lang="it-IT" sz="900" dirty="0" err="1" smtClean="0">
                <a:latin typeface="Times New Roman" charset="0"/>
                <a:ea typeface="Times New Roman" charset="0"/>
              </a:rPr>
              <a:t>é</a:t>
            </a:r>
            <a:r>
              <a:rPr lang="it-IT" sz="900" dirty="0" smtClean="0">
                <a:latin typeface="Times New Roman" charset="0"/>
                <a:ea typeface="Times New Roman" charset="0"/>
              </a:rPr>
              <a:t> una delle due forme eccezionali con cui si esercita il potere normativo del Governo. Il relativo procedimento consta di due momenti: nella prima fase il Parlamento con una norma di delegazione prescrive i requisiti e determina la sfera entro cui deve essere contenuto l'esercizio della funzione legislativa delegata (art. 76); successivamente, in virtù di tale delega, il potere esecutivo emana i "decreti che hanno forza di legge ordinaria" (art. 77, comma 1 ). Queste fasi si inseriscono nello stesso iter, e ricollegando la norma delegata alla disposizione dell'art. 76, attraverso la legge di delegazione, pongono il processo formativo della legge delegata, come una eccezione al principio dell'art. 70. La norma dell'art. 76 non rimane estranea alla disciplina del rapporto tra organo delegante e organo delegato, ma </a:t>
            </a:r>
            <a:r>
              <a:rPr lang="it-IT" sz="900" dirty="0" err="1" smtClean="0">
                <a:latin typeface="Times New Roman" charset="0"/>
                <a:ea typeface="Times New Roman" charset="0"/>
              </a:rPr>
              <a:t>é</a:t>
            </a:r>
            <a:r>
              <a:rPr lang="it-IT" sz="900" dirty="0" smtClean="0">
                <a:latin typeface="Times New Roman" charset="0"/>
                <a:ea typeface="Times New Roman" charset="0"/>
              </a:rPr>
              <a:t> un elemento del rapporto di delegazione in quanto, </a:t>
            </a:r>
            <a:r>
              <a:rPr lang="it-IT" sz="900" b="1" dirty="0" smtClean="0">
                <a:latin typeface="Times New Roman" charset="0"/>
                <a:ea typeface="Times New Roman" charset="0"/>
              </a:rPr>
              <a:t>sia il precetto costituzionale dell'art. 76, sia la norma delegante costituiscono la fonte da cui trae legittimazione costituzionale la legge delegata. </a:t>
            </a:r>
            <a:endParaRPr lang="it-IT" sz="900" dirty="0" smtClean="0">
              <a:latin typeface="Times New Roman" charset="0"/>
              <a:ea typeface="Times New Roman" charset="0"/>
            </a:endParaRPr>
          </a:p>
          <a:p>
            <a:pPr indent="449580" algn="just">
              <a:spcAft>
                <a:spcPts val="0"/>
              </a:spcAft>
            </a:pPr>
            <a:r>
              <a:rPr lang="it-IT" sz="900" b="1" dirty="0" smtClean="0">
                <a:latin typeface="Times New Roman" charset="0"/>
                <a:ea typeface="Times New Roman" charset="0"/>
              </a:rPr>
              <a:t> </a:t>
            </a:r>
            <a:endParaRPr lang="it-IT" sz="900" dirty="0" smtClean="0">
              <a:latin typeface="Times New Roman" charset="0"/>
              <a:ea typeface="Times New Roman" charset="0"/>
            </a:endParaRPr>
          </a:p>
          <a:p>
            <a:pPr indent="449580" algn="just">
              <a:spcAft>
                <a:spcPts val="0"/>
              </a:spcAft>
            </a:pPr>
            <a:r>
              <a:rPr lang="it-IT" sz="900" dirty="0" smtClean="0">
                <a:latin typeface="Times New Roman" charset="0"/>
                <a:ea typeface="Times New Roman" charset="0"/>
              </a:rPr>
              <a:t>La inscindibilità dei cennati momenti formativi dell'atto avente forza di legge si evince anche dalla disposizione dell'art. 77, comma 1, secondo cui si nega al Governo il potere normativo, se non sia intervenuta la delegazione delle Camere: </a:t>
            </a:r>
            <a:r>
              <a:rPr lang="it-IT" sz="900" b="1" dirty="0" smtClean="0">
                <a:latin typeface="Times New Roman" charset="0"/>
                <a:ea typeface="Times New Roman" charset="0"/>
              </a:rPr>
              <a:t>l'art. 76, fissando i limiti del potere normativo delegato, contiene una preclusione di attività legislativa, e la legge delegata, ove incorra in un eccesso di delega, costituisce il mezzo con cui il precetto dell'art. 76 rimane violato</a:t>
            </a:r>
            <a:r>
              <a:rPr lang="it-IT" sz="900" dirty="0" smtClean="0">
                <a:latin typeface="Times New Roman" charset="0"/>
                <a:ea typeface="Times New Roman" charset="0"/>
              </a:rPr>
              <a:t>. La incostituzionalità dell'eccesso di delega, traducendosi in una usurpazione del potere legislativo da parte del Governo, </a:t>
            </a:r>
            <a:r>
              <a:rPr lang="it-IT" sz="900" dirty="0" err="1" smtClean="0">
                <a:latin typeface="Times New Roman" charset="0"/>
                <a:ea typeface="Times New Roman" charset="0"/>
              </a:rPr>
              <a:t>é</a:t>
            </a:r>
            <a:r>
              <a:rPr lang="it-IT" sz="900" dirty="0" smtClean="0">
                <a:latin typeface="Times New Roman" charset="0"/>
                <a:ea typeface="Times New Roman" charset="0"/>
              </a:rPr>
              <a:t> una conferma del principio, che soltanto il Parlamento può fare le leggi. </a:t>
            </a:r>
          </a:p>
          <a:p>
            <a:pPr indent="449580" algn="just">
              <a:spcAft>
                <a:spcPts val="0"/>
              </a:spcAft>
            </a:pPr>
            <a:r>
              <a:rPr lang="it-IT" sz="900" dirty="0" smtClean="0">
                <a:latin typeface="Times New Roman" charset="0"/>
                <a:ea typeface="Times New Roman" charset="0"/>
              </a:rPr>
              <a:t> </a:t>
            </a:r>
          </a:p>
          <a:p>
            <a:pPr indent="449580" algn="just">
              <a:spcAft>
                <a:spcPts val="0"/>
              </a:spcAft>
            </a:pPr>
            <a:r>
              <a:rPr lang="it-IT" sz="900" b="1" dirty="0" smtClean="0">
                <a:latin typeface="Times New Roman" charset="0"/>
                <a:ea typeface="Times New Roman" charset="0"/>
              </a:rPr>
              <a:t>Né per sottrarre le leggi delegate al controllo costituzionale si dica che, nella specie, mancherebbe il presupposto per la esistenza della controversia di legittimità costituzionale; cioè un contrasto diretto tra norma ordinaria e precetto costituzionale,</a:t>
            </a:r>
            <a:r>
              <a:rPr lang="it-IT" sz="900" dirty="0" smtClean="0">
                <a:latin typeface="Times New Roman" charset="0"/>
                <a:ea typeface="Times New Roman" charset="0"/>
              </a:rPr>
              <a:t> in quanto soltanto tale contrasto potrebbe dar luogo ad un accertamento di conformità o di divergenza costituzionale. Giacché se di regola il rapporto di costituzionalità sorge tra un precetto costituzionale e una legge ordinaria, non è da escludere che, in piena aderenza al sistema, possa egualmente verificarsi una violazione di un precetto costituzionale, come per le leggi delegate, qualora nell’esercizio del potere normativo eccezionalmente attribuito al Governo non siano osservati i limiti prescritti. Anche in siffatta ipotesi si verifica un caso di mancanza di potere normativo delegato, che non può sfuggire al sindacato di questa Corte. </a:t>
            </a:r>
          </a:p>
          <a:p>
            <a:pPr indent="449580" algn="just">
              <a:spcAft>
                <a:spcPts val="0"/>
              </a:spcAft>
            </a:pPr>
            <a:r>
              <a:rPr lang="it-IT" sz="900" dirty="0" smtClean="0">
                <a:latin typeface="Times New Roman" charset="0"/>
                <a:ea typeface="Times New Roman" charset="0"/>
              </a:rPr>
              <a:t> </a:t>
            </a:r>
          </a:p>
          <a:p>
            <a:pPr indent="449580" algn="just">
              <a:spcAft>
                <a:spcPts val="0"/>
              </a:spcAft>
            </a:pPr>
            <a:r>
              <a:rPr lang="it-IT" sz="900" b="1" dirty="0" smtClean="0">
                <a:latin typeface="Times New Roman" charset="0"/>
                <a:ea typeface="Times New Roman" charset="0"/>
              </a:rPr>
              <a:t>La tesi</a:t>
            </a:r>
            <a:r>
              <a:rPr lang="it-IT" sz="900" dirty="0" smtClean="0">
                <a:latin typeface="Times New Roman" charset="0"/>
                <a:ea typeface="Times New Roman" charset="0"/>
              </a:rPr>
              <a:t> opposta, </a:t>
            </a:r>
            <a:r>
              <a:rPr lang="it-IT" sz="900" b="1" dirty="0" smtClean="0">
                <a:latin typeface="Times New Roman" charset="0"/>
                <a:ea typeface="Times New Roman" charset="0"/>
              </a:rPr>
              <a:t>che considera la legge delegante e la legge delegata, come leggi ordinarie, porterebbe a negare la competenza di questa Corte a conoscere di eventuali contrasti tra le due norme, attribuendone l'esame al giudice ordinario.</a:t>
            </a:r>
            <a:r>
              <a:rPr lang="it-IT" sz="900" dirty="0" smtClean="0">
                <a:latin typeface="Times New Roman" charset="0"/>
                <a:ea typeface="Times New Roman" charset="0"/>
              </a:rPr>
              <a:t> </a:t>
            </a:r>
          </a:p>
          <a:p>
            <a:pPr indent="449580" algn="just">
              <a:spcAft>
                <a:spcPts val="0"/>
              </a:spcAft>
            </a:pPr>
            <a:r>
              <a:rPr lang="it-IT" sz="900" dirty="0" smtClean="0">
                <a:latin typeface="Times New Roman" charset="0"/>
                <a:ea typeface="Times New Roman" charset="0"/>
              </a:rPr>
              <a:t> </a:t>
            </a:r>
          </a:p>
          <a:p>
            <a:pPr indent="449580" algn="just">
              <a:spcAft>
                <a:spcPts val="0"/>
              </a:spcAft>
            </a:pPr>
            <a:r>
              <a:rPr lang="it-IT" sz="900" dirty="0" smtClean="0">
                <a:latin typeface="Times New Roman" charset="0"/>
                <a:ea typeface="Times New Roman" charset="0"/>
              </a:rPr>
              <a:t>Non può inoltre sostenersi che, considerando la norma delegata come provvedimento di esecuzione della legge delegante, le eventuali esorbitanze debbano essere conosciute dal giudice ordinario, al pari degli eccessi dei regolamenti esecutivi; perché, non trovandosi la legge delegata sullo stesso piano costituzionale del regolamento esecutivo, non si può relativamente ai vizi dell'atto avente forza di legge ordinaria negare la particolare più efficace tutela disposta dalla Costituzione. </a:t>
            </a:r>
          </a:p>
          <a:p>
            <a:pPr indent="449580" algn="just">
              <a:spcAft>
                <a:spcPts val="0"/>
              </a:spcAft>
            </a:pPr>
            <a:r>
              <a:rPr lang="it-IT" sz="900" b="1" dirty="0" smtClean="0">
                <a:latin typeface="Times New Roman" charset="0"/>
                <a:ea typeface="Times New Roman" charset="0"/>
              </a:rPr>
              <a:t>Sarebbe in contrasto col principio organizzativo posto a base della formazione delle leggi, negare per le leggi delegate, aventi anch’esse carattere generale e che pur possono essere mancanti di elementi essenziali, sia la tutela costituzionale predisposta per le leggi del potere legislativo, sia la possibilità di una decisione con efficacia </a:t>
            </a:r>
            <a:r>
              <a:rPr lang="it-IT" sz="900" b="1" i="1" dirty="0" smtClean="0">
                <a:latin typeface="Times New Roman" charset="0"/>
                <a:ea typeface="Times New Roman" charset="0"/>
              </a:rPr>
              <a:t>erga </a:t>
            </a:r>
            <a:r>
              <a:rPr lang="it-IT" sz="900" b="1" i="1" dirty="0" err="1" smtClean="0">
                <a:latin typeface="Times New Roman" charset="0"/>
                <a:ea typeface="Times New Roman" charset="0"/>
              </a:rPr>
              <a:t>omnes</a:t>
            </a:r>
            <a:r>
              <a:rPr lang="it-IT" sz="900" b="1" dirty="0" smtClean="0">
                <a:latin typeface="Times New Roman" charset="0"/>
                <a:ea typeface="Times New Roman" charset="0"/>
              </a:rPr>
              <a:t> (art. 136 Costituzione). </a:t>
            </a:r>
            <a:endParaRPr lang="it-IT" sz="900" dirty="0" smtClean="0">
              <a:latin typeface="Times New Roman" charset="0"/>
              <a:ea typeface="Times New Roman" charset="0"/>
            </a:endParaRPr>
          </a:p>
          <a:p>
            <a:pPr indent="449580" algn="just">
              <a:spcAft>
                <a:spcPts val="0"/>
              </a:spcAft>
            </a:pPr>
            <a:r>
              <a:rPr lang="it-IT" sz="900" dirty="0" smtClean="0">
                <a:latin typeface="Times New Roman" charset="0"/>
                <a:ea typeface="Times New Roman" charset="0"/>
              </a:rPr>
              <a:t> </a:t>
            </a:r>
          </a:p>
          <a:p>
            <a:pPr indent="449580" algn="just">
              <a:spcAft>
                <a:spcPts val="0"/>
              </a:spcAft>
            </a:pPr>
            <a:r>
              <a:rPr lang="it-IT" sz="900" b="1" dirty="0" smtClean="0">
                <a:latin typeface="Times New Roman" charset="0"/>
                <a:ea typeface="Times New Roman" charset="0"/>
              </a:rPr>
              <a:t>Pertanto non è a dubitare che</a:t>
            </a:r>
            <a:r>
              <a:rPr lang="it-IT" sz="900" dirty="0" smtClean="0">
                <a:latin typeface="Times New Roman" charset="0"/>
                <a:ea typeface="Times New Roman" charset="0"/>
              </a:rPr>
              <a:t> la violazione delle norme strumentali per il processo formativo della legge nelle sue varie specie (artt. 70, 76, 77 Costituzione), al pari delle norme di carattere sostanziale contenute nella Costituzione, siano suscettibili di sindacato costituzionale; e che nelle "questioni di legittimità costituzionale di una legge o di un atto avente forza di legge" (artt. 1 legge costituzionale 9 febbraio 1948, n. 1; 23 comma 3 e 27 legge 11 marzo 1953, n. 87) vanno comprese le questioni di legittimità costituzionale relative alle leggi delegate. </a:t>
            </a:r>
          </a:p>
          <a:p>
            <a:pPr indent="449580" algn="just">
              <a:spcAft>
                <a:spcPts val="0"/>
              </a:spcAft>
            </a:pPr>
            <a:r>
              <a:rPr lang="it-IT" sz="900" dirty="0" smtClean="0">
                <a:latin typeface="Times New Roman" charset="0"/>
                <a:ea typeface="Times New Roman" charset="0"/>
              </a:rPr>
              <a:t>Consegue che </a:t>
            </a:r>
            <a:r>
              <a:rPr lang="it-IT" sz="900" b="1" dirty="0" smtClean="0">
                <a:latin typeface="Times New Roman" charset="0"/>
                <a:ea typeface="Times New Roman" charset="0"/>
              </a:rPr>
              <a:t>il sindacato </a:t>
            </a:r>
            <a:r>
              <a:rPr lang="it-IT" sz="900" b="1" dirty="0" err="1" smtClean="0">
                <a:latin typeface="Times New Roman" charset="0"/>
                <a:ea typeface="Times New Roman" charset="0"/>
              </a:rPr>
              <a:t>é</a:t>
            </a:r>
            <a:r>
              <a:rPr lang="it-IT" sz="900" b="1" dirty="0" smtClean="0">
                <a:latin typeface="Times New Roman" charset="0"/>
                <a:ea typeface="Times New Roman" charset="0"/>
              </a:rPr>
              <a:t> devoluto sempre alla competenza della Corte costituzionale</a:t>
            </a:r>
            <a:r>
              <a:rPr lang="it-IT" sz="900" dirty="0" smtClean="0">
                <a:latin typeface="Times New Roman" charset="0"/>
                <a:ea typeface="Times New Roman" charset="0"/>
              </a:rPr>
              <a:t>, ai sensi degli artt. 1 cit. legge costituzionale n. 1, 23 cit. legge 1953, n. 87; soltanto le decisioni della Corte costituzionale possono assicurare, con la certezza del diritto, la piena tutela del diritto del cittadino alla costituzionalità delle leggi. </a:t>
            </a:r>
            <a:endParaRPr lang="it-IT" sz="900" dirty="0">
              <a:latin typeface="Times New Roman" charset="0"/>
              <a:ea typeface="Times New Roman" charset="0"/>
            </a:endParaRPr>
          </a:p>
        </p:txBody>
      </p:sp>
    </p:spTree>
    <p:extLst>
      <p:ext uri="{BB962C8B-B14F-4D97-AF65-F5344CB8AC3E}">
        <p14:creationId xmlns:p14="http://schemas.microsoft.com/office/powerpoint/2010/main" val="3357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1038" y="590676"/>
            <a:ext cx="7945312" cy="6093976"/>
          </a:xfrm>
          <a:prstGeom prst="rect">
            <a:avLst/>
          </a:prstGeom>
          <a:noFill/>
        </p:spPr>
        <p:txBody>
          <a:bodyPr wrap="square" rtlCol="0">
            <a:spAutoFit/>
          </a:bodyPr>
          <a:lstStyle/>
          <a:p>
            <a:pPr algn="ctr"/>
            <a:r>
              <a:rPr lang="it-IT" sz="2800" b="1" dirty="0" smtClean="0">
                <a:latin typeface="Arial"/>
                <a:cs typeface="Arial"/>
              </a:rPr>
              <a:t>ART. 76 COST.</a:t>
            </a:r>
          </a:p>
          <a:p>
            <a:pPr algn="ctr"/>
            <a:r>
              <a:rPr lang="it-IT" sz="2800" b="1" dirty="0" smtClean="0">
                <a:latin typeface="Arial"/>
                <a:cs typeface="Arial"/>
              </a:rPr>
              <a:t>(e art. 14 legge n. 400 del 1988)</a:t>
            </a:r>
            <a:endParaRPr lang="it-IT" sz="2800" b="1" dirty="0">
              <a:latin typeface="Arial"/>
              <a:cs typeface="Arial"/>
            </a:endParaRPr>
          </a:p>
          <a:p>
            <a:pPr algn="ctr"/>
            <a:endParaRPr lang="it-IT" sz="2800" b="1" dirty="0" smtClean="0">
              <a:latin typeface="Arial"/>
              <a:cs typeface="Arial"/>
            </a:endParaRPr>
          </a:p>
          <a:p>
            <a:pPr algn="ctr"/>
            <a:endParaRPr lang="it-IT" sz="2400" b="1" dirty="0">
              <a:latin typeface="Arial"/>
              <a:cs typeface="Arial"/>
            </a:endParaRPr>
          </a:p>
          <a:p>
            <a:pPr algn="ctr"/>
            <a:r>
              <a:rPr lang="it-IT" sz="2400" b="1" dirty="0" smtClean="0">
                <a:latin typeface="Arial"/>
                <a:cs typeface="Arial"/>
              </a:rPr>
              <a:t>Legge di delega</a:t>
            </a:r>
          </a:p>
          <a:p>
            <a:pPr algn="ctr"/>
            <a:r>
              <a:rPr lang="it-IT" sz="2000" i="1" dirty="0" smtClean="0">
                <a:latin typeface="Arial"/>
                <a:cs typeface="Arial"/>
              </a:rPr>
              <a:t>(Atto normativo delle Camere)</a:t>
            </a:r>
          </a:p>
          <a:p>
            <a:pPr algn="ctr"/>
            <a:endParaRPr lang="it-IT" sz="2400" b="1" dirty="0">
              <a:latin typeface="Arial"/>
              <a:cs typeface="Arial"/>
            </a:endParaRPr>
          </a:p>
          <a:p>
            <a:pPr algn="ctr"/>
            <a:endParaRPr lang="it-IT" sz="2400" b="1" dirty="0" smtClean="0">
              <a:latin typeface="Arial"/>
              <a:cs typeface="Arial"/>
            </a:endParaRPr>
          </a:p>
          <a:p>
            <a:pPr algn="ctr"/>
            <a:endParaRPr lang="it-IT" sz="2400" b="1" dirty="0" smtClean="0">
              <a:latin typeface="Arial"/>
              <a:cs typeface="Arial"/>
            </a:endParaRPr>
          </a:p>
          <a:p>
            <a:pPr algn="ctr"/>
            <a:endParaRPr lang="it-IT" sz="2400" b="1" dirty="0">
              <a:latin typeface="Arial"/>
              <a:cs typeface="Arial"/>
            </a:endParaRPr>
          </a:p>
          <a:p>
            <a:pPr algn="ctr"/>
            <a:r>
              <a:rPr lang="it-IT" sz="2400" b="1" dirty="0" smtClean="0">
                <a:latin typeface="Arial"/>
                <a:cs typeface="Arial"/>
              </a:rPr>
              <a:t>Decreto legislativo delegato</a:t>
            </a:r>
          </a:p>
          <a:p>
            <a:pPr algn="ctr"/>
            <a:r>
              <a:rPr lang="it-IT" sz="2000" i="1" dirty="0" smtClean="0">
                <a:latin typeface="Arial"/>
                <a:cs typeface="Arial"/>
              </a:rPr>
              <a:t>(Atto con forza di legge del Governo)</a:t>
            </a:r>
            <a:endParaRPr lang="it-IT" sz="2000" i="1" dirty="0">
              <a:latin typeface="Arial"/>
              <a:cs typeface="Arial"/>
            </a:endParaRPr>
          </a:p>
          <a:p>
            <a:endParaRPr lang="it-IT" b="1" dirty="0" smtClean="0">
              <a:latin typeface="Arial"/>
              <a:cs typeface="Arial"/>
            </a:endParaRPr>
          </a:p>
          <a:p>
            <a:endParaRPr lang="it-IT" b="1" dirty="0">
              <a:latin typeface="Arial"/>
              <a:cs typeface="Arial"/>
            </a:endParaRPr>
          </a:p>
          <a:p>
            <a:endParaRPr lang="it-IT" b="1" dirty="0" smtClean="0">
              <a:latin typeface="Arial"/>
              <a:cs typeface="Arial"/>
            </a:endParaRPr>
          </a:p>
          <a:p>
            <a:endParaRPr lang="it-IT" b="1" dirty="0">
              <a:latin typeface="Arial"/>
              <a:cs typeface="Arial"/>
            </a:endParaRPr>
          </a:p>
          <a:p>
            <a:endParaRPr lang="it-IT" b="1" dirty="0">
              <a:latin typeface="Arial"/>
              <a:cs typeface="Arial"/>
            </a:endParaRPr>
          </a:p>
        </p:txBody>
      </p:sp>
      <p:sp>
        <p:nvSpPr>
          <p:cNvPr id="3" name="Freccia giù 2"/>
          <p:cNvSpPr/>
          <p:nvPr/>
        </p:nvSpPr>
        <p:spPr>
          <a:xfrm>
            <a:off x="4079854" y="3140430"/>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758454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6275917" y="129633"/>
            <a:ext cx="2751666" cy="1838867"/>
          </a:xfrm>
          <a:prstGeom prst="rect">
            <a:avLst/>
          </a:prstGeom>
        </p:spPr>
      </p:pic>
      <p:sp>
        <p:nvSpPr>
          <p:cNvPr id="3" name="Rettangolo 2"/>
          <p:cNvSpPr/>
          <p:nvPr/>
        </p:nvSpPr>
        <p:spPr>
          <a:xfrm>
            <a:off x="2286000" y="2690336"/>
            <a:ext cx="4572000" cy="2031325"/>
          </a:xfrm>
          <a:prstGeom prst="rect">
            <a:avLst/>
          </a:prstGeom>
        </p:spPr>
        <p:txBody>
          <a:bodyPr>
            <a:spAutoFit/>
          </a:bodyPr>
          <a:lstStyle/>
          <a:p>
            <a:pPr algn="ctr"/>
            <a:r>
              <a:rPr lang="it-IT" b="1" dirty="0" smtClean="0">
                <a:latin typeface="Arial"/>
                <a:cs typeface="Arial"/>
              </a:rPr>
              <a:t>Art. 76 Cost.</a:t>
            </a:r>
          </a:p>
          <a:p>
            <a:endParaRPr lang="it-IT" dirty="0">
              <a:latin typeface="Arial"/>
              <a:cs typeface="Arial"/>
            </a:endParaRPr>
          </a:p>
          <a:p>
            <a:pPr algn="just"/>
            <a:r>
              <a:rPr lang="it-IT" dirty="0" smtClean="0">
                <a:latin typeface="Arial"/>
                <a:cs typeface="Arial"/>
              </a:rPr>
              <a:t>	L'esercizio </a:t>
            </a:r>
            <a:r>
              <a:rPr lang="it-IT" dirty="0">
                <a:latin typeface="Arial"/>
                <a:cs typeface="Arial"/>
              </a:rPr>
              <a:t>della funzione legislativa non può essere </a:t>
            </a:r>
            <a:r>
              <a:rPr lang="it-IT" dirty="0" smtClean="0">
                <a:latin typeface="Arial"/>
                <a:cs typeface="Arial"/>
              </a:rPr>
              <a:t>delegato al Governo se non con determinazione di principi e criteri direttivi e soltanto per tempo limitato e per oggetti definiti</a:t>
            </a:r>
            <a:endParaRPr lang="it-IT" dirty="0">
              <a:latin typeface="Arial"/>
              <a:cs typeface="Arial"/>
            </a:endParaRPr>
          </a:p>
        </p:txBody>
      </p:sp>
    </p:spTree>
    <p:extLst>
      <p:ext uri="{BB962C8B-B14F-4D97-AF65-F5344CB8AC3E}">
        <p14:creationId xmlns:p14="http://schemas.microsoft.com/office/powerpoint/2010/main" val="330044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1811" y="590676"/>
            <a:ext cx="8260367" cy="8833186"/>
          </a:xfrm>
          <a:prstGeom prst="rect">
            <a:avLst/>
          </a:prstGeom>
          <a:noFill/>
        </p:spPr>
        <p:txBody>
          <a:bodyPr wrap="square" rtlCol="0">
            <a:spAutoFit/>
          </a:bodyPr>
          <a:lstStyle/>
          <a:p>
            <a:pPr algn="ctr"/>
            <a:r>
              <a:rPr lang="it-IT" i="1" dirty="0"/>
              <a:t>l</a:t>
            </a:r>
            <a:r>
              <a:rPr lang="it-IT" i="1" dirty="0" smtClean="0"/>
              <a:t>a legge di delega, ex art. 76 Cost.</a:t>
            </a:r>
          </a:p>
          <a:p>
            <a:pPr algn="ctr"/>
            <a:endParaRPr lang="it-IT" i="1" dirty="0"/>
          </a:p>
          <a:p>
            <a:pPr algn="ctr"/>
            <a:endParaRPr lang="it-IT" i="1" dirty="0" smtClean="0"/>
          </a:p>
          <a:p>
            <a:pPr algn="ctr"/>
            <a:r>
              <a:rPr lang="it-IT" sz="2000" b="1" dirty="0" smtClean="0">
                <a:latin typeface="Arial"/>
                <a:cs typeface="Arial"/>
              </a:rPr>
              <a:t>CONTENUTI IMPLICITI</a:t>
            </a:r>
          </a:p>
          <a:p>
            <a:pPr algn="ctr"/>
            <a:endParaRPr lang="it-IT" b="1" dirty="0">
              <a:latin typeface="Arial"/>
              <a:cs typeface="Arial"/>
            </a:endParaRPr>
          </a:p>
          <a:p>
            <a:r>
              <a:rPr lang="it-IT" b="1" dirty="0" smtClean="0">
                <a:latin typeface="Arial"/>
                <a:cs typeface="Arial"/>
              </a:rPr>
              <a:t>ECCEZIONE ALLA REGOLA </a:t>
            </a:r>
            <a:r>
              <a:rPr lang="it-IT" dirty="0" smtClean="0">
                <a:latin typeface="Arial"/>
                <a:cs typeface="Arial"/>
              </a:rPr>
              <a:t>DELL’ ART. 70 COST:</a:t>
            </a:r>
          </a:p>
          <a:p>
            <a:r>
              <a:rPr lang="it-IT" dirty="0" smtClean="0">
                <a:latin typeface="Arial"/>
                <a:cs typeface="Arial"/>
              </a:rPr>
              <a:t>CONFERIMENTO CON </a:t>
            </a:r>
            <a:r>
              <a:rPr lang="it-IT" b="1" dirty="0" smtClean="0">
                <a:latin typeface="Arial"/>
                <a:cs typeface="Arial"/>
              </a:rPr>
              <a:t>LEGGE FORMALE</a:t>
            </a:r>
          </a:p>
          <a:p>
            <a:r>
              <a:rPr lang="it-IT" dirty="0" smtClean="0">
                <a:latin typeface="Arial"/>
                <a:cs typeface="Arial"/>
              </a:rPr>
              <a:t>CONFERIMENTO </a:t>
            </a:r>
            <a:r>
              <a:rPr lang="it-IT" b="1" dirty="0" smtClean="0">
                <a:latin typeface="Arial"/>
                <a:cs typeface="Arial"/>
              </a:rPr>
              <a:t>AL SOLO GOVERNO</a:t>
            </a:r>
          </a:p>
          <a:p>
            <a:endParaRPr lang="it-IT" dirty="0">
              <a:latin typeface="Arial"/>
              <a:cs typeface="Arial"/>
            </a:endParaRPr>
          </a:p>
          <a:p>
            <a:pPr algn="ctr"/>
            <a:endParaRPr lang="it-IT" b="1" dirty="0" smtClean="0">
              <a:latin typeface="Arial"/>
              <a:cs typeface="Arial"/>
            </a:endParaRPr>
          </a:p>
          <a:p>
            <a:pPr algn="ctr"/>
            <a:r>
              <a:rPr lang="it-IT" sz="2000" b="1" dirty="0" smtClean="0">
                <a:latin typeface="Arial"/>
                <a:cs typeface="Arial"/>
              </a:rPr>
              <a:t>CONTENUTI ESPLICITI</a:t>
            </a:r>
          </a:p>
          <a:p>
            <a:pPr algn="ctr"/>
            <a:endParaRPr lang="it-IT" b="1" dirty="0">
              <a:latin typeface="Arial"/>
              <a:cs typeface="Arial"/>
            </a:endParaRPr>
          </a:p>
          <a:p>
            <a:r>
              <a:rPr lang="it-IT" b="1" dirty="0" smtClean="0">
                <a:latin typeface="Arial"/>
                <a:cs typeface="Arial"/>
              </a:rPr>
              <a:t>OGGETTO DEFINITO</a:t>
            </a:r>
          </a:p>
          <a:p>
            <a:r>
              <a:rPr lang="it-IT" b="1" dirty="0" smtClean="0">
                <a:latin typeface="Arial"/>
                <a:cs typeface="Arial"/>
              </a:rPr>
              <a:t>TEMPO LIMITATO</a:t>
            </a:r>
          </a:p>
          <a:p>
            <a:r>
              <a:rPr lang="it-IT" b="1" dirty="0" smtClean="0">
                <a:latin typeface="Arial"/>
                <a:cs typeface="Arial"/>
              </a:rPr>
              <a:t>PRINCIPI E CRITERI DIRETTIVI</a:t>
            </a:r>
          </a:p>
          <a:p>
            <a:endParaRPr lang="it-IT" dirty="0">
              <a:latin typeface="Arial"/>
              <a:cs typeface="Arial"/>
            </a:endParaRPr>
          </a:p>
          <a:p>
            <a:r>
              <a:rPr lang="it-IT" sz="2000" dirty="0" smtClean="0"/>
              <a:t>POSSIBILITA’ DI </a:t>
            </a:r>
            <a:r>
              <a:rPr lang="it-IT" sz="2000" b="1" dirty="0" smtClean="0"/>
              <a:t>LIMITI ULTERIORI</a:t>
            </a:r>
          </a:p>
          <a:p>
            <a:r>
              <a:rPr lang="it-IT" sz="2000" dirty="0" smtClean="0"/>
              <a:t>(ad esempio, di natura procedurale: </a:t>
            </a:r>
          </a:p>
          <a:p>
            <a:r>
              <a:rPr lang="it-IT" sz="2000" dirty="0" smtClean="0"/>
              <a:t>cfr. </a:t>
            </a:r>
            <a:r>
              <a:rPr lang="it-IT" sz="2000" b="1" dirty="0" smtClean="0"/>
              <a:t>art. 14, comma 4, legge n.400 del 1988</a:t>
            </a:r>
            <a:r>
              <a:rPr lang="it-IT" sz="2000" dirty="0" smtClean="0"/>
              <a:t>)</a:t>
            </a:r>
          </a:p>
          <a:p>
            <a:pPr algn="ctr"/>
            <a:endParaRPr lang="it-IT" i="1" dirty="0"/>
          </a:p>
          <a:p>
            <a:pPr algn="ctr"/>
            <a:endParaRPr lang="it-IT" i="1" dirty="0" smtClean="0"/>
          </a:p>
          <a:p>
            <a:pPr algn="ctr"/>
            <a:endParaRPr lang="it-IT" i="1" dirty="0"/>
          </a:p>
          <a:p>
            <a:pPr algn="ctr"/>
            <a:endParaRPr lang="it-IT" i="1" dirty="0" smtClean="0"/>
          </a:p>
          <a:p>
            <a:pPr algn="ctr"/>
            <a:endParaRPr lang="it-IT" i="1" dirty="0" smtClean="0"/>
          </a:p>
          <a:p>
            <a:pPr algn="ctr"/>
            <a:endParaRPr lang="it-IT" i="1" dirty="0"/>
          </a:p>
          <a:p>
            <a:pPr algn="ctr"/>
            <a:endParaRPr lang="it-IT" i="1" dirty="0" smtClean="0"/>
          </a:p>
          <a:p>
            <a:pPr algn="ctr"/>
            <a:endParaRPr lang="it-IT" i="1" dirty="0"/>
          </a:p>
          <a:p>
            <a:pPr algn="ctr"/>
            <a:endParaRPr lang="it-IT" i="1" dirty="0" smtClean="0"/>
          </a:p>
          <a:p>
            <a:pPr algn="ctr"/>
            <a:endParaRPr lang="it-IT" i="1" dirty="0"/>
          </a:p>
          <a:p>
            <a:pPr algn="ctr"/>
            <a:endParaRPr lang="it-IT" i="1" dirty="0" smtClean="0"/>
          </a:p>
          <a:p>
            <a:pPr algn="ctr"/>
            <a:endParaRPr lang="it-IT" i="1" dirty="0"/>
          </a:p>
        </p:txBody>
      </p:sp>
    </p:spTree>
    <p:extLst>
      <p:ext uri="{BB962C8B-B14F-4D97-AF65-F5344CB8AC3E}">
        <p14:creationId xmlns:p14="http://schemas.microsoft.com/office/powerpoint/2010/main" val="4162804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1966" y="620664"/>
            <a:ext cx="8358822" cy="5632312"/>
          </a:xfrm>
          <a:prstGeom prst="rect">
            <a:avLst/>
          </a:prstGeom>
        </p:spPr>
        <p:txBody>
          <a:bodyPr wrap="square">
            <a:spAutoFit/>
          </a:bodyPr>
          <a:lstStyle/>
          <a:p>
            <a:pPr algn="ctr"/>
            <a:r>
              <a:rPr lang="it-IT" i="1" dirty="0" smtClean="0"/>
              <a:t>ulteriori limiti alla delegazione legislativa</a:t>
            </a:r>
          </a:p>
          <a:p>
            <a:pPr algn="ctr"/>
            <a:endParaRPr lang="it-IT" b="1" dirty="0" smtClean="0"/>
          </a:p>
          <a:p>
            <a:pPr algn="ctr"/>
            <a:endParaRPr lang="it-IT" b="1" dirty="0" smtClean="0"/>
          </a:p>
          <a:p>
            <a:pPr algn="ctr"/>
            <a:r>
              <a:rPr lang="it-IT" b="1" dirty="0" smtClean="0"/>
              <a:t>Legge 23 agosto 1988, n. 400 </a:t>
            </a:r>
            <a:r>
              <a:rPr lang="it-IT" i="1" dirty="0" smtClean="0"/>
              <a:t>Disciplina dell’attività di Governo </a:t>
            </a:r>
          </a:p>
          <a:p>
            <a:pPr algn="ctr"/>
            <a:r>
              <a:rPr lang="it-IT" i="1" dirty="0" smtClean="0"/>
              <a:t>e ordinamento della Presidenza del Consiglio dei Ministri</a:t>
            </a:r>
            <a:endParaRPr lang="it-IT" i="1" dirty="0" smtClean="0">
              <a:latin typeface="Arial"/>
              <a:cs typeface="Arial"/>
            </a:endParaRPr>
          </a:p>
          <a:p>
            <a:pPr algn="ctr"/>
            <a:endParaRPr lang="it-IT" b="1" dirty="0" smtClean="0">
              <a:latin typeface="Arial"/>
              <a:cs typeface="Arial"/>
            </a:endParaRPr>
          </a:p>
          <a:p>
            <a:pPr algn="ctr"/>
            <a:r>
              <a:rPr lang="it-IT" b="1" dirty="0" smtClean="0"/>
              <a:t>Art. 14, comma 4</a:t>
            </a:r>
            <a:endParaRPr lang="it-IT" dirty="0" smtClean="0"/>
          </a:p>
          <a:p>
            <a:pPr algn="ctr"/>
            <a:r>
              <a:rPr lang="it-IT" b="1" dirty="0" smtClean="0"/>
              <a:t>Decreti legislativi</a:t>
            </a:r>
            <a:endParaRPr lang="it-IT" i="1" dirty="0" smtClean="0"/>
          </a:p>
          <a:p>
            <a:endParaRPr lang="it-IT" i="1" dirty="0" smtClean="0"/>
          </a:p>
          <a:p>
            <a:pPr algn="just"/>
            <a:r>
              <a:rPr lang="it-IT" dirty="0"/>
              <a:t>	</a:t>
            </a:r>
            <a:r>
              <a:rPr lang="it-IT" dirty="0" smtClean="0"/>
              <a:t>In </a:t>
            </a:r>
            <a:r>
              <a:rPr lang="it-IT" dirty="0"/>
              <a:t>ogni caso, </a:t>
            </a:r>
            <a:r>
              <a:rPr lang="it-IT" b="1" dirty="0"/>
              <a:t>qualora il termine previsto per l’esercizio della delega ecceda i due anni, il Governo è tenuto a richiedere il parere delle Camere sugli schemi dei decreti delegati. </a:t>
            </a:r>
            <a:r>
              <a:rPr lang="it-IT" dirty="0"/>
              <a:t>Il parere è espresso dalle commissioni permanenti delle due Camere competenti per materia entro sessanta giorni, indicando specificamente le eventuali disposizioni non ritenute corrispondenti alle direttive della legge di delegazione. Il Governo, nei trenta giorni successivi, esaminato il parere, ritrasmette, con le sue osservazioni e con eventuali modificazioni, i testi alle commissioni per il parere definitivo che deve essere espresso entro trenta giorni.</a:t>
            </a:r>
          </a:p>
          <a:p>
            <a:pPr algn="just"/>
            <a:endParaRPr lang="it-IT" i="1" dirty="0" smtClean="0"/>
          </a:p>
          <a:p>
            <a:pPr algn="just"/>
            <a:endParaRPr lang="it-IT" i="1" dirty="0"/>
          </a:p>
        </p:txBody>
      </p:sp>
    </p:spTree>
    <p:extLst>
      <p:ext uri="{BB962C8B-B14F-4D97-AF65-F5344CB8AC3E}">
        <p14:creationId xmlns:p14="http://schemas.microsoft.com/office/powerpoint/2010/main" val="153224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8103" y="708812"/>
            <a:ext cx="7738556" cy="6309420"/>
          </a:xfrm>
          <a:prstGeom prst="rect">
            <a:avLst/>
          </a:prstGeom>
          <a:noFill/>
        </p:spPr>
        <p:txBody>
          <a:bodyPr wrap="square" rtlCol="0">
            <a:spAutoFit/>
          </a:bodyPr>
          <a:lstStyle/>
          <a:p>
            <a:r>
              <a:rPr lang="it-IT" dirty="0" smtClean="0"/>
              <a:t>FUNZIONE LEGISLATIVA                                                            FUNZIONE LEGISLATIVA</a:t>
            </a:r>
          </a:p>
          <a:p>
            <a:r>
              <a:rPr lang="it-IT" dirty="0" smtClean="0"/>
              <a:t> </a:t>
            </a:r>
            <a:r>
              <a:rPr lang="it-IT" sz="2400" b="1" dirty="0" smtClean="0"/>
              <a:t>PARLAMENTARE                                                      DELEGATA</a:t>
            </a:r>
          </a:p>
          <a:p>
            <a:endParaRPr lang="it-IT" dirty="0"/>
          </a:p>
          <a:p>
            <a:endParaRPr lang="it-IT" dirty="0" smtClean="0"/>
          </a:p>
          <a:p>
            <a:endParaRPr lang="it-IT" dirty="0"/>
          </a:p>
          <a:p>
            <a:r>
              <a:rPr lang="it-IT" dirty="0" smtClean="0"/>
              <a:t> </a:t>
            </a:r>
          </a:p>
          <a:p>
            <a:endParaRPr lang="it-IT" sz="2000" dirty="0" smtClean="0">
              <a:latin typeface="Arial"/>
              <a:cs typeface="Arial"/>
            </a:endParaRPr>
          </a:p>
          <a:p>
            <a:endParaRPr lang="it-IT" sz="2000" dirty="0">
              <a:latin typeface="Arial"/>
              <a:cs typeface="Arial"/>
            </a:endParaRPr>
          </a:p>
          <a:p>
            <a:r>
              <a:rPr lang="it-IT" sz="2000" dirty="0" smtClean="0">
                <a:latin typeface="Arial"/>
                <a:cs typeface="Arial"/>
              </a:rPr>
              <a:t>è </a:t>
            </a:r>
            <a:r>
              <a:rPr lang="it-IT" sz="2000" b="1" dirty="0" smtClean="0">
                <a:latin typeface="Arial"/>
                <a:cs typeface="Arial"/>
              </a:rPr>
              <a:t>la regola                                                            </a:t>
            </a:r>
            <a:r>
              <a:rPr lang="it-IT" sz="2000" dirty="0" smtClean="0">
                <a:latin typeface="Arial"/>
                <a:cs typeface="Arial"/>
              </a:rPr>
              <a:t>è </a:t>
            </a:r>
            <a:r>
              <a:rPr lang="it-IT" sz="2000" b="1" dirty="0" smtClean="0">
                <a:latin typeface="Arial"/>
                <a:cs typeface="Arial"/>
              </a:rPr>
              <a:t>l’eccezione</a:t>
            </a:r>
            <a:endParaRPr lang="it-IT" sz="2000" b="1" dirty="0">
              <a:latin typeface="Arial"/>
              <a:cs typeface="Arial"/>
            </a:endParaRPr>
          </a:p>
          <a:p>
            <a:endParaRPr lang="it-IT" sz="2000" dirty="0" smtClean="0">
              <a:latin typeface="Arial"/>
              <a:cs typeface="Arial"/>
            </a:endParaRPr>
          </a:p>
          <a:p>
            <a:r>
              <a:rPr lang="it-IT" sz="2000" dirty="0" smtClean="0">
                <a:latin typeface="Arial"/>
                <a:cs typeface="Arial"/>
              </a:rPr>
              <a:t>è </a:t>
            </a:r>
            <a:r>
              <a:rPr lang="it-IT" sz="2000" b="1" dirty="0" smtClean="0">
                <a:latin typeface="Arial"/>
                <a:cs typeface="Arial"/>
              </a:rPr>
              <a:t>libera </a:t>
            </a:r>
            <a:r>
              <a:rPr lang="it-IT" sz="2000" dirty="0" smtClean="0">
                <a:latin typeface="Arial"/>
                <a:cs typeface="Arial"/>
              </a:rPr>
              <a:t>                                                                è </a:t>
            </a:r>
            <a:r>
              <a:rPr lang="it-IT" sz="2000" b="1" dirty="0" smtClean="0">
                <a:latin typeface="Arial"/>
                <a:cs typeface="Arial"/>
              </a:rPr>
              <a:t>discrezionale</a:t>
            </a:r>
          </a:p>
          <a:p>
            <a:endParaRPr lang="it-IT" sz="2000" dirty="0" smtClean="0">
              <a:latin typeface="Arial"/>
              <a:cs typeface="Arial"/>
            </a:endParaRPr>
          </a:p>
          <a:p>
            <a:r>
              <a:rPr lang="it-IT" sz="2000" b="1" dirty="0">
                <a:latin typeface="Arial"/>
                <a:cs typeface="Arial"/>
              </a:rPr>
              <a:t>r</a:t>
            </a:r>
            <a:r>
              <a:rPr lang="it-IT" sz="2000" b="1" dirty="0" smtClean="0">
                <a:latin typeface="Arial"/>
                <a:cs typeface="Arial"/>
              </a:rPr>
              <a:t>esta di titolarità </a:t>
            </a:r>
            <a:r>
              <a:rPr lang="it-IT" sz="2000" dirty="0" smtClean="0">
                <a:latin typeface="Arial"/>
                <a:cs typeface="Arial"/>
              </a:rPr>
              <a:t>delle Camere                      è sempre </a:t>
            </a:r>
            <a:r>
              <a:rPr lang="it-IT" sz="2000" b="1" dirty="0" smtClean="0">
                <a:latin typeface="Arial"/>
                <a:cs typeface="Arial"/>
              </a:rPr>
              <a:t>revocabile</a:t>
            </a:r>
            <a:endParaRPr lang="it-IT" sz="2000" b="1" dirty="0">
              <a:latin typeface="Arial"/>
              <a:cs typeface="Arial"/>
            </a:endParaRPr>
          </a:p>
          <a:p>
            <a:r>
              <a:rPr lang="it-IT" sz="2000" dirty="0" smtClean="0">
                <a:latin typeface="Arial"/>
                <a:cs typeface="Arial"/>
              </a:rPr>
              <a:t>   </a:t>
            </a:r>
          </a:p>
          <a:p>
            <a:r>
              <a:rPr lang="it-IT" sz="2000" dirty="0" smtClean="0">
                <a:latin typeface="Arial"/>
                <a:cs typeface="Arial"/>
              </a:rPr>
              <a:t>può esercitarsi </a:t>
            </a:r>
            <a:r>
              <a:rPr lang="it-IT" sz="2000" b="1" dirty="0" smtClean="0">
                <a:latin typeface="Arial"/>
                <a:cs typeface="Arial"/>
              </a:rPr>
              <a:t>in qualsiasi momento                     </a:t>
            </a:r>
            <a:r>
              <a:rPr lang="it-IT" sz="2000" dirty="0" smtClean="0">
                <a:latin typeface="Arial"/>
                <a:cs typeface="Arial"/>
              </a:rPr>
              <a:t>è </a:t>
            </a:r>
            <a:r>
              <a:rPr lang="it-IT" sz="2000" b="1" dirty="0" smtClean="0">
                <a:latin typeface="Arial"/>
                <a:cs typeface="Arial"/>
              </a:rPr>
              <a:t>istantanea</a:t>
            </a:r>
            <a:endParaRPr lang="it-IT" sz="2000" b="1" dirty="0">
              <a:latin typeface="Arial"/>
              <a:cs typeface="Arial"/>
            </a:endParaRPr>
          </a:p>
          <a:p>
            <a:endParaRPr lang="it-IT" sz="2000" dirty="0" smtClean="0">
              <a:latin typeface="Arial"/>
              <a:cs typeface="Arial"/>
            </a:endParaRPr>
          </a:p>
          <a:p>
            <a:endParaRPr lang="it-IT" dirty="0"/>
          </a:p>
          <a:p>
            <a:endParaRPr lang="it-IT" dirty="0" smtClean="0"/>
          </a:p>
          <a:p>
            <a:endParaRPr lang="it-IT" dirty="0"/>
          </a:p>
          <a:p>
            <a:endParaRPr lang="it-IT" dirty="0" smtClean="0"/>
          </a:p>
          <a:p>
            <a:endParaRPr lang="it-IT" dirty="0"/>
          </a:p>
        </p:txBody>
      </p:sp>
      <p:sp>
        <p:nvSpPr>
          <p:cNvPr id="3" name="Diverso da 2"/>
          <p:cNvSpPr/>
          <p:nvPr/>
        </p:nvSpPr>
        <p:spPr>
          <a:xfrm>
            <a:off x="4312326" y="610366"/>
            <a:ext cx="914400" cy="914400"/>
          </a:xfrm>
          <a:prstGeom prst="mathNot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4" name="Freccia giù 3"/>
          <p:cNvSpPr/>
          <p:nvPr/>
        </p:nvSpPr>
        <p:spPr>
          <a:xfrm>
            <a:off x="1427596" y="1712961"/>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Freccia giù 4"/>
          <p:cNvSpPr/>
          <p:nvPr/>
        </p:nvSpPr>
        <p:spPr>
          <a:xfrm>
            <a:off x="7019836" y="1712961"/>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09092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23931" y="718656"/>
            <a:ext cx="7344737" cy="4431983"/>
          </a:xfrm>
          <a:prstGeom prst="rect">
            <a:avLst/>
          </a:prstGeom>
          <a:noFill/>
        </p:spPr>
        <p:txBody>
          <a:bodyPr wrap="square" rtlCol="0">
            <a:spAutoFit/>
          </a:bodyPr>
          <a:lstStyle/>
          <a:p>
            <a:pPr algn="ctr"/>
            <a:r>
              <a:rPr lang="it-IT" i="1" dirty="0" smtClean="0"/>
              <a:t>i possibili vizi della legge di delega</a:t>
            </a:r>
          </a:p>
          <a:p>
            <a:pPr algn="ctr"/>
            <a:endParaRPr lang="it-IT" i="1" dirty="0"/>
          </a:p>
          <a:p>
            <a:endParaRPr lang="it-IT" dirty="0" smtClean="0">
              <a:latin typeface="Arial"/>
              <a:cs typeface="Arial"/>
            </a:endParaRPr>
          </a:p>
          <a:p>
            <a:pPr algn="ctr"/>
            <a:r>
              <a:rPr lang="it-IT" sz="2400" dirty="0" smtClean="0">
                <a:latin typeface="Arial"/>
                <a:cs typeface="Arial"/>
              </a:rPr>
              <a:t>La legge di delega </a:t>
            </a:r>
            <a:r>
              <a:rPr lang="it-IT" sz="2400" b="1" dirty="0" smtClean="0">
                <a:latin typeface="Arial"/>
                <a:cs typeface="Arial"/>
              </a:rPr>
              <a:t>non contiene</a:t>
            </a:r>
          </a:p>
          <a:p>
            <a:pPr algn="ctr"/>
            <a:r>
              <a:rPr lang="it-IT" sz="2400" dirty="0">
                <a:latin typeface="Arial"/>
                <a:cs typeface="Arial"/>
              </a:rPr>
              <a:t>u</a:t>
            </a:r>
            <a:r>
              <a:rPr lang="it-IT" sz="2400" dirty="0" smtClean="0">
                <a:latin typeface="Arial"/>
                <a:cs typeface="Arial"/>
              </a:rPr>
              <a:t>no dei suoi contenuti necessari </a:t>
            </a:r>
          </a:p>
          <a:p>
            <a:pPr algn="ctr"/>
            <a:endParaRPr lang="it-IT" i="1" dirty="0" smtClean="0"/>
          </a:p>
          <a:p>
            <a:pPr algn="ctr"/>
            <a:endParaRPr lang="it-IT" i="1" dirty="0" smtClean="0"/>
          </a:p>
          <a:p>
            <a:pPr algn="ctr"/>
            <a:r>
              <a:rPr lang="it-IT" i="1" dirty="0" smtClean="0"/>
              <a:t>        </a:t>
            </a:r>
          </a:p>
          <a:p>
            <a:r>
              <a:rPr lang="it-IT" dirty="0" smtClean="0">
                <a:cs typeface="Arial"/>
              </a:rPr>
              <a:t>VIOLAZIONE DELL’                     </a:t>
            </a:r>
          </a:p>
          <a:p>
            <a:r>
              <a:rPr lang="it-IT" dirty="0" smtClean="0">
                <a:cs typeface="Arial"/>
              </a:rPr>
              <a:t>    </a:t>
            </a:r>
            <a:r>
              <a:rPr lang="it-IT" b="1" dirty="0" smtClean="0">
                <a:cs typeface="Arial"/>
              </a:rPr>
              <a:t>ART. 76 COST</a:t>
            </a:r>
          </a:p>
          <a:p>
            <a:r>
              <a:rPr lang="it-IT" i="1" dirty="0" smtClean="0">
                <a:cs typeface="Arial"/>
              </a:rPr>
              <a:t>(è un vizio formale)</a:t>
            </a:r>
            <a:endParaRPr lang="it-IT" dirty="0" smtClean="0"/>
          </a:p>
          <a:p>
            <a:pPr algn="ctr"/>
            <a:endParaRPr lang="it-IT" i="1" dirty="0"/>
          </a:p>
          <a:p>
            <a:pPr algn="ctr"/>
            <a:endParaRPr lang="it-IT" i="1" dirty="0" smtClean="0"/>
          </a:p>
          <a:p>
            <a:pPr algn="ctr"/>
            <a:endParaRPr lang="it-IT" i="1" dirty="0"/>
          </a:p>
          <a:p>
            <a:pPr algn="ctr"/>
            <a:endParaRPr lang="it-IT" i="1" dirty="0"/>
          </a:p>
        </p:txBody>
      </p:sp>
      <p:sp>
        <p:nvSpPr>
          <p:cNvPr id="3" name="Freccia circolare a destra 2"/>
          <p:cNvSpPr/>
          <p:nvPr/>
        </p:nvSpPr>
        <p:spPr>
          <a:xfrm rot="2421413">
            <a:off x="1338987" y="1712962"/>
            <a:ext cx="731520" cy="1216152"/>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5" name="Freccia giù 4"/>
          <p:cNvSpPr/>
          <p:nvPr/>
        </p:nvSpPr>
        <p:spPr>
          <a:xfrm>
            <a:off x="6094359" y="2461152"/>
            <a:ext cx="484632" cy="7285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CasellaDiTesto 5"/>
          <p:cNvSpPr txBox="1"/>
          <p:nvPr/>
        </p:nvSpPr>
        <p:spPr>
          <a:xfrm>
            <a:off x="4482406" y="3396390"/>
            <a:ext cx="3727515" cy="2308324"/>
          </a:xfrm>
          <a:prstGeom prst="rect">
            <a:avLst/>
          </a:prstGeom>
          <a:noFill/>
        </p:spPr>
        <p:txBody>
          <a:bodyPr wrap="none" rtlCol="0">
            <a:spAutoFit/>
          </a:bodyPr>
          <a:lstStyle/>
          <a:p>
            <a:pPr algn="ctr"/>
            <a:r>
              <a:rPr lang="it-IT" b="1" dirty="0" smtClean="0"/>
              <a:t>ANNULLAMENTO</a:t>
            </a:r>
            <a:r>
              <a:rPr lang="it-IT" dirty="0" smtClean="0"/>
              <a:t> </a:t>
            </a:r>
          </a:p>
          <a:p>
            <a:pPr algn="ctr"/>
            <a:r>
              <a:rPr lang="it-IT" dirty="0" smtClean="0"/>
              <a:t>DELLA LEGGE DI DELEGA</a:t>
            </a:r>
          </a:p>
          <a:p>
            <a:pPr algn="ctr"/>
            <a:endParaRPr lang="it-IT" dirty="0"/>
          </a:p>
          <a:p>
            <a:pPr algn="ctr"/>
            <a:endParaRPr lang="it-IT" dirty="0" smtClean="0"/>
          </a:p>
          <a:p>
            <a:pPr algn="ctr"/>
            <a:endParaRPr lang="it-IT" dirty="0"/>
          </a:p>
          <a:p>
            <a:pPr algn="ctr"/>
            <a:endParaRPr lang="it-IT" dirty="0" smtClean="0"/>
          </a:p>
          <a:p>
            <a:pPr algn="ctr"/>
            <a:r>
              <a:rPr lang="it-IT" b="1" dirty="0" smtClean="0"/>
              <a:t>ANNULLAMENTO CONSEGUENTE</a:t>
            </a:r>
          </a:p>
          <a:p>
            <a:pPr algn="ctr"/>
            <a:r>
              <a:rPr lang="it-IT" dirty="0" smtClean="0"/>
              <a:t>DEL DECRETO LEGISLATIVO DELEGATO</a:t>
            </a:r>
            <a:endParaRPr lang="it-IT" dirty="0"/>
          </a:p>
        </p:txBody>
      </p:sp>
      <p:sp>
        <p:nvSpPr>
          <p:cNvPr id="7" name="Freccia giù 6"/>
          <p:cNvSpPr/>
          <p:nvPr/>
        </p:nvSpPr>
        <p:spPr>
          <a:xfrm>
            <a:off x="6094359" y="4100087"/>
            <a:ext cx="484632" cy="7285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Freccia circolare a sinistra 7"/>
          <p:cNvSpPr/>
          <p:nvPr/>
        </p:nvSpPr>
        <p:spPr>
          <a:xfrm>
            <a:off x="3249012" y="3597477"/>
            <a:ext cx="731520" cy="121615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9" name="CasellaDiTesto 8"/>
          <p:cNvSpPr txBox="1"/>
          <p:nvPr/>
        </p:nvSpPr>
        <p:spPr>
          <a:xfrm>
            <a:off x="462737" y="4813629"/>
            <a:ext cx="3790515" cy="923330"/>
          </a:xfrm>
          <a:prstGeom prst="rect">
            <a:avLst/>
          </a:prstGeom>
          <a:noFill/>
        </p:spPr>
        <p:txBody>
          <a:bodyPr wrap="square" rtlCol="0">
            <a:spAutoFit/>
          </a:bodyPr>
          <a:lstStyle/>
          <a:p>
            <a:pPr algn="ctr"/>
            <a:r>
              <a:rPr lang="it-IT" i="1" dirty="0">
                <a:cs typeface="Arial"/>
              </a:rPr>
              <a:t>i</a:t>
            </a:r>
            <a:r>
              <a:rPr lang="it-IT" i="1" dirty="0" smtClean="0">
                <a:cs typeface="Arial"/>
              </a:rPr>
              <a:t>n quanto vizio di costituzionalità</a:t>
            </a:r>
          </a:p>
          <a:p>
            <a:pPr algn="ctr"/>
            <a:r>
              <a:rPr lang="it-IT" i="1" dirty="0">
                <a:cs typeface="Arial"/>
              </a:rPr>
              <a:t>l</a:t>
            </a:r>
            <a:r>
              <a:rPr lang="it-IT" i="1" dirty="0" smtClean="0">
                <a:cs typeface="Arial"/>
              </a:rPr>
              <a:t>a competenza a sindacarlo è della</a:t>
            </a:r>
          </a:p>
          <a:p>
            <a:pPr algn="ctr"/>
            <a:r>
              <a:rPr lang="it-IT" b="1" dirty="0" smtClean="0">
                <a:cs typeface="Arial"/>
              </a:rPr>
              <a:t>CORTE COSTITUZIONALE  </a:t>
            </a:r>
            <a:endParaRPr lang="it-IT" b="1" dirty="0">
              <a:cs typeface="Arial"/>
            </a:endParaRPr>
          </a:p>
        </p:txBody>
      </p:sp>
    </p:spTree>
    <p:extLst>
      <p:ext uri="{BB962C8B-B14F-4D97-AF65-F5344CB8AC3E}">
        <p14:creationId xmlns:p14="http://schemas.microsoft.com/office/powerpoint/2010/main" val="5871327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84549" y="511920"/>
            <a:ext cx="7364428" cy="8956297"/>
          </a:xfrm>
          <a:prstGeom prst="rect">
            <a:avLst/>
          </a:prstGeom>
          <a:noFill/>
        </p:spPr>
        <p:txBody>
          <a:bodyPr wrap="square" rtlCol="0">
            <a:spAutoFit/>
          </a:bodyPr>
          <a:lstStyle/>
          <a:p>
            <a:pPr algn="ctr"/>
            <a:r>
              <a:rPr lang="it-IT" i="1" dirty="0"/>
              <a:t>i</a:t>
            </a:r>
            <a:r>
              <a:rPr lang="it-IT" i="1" dirty="0" smtClean="0"/>
              <a:t>l decreto legislativo delegato</a:t>
            </a:r>
          </a:p>
          <a:p>
            <a:pPr algn="ctr"/>
            <a:endParaRPr lang="it-IT" i="1" dirty="0"/>
          </a:p>
          <a:p>
            <a:pPr algn="ctr"/>
            <a:r>
              <a:rPr lang="it-IT" b="1" dirty="0" smtClean="0">
                <a:latin typeface="Arial"/>
                <a:cs typeface="Arial"/>
              </a:rPr>
              <a:t>PROCEDIMENTO DI FORMAZIONE</a:t>
            </a:r>
          </a:p>
          <a:p>
            <a:pPr algn="ctr"/>
            <a:endParaRPr lang="it-IT" b="1" dirty="0" smtClean="0">
              <a:latin typeface="Arial"/>
              <a:cs typeface="Arial"/>
            </a:endParaRPr>
          </a:p>
          <a:p>
            <a:pPr algn="ctr"/>
            <a:endParaRPr lang="it-IT" b="1" dirty="0">
              <a:latin typeface="Arial"/>
              <a:cs typeface="Arial"/>
            </a:endParaRPr>
          </a:p>
          <a:p>
            <a:pPr algn="ctr"/>
            <a:r>
              <a:rPr lang="it-IT" b="1" dirty="0" smtClean="0"/>
              <a:t>Legge </a:t>
            </a:r>
            <a:r>
              <a:rPr lang="it-IT" b="1" dirty="0"/>
              <a:t>23 agosto 1988, n. 400 </a:t>
            </a:r>
            <a:r>
              <a:rPr lang="it-IT" i="1" dirty="0"/>
              <a:t>Disciplina dell’attività di Governo </a:t>
            </a:r>
            <a:endParaRPr lang="it-IT" i="1" dirty="0" smtClean="0"/>
          </a:p>
          <a:p>
            <a:pPr algn="ctr"/>
            <a:r>
              <a:rPr lang="it-IT" i="1" dirty="0" smtClean="0"/>
              <a:t>e </a:t>
            </a:r>
            <a:r>
              <a:rPr lang="it-IT" i="1" dirty="0"/>
              <a:t>ordinamento della Presidenza del Consiglio dei </a:t>
            </a:r>
            <a:r>
              <a:rPr lang="it-IT" i="1" dirty="0" smtClean="0"/>
              <a:t>Ministri</a:t>
            </a:r>
            <a:endParaRPr lang="it-IT" i="1" dirty="0" smtClean="0">
              <a:latin typeface="Arial"/>
              <a:cs typeface="Arial"/>
            </a:endParaRPr>
          </a:p>
          <a:p>
            <a:pPr algn="ctr"/>
            <a:endParaRPr lang="it-IT" b="1" dirty="0" smtClean="0">
              <a:latin typeface="Arial"/>
              <a:cs typeface="Arial"/>
            </a:endParaRPr>
          </a:p>
          <a:p>
            <a:pPr algn="ctr"/>
            <a:endParaRPr lang="it-IT" b="1" dirty="0">
              <a:latin typeface="Arial"/>
              <a:cs typeface="Arial"/>
            </a:endParaRPr>
          </a:p>
          <a:p>
            <a:pPr algn="ctr"/>
            <a:r>
              <a:rPr lang="it-IT" b="1" dirty="0"/>
              <a:t>Art. </a:t>
            </a:r>
            <a:r>
              <a:rPr lang="it-IT" b="1" dirty="0" smtClean="0"/>
              <a:t>14, comma 1</a:t>
            </a:r>
            <a:endParaRPr lang="it-IT" dirty="0"/>
          </a:p>
          <a:p>
            <a:pPr algn="ctr"/>
            <a:r>
              <a:rPr lang="it-IT" b="1" dirty="0"/>
              <a:t>Decreti legislativi</a:t>
            </a:r>
            <a:endParaRPr lang="it-IT" dirty="0"/>
          </a:p>
          <a:p>
            <a:pPr algn="just"/>
            <a:endParaRPr lang="it-IT" dirty="0" smtClean="0"/>
          </a:p>
          <a:p>
            <a:pPr algn="just"/>
            <a:r>
              <a:rPr lang="it-IT" dirty="0"/>
              <a:t>	</a:t>
            </a:r>
            <a:r>
              <a:rPr lang="it-IT" dirty="0" smtClean="0"/>
              <a:t>I </a:t>
            </a:r>
            <a:r>
              <a:rPr lang="it-IT" dirty="0"/>
              <a:t>decreti legislativi adottati dal Governo ai sensi dell’articolo 76 della Costituzione sono emanati dal Presidente della Repubblica con la denominazione di "decreto legislativo" e con l’indicazione, nel preambolo, della legge di delegazione, della deliberazione del Consiglio dei Ministri e degli altri adempimenti del procedimento prescritti dalla legge di delegazione.</a:t>
            </a:r>
            <a:endParaRPr lang="it-IT" b="1" dirty="0" smtClean="0">
              <a:latin typeface="Arial"/>
              <a:cs typeface="Arial"/>
            </a:endParaRPr>
          </a:p>
          <a:p>
            <a:pPr algn="just"/>
            <a:endParaRPr lang="it-IT" b="1" dirty="0">
              <a:latin typeface="Arial"/>
              <a:cs typeface="Arial"/>
            </a:endParaRPr>
          </a:p>
          <a:p>
            <a:pPr algn="ctr"/>
            <a:endParaRPr lang="it-IT" b="1" dirty="0" smtClean="0">
              <a:latin typeface="Arial"/>
              <a:cs typeface="Arial"/>
            </a:endParaRPr>
          </a:p>
          <a:p>
            <a:pPr algn="ctr"/>
            <a:endParaRPr lang="it-IT" b="1" dirty="0">
              <a:latin typeface="Arial"/>
              <a:cs typeface="Arial"/>
            </a:endParaRPr>
          </a:p>
          <a:p>
            <a:pPr algn="ctr"/>
            <a:endParaRPr lang="it-IT" b="1" dirty="0" smtClean="0">
              <a:latin typeface="Arial"/>
              <a:cs typeface="Arial"/>
            </a:endParaRPr>
          </a:p>
          <a:p>
            <a:pPr algn="ctr"/>
            <a:endParaRPr lang="it-IT" b="1" dirty="0">
              <a:latin typeface="Arial"/>
              <a:cs typeface="Arial"/>
            </a:endParaRPr>
          </a:p>
          <a:p>
            <a:pPr algn="ctr"/>
            <a:endParaRPr lang="it-IT" b="1" dirty="0" smtClean="0">
              <a:latin typeface="Arial"/>
              <a:cs typeface="Arial"/>
            </a:endParaRPr>
          </a:p>
          <a:p>
            <a:pPr algn="ctr"/>
            <a:endParaRPr lang="it-IT" b="1" dirty="0" smtClean="0">
              <a:latin typeface="Arial"/>
              <a:cs typeface="Arial"/>
            </a:endParaRPr>
          </a:p>
          <a:p>
            <a:pPr algn="ctr"/>
            <a:endParaRPr lang="it-IT" i="1" dirty="0"/>
          </a:p>
          <a:p>
            <a:pPr algn="ctr"/>
            <a:endParaRPr lang="it-IT" i="1" dirty="0" smtClean="0"/>
          </a:p>
          <a:p>
            <a:pPr algn="ctr"/>
            <a:endParaRPr lang="it-IT" i="1" dirty="0"/>
          </a:p>
          <a:p>
            <a:pPr algn="ctr"/>
            <a:endParaRPr lang="it-IT" i="1" dirty="0" smtClean="0"/>
          </a:p>
          <a:p>
            <a:pPr algn="ctr"/>
            <a:endParaRPr lang="it-IT" i="1" dirty="0"/>
          </a:p>
        </p:txBody>
      </p:sp>
    </p:spTree>
    <p:extLst>
      <p:ext uri="{BB962C8B-B14F-4D97-AF65-F5344CB8AC3E}">
        <p14:creationId xmlns:p14="http://schemas.microsoft.com/office/powerpoint/2010/main" val="22081736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60026" y="670370"/>
            <a:ext cx="7610208" cy="6740308"/>
          </a:xfrm>
          <a:prstGeom prst="rect">
            <a:avLst/>
          </a:prstGeom>
          <a:noFill/>
        </p:spPr>
        <p:txBody>
          <a:bodyPr wrap="square" rtlCol="0">
            <a:spAutoFit/>
          </a:bodyPr>
          <a:lstStyle/>
          <a:p>
            <a:pPr algn="ctr"/>
            <a:r>
              <a:rPr lang="it-IT" i="1" dirty="0"/>
              <a:t>s</a:t>
            </a:r>
            <a:r>
              <a:rPr lang="it-IT" i="1" dirty="0" smtClean="0"/>
              <a:t>ulle modalità di esercizio della delegazione legislativa delegata:</a:t>
            </a:r>
          </a:p>
          <a:p>
            <a:pPr algn="ctr"/>
            <a:r>
              <a:rPr lang="it-IT" b="1" dirty="0" smtClean="0"/>
              <a:t>COME EVITARE LA SCADENZA DELLA DELEGA?</a:t>
            </a:r>
            <a:endParaRPr lang="it-IT" b="1" i="1" dirty="0"/>
          </a:p>
          <a:p>
            <a:pPr algn="ctr"/>
            <a:endParaRPr lang="it-IT" b="1" dirty="0" smtClean="0"/>
          </a:p>
          <a:p>
            <a:pPr algn="ctr"/>
            <a:endParaRPr lang="it-IT" b="1" dirty="0"/>
          </a:p>
          <a:p>
            <a:pPr algn="ctr"/>
            <a:endParaRPr lang="it-IT" b="1" dirty="0" smtClean="0"/>
          </a:p>
          <a:p>
            <a:pPr algn="ctr"/>
            <a:r>
              <a:rPr lang="it-IT" b="1" dirty="0" smtClean="0"/>
              <a:t>Legge 23 agosto 1988, n. 400 </a:t>
            </a:r>
            <a:r>
              <a:rPr lang="it-IT" i="1" dirty="0" smtClean="0"/>
              <a:t>Disciplina dell’attività di Governo </a:t>
            </a:r>
          </a:p>
          <a:p>
            <a:pPr algn="ctr"/>
            <a:r>
              <a:rPr lang="it-IT" i="1" dirty="0" smtClean="0"/>
              <a:t>e ordinamento della Presidenza del Consiglio dei Ministri</a:t>
            </a:r>
            <a:endParaRPr lang="it-IT" i="1" dirty="0" smtClean="0">
              <a:latin typeface="Arial"/>
              <a:cs typeface="Arial"/>
            </a:endParaRPr>
          </a:p>
          <a:p>
            <a:pPr algn="ctr"/>
            <a:endParaRPr lang="it-IT" b="1" dirty="0" smtClean="0">
              <a:latin typeface="Arial"/>
              <a:cs typeface="Arial"/>
            </a:endParaRPr>
          </a:p>
          <a:p>
            <a:pPr algn="ctr"/>
            <a:r>
              <a:rPr lang="it-IT" b="1" dirty="0" smtClean="0"/>
              <a:t>Art. 14, comma 2</a:t>
            </a:r>
            <a:endParaRPr lang="it-IT" dirty="0" smtClean="0"/>
          </a:p>
          <a:p>
            <a:pPr algn="ctr"/>
            <a:r>
              <a:rPr lang="it-IT" b="1" dirty="0" smtClean="0"/>
              <a:t>Decreti legislativi</a:t>
            </a:r>
            <a:endParaRPr lang="it-IT" i="1" dirty="0"/>
          </a:p>
          <a:p>
            <a:endParaRPr lang="it-IT" i="1" dirty="0" smtClean="0"/>
          </a:p>
          <a:p>
            <a:pPr algn="just"/>
            <a:r>
              <a:rPr lang="it-IT" dirty="0" smtClean="0"/>
              <a:t>	</a:t>
            </a:r>
            <a:r>
              <a:rPr lang="it-IT" b="1" dirty="0" smtClean="0"/>
              <a:t>L’emanazione </a:t>
            </a:r>
            <a:r>
              <a:rPr lang="it-IT" b="1" dirty="0"/>
              <a:t>del decreto legislativo deve avvenire entro il termine fissato dalla legge di delegazione</a:t>
            </a:r>
            <a:r>
              <a:rPr lang="it-IT" dirty="0"/>
              <a:t>; il testo del decreto legislativo adottato dal governo è trasmesso al Presidente della Repubblica, per la emanazione, almeno venti giorni prima della scadenza.</a:t>
            </a:r>
            <a:endParaRPr lang="it-IT" i="1" dirty="0"/>
          </a:p>
          <a:p>
            <a:pPr algn="just"/>
            <a:endParaRPr lang="it-IT" i="1" dirty="0" smtClean="0"/>
          </a:p>
          <a:p>
            <a:pPr algn="just"/>
            <a:endParaRPr lang="it-IT" i="1" dirty="0" smtClean="0"/>
          </a:p>
          <a:p>
            <a:pPr algn="just"/>
            <a:endParaRPr lang="it-IT" i="1" dirty="0"/>
          </a:p>
          <a:p>
            <a:endParaRPr lang="it-IT" i="1" dirty="0" smtClean="0"/>
          </a:p>
          <a:p>
            <a:endParaRPr lang="it-IT" i="1" dirty="0"/>
          </a:p>
          <a:p>
            <a:endParaRPr lang="it-IT" i="1" dirty="0" smtClean="0"/>
          </a:p>
          <a:p>
            <a:endParaRPr lang="it-IT" i="1" dirty="0" smtClean="0"/>
          </a:p>
          <a:p>
            <a:r>
              <a:rPr lang="it-IT" i="1" dirty="0" smtClean="0"/>
              <a:t> </a:t>
            </a:r>
            <a:endParaRPr lang="it-IT" i="1" dirty="0"/>
          </a:p>
        </p:txBody>
      </p:sp>
    </p:spTree>
    <p:extLst>
      <p:ext uri="{BB962C8B-B14F-4D97-AF65-F5344CB8AC3E}">
        <p14:creationId xmlns:p14="http://schemas.microsoft.com/office/powerpoint/2010/main" val="5869336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TotalTime>
  <Words>504</Words>
  <Application>Microsoft Macintosh PowerPoint</Application>
  <PresentationFormat>Presentazione su schermo (4:3)</PresentationFormat>
  <Paragraphs>240</Paragraphs>
  <Slides>13</Slides>
  <Notes>1</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Apple Apple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Apple</dc:creator>
  <cp:lastModifiedBy>Apple</cp:lastModifiedBy>
  <cp:revision>18</cp:revision>
  <dcterms:created xsi:type="dcterms:W3CDTF">2014-11-02T17:35:05Z</dcterms:created>
  <dcterms:modified xsi:type="dcterms:W3CDTF">2018-10-31T09:10:34Z</dcterms:modified>
</cp:coreProperties>
</file>