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4133" autoAdjust="0"/>
  </p:normalViewPr>
  <p:slideViewPr>
    <p:cSldViewPr>
      <p:cViewPr varScale="1">
        <p:scale>
          <a:sx n="58" d="100"/>
          <a:sy n="58" d="100"/>
        </p:scale>
        <p:origin x="7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899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749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32EB5-538D-48E2-8834-91ADF2921BEA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3A8EE-DDD9-42FF-8D31-ACC83D9D36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01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96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02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16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68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71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35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04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3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08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601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5D991-6E7A-4AA6-9CB3-D0AC2FAD73B9}" type="datetimeFigureOut">
              <a:rPr lang="it-IT" smtClean="0"/>
              <a:t>25/11/2016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8139F-16BE-4E69-AE54-397EE2CAD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1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Sistemi alternativi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Sistema tradizionale</a:t>
            </a:r>
          </a:p>
          <a:p>
            <a:pPr marL="400050" lvl="1" indent="0">
              <a:buNone/>
            </a:pPr>
            <a:r>
              <a:rPr lang="it-IT" dirty="0" smtClean="0"/>
              <a:t>Assemblea</a:t>
            </a:r>
          </a:p>
          <a:p>
            <a:pPr marL="400050" lvl="1" indent="0">
              <a:buNone/>
            </a:pPr>
            <a:r>
              <a:rPr lang="it-IT" dirty="0" smtClean="0"/>
              <a:t>Amministratori (consiglio di amministrazione)</a:t>
            </a:r>
          </a:p>
          <a:p>
            <a:pPr marL="400050" lvl="1" indent="0">
              <a:buNone/>
            </a:pPr>
            <a:r>
              <a:rPr lang="it-IT" dirty="0" smtClean="0"/>
              <a:t>Collegio sindacale</a:t>
            </a:r>
          </a:p>
          <a:p>
            <a:pPr marL="400050" lvl="1" indent="0">
              <a:buNone/>
            </a:pPr>
            <a:r>
              <a:rPr lang="it-IT" dirty="0" smtClean="0"/>
              <a:t>Eventuale revisore</a:t>
            </a:r>
          </a:p>
          <a:p>
            <a:pPr marL="0" indent="0">
              <a:buNone/>
            </a:pPr>
            <a:r>
              <a:rPr lang="it-IT" dirty="0" smtClean="0"/>
              <a:t>Sistema dualistico</a:t>
            </a:r>
          </a:p>
          <a:p>
            <a:pPr marL="400050" lvl="1" indent="0">
              <a:buNone/>
            </a:pPr>
            <a:r>
              <a:rPr lang="it-IT" dirty="0" smtClean="0"/>
              <a:t>Assemblea</a:t>
            </a:r>
          </a:p>
          <a:p>
            <a:pPr marL="400050" lvl="1" indent="0">
              <a:buNone/>
            </a:pPr>
            <a:r>
              <a:rPr lang="it-IT" dirty="0" smtClean="0"/>
              <a:t>Consiglio di sorveglianza</a:t>
            </a:r>
          </a:p>
          <a:p>
            <a:pPr marL="400050" lvl="1" indent="0">
              <a:buNone/>
            </a:pPr>
            <a:r>
              <a:rPr lang="it-IT" dirty="0" smtClean="0"/>
              <a:t>Consiglio di gestione</a:t>
            </a:r>
          </a:p>
          <a:p>
            <a:pPr marL="400050" lvl="1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Necessario revisore</a:t>
            </a:r>
          </a:p>
          <a:p>
            <a:pPr marL="0" indent="0">
              <a:buNone/>
            </a:pPr>
            <a:r>
              <a:rPr lang="it-IT" dirty="0" smtClean="0"/>
              <a:t>Sistema monistico</a:t>
            </a:r>
          </a:p>
          <a:p>
            <a:pPr marL="400050" lvl="1" indent="0">
              <a:buNone/>
            </a:pPr>
            <a:r>
              <a:rPr lang="it-IT" dirty="0" smtClean="0"/>
              <a:t>Assemblea</a:t>
            </a:r>
          </a:p>
          <a:p>
            <a:pPr marL="400050" lvl="1" indent="0">
              <a:buNone/>
            </a:pPr>
            <a:r>
              <a:rPr lang="it-IT" dirty="0" smtClean="0"/>
              <a:t>Consiglio di amministrazione</a:t>
            </a:r>
          </a:p>
          <a:p>
            <a:pPr marL="800100" lvl="2" indent="0">
              <a:buNone/>
            </a:pPr>
            <a:r>
              <a:rPr lang="it-IT" dirty="0" smtClean="0"/>
              <a:t>Comitato di controllo interno (amministratori indipendenti)</a:t>
            </a:r>
          </a:p>
          <a:p>
            <a:pPr marL="400050" lvl="1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Necessario revisore</a:t>
            </a:r>
          </a:p>
          <a:p>
            <a:pPr marL="800100" lvl="2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74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Consiglio di gestione (art. 2409 </a:t>
            </a:r>
            <a:r>
              <a:rPr lang="it-IT" dirty="0" err="1" smtClean="0"/>
              <a:t>novies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Organo collegiale (almeno due componenti)</a:t>
            </a:r>
          </a:p>
          <a:p>
            <a:pPr marL="0" indent="0">
              <a:buNone/>
            </a:pPr>
            <a:r>
              <a:rPr lang="it-IT" dirty="0" smtClean="0"/>
              <a:t>Compenso stabilito dal consiglio di sorveglianza, salvo diversa previsione statutaria</a:t>
            </a:r>
          </a:p>
          <a:p>
            <a:pPr marL="0" indent="0">
              <a:buNone/>
            </a:pPr>
            <a:r>
              <a:rPr lang="it-IT" dirty="0" smtClean="0"/>
              <a:t>Revoca anche in assenza di giusta causa</a:t>
            </a:r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smtClean="0"/>
              <a:t>c’è cooptazione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Nomina di presidente da parte di consiglio di sorveglianza o dello stesso consiglio di gestione</a:t>
            </a:r>
          </a:p>
          <a:p>
            <a:pPr marL="0" indent="0">
              <a:buNone/>
            </a:pPr>
            <a:r>
              <a:rPr lang="it-IT" dirty="0" smtClean="0"/>
              <a:t>Azione di responsabilità anche da parte dell’assemblea</a:t>
            </a:r>
          </a:p>
          <a:p>
            <a:pPr marL="400050" lvl="1" indent="0">
              <a:buNone/>
            </a:pPr>
            <a:r>
              <a:rPr lang="it-IT" dirty="0" smtClean="0"/>
              <a:t>E delle minoranze</a:t>
            </a:r>
          </a:p>
        </p:txBody>
      </p:sp>
    </p:spTree>
    <p:extLst>
      <p:ext uri="{BB962C8B-B14F-4D97-AF65-F5344CB8AC3E}">
        <p14:creationId xmlns:p14="http://schemas.microsoft.com/office/powerpoint/2010/main" val="28201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Comitato di controllo della gestione</a:t>
            </a:r>
            <a:br>
              <a:rPr lang="it-IT" dirty="0" smtClean="0"/>
            </a:br>
            <a:r>
              <a:rPr lang="it-IT" dirty="0" smtClean="0"/>
              <a:t>(sistema monistico)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1/3 degli amministratori indipendenti, fra cui deve nominarsi il comitato di controllo (art. 2409-septiesdecies, co. 2)</a:t>
            </a:r>
          </a:p>
          <a:p>
            <a:pPr marL="0" indent="0">
              <a:buNone/>
            </a:pPr>
            <a:r>
              <a:rPr lang="it-IT" dirty="0" smtClean="0"/>
              <a:t>Almeno due componenti, ma tre nelle società quotate</a:t>
            </a:r>
          </a:p>
          <a:p>
            <a:pPr marL="0" indent="0">
              <a:buNone/>
            </a:pPr>
            <a:r>
              <a:rPr lang="it-IT" dirty="0" smtClean="0"/>
              <a:t>Presidente nominato dai componenti</a:t>
            </a:r>
          </a:p>
          <a:p>
            <a:pPr marL="0" indent="0">
              <a:buNone/>
            </a:pPr>
            <a:r>
              <a:rPr lang="it-IT" dirty="0" smtClean="0"/>
              <a:t>Revoca anche senza giusta causa da parte del consiglio</a:t>
            </a:r>
          </a:p>
          <a:p>
            <a:pPr marL="400050" lvl="1" indent="0">
              <a:buNone/>
            </a:pPr>
            <a:r>
              <a:rPr lang="it-IT" dirty="0" smtClean="0"/>
              <a:t>Che non fa venire meno la qualità di amministratore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189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del comitato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Funzioni modellate su quelle dei sindaci</a:t>
            </a:r>
          </a:p>
          <a:p>
            <a:pPr marL="0" indent="0">
              <a:buNone/>
            </a:pPr>
            <a:r>
              <a:rPr lang="it-IT" dirty="0" smtClean="0"/>
              <a:t>Poteri informativi in quanto amministratori</a:t>
            </a:r>
          </a:p>
          <a:p>
            <a:pPr marL="0" indent="0">
              <a:buNone/>
            </a:pPr>
            <a:r>
              <a:rPr lang="it-IT" dirty="0" smtClean="0"/>
              <a:t>Responsabilità in quanto amministratori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284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Domande relative a questa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Sistemi alternativi di amministrazione</a:t>
            </a:r>
          </a:p>
          <a:p>
            <a:pPr marL="342900" lvl="1" indent="0">
              <a:buNone/>
            </a:pPr>
            <a:r>
              <a:rPr lang="it-IT" dirty="0" smtClean="0"/>
              <a:t>Sistema dualistico</a:t>
            </a:r>
          </a:p>
          <a:p>
            <a:pPr marL="342900" lvl="1" indent="0">
              <a:buNone/>
            </a:pPr>
            <a:r>
              <a:rPr lang="it-IT" dirty="0" smtClean="0"/>
              <a:t>Sistema monistico</a:t>
            </a:r>
          </a:p>
          <a:p>
            <a:pPr marL="342900" lvl="1" indent="0">
              <a:buNone/>
            </a:pPr>
            <a:r>
              <a:rPr lang="it-IT" dirty="0" smtClean="0"/>
              <a:t>Meccanismi di nomina e revoca dei membri</a:t>
            </a:r>
          </a:p>
          <a:p>
            <a:pPr marL="342900" lvl="1" indent="0">
              <a:buNone/>
            </a:pPr>
            <a:r>
              <a:rPr lang="it-IT" dirty="0" smtClean="0"/>
              <a:t>Poteri </a:t>
            </a:r>
            <a:r>
              <a:rPr lang="it-IT" smtClean="0"/>
              <a:t>e responsabilità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82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Sistema tradizionale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87624" y="170080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Amministratori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644008" y="1700808"/>
            <a:ext cx="2016224" cy="842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Collegio sindacale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 flipH="1">
            <a:off x="3131840" y="1750847"/>
            <a:ext cx="129614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Controlla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71600" y="4149080"/>
            <a:ext cx="57606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Assemblea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 flipV="1">
            <a:off x="1691680" y="3022369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Freccia in giù 8"/>
          <p:cNvSpPr/>
          <p:nvPr/>
        </p:nvSpPr>
        <p:spPr>
          <a:xfrm flipV="1">
            <a:off x="5167488" y="3022369"/>
            <a:ext cx="48463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5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915816" y="3140968"/>
            <a:ext cx="1800200" cy="6734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Nomina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89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Sistema dualistico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87624" y="1700808"/>
            <a:ext cx="597666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Consiglio di gestione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309326" y="5229200"/>
            <a:ext cx="599897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Assemblea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 flipV="1">
            <a:off x="2942108" y="4519119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Freccia in giù 9"/>
          <p:cNvSpPr/>
          <p:nvPr/>
        </p:nvSpPr>
        <p:spPr>
          <a:xfrm flipV="1">
            <a:off x="1691680" y="27809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190731" y="3499378"/>
            <a:ext cx="597666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Consiglio di sorveglianza</a:t>
            </a:r>
            <a:endParaRPr lang="it-IT" dirty="0"/>
          </a:p>
        </p:txBody>
      </p:sp>
      <p:sp>
        <p:nvSpPr>
          <p:cNvPr id="12" name="Freccia in giù 11"/>
          <p:cNvSpPr/>
          <p:nvPr/>
        </p:nvSpPr>
        <p:spPr>
          <a:xfrm flipV="1">
            <a:off x="6432624" y="278092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3923928" y="4653136"/>
            <a:ext cx="2376264" cy="442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nomina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942108" y="2780928"/>
            <a:ext cx="26380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Nomina</a:t>
            </a:r>
            <a:r>
              <a:rPr lang="it-IT" dirty="0" smtClean="0"/>
              <a:t> e </a:t>
            </a:r>
            <a:r>
              <a:rPr lang="it-IT" dirty="0" smtClean="0">
                <a:solidFill>
                  <a:srgbClr val="FF0000"/>
                </a:solidFill>
              </a:rPr>
              <a:t>controlla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3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Sistema monistico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07469" y="1700808"/>
            <a:ext cx="5976664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/>
              <a:t>Consiglio di amministrazione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309326" y="5229200"/>
            <a:ext cx="599897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Assemblea</a:t>
            </a:r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 flipV="1">
            <a:off x="4023593" y="4435482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860032" y="4567793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B050"/>
                </a:solidFill>
              </a:rPr>
              <a:t>Nomina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292080" y="2132856"/>
            <a:ext cx="172819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Comitato di controllo (amministratori indipendenti)</a:t>
            </a:r>
            <a:endParaRPr lang="it-IT" dirty="0"/>
          </a:p>
        </p:txBody>
      </p:sp>
      <p:sp>
        <p:nvSpPr>
          <p:cNvPr id="15" name="Freccia a destra 14"/>
          <p:cNvSpPr/>
          <p:nvPr/>
        </p:nvSpPr>
        <p:spPr>
          <a:xfrm>
            <a:off x="3923928" y="2132602"/>
            <a:ext cx="1136369" cy="553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rgbClr val="00B050"/>
                </a:solidFill>
              </a:rPr>
              <a:t>nomina</a:t>
            </a:r>
            <a:endParaRPr lang="it-IT" sz="1400" dirty="0">
              <a:solidFill>
                <a:srgbClr val="00B050"/>
              </a:solidFill>
            </a:endParaRPr>
          </a:p>
        </p:txBody>
      </p:sp>
      <p:sp>
        <p:nvSpPr>
          <p:cNvPr id="16" name="Freccia a destra 15"/>
          <p:cNvSpPr/>
          <p:nvPr/>
        </p:nvSpPr>
        <p:spPr>
          <a:xfrm flipH="1">
            <a:off x="3779911" y="3140968"/>
            <a:ext cx="1280385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controlla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7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Norme applicabili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Norme su amministratori tendenzialmente applicabili a:</a:t>
            </a:r>
          </a:p>
          <a:p>
            <a:pPr marL="400050" lvl="1" indent="0">
              <a:buNone/>
            </a:pPr>
            <a:r>
              <a:rPr lang="it-IT" dirty="0" smtClean="0"/>
              <a:t>Consiglio di gestione (sistema dualistico; art. 2409-undecies)</a:t>
            </a:r>
          </a:p>
          <a:p>
            <a:pPr marL="400050" lvl="1" indent="0">
              <a:buNone/>
            </a:pPr>
            <a:r>
              <a:rPr lang="it-IT" dirty="0" smtClean="0"/>
              <a:t>Consiglio di amministrazione (sistema monistico; art. 2409 </a:t>
            </a:r>
            <a:r>
              <a:rPr lang="it-IT" dirty="0" err="1" smtClean="0"/>
              <a:t>noviesdecies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Norme su sindaci tendenzialmente applicabili a:</a:t>
            </a:r>
          </a:p>
          <a:p>
            <a:pPr marL="400050" lvl="1" indent="0">
              <a:buNone/>
            </a:pPr>
            <a:r>
              <a:rPr lang="it-IT" dirty="0" smtClean="0"/>
              <a:t>Consiglio di sorveglianza (sistema dualistico; art. 2409-quaterdecies)</a:t>
            </a:r>
          </a:p>
          <a:p>
            <a:pPr marL="400050" lvl="1" indent="0">
              <a:buNone/>
            </a:pPr>
            <a:r>
              <a:rPr lang="it-IT" dirty="0" smtClean="0"/>
              <a:t>Comitato di controllo per la gestione (sistema monistico; art. 2409-septiesdecies, co. 5 e 6)</a:t>
            </a:r>
          </a:p>
          <a:p>
            <a:pPr marL="800100" lvl="2" indent="0">
              <a:buNone/>
            </a:pPr>
            <a:r>
              <a:rPr lang="it-IT" dirty="0" smtClean="0"/>
              <a:t>Qui però i membri del comitato di controllo sono anche amministratori, assoggettati alle relative norme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34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Consiglio di sorveglianza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Organo necessariamente collegiale</a:t>
            </a:r>
          </a:p>
          <a:p>
            <a:pPr marL="0" indent="0">
              <a:buNone/>
            </a:pPr>
            <a:r>
              <a:rPr lang="it-IT" dirty="0" smtClean="0"/>
              <a:t>Consente di distaccare gli azionisti dal management</a:t>
            </a:r>
          </a:p>
          <a:p>
            <a:pPr marL="0" indent="0">
              <a:buNone/>
            </a:pPr>
            <a:r>
              <a:rPr lang="it-IT" dirty="0" smtClean="0"/>
              <a:t>Accentuazione dei controlli rispetto a collegio sindacale (art. 2409 </a:t>
            </a:r>
            <a:r>
              <a:rPr lang="it-IT" dirty="0" err="1" smtClean="0"/>
              <a:t>terdecies</a:t>
            </a:r>
            <a:r>
              <a:rPr lang="it-IT" dirty="0" smtClean="0"/>
              <a:t>)</a:t>
            </a:r>
          </a:p>
          <a:p>
            <a:pPr marL="400050" lvl="1" indent="0">
              <a:buNone/>
            </a:pPr>
            <a:r>
              <a:rPr lang="it-IT" dirty="0" smtClean="0"/>
              <a:t>Controllo di legalità</a:t>
            </a:r>
          </a:p>
          <a:p>
            <a:pPr marL="400050" lvl="1" indent="0">
              <a:buNone/>
            </a:pPr>
            <a:r>
              <a:rPr lang="it-IT" dirty="0" smtClean="0"/>
              <a:t>Ma anche controllo di merito</a:t>
            </a:r>
          </a:p>
          <a:p>
            <a:pPr marL="800100" lvl="2" indent="0">
              <a:buNone/>
            </a:pPr>
            <a:r>
              <a:rPr lang="it-IT" dirty="0" smtClean="0"/>
              <a:t>Nomina, revoca e compenso di amministratori; approvazione del bilancio</a:t>
            </a:r>
          </a:p>
          <a:p>
            <a:pPr marL="800100" lvl="2" indent="0">
              <a:buNone/>
            </a:pPr>
            <a:r>
              <a:rPr lang="it-IT" dirty="0" smtClean="0"/>
              <a:t>Possibile approvazione dei piani strategici (art. f-bis, profilo di somiglianza con organo delegante; ma anche il consiglio di gestione può delegare, art. 2409-novies)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0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Requisiti dei consiglieri di sorveglianza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Solo un revisore, non necessariamente presidente</a:t>
            </a:r>
          </a:p>
          <a:p>
            <a:pPr marL="400050" lvl="1" indent="0">
              <a:buNone/>
            </a:pPr>
            <a:r>
              <a:rPr lang="it-IT" dirty="0" smtClean="0"/>
              <a:t>Presidente nominato dall’assemblea (art. 2409-duodecies, co. 8-9)</a:t>
            </a:r>
          </a:p>
          <a:p>
            <a:pPr marL="0" indent="0">
              <a:buNone/>
            </a:pPr>
            <a:r>
              <a:rPr lang="it-IT" dirty="0" smtClean="0"/>
              <a:t>Minore grado di indipendenza (art. 2409-duodecies, co. 10)</a:t>
            </a:r>
          </a:p>
          <a:p>
            <a:pPr marL="400050" lvl="1" indent="0">
              <a:buNone/>
            </a:pPr>
            <a:r>
              <a:rPr lang="it-IT" dirty="0" smtClean="0"/>
              <a:t>Possibile nomina di parenti degli amministratori</a:t>
            </a:r>
          </a:p>
          <a:p>
            <a:pPr marL="800100" lvl="2" indent="0">
              <a:buNone/>
            </a:pPr>
            <a:r>
              <a:rPr lang="it-IT" dirty="0" smtClean="0"/>
              <a:t>Interesse al passaggio generazionale</a:t>
            </a:r>
          </a:p>
          <a:p>
            <a:pPr marL="400050" lvl="1" indent="0">
              <a:buNone/>
            </a:pPr>
            <a:r>
              <a:rPr lang="it-IT" dirty="0" smtClean="0"/>
              <a:t>Libertà di revoca anche senza giusta causa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929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Funzioni dei consiglieri di sorveglianza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Controllo e indirizzo</a:t>
            </a:r>
          </a:p>
          <a:p>
            <a:pPr marL="0" indent="0">
              <a:buNone/>
            </a:pPr>
            <a:r>
              <a:rPr lang="it-IT" dirty="0" smtClean="0"/>
              <a:t>Rinvio ai controlli del collegio sindacale (art. </a:t>
            </a:r>
            <a:r>
              <a:rPr lang="it-IT" dirty="0" smtClean="0"/>
              <a:t>2409-quaterdecies)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Non c’è potere di ispezione individuale (mancato rinvio all’art. 2403 bis, co. 1)</a:t>
            </a:r>
          </a:p>
          <a:p>
            <a:pPr marL="0" indent="0">
              <a:buNone/>
            </a:pPr>
            <a:r>
              <a:rPr lang="it-IT" dirty="0" smtClean="0"/>
              <a:t>Poteri di convocazione per rinvio alla disciplina dei sindaci</a:t>
            </a:r>
          </a:p>
          <a:p>
            <a:pPr marL="400050" lvl="1" indent="0">
              <a:buNone/>
            </a:pPr>
            <a:r>
              <a:rPr lang="it-IT" dirty="0" smtClean="0"/>
              <a:t>Ma in quotate potere anche individuale di convocare il consiglio di gestione e l’assemblea (art. 151-bis, co. 3, TUF)</a:t>
            </a:r>
          </a:p>
          <a:p>
            <a:pPr marL="0" indent="0">
              <a:buNone/>
            </a:pPr>
            <a:r>
              <a:rPr lang="it-IT" dirty="0" smtClean="0"/>
              <a:t>Responsabilità secondo norme previste per i sindaci (art. </a:t>
            </a:r>
            <a:r>
              <a:rPr lang="it-IT" dirty="0"/>
              <a:t>2409-quaterdecies)</a:t>
            </a: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Dubbi sull’azione della minoranza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315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Assemblea nel sistema dualistico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Non nomina i membri del consiglio di gestione</a:t>
            </a:r>
          </a:p>
          <a:p>
            <a:pPr marL="0" indent="0">
              <a:buNone/>
            </a:pPr>
            <a:r>
              <a:rPr lang="it-IT" dirty="0" smtClean="0"/>
              <a:t>Non approva il bilancio</a:t>
            </a:r>
          </a:p>
          <a:p>
            <a:pPr marL="400050" lvl="1" indent="0">
              <a:buNone/>
            </a:pPr>
            <a:r>
              <a:rPr lang="it-IT" dirty="0" smtClean="0"/>
              <a:t>Salvo previsione statutaria nell’ipotesi di mancata approvazione del bilancio o richiesta di un terzo dei consiglieri di gestione e sorveglianza (art. 2409-terdecies, co. 2)</a:t>
            </a:r>
          </a:p>
          <a:p>
            <a:pPr marL="400050" lvl="1" indent="0">
              <a:buNone/>
            </a:pPr>
            <a:r>
              <a:rPr lang="it-IT" dirty="0" smtClean="0"/>
              <a:t>I soci possono comunque impugnare (art. 2409-quaterdecies, co. 2)</a:t>
            </a:r>
          </a:p>
          <a:p>
            <a:pPr marL="0" indent="0">
              <a:buNone/>
            </a:pPr>
            <a:r>
              <a:rPr lang="it-IT" dirty="0" smtClean="0"/>
              <a:t>Mantiene competenza su azione di responsabilità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135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2896</TotalTime>
  <Words>607</Words>
  <Application>Microsoft Office PowerPoint</Application>
  <PresentationFormat>Presentazione su schermo (4:3)</PresentationFormat>
  <Paragraphs>96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Sistemi alternativi</vt:lpstr>
      <vt:lpstr>Sistema tradizionale</vt:lpstr>
      <vt:lpstr>Sistema dualistico</vt:lpstr>
      <vt:lpstr>Sistema monistico </vt:lpstr>
      <vt:lpstr>Norme applicabili</vt:lpstr>
      <vt:lpstr>Consiglio di sorveglianza</vt:lpstr>
      <vt:lpstr>Requisiti dei consiglieri di sorveglianza</vt:lpstr>
      <vt:lpstr>Funzioni dei consiglieri di sorveglianza</vt:lpstr>
      <vt:lpstr>Assemblea nel sistema dualistico</vt:lpstr>
      <vt:lpstr>Consiglio di gestione (art. 2409 novies)</vt:lpstr>
      <vt:lpstr>Comitato di controllo della gestione (sistema monistico)</vt:lpstr>
      <vt:lpstr>Funzioni del comitato</vt:lpstr>
      <vt:lpstr>Domande relative a questa lezione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Concorrenza sleale</dc:title>
  <dc:creator>Davide Sarti</dc:creator>
  <cp:lastModifiedBy>Docente</cp:lastModifiedBy>
  <cp:revision>915</cp:revision>
  <dcterms:created xsi:type="dcterms:W3CDTF">2015-09-30T11:01:53Z</dcterms:created>
  <dcterms:modified xsi:type="dcterms:W3CDTF">2016-11-25T08:42:22Z</dcterms:modified>
</cp:coreProperties>
</file>