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05" r:id="rId2"/>
    <p:sldId id="306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347" autoAdjust="0"/>
  </p:normalViewPr>
  <p:slideViewPr>
    <p:cSldViewPr>
      <p:cViewPr varScale="1">
        <p:scale>
          <a:sx n="101" d="100"/>
          <a:sy n="101" d="100"/>
        </p:scale>
        <p:origin x="81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8995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749" y="-91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32EB5-538D-48E2-8834-91ADF2921BEA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3A8EE-DDD9-42FF-8D31-ACC83D9D36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8011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D991-6E7A-4AA6-9CB3-D0AC2FAD73B9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8139F-16BE-4E69-AE54-397EE2CADD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036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D991-6E7A-4AA6-9CB3-D0AC2FAD73B9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8139F-16BE-4E69-AE54-397EE2CADD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052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D991-6E7A-4AA6-9CB3-D0AC2FAD73B9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8139F-16BE-4E69-AE54-397EE2CADD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7483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D991-6E7A-4AA6-9CB3-D0AC2FAD73B9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8139F-16BE-4E69-AE54-397EE2CADD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5872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D991-6E7A-4AA6-9CB3-D0AC2FAD73B9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8139F-16BE-4E69-AE54-397EE2CADD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2648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D991-6E7A-4AA6-9CB3-D0AC2FAD73B9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8139F-16BE-4E69-AE54-397EE2CADD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1269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D991-6E7A-4AA6-9CB3-D0AC2FAD73B9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8139F-16BE-4E69-AE54-397EE2CADD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898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D991-6E7A-4AA6-9CB3-D0AC2FAD73B9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8139F-16BE-4E69-AE54-397EE2CADD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040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D991-6E7A-4AA6-9CB3-D0AC2FAD73B9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8139F-16BE-4E69-AE54-397EE2CADD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30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D991-6E7A-4AA6-9CB3-D0AC2FAD73B9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8139F-16BE-4E69-AE54-397EE2CADD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445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5D991-6E7A-4AA6-9CB3-D0AC2FAD73B9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8139F-16BE-4E69-AE54-397EE2CADD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750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5D991-6E7A-4AA6-9CB3-D0AC2FAD73B9}" type="datetimeFigureOut">
              <a:rPr lang="it-IT" smtClean="0"/>
              <a:t>02/11/2016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8139F-16BE-4E69-AE54-397EE2CADD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3548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Società in accomandita semplice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r>
              <a:rPr lang="it-IT" dirty="0" smtClean="0"/>
              <a:t>Istituzionale pluralità di categorie di soci</a:t>
            </a:r>
          </a:p>
          <a:p>
            <a:pPr marL="800100" lvl="2" indent="0">
              <a:buNone/>
            </a:pPr>
            <a:r>
              <a:rPr lang="it-IT" dirty="0" smtClean="0"/>
              <a:t>Ben è possibile un unico socio accomandante o accomandatario</a:t>
            </a:r>
          </a:p>
          <a:p>
            <a:pPr marL="400050" lvl="1" indent="0">
              <a:buNone/>
            </a:pPr>
            <a:r>
              <a:rPr lang="it-IT" dirty="0" smtClean="0"/>
              <a:t>Responsabilità limitata degli accomandanti (art. 2313)</a:t>
            </a:r>
          </a:p>
          <a:p>
            <a:pPr marL="400050" lvl="1" indent="0">
              <a:buNone/>
            </a:pPr>
            <a:r>
              <a:rPr lang="it-IT" dirty="0" smtClean="0"/>
              <a:t>Istituzionale esclusione degli accomandanti dall’amministrazione</a:t>
            </a:r>
          </a:p>
          <a:p>
            <a:pPr marL="800100" lvl="2" indent="0">
              <a:buNone/>
            </a:pPr>
            <a:r>
              <a:rPr lang="it-IT" dirty="0" smtClean="0"/>
              <a:t>Correlazione potere responsabilità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5422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Domande relative a questa sezione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Il socio accomandante</a:t>
            </a:r>
          </a:p>
          <a:p>
            <a:pPr marL="342900" lvl="1" indent="0">
              <a:buNone/>
            </a:pPr>
            <a:r>
              <a:rPr lang="it-IT" dirty="0" smtClean="0"/>
              <a:t>Divieto di immistione</a:t>
            </a:r>
          </a:p>
          <a:p>
            <a:pPr marL="0" indent="0">
              <a:buNone/>
            </a:pPr>
            <a:r>
              <a:rPr lang="it-IT" dirty="0" smtClean="0"/>
              <a:t>S.a.s. irregolare</a:t>
            </a:r>
          </a:p>
          <a:p>
            <a:pPr marL="0" indent="0">
              <a:buNone/>
            </a:pPr>
            <a:r>
              <a:rPr lang="it-IT" dirty="0" smtClean="0"/>
              <a:t>Beneficio di escussione nella società semplice e </a:t>
            </a:r>
            <a:r>
              <a:rPr lang="it-IT" smtClean="0"/>
              <a:t>nella s.n.c.</a:t>
            </a:r>
          </a:p>
          <a:p>
            <a:pPr marL="0" indent="0">
              <a:buNone/>
            </a:pPr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4156684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Categorie di soci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L’accomandatario è disciplinato dalle norme sul socio di s.n.c. (art. 2318)</a:t>
            </a:r>
          </a:p>
          <a:p>
            <a:pPr marL="400050" lvl="1" indent="0">
              <a:buNone/>
            </a:pPr>
            <a:r>
              <a:rPr lang="it-IT" dirty="0" smtClean="0"/>
              <a:t>Può, ma non necessariamente deve, essere amministratore</a:t>
            </a:r>
          </a:p>
          <a:p>
            <a:pPr marL="0" indent="0">
              <a:buNone/>
            </a:pPr>
            <a:r>
              <a:rPr lang="it-IT" dirty="0" smtClean="0"/>
              <a:t>Normalmente l’accomandante apporta capitali</a:t>
            </a:r>
          </a:p>
          <a:p>
            <a:pPr marL="400050" lvl="1" indent="0">
              <a:buNone/>
            </a:pPr>
            <a:r>
              <a:rPr lang="it-IT" dirty="0" smtClean="0"/>
              <a:t>Può essere anche socio d’opera</a:t>
            </a:r>
          </a:p>
          <a:p>
            <a:pPr marL="0" indent="0">
              <a:buNone/>
            </a:pPr>
            <a:r>
              <a:rPr lang="it-IT" dirty="0" smtClean="0"/>
              <a:t>Trasferibilità della quota dell’accomandante (art. 2322)</a:t>
            </a:r>
          </a:p>
          <a:p>
            <a:pPr marL="400050" lvl="1" indent="0">
              <a:buNone/>
            </a:pPr>
            <a:r>
              <a:rPr lang="it-IT" dirty="0" smtClean="0"/>
              <a:t>Per causa di morte</a:t>
            </a:r>
          </a:p>
          <a:p>
            <a:pPr marL="400050" lvl="1" indent="0">
              <a:buNone/>
            </a:pPr>
            <a:r>
              <a:rPr lang="it-IT" dirty="0" smtClean="0"/>
              <a:t>Per atto tra vivi, con consenso della maggioranza di quote del capitale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8800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Divieto di immistione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Art. 2320</a:t>
            </a:r>
          </a:p>
          <a:p>
            <a:pPr marL="0" indent="0">
              <a:buNone/>
            </a:pPr>
            <a:r>
              <a:rPr lang="it-IT" dirty="0" smtClean="0"/>
              <a:t>Divieto esteso all’amministrazione interna</a:t>
            </a:r>
          </a:p>
          <a:p>
            <a:pPr marL="400050" lvl="1" indent="0">
              <a:buNone/>
            </a:pPr>
            <a:r>
              <a:rPr lang="it-IT" dirty="0" smtClean="0"/>
              <a:t>Non è regola di tutela dell’affidamento</a:t>
            </a:r>
          </a:p>
          <a:p>
            <a:pPr marL="400050" lvl="1" indent="0">
              <a:buNone/>
            </a:pPr>
            <a:r>
              <a:rPr lang="it-IT" dirty="0" smtClean="0"/>
              <a:t>Ma principio generale di correlazione potere responsabilità</a:t>
            </a:r>
          </a:p>
          <a:p>
            <a:pPr marL="0" indent="0">
              <a:buNone/>
            </a:pPr>
            <a:r>
              <a:rPr lang="it-IT" dirty="0" smtClean="0"/>
              <a:t>Eccezioni</a:t>
            </a:r>
          </a:p>
          <a:p>
            <a:pPr marL="400050" lvl="1" indent="0">
              <a:buNone/>
            </a:pPr>
            <a:r>
              <a:rPr lang="it-IT" dirty="0" smtClean="0"/>
              <a:t>Prestazione d’opera</a:t>
            </a:r>
          </a:p>
          <a:p>
            <a:pPr marL="400050" lvl="1" indent="0">
              <a:buNone/>
            </a:pPr>
            <a:r>
              <a:rPr lang="it-IT" dirty="0" smtClean="0"/>
              <a:t>Procura speciale</a:t>
            </a:r>
          </a:p>
          <a:p>
            <a:pPr marL="400050" lvl="1" indent="0">
              <a:buNone/>
            </a:pPr>
            <a:r>
              <a:rPr lang="it-IT" dirty="0" smtClean="0"/>
              <a:t>Autorizzazioni e pareri</a:t>
            </a:r>
          </a:p>
          <a:p>
            <a:pPr marL="400050" lvl="1" indent="0">
              <a:buNone/>
            </a:pPr>
            <a:r>
              <a:rPr lang="it-IT" dirty="0" smtClean="0"/>
              <a:t>Nomina amministratori con atto separato (art. 2319)</a:t>
            </a:r>
          </a:p>
        </p:txBody>
      </p:sp>
    </p:spTree>
    <p:extLst>
      <p:ext uri="{BB962C8B-B14F-4D97-AF65-F5344CB8AC3E}">
        <p14:creationId xmlns:p14="http://schemas.microsoft.com/office/powerpoint/2010/main" val="596078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Controllo dell’accomandante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Comunicazione del bilancio e controllo dei documenti</a:t>
            </a:r>
          </a:p>
          <a:p>
            <a:pPr marL="400050" lvl="1" indent="0">
              <a:buNone/>
            </a:pPr>
            <a:r>
              <a:rPr lang="it-IT" dirty="0" smtClean="0"/>
              <a:t>Dubbi sul potere di approvazione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5144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Violazione del divieto di immistione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Responsabilità illimitata per tutte le obbligazioni</a:t>
            </a:r>
          </a:p>
          <a:p>
            <a:pPr marL="0" indent="0">
              <a:buNone/>
            </a:pPr>
            <a:r>
              <a:rPr lang="it-IT" dirty="0" smtClean="0"/>
              <a:t>Potere di esclusione</a:t>
            </a:r>
          </a:p>
          <a:p>
            <a:pPr marL="400050" lvl="1" indent="0">
              <a:buNone/>
            </a:pPr>
            <a:r>
              <a:rPr lang="it-IT" dirty="0" smtClean="0"/>
              <a:t>Salvo che la violazione avvenga con il consenso</a:t>
            </a:r>
          </a:p>
          <a:p>
            <a:pPr marL="0" indent="0">
              <a:buNone/>
            </a:pPr>
            <a:r>
              <a:rPr lang="it-IT" dirty="0" smtClean="0"/>
              <a:t>Costituisce violazione anche il consenso all’inserimento nel nome nella ragione sociale (art. 2314, co. 2)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8979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Scioglimento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Anche per venire meno della pluralità di categorie (art. 2323)</a:t>
            </a:r>
          </a:p>
          <a:p>
            <a:pPr marL="0" indent="0">
              <a:buNone/>
            </a:pPr>
            <a:r>
              <a:rPr lang="it-IT" dirty="0" smtClean="0"/>
              <a:t>Ma possibile ricostituzione entro 6 mesi</a:t>
            </a:r>
          </a:p>
          <a:p>
            <a:pPr marL="400050" lvl="1" indent="0">
              <a:buNone/>
            </a:pPr>
            <a:r>
              <a:rPr lang="it-IT" dirty="0" smtClean="0"/>
              <a:t>Eventuale amministratore provvisorio</a:t>
            </a:r>
          </a:p>
          <a:p>
            <a:pPr marL="400050" lvl="1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3269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SAS irregolare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Possibile irregolarità della società (art. 2317)</a:t>
            </a:r>
          </a:p>
          <a:p>
            <a:pPr marL="0" indent="0">
              <a:buNone/>
            </a:pPr>
            <a:r>
              <a:rPr lang="it-IT" dirty="0" smtClean="0"/>
              <a:t>Ma più rigorosa applicazione del divieto di immistione</a:t>
            </a:r>
          </a:p>
        </p:txBody>
      </p:sp>
    </p:spTree>
    <p:extLst>
      <p:ext uri="{BB962C8B-B14F-4D97-AF65-F5344CB8AC3E}">
        <p14:creationId xmlns:p14="http://schemas.microsoft.com/office/powerpoint/2010/main" val="2579553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Società semplice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Non attività commerciale</a:t>
            </a:r>
          </a:p>
          <a:p>
            <a:pPr marL="0" indent="0">
              <a:buNone/>
            </a:pPr>
            <a:r>
              <a:rPr lang="it-IT" dirty="0" smtClean="0"/>
              <a:t>Manca un sistema di registrazione</a:t>
            </a:r>
          </a:p>
          <a:p>
            <a:pPr marL="400050" lvl="1" indent="0">
              <a:buNone/>
            </a:pPr>
            <a:r>
              <a:rPr lang="it-IT" dirty="0" smtClean="0"/>
              <a:t>Anche se ora c’è la sezione speciale</a:t>
            </a:r>
          </a:p>
          <a:p>
            <a:pPr marL="400050" lvl="1" indent="0">
              <a:buNone/>
            </a:pPr>
            <a:r>
              <a:rPr lang="it-IT" dirty="0" smtClean="0"/>
              <a:t>L’impianto sistematico del codice assume l’inesistenza di un regime di pubblicità legale</a:t>
            </a:r>
          </a:p>
          <a:p>
            <a:pPr marL="400050" lvl="1" indent="0">
              <a:buNone/>
            </a:pPr>
            <a:r>
              <a:rPr lang="it-IT" dirty="0" smtClean="0"/>
              <a:t>Fra l’altro, opponibilità delle limitazioni </a:t>
            </a:r>
            <a:r>
              <a:rPr lang="it-IT" dirty="0" smtClean="0"/>
              <a:t>originarie </a:t>
            </a:r>
            <a:r>
              <a:rPr lang="it-IT" dirty="0" smtClean="0"/>
              <a:t>di rappresentanza (ma non per società irregolare); art. 2266, co.2</a:t>
            </a:r>
          </a:p>
          <a:p>
            <a:pPr marL="0" indent="0">
              <a:buNone/>
            </a:pPr>
            <a:r>
              <a:rPr lang="it-IT" dirty="0" smtClean="0"/>
              <a:t>Libertà di forme del contratto</a:t>
            </a:r>
          </a:p>
          <a:p>
            <a:pPr marL="400050" lvl="1" indent="0">
              <a:buNone/>
            </a:pPr>
            <a:r>
              <a:rPr lang="it-IT" dirty="0" smtClean="0"/>
              <a:t>Manca un contenuto minimo</a:t>
            </a:r>
          </a:p>
          <a:p>
            <a:pPr marL="400050" lvl="1" indent="0">
              <a:buNone/>
            </a:pPr>
            <a:r>
              <a:rPr lang="it-IT" dirty="0" smtClean="0"/>
              <a:t>Il capitale sociale non rileva nei confronti dei terzi, anche se vincola i rapporti interni fra soci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0744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Responsabilità soci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Parziale derogabilità del principio di responsabilità limitata (art. 2267)</a:t>
            </a:r>
          </a:p>
          <a:p>
            <a:pPr marL="400050" lvl="1" indent="0">
              <a:buNone/>
            </a:pPr>
            <a:r>
              <a:rPr lang="it-IT" dirty="0" smtClean="0"/>
              <a:t>Solo per non rappresentanti?</a:t>
            </a:r>
          </a:p>
          <a:p>
            <a:pPr marL="400050" lvl="1" indent="0">
              <a:buNone/>
            </a:pPr>
            <a:r>
              <a:rPr lang="it-IT" dirty="0" smtClean="0"/>
              <a:t>O da escludere per tutti gli amministratori?</a:t>
            </a:r>
          </a:p>
          <a:p>
            <a:pPr marL="0" indent="0">
              <a:buNone/>
            </a:pPr>
            <a:r>
              <a:rPr lang="it-IT" dirty="0" smtClean="0"/>
              <a:t>Beneficio di escussione operante su eccezione (art. 2268)</a:t>
            </a:r>
          </a:p>
          <a:p>
            <a:pPr marL="400050" lvl="1" indent="0">
              <a:buNone/>
            </a:pPr>
            <a:r>
              <a:rPr lang="it-IT" dirty="0" smtClean="0"/>
              <a:t>Con indicazione dei beni aggredibili</a:t>
            </a:r>
          </a:p>
          <a:p>
            <a:pPr marL="400050" lvl="1" indent="0">
              <a:buNone/>
            </a:pPr>
            <a:r>
              <a:rPr lang="it-IT" dirty="0" smtClean="0"/>
              <a:t>Importante per società irregolare</a:t>
            </a:r>
          </a:p>
          <a:p>
            <a:pPr marL="0" indent="0">
              <a:buNone/>
            </a:pPr>
            <a:r>
              <a:rPr lang="it-IT" dirty="0" smtClean="0"/>
              <a:t>Possibile liquidazione della quota (art. 2270)</a:t>
            </a:r>
          </a:p>
          <a:p>
            <a:pPr marL="400050" lvl="1" indent="0">
              <a:buNone/>
            </a:pPr>
            <a:r>
              <a:rPr lang="it-IT" dirty="0" smtClean="0"/>
              <a:t>Importante per società irregolare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177651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1576</TotalTime>
  <Words>398</Words>
  <Application>Microsoft Office PowerPoint</Application>
  <PresentationFormat>Presentazione su schermo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Società in accomandita semplice</vt:lpstr>
      <vt:lpstr>Categorie di soci</vt:lpstr>
      <vt:lpstr>Divieto di immistione</vt:lpstr>
      <vt:lpstr>Controllo dell’accomandante</vt:lpstr>
      <vt:lpstr>Violazione del divieto di immistione</vt:lpstr>
      <vt:lpstr>Scioglimento</vt:lpstr>
      <vt:lpstr>SAS irregolare</vt:lpstr>
      <vt:lpstr>Società semplice</vt:lpstr>
      <vt:lpstr>Responsabilità soci</vt:lpstr>
      <vt:lpstr>Domande relative a questa sezione</vt:lpstr>
    </vt:vector>
  </TitlesOfParts>
  <Company>Olidata S.p.A.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Concorrenza sleale</dc:title>
  <dc:creator>Davide Sarti</dc:creator>
  <cp:lastModifiedBy>Davide Sarti</cp:lastModifiedBy>
  <cp:revision>508</cp:revision>
  <dcterms:created xsi:type="dcterms:W3CDTF">2015-09-30T11:01:53Z</dcterms:created>
  <dcterms:modified xsi:type="dcterms:W3CDTF">2016-11-02T10:54:54Z</dcterms:modified>
</cp:coreProperties>
</file>