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0"/>
  </p:notesMasterIdLst>
  <p:sldIdLst>
    <p:sldId id="256" r:id="rId2"/>
    <p:sldId id="257" r:id="rId3"/>
    <p:sldId id="294" r:id="rId4"/>
    <p:sldId id="260" r:id="rId5"/>
    <p:sldId id="259" r:id="rId6"/>
    <p:sldId id="261" r:id="rId7"/>
    <p:sldId id="264" r:id="rId8"/>
    <p:sldId id="262" r:id="rId9"/>
    <p:sldId id="263" r:id="rId10"/>
    <p:sldId id="283" r:id="rId11"/>
    <p:sldId id="265" r:id="rId12"/>
    <p:sldId id="270" r:id="rId13"/>
    <p:sldId id="303" r:id="rId14"/>
    <p:sldId id="269" r:id="rId15"/>
    <p:sldId id="266" r:id="rId16"/>
    <p:sldId id="267" r:id="rId17"/>
    <p:sldId id="268" r:id="rId18"/>
    <p:sldId id="304" r:id="rId19"/>
    <p:sldId id="276" r:id="rId20"/>
    <p:sldId id="272" r:id="rId21"/>
    <p:sldId id="296" r:id="rId22"/>
    <p:sldId id="306" r:id="rId23"/>
    <p:sldId id="273" r:id="rId24"/>
    <p:sldId id="274" r:id="rId25"/>
    <p:sldId id="295" r:id="rId26"/>
    <p:sldId id="275" r:id="rId27"/>
    <p:sldId id="282" r:id="rId28"/>
    <p:sldId id="277" r:id="rId29"/>
    <p:sldId id="278" r:id="rId30"/>
    <p:sldId id="281" r:id="rId31"/>
    <p:sldId id="280" r:id="rId32"/>
    <p:sldId id="297" r:id="rId33"/>
    <p:sldId id="279" r:id="rId34"/>
    <p:sldId id="271" r:id="rId35"/>
    <p:sldId id="284" r:id="rId36"/>
    <p:sldId id="285" r:id="rId37"/>
    <p:sldId id="301" r:id="rId38"/>
    <p:sldId id="302" r:id="rId39"/>
    <p:sldId id="293" r:id="rId40"/>
    <p:sldId id="288" r:id="rId41"/>
    <p:sldId id="299" r:id="rId42"/>
    <p:sldId id="289" r:id="rId43"/>
    <p:sldId id="287" r:id="rId44"/>
    <p:sldId id="291" r:id="rId45"/>
    <p:sldId id="290" r:id="rId46"/>
    <p:sldId id="300" r:id="rId47"/>
    <p:sldId id="292" r:id="rId48"/>
    <p:sldId id="305" r:id="rId4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tente" initials="u" lastIdx="0" clrIdx="0">
    <p:extLst>
      <p:ext uri="{19B8F6BF-5375-455C-9EA6-DF929625EA0E}">
        <p15:presenceInfo xmlns:p15="http://schemas.microsoft.com/office/powerpoint/2012/main" userId="utent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82" autoAdjust="0"/>
    <p:restoredTop sz="94660"/>
  </p:normalViewPr>
  <p:slideViewPr>
    <p:cSldViewPr snapToGrid="0">
      <p:cViewPr varScale="1">
        <p:scale>
          <a:sx n="71" d="100"/>
          <a:sy n="71" d="100"/>
        </p:scale>
        <p:origin x="65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commentAuthors" Target="commentAuthors.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300B72-9586-4488-90EA-A68067E78883}" type="datetimeFigureOut">
              <a:rPr lang="it-IT" smtClean="0"/>
              <a:t>15/10/2022</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A302BF-B2E5-42A0-BE7B-ECFC5D91A477}" type="slidenum">
              <a:rPr lang="it-IT" smtClean="0"/>
              <a:t>‹N›</a:t>
            </a:fld>
            <a:endParaRPr lang="it-IT"/>
          </a:p>
        </p:txBody>
      </p:sp>
    </p:spTree>
    <p:extLst>
      <p:ext uri="{BB962C8B-B14F-4D97-AF65-F5344CB8AC3E}">
        <p14:creationId xmlns:p14="http://schemas.microsoft.com/office/powerpoint/2010/main" val="2895697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C5A13987-5B62-42CC-9C62-CA2507DF34BD}" type="datetimeFigureOut">
              <a:rPr lang="it-IT" smtClean="0"/>
              <a:t>15/10/2022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09300A5-F22E-4A2D-B4BB-E6E246439D92}" type="slidenum">
              <a:rPr lang="it-IT" smtClean="0"/>
              <a:t>‹N›</a:t>
            </a:fld>
            <a:endParaRPr lang="it-IT"/>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1212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C5A13987-5B62-42CC-9C62-CA2507DF34BD}" type="datetimeFigureOut">
              <a:rPr lang="it-IT" smtClean="0"/>
              <a:t>15/10/2022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09300A5-F22E-4A2D-B4BB-E6E246439D92}" type="slidenum">
              <a:rPr lang="it-IT" smtClean="0"/>
              <a:t>‹N›</a:t>
            </a:fld>
            <a:endParaRPr lang="it-IT"/>
          </a:p>
        </p:txBody>
      </p:sp>
    </p:spTree>
    <p:extLst>
      <p:ext uri="{BB962C8B-B14F-4D97-AF65-F5344CB8AC3E}">
        <p14:creationId xmlns:p14="http://schemas.microsoft.com/office/powerpoint/2010/main" val="2975688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C5A13987-5B62-42CC-9C62-CA2507DF34BD}" type="datetimeFigureOut">
              <a:rPr lang="it-IT" smtClean="0"/>
              <a:t>15/10/2022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09300A5-F22E-4A2D-B4BB-E6E246439D92}" type="slidenum">
              <a:rPr lang="it-IT" smtClean="0"/>
              <a:t>‹N›</a:t>
            </a:fld>
            <a:endParaRPr lang="it-IT"/>
          </a:p>
        </p:txBody>
      </p:sp>
    </p:spTree>
    <p:extLst>
      <p:ext uri="{BB962C8B-B14F-4D97-AF65-F5344CB8AC3E}">
        <p14:creationId xmlns:p14="http://schemas.microsoft.com/office/powerpoint/2010/main" val="2549392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C5A13987-5B62-42CC-9C62-CA2507DF34BD}" type="datetimeFigureOut">
              <a:rPr lang="it-IT" smtClean="0"/>
              <a:t>15/10/2022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09300A5-F22E-4A2D-B4BB-E6E246439D92}" type="slidenum">
              <a:rPr lang="it-IT" smtClean="0"/>
              <a:t>‹N›</a:t>
            </a:fld>
            <a:endParaRPr lang="it-IT"/>
          </a:p>
        </p:txBody>
      </p:sp>
    </p:spTree>
    <p:extLst>
      <p:ext uri="{BB962C8B-B14F-4D97-AF65-F5344CB8AC3E}">
        <p14:creationId xmlns:p14="http://schemas.microsoft.com/office/powerpoint/2010/main" val="3296406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it-IT"/>
              <a:t>Fare clic per modificare lo stile del titolo</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C5A13987-5B62-42CC-9C62-CA2507DF34BD}" type="datetimeFigureOut">
              <a:rPr lang="it-IT" smtClean="0"/>
              <a:t>15/10/2022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09300A5-F22E-4A2D-B4BB-E6E246439D92}" type="slidenum">
              <a:rPr lang="it-IT" smtClean="0"/>
              <a:t>‹N›</a:t>
            </a:fld>
            <a:endParaRPr lang="it-IT"/>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5210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C5A13987-5B62-42CC-9C62-CA2507DF34BD}" type="datetimeFigureOut">
              <a:rPr lang="it-IT" smtClean="0"/>
              <a:t>15/10/2022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09300A5-F22E-4A2D-B4BB-E6E246439D92}" type="slidenum">
              <a:rPr lang="it-IT" smtClean="0"/>
              <a:t>‹N›</a:t>
            </a:fld>
            <a:endParaRPr lang="it-IT"/>
          </a:p>
        </p:txBody>
      </p:sp>
    </p:spTree>
    <p:extLst>
      <p:ext uri="{BB962C8B-B14F-4D97-AF65-F5344CB8AC3E}">
        <p14:creationId xmlns:p14="http://schemas.microsoft.com/office/powerpoint/2010/main" val="3242587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097280" y="2582334"/>
            <a:ext cx="4937760" cy="337820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6217920" y="2582334"/>
            <a:ext cx="4937760" cy="337820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C5A13987-5B62-42CC-9C62-CA2507DF34BD}" type="datetimeFigureOut">
              <a:rPr lang="it-IT" smtClean="0"/>
              <a:t>15/10/2022</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609300A5-F22E-4A2D-B4BB-E6E246439D92}" type="slidenum">
              <a:rPr lang="it-IT" smtClean="0"/>
              <a:t>‹N›</a:t>
            </a:fld>
            <a:endParaRPr lang="it-IT"/>
          </a:p>
        </p:txBody>
      </p:sp>
    </p:spTree>
    <p:extLst>
      <p:ext uri="{BB962C8B-B14F-4D97-AF65-F5344CB8AC3E}">
        <p14:creationId xmlns:p14="http://schemas.microsoft.com/office/powerpoint/2010/main" val="1378764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C5A13987-5B62-42CC-9C62-CA2507DF34BD}" type="datetimeFigureOut">
              <a:rPr lang="it-IT" smtClean="0"/>
              <a:t>15/10/2022</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609300A5-F22E-4A2D-B4BB-E6E246439D92}" type="slidenum">
              <a:rPr lang="it-IT" smtClean="0"/>
              <a:t>‹N›</a:t>
            </a:fld>
            <a:endParaRPr lang="it-IT"/>
          </a:p>
        </p:txBody>
      </p:sp>
    </p:spTree>
    <p:extLst>
      <p:ext uri="{BB962C8B-B14F-4D97-AF65-F5344CB8AC3E}">
        <p14:creationId xmlns:p14="http://schemas.microsoft.com/office/powerpoint/2010/main" val="1864120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5A13987-5B62-42CC-9C62-CA2507DF34BD}" type="datetimeFigureOut">
              <a:rPr lang="it-IT" smtClean="0"/>
              <a:t>15/10/2022</a:t>
            </a:fld>
            <a:endParaRPr lang="it-IT"/>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it-IT"/>
          </a:p>
        </p:txBody>
      </p:sp>
      <p:sp>
        <p:nvSpPr>
          <p:cNvPr id="9" name="Slide Number Placeholder 8"/>
          <p:cNvSpPr>
            <a:spLocks noGrp="1"/>
          </p:cNvSpPr>
          <p:nvPr>
            <p:ph type="sldNum" sz="quarter" idx="12"/>
          </p:nvPr>
        </p:nvSpPr>
        <p:spPr/>
        <p:txBody>
          <a:bodyPr/>
          <a:lstStyle/>
          <a:p>
            <a:fld id="{609300A5-F22E-4A2D-B4BB-E6E246439D92}" type="slidenum">
              <a:rPr lang="it-IT" smtClean="0"/>
              <a:t>‹N›</a:t>
            </a:fld>
            <a:endParaRPr lang="it-IT"/>
          </a:p>
        </p:txBody>
      </p:sp>
    </p:spTree>
    <p:extLst>
      <p:ext uri="{BB962C8B-B14F-4D97-AF65-F5344CB8AC3E}">
        <p14:creationId xmlns:p14="http://schemas.microsoft.com/office/powerpoint/2010/main" val="3950490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it-IT"/>
              <a:t>Fare clic per modificare lo stile del titolo</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5A13987-5B62-42CC-9C62-CA2507DF34BD}" type="datetimeFigureOut">
              <a:rPr lang="it-IT" smtClean="0"/>
              <a:t>15/10/2022</a:t>
            </a:fld>
            <a:endParaRPr lang="it-IT"/>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it-IT"/>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09300A5-F22E-4A2D-B4BB-E6E246439D92}" type="slidenum">
              <a:rPr lang="it-IT" smtClean="0"/>
              <a:t>‹N›</a:t>
            </a:fld>
            <a:endParaRPr lang="it-IT"/>
          </a:p>
        </p:txBody>
      </p:sp>
    </p:spTree>
    <p:extLst>
      <p:ext uri="{BB962C8B-B14F-4D97-AF65-F5344CB8AC3E}">
        <p14:creationId xmlns:p14="http://schemas.microsoft.com/office/powerpoint/2010/main" val="1587255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C5A13987-5B62-42CC-9C62-CA2507DF34BD}" type="datetimeFigureOut">
              <a:rPr lang="it-IT" smtClean="0"/>
              <a:t>15/10/2022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09300A5-F22E-4A2D-B4BB-E6E246439D92}" type="slidenum">
              <a:rPr lang="it-IT" smtClean="0"/>
              <a:t>‹N›</a:t>
            </a:fld>
            <a:endParaRPr lang="it-IT"/>
          </a:p>
        </p:txBody>
      </p:sp>
    </p:spTree>
    <p:extLst>
      <p:ext uri="{BB962C8B-B14F-4D97-AF65-F5344CB8AC3E}">
        <p14:creationId xmlns:p14="http://schemas.microsoft.com/office/powerpoint/2010/main" val="3493562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5A13987-5B62-42CC-9C62-CA2507DF34BD}" type="datetimeFigureOut">
              <a:rPr lang="it-IT" smtClean="0"/>
              <a:t>15/10/2022</a:t>
            </a:fld>
            <a:endParaRPr lang="it-IT"/>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it-IT"/>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09300A5-F22E-4A2D-B4BB-E6E246439D92}" type="slidenum">
              <a:rPr lang="it-IT" smtClean="0"/>
              <a:t>‹N›</a:t>
            </a:fld>
            <a:endParaRPr lang="it-IT"/>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318051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1855960" y="1846907"/>
            <a:ext cx="10227811" cy="1181171"/>
          </a:xfrm>
        </p:spPr>
        <p:txBody>
          <a:bodyPr>
            <a:normAutofit/>
          </a:bodyPr>
          <a:lstStyle/>
          <a:p>
            <a:pPr algn="just"/>
            <a:r>
              <a:rPr lang="it-IT" sz="5000" dirty="0">
                <a:solidFill>
                  <a:schemeClr val="accent6">
                    <a:lumMod val="75000"/>
                  </a:schemeClr>
                </a:solidFill>
                <a:latin typeface="Palatino Linotype" panose="02040502050505030304" pitchFamily="18" charset="0"/>
              </a:rPr>
              <a:t>Il matrimonio concordatario</a:t>
            </a:r>
          </a:p>
        </p:txBody>
      </p:sp>
      <p:sp>
        <p:nvSpPr>
          <p:cNvPr id="3" name="Sottotitolo 2"/>
          <p:cNvSpPr>
            <a:spLocks noGrp="1"/>
          </p:cNvSpPr>
          <p:nvPr>
            <p:ph type="subTitle" idx="1"/>
          </p:nvPr>
        </p:nvSpPr>
        <p:spPr>
          <a:xfrm>
            <a:off x="1477086" y="3960966"/>
            <a:ext cx="9144000" cy="1655762"/>
          </a:xfrm>
        </p:spPr>
        <p:txBody>
          <a:bodyPr>
            <a:normAutofit/>
          </a:bodyPr>
          <a:lstStyle/>
          <a:p>
            <a:pPr algn="ctr"/>
            <a:r>
              <a:rPr lang="it-IT" sz="2200" i="1" cap="none" dirty="0">
                <a:latin typeface="Palatino Linotype" panose="02040502050505030304" pitchFamily="18" charset="0"/>
              </a:rPr>
              <a:t>Diritto civile I – 2022/2023</a:t>
            </a:r>
          </a:p>
        </p:txBody>
      </p:sp>
    </p:spTree>
    <p:extLst>
      <p:ext uri="{BB962C8B-B14F-4D97-AF65-F5344CB8AC3E}">
        <p14:creationId xmlns:p14="http://schemas.microsoft.com/office/powerpoint/2010/main" val="35760225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00C24551-38A9-46E0-B0A0-879610F3B958}"/>
              </a:ext>
            </a:extLst>
          </p:cNvPr>
          <p:cNvSpPr txBox="1"/>
          <p:nvPr/>
        </p:nvSpPr>
        <p:spPr>
          <a:xfrm>
            <a:off x="2027583" y="251791"/>
            <a:ext cx="7951304" cy="446276"/>
          </a:xfrm>
          <a:prstGeom prst="rect">
            <a:avLst/>
          </a:prstGeom>
          <a:noFill/>
        </p:spPr>
        <p:txBody>
          <a:bodyPr wrap="square" rtlCol="0">
            <a:spAutoFit/>
          </a:bodyPr>
          <a:lstStyle/>
          <a:p>
            <a:r>
              <a:rPr lang="it-IT" sz="2300" dirty="0"/>
              <a:t>Il diritto internazionale privato: le fonti nel diritto di famiglia</a:t>
            </a:r>
          </a:p>
        </p:txBody>
      </p:sp>
      <p:sp>
        <p:nvSpPr>
          <p:cNvPr id="3" name="CasellaDiTesto 2">
            <a:extLst>
              <a:ext uri="{FF2B5EF4-FFF2-40B4-BE49-F238E27FC236}">
                <a16:creationId xmlns:a16="http://schemas.microsoft.com/office/drawing/2014/main" id="{26BD02BA-F54E-46E8-9F51-11CB777381CA}"/>
              </a:ext>
            </a:extLst>
          </p:cNvPr>
          <p:cNvSpPr txBox="1"/>
          <p:nvPr/>
        </p:nvSpPr>
        <p:spPr>
          <a:xfrm>
            <a:off x="516834" y="1166842"/>
            <a:ext cx="10601739" cy="4524315"/>
          </a:xfrm>
          <a:prstGeom prst="rect">
            <a:avLst/>
          </a:prstGeom>
          <a:noFill/>
        </p:spPr>
        <p:txBody>
          <a:bodyPr wrap="square" rtlCol="0">
            <a:spAutoFit/>
          </a:bodyPr>
          <a:lstStyle/>
          <a:p>
            <a:pPr marL="285750" indent="-285750">
              <a:buFontTx/>
              <a:buChar char="-"/>
            </a:pPr>
            <a:r>
              <a:rPr lang="it-IT" i="1" dirty="0">
                <a:highlight>
                  <a:srgbClr val="FF0000"/>
                </a:highlight>
              </a:rPr>
              <a:t>Preleggi Codice civile </a:t>
            </a:r>
            <a:r>
              <a:rPr lang="it-IT" i="1" dirty="0"/>
              <a:t>(abrogati)</a:t>
            </a:r>
            <a:r>
              <a:rPr lang="it-IT" dirty="0"/>
              <a:t>;</a:t>
            </a:r>
          </a:p>
          <a:p>
            <a:pPr marL="285750" indent="-285750">
              <a:buFontTx/>
              <a:buChar char="-"/>
            </a:pPr>
            <a:endParaRPr lang="it-IT" dirty="0"/>
          </a:p>
          <a:p>
            <a:pPr marL="285750" indent="-285750">
              <a:buFontTx/>
              <a:buChar char="-"/>
            </a:pPr>
            <a:r>
              <a:rPr lang="it-IT" i="1" dirty="0">
                <a:highlight>
                  <a:srgbClr val="FFFF00"/>
                </a:highlight>
              </a:rPr>
              <a:t>Articoli 796 e 797 cpc</a:t>
            </a:r>
            <a:r>
              <a:rPr lang="it-IT" dirty="0">
                <a:highlight>
                  <a:srgbClr val="FFFF00"/>
                </a:highlight>
              </a:rPr>
              <a:t> </a:t>
            </a:r>
            <a:r>
              <a:rPr lang="it-IT" dirty="0"/>
              <a:t>(abrogati ma…vedi infra !);</a:t>
            </a:r>
          </a:p>
          <a:p>
            <a:pPr marL="285750" indent="-285750">
              <a:buFontTx/>
              <a:buChar char="-"/>
            </a:pPr>
            <a:endParaRPr lang="it-IT" dirty="0"/>
          </a:p>
          <a:p>
            <a:pPr marL="285750" indent="-285750">
              <a:buFontTx/>
              <a:buChar char="-"/>
            </a:pPr>
            <a:r>
              <a:rPr lang="it-IT" dirty="0"/>
              <a:t>Legge n. 218 del 1995;</a:t>
            </a:r>
          </a:p>
          <a:p>
            <a:pPr marL="285750" indent="-285750">
              <a:buFontTx/>
              <a:buChar char="-"/>
            </a:pPr>
            <a:endParaRPr lang="it-IT" dirty="0"/>
          </a:p>
          <a:p>
            <a:pPr marL="285750" indent="-285750">
              <a:buFontTx/>
              <a:buChar char="-"/>
            </a:pPr>
            <a:r>
              <a:rPr lang="it-IT" dirty="0"/>
              <a:t>Regolamento n. 1215 del 2012 «Bruxelles I-Bis»;</a:t>
            </a:r>
          </a:p>
          <a:p>
            <a:pPr marL="285750" indent="-285750">
              <a:buFontTx/>
              <a:buChar char="-"/>
            </a:pPr>
            <a:endParaRPr lang="it-IT" dirty="0"/>
          </a:p>
          <a:p>
            <a:pPr marL="285750" indent="-285750">
              <a:buFontTx/>
              <a:buChar char="-"/>
            </a:pPr>
            <a:r>
              <a:rPr lang="it-IT" dirty="0"/>
              <a:t>Regolamento 2201 del 2003 «Bruxelles II-Bis (Decisioni in materia matrimoniale e genitoriale: competenza, riconoscimento ed esecuzione;</a:t>
            </a:r>
          </a:p>
          <a:p>
            <a:pPr marL="285750" indent="-285750">
              <a:buFontTx/>
              <a:buChar char="-"/>
            </a:pPr>
            <a:endParaRPr lang="it-IT" dirty="0"/>
          </a:p>
          <a:p>
            <a:pPr marL="285750" indent="-285750">
              <a:buFontTx/>
              <a:buChar char="-"/>
            </a:pPr>
            <a:r>
              <a:rPr lang="it-IT" dirty="0"/>
              <a:t>Regolamento 1103 del 2016 in materia di competenza, della legge applicabile, del riconoscimento e dell'esecuzione delle decisioni in materia di regimi patrimoniali tra coniugi;</a:t>
            </a:r>
          </a:p>
          <a:p>
            <a:pPr marL="285750" indent="-285750">
              <a:buFontTx/>
              <a:buChar char="-"/>
            </a:pPr>
            <a:endParaRPr lang="it-IT" dirty="0"/>
          </a:p>
          <a:p>
            <a:pPr marL="285750" indent="-285750">
              <a:buFontTx/>
              <a:buChar char="-"/>
            </a:pPr>
            <a:r>
              <a:rPr lang="it-IT" dirty="0"/>
              <a:t>Regolamento 1111 del 2019 in materia di competenza, al riconoscimento e all’esecuzione delle decisioni in materia matrimoniale e in materia di responsabilità genitoriale, e alla sottrazione internazionale di minori</a:t>
            </a:r>
          </a:p>
        </p:txBody>
      </p:sp>
    </p:spTree>
    <p:extLst>
      <p:ext uri="{BB962C8B-B14F-4D97-AF65-F5344CB8AC3E}">
        <p14:creationId xmlns:p14="http://schemas.microsoft.com/office/powerpoint/2010/main" val="23422605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02F07023-A5A2-4C4D-BDA9-FB34E9D3C40A}"/>
              </a:ext>
            </a:extLst>
          </p:cNvPr>
          <p:cNvSpPr txBox="1"/>
          <p:nvPr/>
        </p:nvSpPr>
        <p:spPr>
          <a:xfrm>
            <a:off x="662609" y="384313"/>
            <a:ext cx="10959548" cy="553998"/>
          </a:xfrm>
          <a:prstGeom prst="rect">
            <a:avLst/>
          </a:prstGeom>
          <a:noFill/>
        </p:spPr>
        <p:txBody>
          <a:bodyPr wrap="square" rtlCol="0">
            <a:spAutoFit/>
          </a:bodyPr>
          <a:lstStyle/>
          <a:p>
            <a:pPr algn="ctr"/>
            <a:r>
              <a:rPr lang="it-IT" sz="3000" dirty="0"/>
              <a:t>La giurisdizione sull’invalidità del matrimonio</a:t>
            </a:r>
          </a:p>
        </p:txBody>
      </p:sp>
      <p:sp>
        <p:nvSpPr>
          <p:cNvPr id="3" name="CasellaDiTesto 2">
            <a:extLst>
              <a:ext uri="{FF2B5EF4-FFF2-40B4-BE49-F238E27FC236}">
                <a16:creationId xmlns:a16="http://schemas.microsoft.com/office/drawing/2014/main" id="{5CC86580-42B8-4452-AEED-0F83B9C0C899}"/>
              </a:ext>
            </a:extLst>
          </p:cNvPr>
          <p:cNvSpPr txBox="1"/>
          <p:nvPr/>
        </p:nvSpPr>
        <p:spPr>
          <a:xfrm>
            <a:off x="487797" y="2103198"/>
            <a:ext cx="10747513" cy="2015936"/>
          </a:xfrm>
          <a:prstGeom prst="rect">
            <a:avLst/>
          </a:prstGeom>
          <a:noFill/>
        </p:spPr>
        <p:txBody>
          <a:bodyPr wrap="square" rtlCol="0">
            <a:spAutoFit/>
          </a:bodyPr>
          <a:lstStyle/>
          <a:p>
            <a:pPr algn="just"/>
            <a:r>
              <a:rPr lang="it-IT" sz="2500" b="1" dirty="0"/>
              <a:t>Art. 34 Patti lateranensi</a:t>
            </a:r>
          </a:p>
          <a:p>
            <a:pPr algn="just"/>
            <a:endParaRPr lang="it-IT" sz="2500" dirty="0"/>
          </a:p>
          <a:p>
            <a:pPr algn="just"/>
            <a:r>
              <a:rPr lang="it-IT" sz="2500" dirty="0"/>
              <a:t>(…) </a:t>
            </a:r>
            <a:r>
              <a:rPr lang="it-IT" sz="2500" b="0" i="0" dirty="0">
                <a:solidFill>
                  <a:srgbClr val="000000"/>
                </a:solidFill>
                <a:effectLst/>
              </a:rPr>
              <a:t>Le cause concernenti la nullità del matrimonio e la dispensa dal matrimonio rato e non consumato </a:t>
            </a:r>
            <a:r>
              <a:rPr lang="it-IT" sz="2500" b="0" i="0" dirty="0">
                <a:solidFill>
                  <a:srgbClr val="000000"/>
                </a:solidFill>
                <a:effectLst/>
                <a:highlight>
                  <a:srgbClr val="FFFF00"/>
                </a:highlight>
              </a:rPr>
              <a:t>sono riservate alla competenza dei tribunali e dei dicasteri ecclesiastici.</a:t>
            </a:r>
          </a:p>
        </p:txBody>
      </p:sp>
    </p:spTree>
    <p:extLst>
      <p:ext uri="{BB962C8B-B14F-4D97-AF65-F5344CB8AC3E}">
        <p14:creationId xmlns:p14="http://schemas.microsoft.com/office/powerpoint/2010/main" val="34934940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41E1F493-680C-4E44-83C7-A351FDED0CAB}"/>
              </a:ext>
            </a:extLst>
          </p:cNvPr>
          <p:cNvSpPr/>
          <p:nvPr/>
        </p:nvSpPr>
        <p:spPr>
          <a:xfrm>
            <a:off x="3419061" y="265043"/>
            <a:ext cx="4346713" cy="2438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CasellaDiTesto 2">
            <a:extLst>
              <a:ext uri="{FF2B5EF4-FFF2-40B4-BE49-F238E27FC236}">
                <a16:creationId xmlns:a16="http://schemas.microsoft.com/office/drawing/2014/main" id="{F08D1FE1-1CB3-4EA0-BF2D-43177EF90634}"/>
              </a:ext>
            </a:extLst>
          </p:cNvPr>
          <p:cNvSpPr txBox="1"/>
          <p:nvPr/>
        </p:nvSpPr>
        <p:spPr>
          <a:xfrm>
            <a:off x="4167807" y="1595016"/>
            <a:ext cx="5108713" cy="707886"/>
          </a:xfrm>
          <a:prstGeom prst="rect">
            <a:avLst/>
          </a:prstGeom>
          <a:noFill/>
        </p:spPr>
        <p:txBody>
          <a:bodyPr wrap="square" rtlCol="0">
            <a:spAutoFit/>
          </a:bodyPr>
          <a:lstStyle/>
          <a:p>
            <a:pPr algn="just"/>
            <a:r>
              <a:rPr lang="it-IT" sz="2000" dirty="0">
                <a:solidFill>
                  <a:schemeClr val="bg1"/>
                </a:solidFill>
              </a:rPr>
              <a:t>Sentenza di nullità </a:t>
            </a:r>
          </a:p>
          <a:p>
            <a:pPr algn="just"/>
            <a:r>
              <a:rPr lang="it-IT" sz="2000" dirty="0">
                <a:solidFill>
                  <a:schemeClr val="bg1"/>
                </a:solidFill>
              </a:rPr>
              <a:t>del tribunale ecclesiastico</a:t>
            </a:r>
          </a:p>
        </p:txBody>
      </p:sp>
      <p:sp>
        <p:nvSpPr>
          <p:cNvPr id="4" name="CasellaDiTesto 3">
            <a:extLst>
              <a:ext uri="{FF2B5EF4-FFF2-40B4-BE49-F238E27FC236}">
                <a16:creationId xmlns:a16="http://schemas.microsoft.com/office/drawing/2014/main" id="{E4AC63F7-3F1A-4A0D-BB86-42E5CC2039C4}"/>
              </a:ext>
            </a:extLst>
          </p:cNvPr>
          <p:cNvSpPr txBox="1"/>
          <p:nvPr/>
        </p:nvSpPr>
        <p:spPr>
          <a:xfrm>
            <a:off x="4002156" y="837528"/>
            <a:ext cx="3313043" cy="477054"/>
          </a:xfrm>
          <a:prstGeom prst="rect">
            <a:avLst/>
          </a:prstGeom>
          <a:noFill/>
        </p:spPr>
        <p:txBody>
          <a:bodyPr wrap="square" rtlCol="0">
            <a:spAutoFit/>
          </a:bodyPr>
          <a:lstStyle/>
          <a:p>
            <a:r>
              <a:rPr lang="it-IT" sz="2500" dirty="0">
                <a:solidFill>
                  <a:schemeClr val="bg1"/>
                </a:solidFill>
              </a:rPr>
              <a:t>Ordinamento canonico</a:t>
            </a:r>
          </a:p>
        </p:txBody>
      </p:sp>
      <p:sp>
        <p:nvSpPr>
          <p:cNvPr id="5" name="Rettangolo 4">
            <a:extLst>
              <a:ext uri="{FF2B5EF4-FFF2-40B4-BE49-F238E27FC236}">
                <a16:creationId xmlns:a16="http://schemas.microsoft.com/office/drawing/2014/main" id="{26D0BFE6-C4D3-4B16-9607-67C9AFC9C1BE}"/>
              </a:ext>
            </a:extLst>
          </p:cNvPr>
          <p:cNvSpPr/>
          <p:nvPr/>
        </p:nvSpPr>
        <p:spPr>
          <a:xfrm>
            <a:off x="3419061" y="3846780"/>
            <a:ext cx="4545496" cy="2438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7" name="Connettore 2 6">
            <a:extLst>
              <a:ext uri="{FF2B5EF4-FFF2-40B4-BE49-F238E27FC236}">
                <a16:creationId xmlns:a16="http://schemas.microsoft.com/office/drawing/2014/main" id="{D8C6F063-4870-4858-9950-EC6D56E8B510}"/>
              </a:ext>
            </a:extLst>
          </p:cNvPr>
          <p:cNvCxnSpPr>
            <a:cxnSpLocks/>
          </p:cNvCxnSpPr>
          <p:nvPr/>
        </p:nvCxnSpPr>
        <p:spPr>
          <a:xfrm>
            <a:off x="5592418" y="2703443"/>
            <a:ext cx="0" cy="11264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CasellaDiTesto 8">
            <a:extLst>
              <a:ext uri="{FF2B5EF4-FFF2-40B4-BE49-F238E27FC236}">
                <a16:creationId xmlns:a16="http://schemas.microsoft.com/office/drawing/2014/main" id="{308A2752-D763-41AA-9880-439EEF2BF3C6}"/>
              </a:ext>
            </a:extLst>
          </p:cNvPr>
          <p:cNvSpPr txBox="1"/>
          <p:nvPr/>
        </p:nvSpPr>
        <p:spPr>
          <a:xfrm>
            <a:off x="5658678" y="3059668"/>
            <a:ext cx="3803374" cy="430887"/>
          </a:xfrm>
          <a:prstGeom prst="rect">
            <a:avLst/>
          </a:prstGeom>
          <a:noFill/>
        </p:spPr>
        <p:txBody>
          <a:bodyPr wrap="square" rtlCol="0">
            <a:spAutoFit/>
          </a:bodyPr>
          <a:lstStyle/>
          <a:p>
            <a:r>
              <a:rPr lang="it-IT" sz="2200" dirty="0"/>
              <a:t>Procedimento di delibazione</a:t>
            </a:r>
          </a:p>
        </p:txBody>
      </p:sp>
      <p:sp>
        <p:nvSpPr>
          <p:cNvPr id="11" name="CasellaDiTesto 10">
            <a:extLst>
              <a:ext uri="{FF2B5EF4-FFF2-40B4-BE49-F238E27FC236}">
                <a16:creationId xmlns:a16="http://schemas.microsoft.com/office/drawing/2014/main" id="{1ECE011D-2CE2-4BCE-8F31-45037243AC92}"/>
              </a:ext>
            </a:extLst>
          </p:cNvPr>
          <p:cNvSpPr txBox="1"/>
          <p:nvPr/>
        </p:nvSpPr>
        <p:spPr>
          <a:xfrm>
            <a:off x="3869634" y="4995313"/>
            <a:ext cx="3896140" cy="477054"/>
          </a:xfrm>
          <a:prstGeom prst="rect">
            <a:avLst/>
          </a:prstGeom>
          <a:noFill/>
        </p:spPr>
        <p:txBody>
          <a:bodyPr wrap="square" rtlCol="0">
            <a:spAutoFit/>
          </a:bodyPr>
          <a:lstStyle/>
          <a:p>
            <a:r>
              <a:rPr lang="it-IT" sz="2500" dirty="0">
                <a:solidFill>
                  <a:schemeClr val="bg1"/>
                </a:solidFill>
              </a:rPr>
              <a:t>Ordinamento civile italiano</a:t>
            </a:r>
          </a:p>
        </p:txBody>
      </p:sp>
    </p:spTree>
    <p:extLst>
      <p:ext uri="{BB962C8B-B14F-4D97-AF65-F5344CB8AC3E}">
        <p14:creationId xmlns:p14="http://schemas.microsoft.com/office/powerpoint/2010/main" val="42622145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99062094-E94E-5D51-4AF5-ED17C50E3BC6}"/>
              </a:ext>
            </a:extLst>
          </p:cNvPr>
          <p:cNvSpPr txBox="1"/>
          <p:nvPr/>
        </p:nvSpPr>
        <p:spPr>
          <a:xfrm>
            <a:off x="510988" y="712694"/>
            <a:ext cx="10650071" cy="2877711"/>
          </a:xfrm>
          <a:prstGeom prst="rect">
            <a:avLst/>
          </a:prstGeom>
          <a:noFill/>
        </p:spPr>
        <p:txBody>
          <a:bodyPr wrap="square" rtlCol="0">
            <a:spAutoFit/>
          </a:bodyPr>
          <a:lstStyle/>
          <a:p>
            <a:pPr algn="just"/>
            <a:br>
              <a:rPr lang="it-IT" sz="2300" dirty="0"/>
            </a:br>
            <a:r>
              <a:rPr lang="it-IT" sz="2500" b="1" dirty="0"/>
              <a:t>Art. 8 Accordo di Villa Madama (prima parte)</a:t>
            </a:r>
          </a:p>
          <a:p>
            <a:pPr algn="just"/>
            <a:endParaRPr lang="it-IT" sz="2300" dirty="0"/>
          </a:p>
          <a:p>
            <a:pPr algn="just"/>
            <a:r>
              <a:rPr lang="it-IT" sz="2300" b="0" i="0" dirty="0">
                <a:solidFill>
                  <a:srgbClr val="000000"/>
                </a:solidFill>
                <a:effectLst/>
              </a:rPr>
              <a:t>2. Le sentenze di nullità di matrimonio pronunciate dai tribunali ecclesiastici, che siano munite del decreto di esecutività del superiore organo ecclesiastico di controllo, sono, su domanda delle parti o di una di esse, </a:t>
            </a:r>
            <a:r>
              <a:rPr lang="it-IT" sz="2300" b="1" i="0" dirty="0">
                <a:solidFill>
                  <a:srgbClr val="000000"/>
                </a:solidFill>
                <a:effectLst/>
              </a:rPr>
              <a:t>dichiarate efficaci nella Repubblica italiana con sentenza della corte d'appello competente</a:t>
            </a:r>
            <a:r>
              <a:rPr lang="it-IT" sz="2300" b="0" i="0" dirty="0">
                <a:solidFill>
                  <a:srgbClr val="000000"/>
                </a:solidFill>
                <a:effectLst/>
              </a:rPr>
              <a:t>  quando questa accerti(…)</a:t>
            </a:r>
            <a:endParaRPr lang="it-IT" sz="2300" dirty="0"/>
          </a:p>
          <a:p>
            <a:endParaRPr lang="it-IT" dirty="0"/>
          </a:p>
        </p:txBody>
      </p:sp>
    </p:spTree>
    <p:extLst>
      <p:ext uri="{BB962C8B-B14F-4D97-AF65-F5344CB8AC3E}">
        <p14:creationId xmlns:p14="http://schemas.microsoft.com/office/powerpoint/2010/main" val="10110119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79F1282D-ACB1-492E-AF00-5AC6BC72C335}"/>
              </a:ext>
            </a:extLst>
          </p:cNvPr>
          <p:cNvSpPr txBox="1"/>
          <p:nvPr/>
        </p:nvSpPr>
        <p:spPr>
          <a:xfrm>
            <a:off x="596349" y="1736033"/>
            <a:ext cx="10654748" cy="3416320"/>
          </a:xfrm>
          <a:prstGeom prst="rect">
            <a:avLst/>
          </a:prstGeom>
          <a:noFill/>
        </p:spPr>
        <p:txBody>
          <a:bodyPr wrap="square" rtlCol="0">
            <a:spAutoFit/>
          </a:bodyPr>
          <a:lstStyle/>
          <a:p>
            <a:pPr algn="just"/>
            <a:r>
              <a:rPr lang="it-IT" sz="2400" b="0" i="0" dirty="0">
                <a:solidFill>
                  <a:srgbClr val="000000"/>
                </a:solidFill>
                <a:effectLst/>
              </a:rPr>
              <a:t>Sono abrogate, </a:t>
            </a:r>
            <a:r>
              <a:rPr lang="it-IT" sz="2400" b="1" i="0" dirty="0">
                <a:solidFill>
                  <a:srgbClr val="000000"/>
                </a:solidFill>
                <a:effectLst/>
              </a:rPr>
              <a:t>se non espressamente richiamate</a:t>
            </a:r>
            <a:r>
              <a:rPr lang="it-IT" sz="2400" b="0" i="0" dirty="0">
                <a:solidFill>
                  <a:srgbClr val="000000"/>
                </a:solidFill>
                <a:effectLst/>
              </a:rPr>
              <a:t>, le disposizioni della legge 27 maggio 1929, n. 848, e successive modificazioni, e delle leggi 18 dicembre 1952, n. 2522, 18 aprile 1962, n. 168, e successive modifiche e integrazioni, e le altre disposizioni legislative e regolamentari incompatibili con le presenti norme.</a:t>
            </a:r>
          </a:p>
          <a:p>
            <a:pPr algn="just"/>
            <a:endParaRPr lang="it-IT" sz="2400" dirty="0">
              <a:solidFill>
                <a:srgbClr val="000000"/>
              </a:solidFill>
            </a:endParaRPr>
          </a:p>
          <a:p>
            <a:pPr algn="just"/>
            <a:r>
              <a:rPr lang="it-IT" sz="2400" b="1" dirty="0">
                <a:solidFill>
                  <a:srgbClr val="000000"/>
                </a:solidFill>
              </a:rPr>
              <a:t>Art. 13, legge n. 121 del 1985 di ratifica ed esecuzione ad accordo di Villa Madama</a:t>
            </a:r>
          </a:p>
          <a:p>
            <a:pPr algn="just"/>
            <a:endParaRPr lang="it-IT" sz="2300" dirty="0">
              <a:solidFill>
                <a:srgbClr val="000000"/>
              </a:solidFill>
              <a:latin typeface="Calibri corpo"/>
            </a:endParaRPr>
          </a:p>
          <a:p>
            <a:pPr algn="just"/>
            <a:r>
              <a:rPr lang="it-IT" sz="2300" b="0" i="0" dirty="0">
                <a:solidFill>
                  <a:srgbClr val="333333"/>
                </a:solidFill>
                <a:effectLst/>
                <a:latin typeface="Calibri corpo"/>
              </a:rPr>
              <a:t>Salvo quanto previsto dall’art. 7, n. 6, le disposizioni del Concordato stesso non riprodotte nel presente testo sono abrogate.</a:t>
            </a:r>
            <a:endParaRPr lang="it-IT" sz="2300" dirty="0">
              <a:latin typeface="Calibri corpo"/>
            </a:endParaRPr>
          </a:p>
        </p:txBody>
      </p:sp>
      <p:sp>
        <p:nvSpPr>
          <p:cNvPr id="3" name="CasellaDiTesto 2">
            <a:extLst>
              <a:ext uri="{FF2B5EF4-FFF2-40B4-BE49-F238E27FC236}">
                <a16:creationId xmlns:a16="http://schemas.microsoft.com/office/drawing/2014/main" id="{970D5B0F-AC8B-46C1-BC31-86286664EA46}"/>
              </a:ext>
            </a:extLst>
          </p:cNvPr>
          <p:cNvSpPr txBox="1"/>
          <p:nvPr/>
        </p:nvSpPr>
        <p:spPr>
          <a:xfrm>
            <a:off x="596349" y="905240"/>
            <a:ext cx="10151165" cy="477054"/>
          </a:xfrm>
          <a:prstGeom prst="rect">
            <a:avLst/>
          </a:prstGeom>
          <a:noFill/>
        </p:spPr>
        <p:txBody>
          <a:bodyPr wrap="square" rtlCol="0">
            <a:spAutoFit/>
          </a:bodyPr>
          <a:lstStyle/>
          <a:p>
            <a:r>
              <a:rPr lang="it-IT" sz="2500" b="1" dirty="0"/>
              <a:t>Art. 74 dell’Accordo di Villa Madama:</a:t>
            </a:r>
          </a:p>
        </p:txBody>
      </p:sp>
    </p:spTree>
    <p:extLst>
      <p:ext uri="{BB962C8B-B14F-4D97-AF65-F5344CB8AC3E}">
        <p14:creationId xmlns:p14="http://schemas.microsoft.com/office/powerpoint/2010/main" val="21048664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F392CD04-118F-4EEE-BCB2-CC90776187B8}"/>
              </a:ext>
            </a:extLst>
          </p:cNvPr>
          <p:cNvSpPr txBox="1"/>
          <p:nvPr/>
        </p:nvSpPr>
        <p:spPr>
          <a:xfrm>
            <a:off x="2711948" y="428904"/>
            <a:ext cx="10641495" cy="1107996"/>
          </a:xfrm>
          <a:prstGeom prst="rect">
            <a:avLst/>
          </a:prstGeom>
          <a:noFill/>
        </p:spPr>
        <p:txBody>
          <a:bodyPr wrap="square" rtlCol="0">
            <a:spAutoFit/>
          </a:bodyPr>
          <a:lstStyle/>
          <a:p>
            <a:r>
              <a:rPr lang="it-IT" sz="3000" dirty="0"/>
              <a:t>Corte costituzionale: sentenza 421/1993</a:t>
            </a:r>
          </a:p>
          <a:p>
            <a:endParaRPr lang="it-IT" dirty="0"/>
          </a:p>
          <a:p>
            <a:endParaRPr lang="it-IT" dirty="0"/>
          </a:p>
        </p:txBody>
      </p:sp>
      <p:sp>
        <p:nvSpPr>
          <p:cNvPr id="3" name="Rectangle 1">
            <a:extLst>
              <a:ext uri="{FF2B5EF4-FFF2-40B4-BE49-F238E27FC236}">
                <a16:creationId xmlns:a16="http://schemas.microsoft.com/office/drawing/2014/main" id="{6401D567-6613-4C0B-9A3F-0EA391B6E725}"/>
              </a:ext>
            </a:extLst>
          </p:cNvPr>
          <p:cNvSpPr>
            <a:spLocks noChangeArrowheads="1"/>
          </p:cNvSpPr>
          <p:nvPr/>
        </p:nvSpPr>
        <p:spPr bwMode="auto">
          <a:xfrm>
            <a:off x="119270" y="1628983"/>
            <a:ext cx="11953460" cy="4154984"/>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2400" b="0" i="0" strike="noStrike" cap="none" normalizeH="0" baseline="0" dirty="0">
                <a:ln>
                  <a:noFill/>
                </a:ln>
                <a:effectLst/>
                <a:cs typeface="Times New Roman" panose="02020603050405020304" pitchFamily="18" charset="0"/>
              </a:rPr>
              <a:t>(…) La Corte stessa ha, difatti, già ritenuto che il matrimonio religioso, validamente celebrato secondo la disciplina canonica, è assunto quale presupposto cui vengono collegati, con la trascrizione, gli effetti civili (sentenze n. 169 del 1971 e n. 176 del 1973). L'atto rimane regolato dal diritto canonico, senza che sia operata dall'ordinamento italiano una recezione di quella disciplina (sentenza n. 169 del 1971), con quanto ne segue in ordine alla giurisdizione. La Corte ha inoltre affermato che "</a:t>
            </a:r>
            <a:r>
              <a:rPr kumimoji="0" lang="it-IT" altLang="it-IT" sz="2400" b="1" i="0" strike="noStrike" cap="none" normalizeH="0" baseline="0" dirty="0">
                <a:ln>
                  <a:noFill/>
                </a:ln>
                <a:effectLst/>
                <a:cs typeface="Times New Roman" panose="02020603050405020304" pitchFamily="18" charset="0"/>
              </a:rPr>
              <a:t>se il negozio cui si attribuiscono effetti civili, nasce nell'ordinamento canonico e da questo è regolato nei suoi requisiti di validità, è logico corollario che le controversie sulla sua validità siano riservate alla cognizione degli organi giurisdizionali dello stesso ordinamento, conseguendo poi le relative pronunce dichiarative della nullità la efficacia civile attraverso lo speciale procedimento di delibazione</a:t>
            </a:r>
            <a:r>
              <a:rPr kumimoji="0" lang="it-IT" altLang="it-IT" sz="2400" b="0" i="0" strike="noStrike" cap="none" normalizeH="0" baseline="0" dirty="0">
                <a:ln>
                  <a:noFill/>
                </a:ln>
                <a:effectLst/>
                <a:cs typeface="Times New Roman" panose="02020603050405020304" pitchFamily="18" charset="0"/>
              </a:rPr>
              <a:t>" (sentenza n. 18 del 1982, nonché n. 176 del 1973). SEGUE</a:t>
            </a:r>
            <a:endParaRPr kumimoji="0" lang="it-IT" altLang="it-IT" sz="2400" b="0" i="0" strike="noStrike" cap="none" normalizeH="0" baseline="0" dirty="0">
              <a:ln>
                <a:noFill/>
              </a:ln>
              <a:effectLst/>
            </a:endParaRPr>
          </a:p>
        </p:txBody>
      </p:sp>
    </p:spTree>
    <p:extLst>
      <p:ext uri="{BB962C8B-B14F-4D97-AF65-F5344CB8AC3E}">
        <p14:creationId xmlns:p14="http://schemas.microsoft.com/office/powerpoint/2010/main" val="42141836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D638CC48-76F5-48AF-A3F9-9A878ABD6C0D}"/>
              </a:ext>
            </a:extLst>
          </p:cNvPr>
          <p:cNvSpPr txBox="1"/>
          <p:nvPr/>
        </p:nvSpPr>
        <p:spPr>
          <a:xfrm>
            <a:off x="291547" y="474345"/>
            <a:ext cx="11794435" cy="5909310"/>
          </a:xfrm>
          <a:prstGeom prst="rect">
            <a:avLst/>
          </a:prstGeom>
          <a:noFill/>
        </p:spPr>
        <p:txBody>
          <a:bodyPr wrap="square" rtlCol="0">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2400" b="0" i="0" strike="noStrike" cap="none" normalizeH="0" baseline="0" dirty="0">
                <a:ln>
                  <a:noFill/>
                </a:ln>
                <a:effectLst/>
                <a:cs typeface="Times New Roman" panose="02020603050405020304" pitchFamily="18" charset="0"/>
              </a:rPr>
              <a:t>Nell'Accordo del 1984 permane il riconoscimento degli effetti civili, mediante la trascrizione, ai matrimoni </a:t>
            </a:r>
            <a:r>
              <a:rPr kumimoji="0" lang="it-IT" altLang="it-IT" sz="2400" b="1" i="0" strike="noStrike" cap="none" normalizeH="0" baseline="0" dirty="0">
                <a:ln>
                  <a:noFill/>
                </a:ln>
                <a:effectLst/>
                <a:cs typeface="Times New Roman" panose="02020603050405020304" pitchFamily="18" charset="0"/>
              </a:rPr>
              <a:t>che, per libera scelta delle parti, sono stati contratti secondo le norme del diritto canonico e che rimangono regolati, quanto al momento genetico, da tale diritto</a:t>
            </a:r>
            <a:r>
              <a:rPr kumimoji="0" lang="it-IT" altLang="it-IT" sz="2400" b="0" i="0" strike="noStrike" cap="none" normalizeH="0" baseline="0" dirty="0">
                <a:ln>
                  <a:noFill/>
                </a:ln>
                <a:effectLst/>
                <a:cs typeface="Times New Roman" panose="02020603050405020304" pitchFamily="18" charset="0"/>
              </a:rPr>
              <a:t>. Ne deriva che su quell'atto, posto in essere nell'ordinamento canonico e costituente presupposto degli effetti civili, è riconosciuta la competenza del giudice ecclesiastico.</a:t>
            </a:r>
            <a:endParaRPr kumimoji="0" lang="it-IT" altLang="it-IT" sz="2400" b="0" i="0" strike="noStrike" cap="none" normalizeH="0" baseline="0" dirty="0">
              <a:ln>
                <a:noFill/>
              </a:ln>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2400" b="0" i="0" strike="noStrike" cap="none" normalizeH="0" baseline="0" dirty="0">
                <a:ln>
                  <a:noFill/>
                </a:ln>
                <a:effectLst/>
                <a:cs typeface="Times New Roman" panose="02020603050405020304" pitchFamily="18" charset="0"/>
              </a:rPr>
              <a:t>Coerentemente con il </a:t>
            </a:r>
            <a:r>
              <a:rPr kumimoji="0" lang="it-IT" altLang="it-IT" sz="2400" b="1" i="0" strike="noStrike" cap="none" normalizeH="0" baseline="0" dirty="0">
                <a:ln>
                  <a:noFill/>
                </a:ln>
                <a:effectLst/>
                <a:cs typeface="Times New Roman" panose="02020603050405020304" pitchFamily="18" charset="0"/>
              </a:rPr>
              <a:t>principio di laicità dello Stato </a:t>
            </a:r>
            <a:r>
              <a:rPr kumimoji="0" lang="it-IT" altLang="it-IT" sz="2400" b="0" i="0" strike="noStrike" cap="none" normalizeH="0" baseline="0" dirty="0">
                <a:ln>
                  <a:noFill/>
                </a:ln>
                <a:effectLst/>
                <a:cs typeface="Times New Roman" panose="02020603050405020304" pitchFamily="18" charset="0"/>
              </a:rPr>
              <a:t>(sentenza n. 203 del 1989), in presenza di un matrimonio che ha avuto origine nell'ordinamento canonico e che resta disciplinato da </a:t>
            </a:r>
            <a:r>
              <a:rPr kumimoji="0" lang="it-IT" altLang="it-IT" sz="2400" b="1" i="0" strike="noStrike" cap="none" normalizeH="0" baseline="0" dirty="0">
                <a:ln>
                  <a:noFill/>
                </a:ln>
                <a:effectLst/>
                <a:cs typeface="Times New Roman" panose="02020603050405020304" pitchFamily="18" charset="0"/>
              </a:rPr>
              <a:t>quel diritto il giudice civile non esprime la propria giurisdizione sull'atto di matrimonio, caratterizzato da una disciplina conformata nella sua sostanza all'elemento religioso, in ordine al quale opera la competenza del giudice ecclesiastico</a:t>
            </a:r>
            <a:r>
              <a:rPr kumimoji="0" lang="it-IT" altLang="it-IT" sz="2400" b="0" i="0" strike="noStrike" cap="none" normalizeH="0" baseline="0" dirty="0">
                <a:ln>
                  <a:noFill/>
                </a:ln>
                <a:effectLst/>
                <a:cs typeface="Times New Roman" panose="02020603050405020304" pitchFamily="18" charset="0"/>
              </a:rPr>
              <a:t>. Il giudice dello Stato esprime la propria giurisdizione sull'efficacia civile delle sentenze ecclesiastiche di nullità del matrimonio, attraverso lo speciale procedimento di delibazione regolato dalle stesse norme dell'Accordo in modo ben più penetrante che nella disciplina originaria del Concordato. Permane inoltre pienamente, secondo i principi già fissati dalla Corte, la giurisdizione dello Stato sugli effetti civili.</a:t>
            </a:r>
            <a:endParaRPr kumimoji="0" lang="it-IT" altLang="it-IT" sz="2400" b="0" i="0" strike="noStrike" cap="none" normalizeH="0" baseline="0" dirty="0">
              <a:ln>
                <a:noFill/>
              </a:ln>
              <a:effectLst/>
            </a:endParaRPr>
          </a:p>
          <a:p>
            <a:endParaRPr lang="it-IT" dirty="0"/>
          </a:p>
        </p:txBody>
      </p:sp>
    </p:spTree>
    <p:extLst>
      <p:ext uri="{BB962C8B-B14F-4D97-AF65-F5344CB8AC3E}">
        <p14:creationId xmlns:p14="http://schemas.microsoft.com/office/powerpoint/2010/main" val="40447962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DDA8CFB0-E44D-4780-B6E1-0D8E5A144291}"/>
              </a:ext>
            </a:extLst>
          </p:cNvPr>
          <p:cNvSpPr txBox="1"/>
          <p:nvPr/>
        </p:nvSpPr>
        <p:spPr>
          <a:xfrm>
            <a:off x="510209" y="1510750"/>
            <a:ext cx="11171582" cy="4493538"/>
          </a:xfrm>
          <a:prstGeom prst="rect">
            <a:avLst/>
          </a:prstGeom>
          <a:noFill/>
        </p:spPr>
        <p:txBody>
          <a:bodyPr wrap="square" rtlCol="0">
            <a:spAutoFit/>
          </a:bodyPr>
          <a:lstStyle/>
          <a:p>
            <a:pPr algn="just"/>
            <a:r>
              <a:rPr lang="it-IT" sz="2200" b="0" i="0" dirty="0">
                <a:effectLst/>
              </a:rPr>
              <a:t>Alla luce dell'art. 8, n. 2 dell'accordo di revisione del Concordato del 11 febbraio 1929 con la Santa Sede, stipulato il 18 febbraio 1984 e reso esecutivo con l. 25 marzo 1985 n. 121, il quale condiziona la dichiarazione di efficacia della sentenza ecclesiastica, all'accertamento della sussistenza delle "condizioni richieste dalla legislazione italiana per la dichiarazione di efficacia delle sentenze straniere", in tal modo rinviando all'art. 797 c.p.c., </a:t>
            </a:r>
            <a:r>
              <a:rPr lang="it-IT" sz="2200" b="1" i="0" dirty="0">
                <a:effectLst/>
              </a:rPr>
              <a:t>è da ritenersi abrogata la riserva di giurisdizione in materia di nullità del matrimonio concordatario celebrato secondo le norme del diritto canonico. </a:t>
            </a:r>
            <a:r>
              <a:rPr lang="it-IT" sz="2200" b="0" i="0" dirty="0">
                <a:effectLst/>
              </a:rPr>
              <a:t>Ne consegue che il giudice italiano </a:t>
            </a:r>
            <a:r>
              <a:rPr lang="it-IT" sz="2200" b="1" i="0" dirty="0">
                <a:effectLst/>
              </a:rPr>
              <a:t>preventivamente</a:t>
            </a:r>
            <a:r>
              <a:rPr lang="it-IT" sz="2200" b="0" i="0" dirty="0">
                <a:effectLst/>
              </a:rPr>
              <a:t> adito, può giudicare sulla domanda di nullità di un matrimonio concordatario, nonché che il convenuto in una causa di divorzio possa chiedere l'accertamento della nullità del vincolo, nonché - ancora - che, contenendo - in sé - una tale sentenza di divorzio, una implicita valutazione della validità del vincolo, nei limiti di un accertamento incidentale ed ai soli fini del decidere, una eventuale sentenza ecclesiastica di nullità, pur rendendosi delibabile, non travolga più la sentenza di divorzio. </a:t>
            </a:r>
            <a:endParaRPr lang="it-IT" sz="2200" dirty="0"/>
          </a:p>
        </p:txBody>
      </p:sp>
      <p:sp>
        <p:nvSpPr>
          <p:cNvPr id="3" name="CasellaDiTesto 2">
            <a:extLst>
              <a:ext uri="{FF2B5EF4-FFF2-40B4-BE49-F238E27FC236}">
                <a16:creationId xmlns:a16="http://schemas.microsoft.com/office/drawing/2014/main" id="{3876B578-7511-41F0-95A5-D806D22EB5AB}"/>
              </a:ext>
            </a:extLst>
          </p:cNvPr>
          <p:cNvSpPr txBox="1"/>
          <p:nvPr/>
        </p:nvSpPr>
        <p:spPr>
          <a:xfrm>
            <a:off x="742122" y="265043"/>
            <a:ext cx="10939669" cy="553998"/>
          </a:xfrm>
          <a:prstGeom prst="rect">
            <a:avLst/>
          </a:prstGeom>
          <a:noFill/>
        </p:spPr>
        <p:txBody>
          <a:bodyPr wrap="square" rtlCol="0">
            <a:spAutoFit/>
          </a:bodyPr>
          <a:lstStyle/>
          <a:p>
            <a:pPr algn="ctr"/>
            <a:r>
              <a:rPr lang="it-IT" sz="3000" dirty="0"/>
              <a:t>S.U. Corte di Cassazione n. 3345 del 1997</a:t>
            </a:r>
          </a:p>
        </p:txBody>
      </p:sp>
    </p:spTree>
    <p:extLst>
      <p:ext uri="{BB962C8B-B14F-4D97-AF65-F5344CB8AC3E}">
        <p14:creationId xmlns:p14="http://schemas.microsoft.com/office/powerpoint/2010/main" val="20303480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EBD4F79C-1409-0A84-7D4D-5653074FA8D7}"/>
              </a:ext>
            </a:extLst>
          </p:cNvPr>
          <p:cNvSpPr txBox="1"/>
          <p:nvPr/>
        </p:nvSpPr>
        <p:spPr>
          <a:xfrm>
            <a:off x="726141" y="605118"/>
            <a:ext cx="10757647" cy="3277820"/>
          </a:xfrm>
          <a:prstGeom prst="rect">
            <a:avLst/>
          </a:prstGeom>
          <a:noFill/>
        </p:spPr>
        <p:txBody>
          <a:bodyPr wrap="square" rtlCol="0">
            <a:spAutoFit/>
          </a:bodyPr>
          <a:lstStyle/>
          <a:p>
            <a:pPr algn="just"/>
            <a:r>
              <a:rPr lang="it-IT" sz="2300" dirty="0"/>
              <a:t>Secondo l’orientamento pacifico della Cassazione, dunque, sussiste una giurisdizione concorrente tra giudice ecclesiastico e giudice civile, sicché il giudice concretamente competente per la nullità del matrimonio è quello che sia stato preventivamente </a:t>
            </a:r>
            <a:r>
              <a:rPr lang="it-IT" sz="2300" dirty="0" err="1"/>
              <a:t>adìto</a:t>
            </a:r>
            <a:r>
              <a:rPr lang="it-IT" sz="2300" dirty="0"/>
              <a:t> (</a:t>
            </a:r>
            <a:r>
              <a:rPr lang="it-IT" sz="2300" b="1" dirty="0"/>
              <a:t>criterio della prevenzione</a:t>
            </a:r>
            <a:r>
              <a:rPr lang="it-IT" sz="2300" dirty="0"/>
              <a:t>).</a:t>
            </a:r>
          </a:p>
          <a:p>
            <a:pPr algn="just"/>
            <a:endParaRPr lang="it-IT" sz="2300" dirty="0"/>
          </a:p>
          <a:p>
            <a:pPr algn="just"/>
            <a:r>
              <a:rPr lang="it-IT" sz="2300" dirty="0"/>
              <a:t>Ad ogni modo, è evidente come, anche quando sia </a:t>
            </a:r>
            <a:r>
              <a:rPr lang="it-IT" sz="2300" dirty="0" err="1"/>
              <a:t>adìto</a:t>
            </a:r>
            <a:r>
              <a:rPr lang="it-IT" sz="2300" dirty="0"/>
              <a:t> per primo il giudice ecclesiastico e si giunga, dunque, ad una sentenza di nullità del matrimonio canonico, permanga l’esigenza di ottenere il riconoscimento degli effetti di tale decisione all’interno dell’ordinamento canonico.</a:t>
            </a:r>
          </a:p>
        </p:txBody>
      </p:sp>
    </p:spTree>
    <p:extLst>
      <p:ext uri="{BB962C8B-B14F-4D97-AF65-F5344CB8AC3E}">
        <p14:creationId xmlns:p14="http://schemas.microsoft.com/office/powerpoint/2010/main" val="39147851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A373ABD8-5B48-4FE1-A11A-4208EB3B0D1A}"/>
              </a:ext>
            </a:extLst>
          </p:cNvPr>
          <p:cNvSpPr/>
          <p:nvPr/>
        </p:nvSpPr>
        <p:spPr>
          <a:xfrm>
            <a:off x="1868557" y="1272209"/>
            <a:ext cx="3750365" cy="21567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CasellaDiTesto 4">
            <a:extLst>
              <a:ext uri="{FF2B5EF4-FFF2-40B4-BE49-F238E27FC236}">
                <a16:creationId xmlns:a16="http://schemas.microsoft.com/office/drawing/2014/main" id="{2C2A6C15-5569-42AC-BA4F-39CF310A53E2}"/>
              </a:ext>
            </a:extLst>
          </p:cNvPr>
          <p:cNvSpPr txBox="1"/>
          <p:nvPr/>
        </p:nvSpPr>
        <p:spPr>
          <a:xfrm>
            <a:off x="2637182" y="2165938"/>
            <a:ext cx="3154017" cy="369332"/>
          </a:xfrm>
          <a:prstGeom prst="rect">
            <a:avLst/>
          </a:prstGeom>
          <a:noFill/>
        </p:spPr>
        <p:txBody>
          <a:bodyPr wrap="square" rtlCol="0">
            <a:spAutoFit/>
          </a:bodyPr>
          <a:lstStyle/>
          <a:p>
            <a:r>
              <a:rPr lang="it-IT" dirty="0"/>
              <a:t>Diritto canonico</a:t>
            </a:r>
          </a:p>
        </p:txBody>
      </p:sp>
      <p:sp>
        <p:nvSpPr>
          <p:cNvPr id="6" name="Rettangolo 5">
            <a:extLst>
              <a:ext uri="{FF2B5EF4-FFF2-40B4-BE49-F238E27FC236}">
                <a16:creationId xmlns:a16="http://schemas.microsoft.com/office/drawing/2014/main" id="{C35E7395-34FB-4476-9C75-DCB7A8A41332}"/>
              </a:ext>
            </a:extLst>
          </p:cNvPr>
          <p:cNvSpPr/>
          <p:nvPr/>
        </p:nvSpPr>
        <p:spPr>
          <a:xfrm>
            <a:off x="6281530" y="1272209"/>
            <a:ext cx="3604592" cy="21567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CasellaDiTesto 6">
            <a:extLst>
              <a:ext uri="{FF2B5EF4-FFF2-40B4-BE49-F238E27FC236}">
                <a16:creationId xmlns:a16="http://schemas.microsoft.com/office/drawing/2014/main" id="{B89A1541-675C-4A0D-94A5-5B175ACDA4B5}"/>
              </a:ext>
            </a:extLst>
          </p:cNvPr>
          <p:cNvSpPr txBox="1"/>
          <p:nvPr/>
        </p:nvSpPr>
        <p:spPr>
          <a:xfrm>
            <a:off x="6884504" y="2040618"/>
            <a:ext cx="2398643" cy="369332"/>
          </a:xfrm>
          <a:prstGeom prst="rect">
            <a:avLst/>
          </a:prstGeom>
          <a:noFill/>
        </p:spPr>
        <p:txBody>
          <a:bodyPr wrap="square" rtlCol="0">
            <a:spAutoFit/>
          </a:bodyPr>
          <a:lstStyle/>
          <a:p>
            <a:r>
              <a:rPr lang="it-IT" dirty="0"/>
              <a:t>Diritto civile italiano</a:t>
            </a:r>
          </a:p>
        </p:txBody>
      </p:sp>
      <p:cxnSp>
        <p:nvCxnSpPr>
          <p:cNvPr id="9" name="Connettore 2 8">
            <a:extLst>
              <a:ext uri="{FF2B5EF4-FFF2-40B4-BE49-F238E27FC236}">
                <a16:creationId xmlns:a16="http://schemas.microsoft.com/office/drawing/2014/main" id="{101AFAC3-BD52-460C-A8C2-3E66AA7536FD}"/>
              </a:ext>
            </a:extLst>
          </p:cNvPr>
          <p:cNvCxnSpPr>
            <a:cxnSpLocks/>
            <a:endCxn id="12" idx="0"/>
          </p:cNvCxnSpPr>
          <p:nvPr/>
        </p:nvCxnSpPr>
        <p:spPr>
          <a:xfrm>
            <a:off x="3538330" y="3429000"/>
            <a:ext cx="39757" cy="10767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Connettore 2 10">
            <a:extLst>
              <a:ext uri="{FF2B5EF4-FFF2-40B4-BE49-F238E27FC236}">
                <a16:creationId xmlns:a16="http://schemas.microsoft.com/office/drawing/2014/main" id="{2EED4B54-C762-4BDB-B970-3D6F3F26C211}"/>
              </a:ext>
            </a:extLst>
          </p:cNvPr>
          <p:cNvCxnSpPr>
            <a:cxnSpLocks/>
            <a:stCxn id="6" idx="2"/>
            <a:endCxn id="14" idx="0"/>
          </p:cNvCxnSpPr>
          <p:nvPr/>
        </p:nvCxnSpPr>
        <p:spPr>
          <a:xfrm flipH="1">
            <a:off x="8050696" y="3429000"/>
            <a:ext cx="33130" cy="11960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Ovale 11">
            <a:extLst>
              <a:ext uri="{FF2B5EF4-FFF2-40B4-BE49-F238E27FC236}">
                <a16:creationId xmlns:a16="http://schemas.microsoft.com/office/drawing/2014/main" id="{EC8B6B2B-F3F8-416E-8E57-45A4F9406436}"/>
              </a:ext>
            </a:extLst>
          </p:cNvPr>
          <p:cNvSpPr/>
          <p:nvPr/>
        </p:nvSpPr>
        <p:spPr>
          <a:xfrm>
            <a:off x="2146852" y="4505739"/>
            <a:ext cx="2862470" cy="184867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CasellaDiTesto 12">
            <a:extLst>
              <a:ext uri="{FF2B5EF4-FFF2-40B4-BE49-F238E27FC236}">
                <a16:creationId xmlns:a16="http://schemas.microsoft.com/office/drawing/2014/main" id="{C7A017A8-4B11-4083-9D0C-E28D7531763C}"/>
              </a:ext>
            </a:extLst>
          </p:cNvPr>
          <p:cNvSpPr txBox="1"/>
          <p:nvPr/>
        </p:nvSpPr>
        <p:spPr>
          <a:xfrm>
            <a:off x="2637182" y="5246277"/>
            <a:ext cx="2014326" cy="369332"/>
          </a:xfrm>
          <a:prstGeom prst="rect">
            <a:avLst/>
          </a:prstGeom>
          <a:noFill/>
        </p:spPr>
        <p:txBody>
          <a:bodyPr wrap="square" rtlCol="0">
            <a:spAutoFit/>
          </a:bodyPr>
          <a:lstStyle/>
          <a:p>
            <a:r>
              <a:rPr lang="it-IT" dirty="0"/>
              <a:t>Matrimonio atto</a:t>
            </a:r>
          </a:p>
        </p:txBody>
      </p:sp>
      <p:sp>
        <p:nvSpPr>
          <p:cNvPr id="14" name="Ovale 13">
            <a:extLst>
              <a:ext uri="{FF2B5EF4-FFF2-40B4-BE49-F238E27FC236}">
                <a16:creationId xmlns:a16="http://schemas.microsoft.com/office/drawing/2014/main" id="{CDA703B6-3423-4655-A8C6-920B2602524C}"/>
              </a:ext>
            </a:extLst>
          </p:cNvPr>
          <p:cNvSpPr/>
          <p:nvPr/>
        </p:nvSpPr>
        <p:spPr>
          <a:xfrm>
            <a:off x="6546574" y="4625009"/>
            <a:ext cx="3008243" cy="17294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CasellaDiTesto 14">
            <a:extLst>
              <a:ext uri="{FF2B5EF4-FFF2-40B4-BE49-F238E27FC236}">
                <a16:creationId xmlns:a16="http://schemas.microsoft.com/office/drawing/2014/main" id="{BAD300B8-0C0E-462C-8C9A-22CB590869B9}"/>
              </a:ext>
            </a:extLst>
          </p:cNvPr>
          <p:cNvSpPr txBox="1"/>
          <p:nvPr/>
        </p:nvSpPr>
        <p:spPr>
          <a:xfrm>
            <a:off x="7050157" y="5305047"/>
            <a:ext cx="2232990" cy="369332"/>
          </a:xfrm>
          <a:prstGeom prst="rect">
            <a:avLst/>
          </a:prstGeom>
          <a:noFill/>
        </p:spPr>
        <p:txBody>
          <a:bodyPr wrap="square" rtlCol="0">
            <a:spAutoFit/>
          </a:bodyPr>
          <a:lstStyle/>
          <a:p>
            <a:r>
              <a:rPr lang="it-IT" dirty="0"/>
              <a:t>Matrimonio rapporto</a:t>
            </a:r>
          </a:p>
        </p:txBody>
      </p:sp>
      <p:cxnSp>
        <p:nvCxnSpPr>
          <p:cNvPr id="20" name="Connettore 2 19">
            <a:extLst>
              <a:ext uri="{FF2B5EF4-FFF2-40B4-BE49-F238E27FC236}">
                <a16:creationId xmlns:a16="http://schemas.microsoft.com/office/drawing/2014/main" id="{EE617126-9407-4CF2-85A3-89BE9ADCB1EC}"/>
              </a:ext>
            </a:extLst>
          </p:cNvPr>
          <p:cNvCxnSpPr>
            <a:cxnSpLocks/>
            <a:stCxn id="6" idx="2"/>
            <a:endCxn id="12" idx="7"/>
          </p:cNvCxnSpPr>
          <p:nvPr/>
        </p:nvCxnSpPr>
        <p:spPr>
          <a:xfrm flipH="1">
            <a:off x="4590123" y="3429000"/>
            <a:ext cx="3493703" cy="1347472"/>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23" name="CasellaDiTesto 22">
            <a:extLst>
              <a:ext uri="{FF2B5EF4-FFF2-40B4-BE49-F238E27FC236}">
                <a16:creationId xmlns:a16="http://schemas.microsoft.com/office/drawing/2014/main" id="{6EC2EFE2-0D58-43C8-BF2E-EA207DF1B91A}"/>
              </a:ext>
            </a:extLst>
          </p:cNvPr>
          <p:cNvSpPr txBox="1"/>
          <p:nvPr/>
        </p:nvSpPr>
        <p:spPr>
          <a:xfrm>
            <a:off x="6394173" y="3993478"/>
            <a:ext cx="2067336" cy="369332"/>
          </a:xfrm>
          <a:prstGeom prst="rect">
            <a:avLst/>
          </a:prstGeom>
          <a:noFill/>
          <a:ln>
            <a:noFill/>
          </a:ln>
        </p:spPr>
        <p:txBody>
          <a:bodyPr wrap="square" rtlCol="0">
            <a:spAutoFit/>
          </a:bodyPr>
          <a:lstStyle/>
          <a:p>
            <a:r>
              <a:rPr lang="it-IT" dirty="0">
                <a:solidFill>
                  <a:srgbClr val="00B050"/>
                </a:solidFill>
              </a:rPr>
              <a:t>(Se prevenzione)</a:t>
            </a:r>
          </a:p>
        </p:txBody>
      </p:sp>
    </p:spTree>
    <p:extLst>
      <p:ext uri="{BB962C8B-B14F-4D97-AF65-F5344CB8AC3E}">
        <p14:creationId xmlns:p14="http://schemas.microsoft.com/office/powerpoint/2010/main" val="626143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a:xfrm>
            <a:off x="1560480" y="116666"/>
            <a:ext cx="10556875" cy="1450975"/>
          </a:xfrm>
        </p:spPr>
        <p:txBody>
          <a:bodyPr>
            <a:normAutofit/>
          </a:bodyPr>
          <a:lstStyle/>
          <a:p>
            <a:pPr algn="ctr"/>
            <a:br>
              <a:rPr lang="it-IT" sz="4800" dirty="0">
                <a:latin typeface="Palatino Linotype" panose="02040502050505030304" pitchFamily="18" charset="0"/>
              </a:rPr>
            </a:br>
            <a:endParaRPr lang="it-IT" sz="4800" dirty="0">
              <a:latin typeface="Palatino Linotype" panose="02040502050505030304" pitchFamily="18" charset="0"/>
            </a:endParaRPr>
          </a:p>
        </p:txBody>
      </p:sp>
      <p:sp>
        <p:nvSpPr>
          <p:cNvPr id="3" name="Segnaposto contenuto 2"/>
          <p:cNvSpPr>
            <a:spLocks noGrp="1"/>
          </p:cNvSpPr>
          <p:nvPr>
            <p:ph idx="4294967295"/>
          </p:nvPr>
        </p:nvSpPr>
        <p:spPr>
          <a:xfrm>
            <a:off x="258417" y="116666"/>
            <a:ext cx="11675166" cy="6164864"/>
          </a:xfrm>
        </p:spPr>
        <p:txBody>
          <a:bodyPr>
            <a:normAutofit/>
          </a:bodyPr>
          <a:lstStyle/>
          <a:p>
            <a:pPr marL="0" indent="0" algn="ctr">
              <a:lnSpc>
                <a:spcPct val="120000"/>
              </a:lnSpc>
              <a:buNone/>
            </a:pPr>
            <a:r>
              <a:rPr lang="it-IT" sz="2700" dirty="0">
                <a:solidFill>
                  <a:schemeClr val="tx1"/>
                </a:solidFill>
              </a:rPr>
              <a:t>Il caso</a:t>
            </a:r>
          </a:p>
          <a:p>
            <a:pPr algn="just"/>
            <a:r>
              <a:rPr lang="it-IT" sz="2300" dirty="0">
                <a:solidFill>
                  <a:schemeClr val="tx1"/>
                </a:solidFill>
              </a:rPr>
              <a:t>Tizia e Caio, dopo un breve periodo di fidanzamento, si univano in matrimonio nel maggio del 2013 secondo le formalità previste del rito cattolico: a differenza della sposa, cattolica praticante, Caio si professava agnostico, ma aveva acconsentito a sposarsi secondo il rito cattolico per soddisfare Tizia e la sua famiglia. Pochi giorni dopo, dunque, l’atto di matrimonio veniva trascritto nei registri dello stato civile. </a:t>
            </a:r>
          </a:p>
          <a:p>
            <a:pPr algn="just"/>
            <a:r>
              <a:rPr lang="it-IT" sz="2300" dirty="0">
                <a:solidFill>
                  <a:schemeClr val="tx1"/>
                </a:solidFill>
              </a:rPr>
              <a:t>Dopo due anni di tranquilla convivenza, a seguito della scoperta, da parte di Tizia, della sua relazione extraconiugale intrattenuta con l’amica </a:t>
            </a:r>
            <a:r>
              <a:rPr lang="it-IT" sz="2300" dirty="0" err="1">
                <a:solidFill>
                  <a:schemeClr val="tx1"/>
                </a:solidFill>
              </a:rPr>
              <a:t>Sempronia</a:t>
            </a:r>
            <a:r>
              <a:rPr lang="it-IT" sz="2300" dirty="0">
                <a:solidFill>
                  <a:schemeClr val="tx1"/>
                </a:solidFill>
              </a:rPr>
              <a:t>, Caio confidava alla moglie come, in realtà, non si fosse mai sentito vincolato dall’obbligo di fedeltà neppure a seguito del matrimonio, facendole peraltro presente come ella ben conoscesse questa sua “debolezza” e che, nonostante alcuni episodi di tradimento avvenuti nel corso del fidanzamento, avesse comunque deciso di procedere con le nozze.</a:t>
            </a:r>
          </a:p>
          <a:p>
            <a:pPr algn="just"/>
            <a:r>
              <a:rPr lang="it-IT" sz="2300" dirty="0">
                <a:solidFill>
                  <a:schemeClr val="tx1"/>
                </a:solidFill>
              </a:rPr>
              <a:t>A seguito di tali avvenimenti, Tizia si rivolgeva all’avvocato Filano, giovane avvocato canonista, richiedendogli, da un lato, di presentare domanda di separazione giudiziale (con l’intento di addivenire, successivamente, al divorzio); dall’altro di presentare istanza al tribunale ecclesiastico al fine di ottenere la dichiarazione di nullità del matrimonio.</a:t>
            </a:r>
          </a:p>
          <a:p>
            <a:pPr algn="just"/>
            <a:endParaRPr lang="it-IT" sz="2300" dirty="0">
              <a:solidFill>
                <a:schemeClr val="tx1"/>
              </a:solidFill>
            </a:endParaRPr>
          </a:p>
          <a:p>
            <a:pPr marL="342900" lvl="0" indent="-342900" algn="just">
              <a:lnSpc>
                <a:spcPct val="107000"/>
              </a:lnSpc>
              <a:spcAft>
                <a:spcPts val="800"/>
              </a:spcAft>
              <a:buFont typeface="Calibri" panose="020F0502020204030204" pitchFamily="34" charset="0"/>
              <a:buChar char=" "/>
              <a:tabLst>
                <a:tab pos="457200" algn="l"/>
              </a:tabLst>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70996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A9D995BA-87F8-40FD-A122-3082192ECE20}"/>
              </a:ext>
            </a:extLst>
          </p:cNvPr>
          <p:cNvSpPr txBox="1"/>
          <p:nvPr/>
        </p:nvSpPr>
        <p:spPr>
          <a:xfrm>
            <a:off x="1298714" y="0"/>
            <a:ext cx="9819861" cy="523220"/>
          </a:xfrm>
          <a:prstGeom prst="rect">
            <a:avLst/>
          </a:prstGeom>
          <a:noFill/>
        </p:spPr>
        <p:txBody>
          <a:bodyPr wrap="square" rtlCol="0">
            <a:spAutoFit/>
          </a:bodyPr>
          <a:lstStyle/>
          <a:p>
            <a:pPr algn="ctr"/>
            <a:r>
              <a:rPr lang="it-IT" sz="2800" b="1" dirty="0"/>
              <a:t>Il procedimento di delibazione</a:t>
            </a:r>
          </a:p>
        </p:txBody>
      </p:sp>
      <p:sp>
        <p:nvSpPr>
          <p:cNvPr id="3" name="CasellaDiTesto 2">
            <a:extLst>
              <a:ext uri="{FF2B5EF4-FFF2-40B4-BE49-F238E27FC236}">
                <a16:creationId xmlns:a16="http://schemas.microsoft.com/office/drawing/2014/main" id="{0716B38E-EFA1-4565-A793-3F5E70686D5E}"/>
              </a:ext>
            </a:extLst>
          </p:cNvPr>
          <p:cNvSpPr txBox="1"/>
          <p:nvPr/>
        </p:nvSpPr>
        <p:spPr>
          <a:xfrm>
            <a:off x="258417" y="1150238"/>
            <a:ext cx="11675165" cy="2616101"/>
          </a:xfrm>
          <a:prstGeom prst="rect">
            <a:avLst/>
          </a:prstGeom>
          <a:noFill/>
        </p:spPr>
        <p:txBody>
          <a:bodyPr wrap="square" rtlCol="0">
            <a:spAutoFit/>
          </a:bodyPr>
          <a:lstStyle/>
          <a:p>
            <a:pPr algn="just"/>
            <a:r>
              <a:rPr lang="it-IT" sz="2400" dirty="0"/>
              <a:t>L’art. 4, lettera</a:t>
            </a:r>
            <a:r>
              <a:rPr lang="it-IT" sz="2400" i="1" dirty="0"/>
              <a:t> b</a:t>
            </a:r>
            <a:r>
              <a:rPr lang="it-IT" sz="2400" dirty="0"/>
              <a:t>), del Protocollo addizionale all’accordo di Villa Madama del 1984, effettua questa fondamentale precisazione:</a:t>
            </a:r>
          </a:p>
          <a:p>
            <a:pPr marL="285750" indent="-285750" algn="just">
              <a:buFontTx/>
              <a:buChar char="-"/>
            </a:pPr>
            <a:endParaRPr lang="it-IT" sz="2400" dirty="0"/>
          </a:p>
          <a:p>
            <a:pPr algn="just"/>
            <a:r>
              <a:rPr lang="it-IT" sz="2400" b="0" i="1" dirty="0">
                <a:effectLst/>
              </a:rPr>
              <a:t>Con riferimento al n. 2, ai fini dell'</a:t>
            </a:r>
            <a:r>
              <a:rPr lang="it-IT" sz="2400" b="1" i="1" dirty="0">
                <a:effectLst/>
              </a:rPr>
              <a:t>applicazione degli articoli 796 e 797 del codice italiano di procedura civile</a:t>
            </a:r>
            <a:r>
              <a:rPr lang="it-IT" sz="2400" b="0" i="1" dirty="0">
                <a:effectLst/>
              </a:rPr>
              <a:t>, si dovrà tener conto della specificità dell'ordinamento canonico dal quale è regolato il vincolo matrimoniale, che in esso ha avuto origine. </a:t>
            </a:r>
            <a:r>
              <a:rPr lang="it-IT" sz="2400" i="1" dirty="0"/>
              <a:t> </a:t>
            </a:r>
          </a:p>
          <a:p>
            <a:pPr algn="just"/>
            <a:endParaRPr lang="it-IT" sz="2000" dirty="0"/>
          </a:p>
        </p:txBody>
      </p:sp>
    </p:spTree>
    <p:extLst>
      <p:ext uri="{BB962C8B-B14F-4D97-AF65-F5344CB8AC3E}">
        <p14:creationId xmlns:p14="http://schemas.microsoft.com/office/powerpoint/2010/main" val="12716658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A77C2176-3DFF-C38D-E0A2-60F6755F0EB3}"/>
              </a:ext>
            </a:extLst>
          </p:cNvPr>
          <p:cNvSpPr txBox="1"/>
          <p:nvPr/>
        </p:nvSpPr>
        <p:spPr>
          <a:xfrm>
            <a:off x="726141" y="510988"/>
            <a:ext cx="10878671" cy="5262979"/>
          </a:xfrm>
          <a:prstGeom prst="rect">
            <a:avLst/>
          </a:prstGeom>
          <a:noFill/>
        </p:spPr>
        <p:txBody>
          <a:bodyPr wrap="square" rtlCol="0">
            <a:spAutoFit/>
          </a:bodyPr>
          <a:lstStyle/>
          <a:p>
            <a:pPr algn="ctr"/>
            <a:r>
              <a:rPr lang="it-IT" sz="2600" b="1" dirty="0"/>
              <a:t>Cass. civ. n.  11020 del 2005</a:t>
            </a:r>
          </a:p>
          <a:p>
            <a:pPr algn="just"/>
            <a:endParaRPr lang="it-IT" sz="1800" dirty="0"/>
          </a:p>
          <a:p>
            <a:pPr algn="just"/>
            <a:r>
              <a:rPr lang="it-IT" sz="2300" b="0" i="0" dirty="0">
                <a:effectLst/>
              </a:rPr>
              <a:t>Non rileva che le norme sul giudizio di </a:t>
            </a:r>
            <a:r>
              <a:rPr lang="it-IT" sz="2300" dirty="0"/>
              <a:t>delibazione</a:t>
            </a:r>
            <a:r>
              <a:rPr lang="it-IT" sz="2300" b="0" i="0" dirty="0">
                <a:effectLst/>
              </a:rPr>
              <a:t>, di cui agli artt. 796 e 797 c.p.c., siano state abrogate dall'</a:t>
            </a:r>
            <a:r>
              <a:rPr lang="it-IT" sz="2300" b="1" i="0" dirty="0">
                <a:effectLst/>
              </a:rPr>
              <a:t>art. 73 della legge n. 218 del 1995</a:t>
            </a:r>
            <a:r>
              <a:rPr lang="it-IT" sz="2300" b="0" i="0" dirty="0">
                <a:effectLst/>
              </a:rPr>
              <a:t>, poiché tale abrogazione, in ragione della fonte di legge formale ordinaria da cui è disposta, </a:t>
            </a:r>
            <a:r>
              <a:rPr lang="it-IT" sz="2300" b="0" i="0" dirty="0">
                <a:effectLst/>
                <a:highlight>
                  <a:srgbClr val="FFFF00"/>
                </a:highlight>
              </a:rPr>
              <a:t>non è idonea a spiegare efficacia sulle disposizioni dell'Accordo, con protocollo addizionale, di modificazione del Concordato lateranense </a:t>
            </a:r>
            <a:r>
              <a:rPr lang="it-IT" sz="2300" b="0" i="0" dirty="0">
                <a:effectLst/>
              </a:rPr>
              <a:t>(firmato a Roma il 18 ottobre 1984 e reso esecutivo con la legge 25 marzo 1985, n. 121), disposizioni le quali - con riferimento alla dichiarazione di efficacia, nella Repubblica italiana, delle sentenze di nullità di matrimonio pronunciate dai tribunali ecclesiastici - </a:t>
            </a:r>
            <a:r>
              <a:rPr lang="it-IT" sz="2300" b="1" i="0" dirty="0">
                <a:effectLst/>
              </a:rPr>
              <a:t>contengono un espresso richiamo agli artt. 796 e 797 c.p.c., e risultano connotate, in forza del principio concordatario accolto</a:t>
            </a:r>
            <a:r>
              <a:rPr lang="it-IT" sz="2300" b="0" i="0" dirty="0">
                <a:effectLst/>
              </a:rPr>
              <a:t> </a:t>
            </a:r>
            <a:r>
              <a:rPr lang="it-IT" sz="2300" b="0" i="0" dirty="0">
                <a:effectLst/>
                <a:highlight>
                  <a:srgbClr val="FFFF00"/>
                </a:highlight>
              </a:rPr>
              <a:t>dall'art. 7 Cost. </a:t>
            </a:r>
            <a:r>
              <a:rPr lang="it-IT" sz="2300" b="0" i="0" dirty="0">
                <a:effectLst/>
              </a:rPr>
              <a:t>(che implica </a:t>
            </a:r>
            <a:r>
              <a:rPr lang="it-IT" sz="2300" b="1" i="0" dirty="0">
                <a:effectLst/>
              </a:rPr>
              <a:t>la resistenza all'abrogazione di norme pattizie, perciò suscettibili di modifica, in difetto di accordo delle parti contraenti, solo con leggi costituzionali</a:t>
            </a:r>
            <a:r>
              <a:rPr lang="it-IT" sz="2300" b="0" i="0" dirty="0">
                <a:effectLst/>
              </a:rPr>
              <a:t>), da una vera e propria </a:t>
            </a:r>
            <a:r>
              <a:rPr lang="it-IT" sz="2300" b="1" i="0" dirty="0">
                <a:effectLst/>
                <a:highlight>
                  <a:srgbClr val="FFFF00"/>
                </a:highlight>
              </a:rPr>
              <a:t>ultrattività</a:t>
            </a:r>
            <a:r>
              <a:rPr lang="it-IT" sz="2300" b="0" i="0" dirty="0">
                <a:effectLst/>
              </a:rPr>
              <a:t>.</a:t>
            </a:r>
            <a:endParaRPr lang="it-IT" sz="2300" dirty="0"/>
          </a:p>
          <a:p>
            <a:endParaRPr lang="it-IT" dirty="0"/>
          </a:p>
        </p:txBody>
      </p:sp>
    </p:spTree>
    <p:extLst>
      <p:ext uri="{BB962C8B-B14F-4D97-AF65-F5344CB8AC3E}">
        <p14:creationId xmlns:p14="http://schemas.microsoft.com/office/powerpoint/2010/main" val="17411150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F5BF2939-75F0-EC55-BEE3-8145DC6F0AA3}"/>
              </a:ext>
            </a:extLst>
          </p:cNvPr>
          <p:cNvSpPr txBox="1"/>
          <p:nvPr/>
        </p:nvSpPr>
        <p:spPr>
          <a:xfrm>
            <a:off x="591671" y="537882"/>
            <a:ext cx="10703858" cy="3108543"/>
          </a:xfrm>
          <a:prstGeom prst="rect">
            <a:avLst/>
          </a:prstGeom>
          <a:noFill/>
        </p:spPr>
        <p:txBody>
          <a:bodyPr wrap="square" rtlCol="0">
            <a:spAutoFit/>
          </a:bodyPr>
          <a:lstStyle/>
          <a:p>
            <a:pPr algn="l"/>
            <a:r>
              <a:rPr lang="it-IT" sz="2500" b="1" i="0" dirty="0">
                <a:solidFill>
                  <a:srgbClr val="000000"/>
                </a:solidFill>
                <a:effectLst/>
              </a:rPr>
              <a:t>Art. 7</a:t>
            </a:r>
          </a:p>
          <a:p>
            <a:pPr algn="l"/>
            <a:endParaRPr lang="it-IT" dirty="0">
              <a:solidFill>
                <a:srgbClr val="000000"/>
              </a:solidFill>
              <a:latin typeface="Verdana" panose="020B0604030504040204" pitchFamily="34" charset="0"/>
            </a:endParaRPr>
          </a:p>
          <a:p>
            <a:pPr algn="just"/>
            <a:r>
              <a:rPr lang="it-IT" sz="2700" b="0" i="1" dirty="0">
                <a:solidFill>
                  <a:srgbClr val="000000"/>
                </a:solidFill>
                <a:effectLst/>
                <a:latin typeface="Calibri corpo"/>
              </a:rPr>
              <a:t>Lo Stato e la Chiesa cattolica sono, ciascuno nel proprio ordine, indipendenti e sovrani.</a:t>
            </a:r>
          </a:p>
          <a:p>
            <a:pPr algn="just"/>
            <a:r>
              <a:rPr lang="it-IT" sz="2700" b="0" i="1" dirty="0">
                <a:solidFill>
                  <a:srgbClr val="000000"/>
                </a:solidFill>
                <a:effectLst/>
                <a:latin typeface="Calibri corpo"/>
              </a:rPr>
              <a:t>I loro rapporti sono regolati dai Patti Lateranensi.</a:t>
            </a:r>
          </a:p>
          <a:p>
            <a:pPr algn="just"/>
            <a:r>
              <a:rPr lang="it-IT" sz="2700" b="0" i="1" dirty="0">
                <a:solidFill>
                  <a:srgbClr val="000000"/>
                </a:solidFill>
                <a:effectLst/>
                <a:latin typeface="Calibri corpo"/>
              </a:rPr>
              <a:t>Le modificazioni dei Patti, accettate dalle due parti, non richiedono procedimento di revisione costituzionale</a:t>
            </a:r>
          </a:p>
          <a:p>
            <a:endParaRPr lang="it-IT" dirty="0"/>
          </a:p>
        </p:txBody>
      </p:sp>
    </p:spTree>
    <p:extLst>
      <p:ext uri="{BB962C8B-B14F-4D97-AF65-F5344CB8AC3E}">
        <p14:creationId xmlns:p14="http://schemas.microsoft.com/office/powerpoint/2010/main" val="15651939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3BFB0CC3-5273-40AB-A75C-B386F35832C2}"/>
              </a:ext>
            </a:extLst>
          </p:cNvPr>
          <p:cNvSpPr txBox="1"/>
          <p:nvPr/>
        </p:nvSpPr>
        <p:spPr>
          <a:xfrm>
            <a:off x="675861" y="556592"/>
            <a:ext cx="10508974" cy="4693593"/>
          </a:xfrm>
          <a:prstGeom prst="rect">
            <a:avLst/>
          </a:prstGeom>
          <a:noFill/>
        </p:spPr>
        <p:txBody>
          <a:bodyPr wrap="square" rtlCol="0">
            <a:spAutoFit/>
          </a:bodyPr>
          <a:lstStyle/>
          <a:p>
            <a:r>
              <a:rPr lang="it-IT" sz="2300" dirty="0"/>
              <a:t>Più in dettaglio, l’art. 796 cpc afferma: </a:t>
            </a:r>
          </a:p>
          <a:p>
            <a:pPr algn="just"/>
            <a:endParaRPr lang="it-IT" sz="2300" dirty="0"/>
          </a:p>
          <a:p>
            <a:pPr algn="just"/>
            <a:r>
              <a:rPr lang="it-IT" sz="2300" dirty="0"/>
              <a:t>«Chi vuol far valere nella Repubblica una sentenza straniera deve proporre domanda mediante citazione davanti alla corte di appello del luogo in cui la sentenza deve avere attuazione.</a:t>
            </a:r>
          </a:p>
          <a:p>
            <a:pPr algn="just"/>
            <a:endParaRPr lang="it-IT" sz="2300" dirty="0"/>
          </a:p>
          <a:p>
            <a:pPr algn="just"/>
            <a:r>
              <a:rPr lang="it-IT" sz="2300" dirty="0"/>
              <a:t>La dichiarazione di efficacia può essere chiesta in via diplomatica, quando ciò è consentito dalle convenzioni internazionali oppure dalla reciprocità. In questo caso, se la parte interessata non ha costituito un procuratore, il presidente della corte di appello, su richiesta del pubblico ministero, nomina un curatore speciale per proporre la domanda.</a:t>
            </a:r>
          </a:p>
          <a:p>
            <a:pPr algn="just"/>
            <a:endParaRPr lang="it-IT" sz="2300" dirty="0"/>
          </a:p>
          <a:p>
            <a:pPr algn="just"/>
            <a:r>
              <a:rPr lang="it-IT" sz="2300" dirty="0"/>
              <a:t>L'intervento del pubblico ministero è sempre necessario»</a:t>
            </a:r>
          </a:p>
        </p:txBody>
      </p:sp>
    </p:spTree>
    <p:extLst>
      <p:ext uri="{BB962C8B-B14F-4D97-AF65-F5344CB8AC3E}">
        <p14:creationId xmlns:p14="http://schemas.microsoft.com/office/powerpoint/2010/main" val="29809696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BB5B88B4-1EB3-4E94-8E68-F82A2CABD981}"/>
              </a:ext>
            </a:extLst>
          </p:cNvPr>
          <p:cNvSpPr txBox="1"/>
          <p:nvPr/>
        </p:nvSpPr>
        <p:spPr>
          <a:xfrm>
            <a:off x="318247" y="768041"/>
            <a:ext cx="10310191" cy="5678478"/>
          </a:xfrm>
          <a:prstGeom prst="rect">
            <a:avLst/>
          </a:prstGeom>
          <a:noFill/>
        </p:spPr>
        <p:txBody>
          <a:bodyPr wrap="square" rtlCol="0">
            <a:spAutoFit/>
          </a:bodyPr>
          <a:lstStyle/>
          <a:p>
            <a:pPr algn="just"/>
            <a:r>
              <a:rPr lang="it-IT" sz="2300" dirty="0"/>
              <a:t>L’art. 797 cpc invece precisa quanto segue:</a:t>
            </a:r>
          </a:p>
          <a:p>
            <a:pPr algn="just"/>
            <a:endParaRPr lang="it-IT" sz="2300" dirty="0"/>
          </a:p>
          <a:p>
            <a:pPr algn="just"/>
            <a:r>
              <a:rPr lang="it-IT" sz="2300" b="0" i="0" dirty="0">
                <a:effectLst/>
              </a:rPr>
              <a:t>La corte d'appello dichiara con sentenza l'efficacia nella Repubblica della sentenza straniera quando accerta:</a:t>
            </a:r>
          </a:p>
          <a:p>
            <a:pPr algn="just"/>
            <a:endParaRPr lang="it-IT" sz="2300" b="0" i="0" dirty="0">
              <a:effectLst/>
            </a:endParaRPr>
          </a:p>
          <a:p>
            <a:pPr indent="127000" algn="just">
              <a:buFont typeface="+mj-lt"/>
              <a:buAutoNum type="arabicPeriod"/>
            </a:pPr>
            <a:r>
              <a:rPr lang="it-IT" sz="2300" b="0" i="0" dirty="0">
                <a:effectLst/>
              </a:rPr>
              <a:t>) che il giudice dello Stato nel quale la sentenza è stata pronunciata poteva conoscere della causa secondo i principi sulla competenza giurisdizionale vigenti nell'ordinamento italiano; </a:t>
            </a:r>
          </a:p>
          <a:p>
            <a:pPr indent="127000" algn="just">
              <a:buFont typeface="+mj-lt"/>
              <a:buAutoNum type="arabicPeriod"/>
            </a:pPr>
            <a:endParaRPr lang="it-IT" sz="2300" b="0" i="0" dirty="0">
              <a:effectLst/>
            </a:endParaRPr>
          </a:p>
          <a:p>
            <a:pPr indent="127000" algn="just">
              <a:buFont typeface="+mj-lt"/>
              <a:buAutoNum type="arabicPeriod"/>
            </a:pPr>
            <a:r>
              <a:rPr lang="it-IT" sz="2300" b="0" i="0" dirty="0">
                <a:effectLst/>
              </a:rPr>
              <a:t>) che la citazione è stata notificata in conformità alla legge del luogo dove si è svolto il giudizio ed è stato in essa assegnato un congruo termine a comparire;</a:t>
            </a:r>
          </a:p>
          <a:p>
            <a:pPr indent="127000" algn="just">
              <a:buFont typeface="+mj-lt"/>
              <a:buAutoNum type="arabicPeriod"/>
            </a:pPr>
            <a:endParaRPr lang="it-IT" sz="2300" b="0" i="0" dirty="0">
              <a:effectLst/>
            </a:endParaRPr>
          </a:p>
          <a:p>
            <a:pPr indent="127000" algn="just">
              <a:buFont typeface="+mj-lt"/>
              <a:buAutoNum type="arabicPeriod"/>
            </a:pPr>
            <a:r>
              <a:rPr lang="it-IT" sz="2300" b="0" i="0" dirty="0">
                <a:effectLst/>
              </a:rPr>
              <a:t>) che le parti si sono costituite in giudizio secondo la legge del luogo o la contumacia è stata accertata e dichiarata validamente in conformità della stessa legge;</a:t>
            </a:r>
          </a:p>
          <a:p>
            <a:endParaRPr lang="it-IT" dirty="0"/>
          </a:p>
        </p:txBody>
      </p:sp>
    </p:spTree>
    <p:extLst>
      <p:ext uri="{BB962C8B-B14F-4D97-AF65-F5344CB8AC3E}">
        <p14:creationId xmlns:p14="http://schemas.microsoft.com/office/powerpoint/2010/main" val="23324400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6A5DED42-1628-5838-1144-1DF70F2A348E}"/>
              </a:ext>
            </a:extLst>
          </p:cNvPr>
          <p:cNvSpPr txBox="1"/>
          <p:nvPr/>
        </p:nvSpPr>
        <p:spPr>
          <a:xfrm>
            <a:off x="307041" y="954741"/>
            <a:ext cx="11577917" cy="3985706"/>
          </a:xfrm>
          <a:prstGeom prst="rect">
            <a:avLst/>
          </a:prstGeom>
          <a:noFill/>
        </p:spPr>
        <p:txBody>
          <a:bodyPr wrap="square" rtlCol="0">
            <a:spAutoFit/>
          </a:bodyPr>
          <a:lstStyle/>
          <a:p>
            <a:pPr algn="just"/>
            <a:r>
              <a:rPr lang="it-IT" sz="2300" dirty="0"/>
              <a:t>4) che la sentenza è passata in giudicato secondo la legge del luogo in cui è stata pronunciata;</a:t>
            </a:r>
          </a:p>
          <a:p>
            <a:pPr algn="just"/>
            <a:endParaRPr lang="it-IT" sz="2300" dirty="0"/>
          </a:p>
          <a:p>
            <a:pPr algn="just"/>
            <a:r>
              <a:rPr lang="it-IT" sz="2300" dirty="0"/>
              <a:t>5) che essa non è contraria ad altra sentenza pronunciata da un giudice italiano;</a:t>
            </a:r>
          </a:p>
          <a:p>
            <a:pPr algn="just"/>
            <a:endParaRPr lang="it-IT" sz="2300" dirty="0"/>
          </a:p>
          <a:p>
            <a:pPr algn="just"/>
            <a:r>
              <a:rPr lang="it-IT" sz="2300" dirty="0"/>
              <a:t>6) che non è pendente davanti ad un giudice italiano un giudizio per il medesimo oggetto e tra le stesse parti, istituito prima del passaggio in giudicato della sentenza straniera;</a:t>
            </a:r>
          </a:p>
          <a:p>
            <a:pPr algn="just"/>
            <a:endParaRPr lang="it-IT" sz="2300" dirty="0"/>
          </a:p>
          <a:p>
            <a:pPr algn="just"/>
            <a:r>
              <a:rPr lang="it-IT" sz="2300" dirty="0"/>
              <a:t>7) </a:t>
            </a:r>
            <a:r>
              <a:rPr lang="it-IT" sz="2300" b="1" dirty="0">
                <a:highlight>
                  <a:srgbClr val="FFFF00"/>
                </a:highlight>
              </a:rPr>
              <a:t>che la sentenza non contiene disposizioni contrarie all'ordine pubblico italiano</a:t>
            </a:r>
            <a:r>
              <a:rPr lang="it-IT" sz="2300" dirty="0"/>
              <a:t>.</a:t>
            </a:r>
          </a:p>
          <a:p>
            <a:pPr algn="just"/>
            <a:endParaRPr lang="it-IT" sz="2300" dirty="0"/>
          </a:p>
          <a:p>
            <a:pPr algn="just"/>
            <a:r>
              <a:rPr lang="it-IT" sz="2300" dirty="0"/>
              <a:t>Ai fini dell'attuazione il titolo è costituito dalla sentenza straniera e da quella della corte d'appello che ne dichiara l'efficacia.</a:t>
            </a:r>
          </a:p>
        </p:txBody>
      </p:sp>
    </p:spTree>
    <p:extLst>
      <p:ext uri="{BB962C8B-B14F-4D97-AF65-F5344CB8AC3E}">
        <p14:creationId xmlns:p14="http://schemas.microsoft.com/office/powerpoint/2010/main" val="42106676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99704BE9-E4F0-45C8-B9C2-C94DB9BBAFF5}"/>
              </a:ext>
            </a:extLst>
          </p:cNvPr>
          <p:cNvSpPr txBox="1"/>
          <p:nvPr/>
        </p:nvSpPr>
        <p:spPr>
          <a:xfrm>
            <a:off x="583096" y="225287"/>
            <a:ext cx="10813774" cy="6386364"/>
          </a:xfrm>
          <a:prstGeom prst="rect">
            <a:avLst/>
          </a:prstGeom>
          <a:noFill/>
        </p:spPr>
        <p:txBody>
          <a:bodyPr wrap="square" rtlCol="0">
            <a:spAutoFit/>
          </a:bodyPr>
          <a:lstStyle/>
          <a:p>
            <a:pPr algn="just"/>
            <a:r>
              <a:rPr lang="it-IT" sz="2300" dirty="0">
                <a:solidFill>
                  <a:srgbClr val="000000"/>
                </a:solidFill>
              </a:rPr>
              <a:t>Quanto visto prima si completa con quanto previsto dall’art. 8, comma 2°, dell’Accordo di Villa Madama:</a:t>
            </a:r>
            <a:endParaRPr lang="it-IT" sz="2300" b="0" i="0" dirty="0">
              <a:solidFill>
                <a:srgbClr val="000000"/>
              </a:solidFill>
              <a:effectLst/>
            </a:endParaRPr>
          </a:p>
          <a:p>
            <a:pPr algn="just"/>
            <a:endParaRPr lang="it-IT" sz="2300" dirty="0">
              <a:solidFill>
                <a:srgbClr val="000000"/>
              </a:solidFill>
            </a:endParaRPr>
          </a:p>
          <a:p>
            <a:pPr algn="just"/>
            <a:r>
              <a:rPr lang="it-IT" sz="2300" b="0" i="0" dirty="0">
                <a:solidFill>
                  <a:srgbClr val="000000"/>
                </a:solidFill>
                <a:effectLst/>
              </a:rPr>
              <a:t>Le sentenze di nullità di matrimonio (…) quando questa accerti:</a:t>
            </a:r>
          </a:p>
          <a:p>
            <a:pPr algn="just"/>
            <a:endParaRPr lang="it-IT" sz="2300" b="0" i="0" dirty="0">
              <a:solidFill>
                <a:srgbClr val="000000"/>
              </a:solidFill>
              <a:effectLst/>
            </a:endParaRPr>
          </a:p>
          <a:p>
            <a:pPr algn="just"/>
            <a:r>
              <a:rPr lang="it-IT" sz="2300" b="0" i="1" dirty="0">
                <a:solidFill>
                  <a:srgbClr val="000000"/>
                </a:solidFill>
                <a:effectLst/>
              </a:rPr>
              <a:t>a</a:t>
            </a:r>
            <a:r>
              <a:rPr lang="it-IT" sz="2300" b="0" i="0" dirty="0">
                <a:solidFill>
                  <a:srgbClr val="000000"/>
                </a:solidFill>
                <a:effectLst/>
              </a:rPr>
              <a:t>) che il giudice ecclesiastico era il </a:t>
            </a:r>
            <a:r>
              <a:rPr lang="it-IT" sz="2300" b="0" i="0" dirty="0">
                <a:solidFill>
                  <a:srgbClr val="000000"/>
                </a:solidFill>
                <a:effectLst/>
                <a:highlight>
                  <a:srgbClr val="FFFF00"/>
                </a:highlight>
              </a:rPr>
              <a:t>giudice competente </a:t>
            </a:r>
            <a:r>
              <a:rPr lang="it-IT" sz="2300" b="0" i="0" dirty="0">
                <a:solidFill>
                  <a:srgbClr val="000000"/>
                </a:solidFill>
                <a:effectLst/>
              </a:rPr>
              <a:t>a conoscere della causa in quanto matrimonio celebrato in conformità del presente articolo;</a:t>
            </a:r>
          </a:p>
          <a:p>
            <a:pPr algn="just"/>
            <a:r>
              <a:rPr lang="it-IT" sz="2300" b="0" i="1" dirty="0">
                <a:solidFill>
                  <a:srgbClr val="000000"/>
                </a:solidFill>
                <a:effectLst/>
              </a:rPr>
              <a:t>b</a:t>
            </a:r>
            <a:r>
              <a:rPr lang="it-IT" sz="2300" b="0" i="0" dirty="0">
                <a:solidFill>
                  <a:srgbClr val="000000"/>
                </a:solidFill>
                <a:effectLst/>
              </a:rPr>
              <a:t>) che nel procedimento davanti ai tribunali ecclesiastici è stato assicurato alle parti il diritto di agire e di resistere in giudizio in modo non difforme dai principi fondamentali dell'ordinamento italiano;</a:t>
            </a:r>
          </a:p>
          <a:p>
            <a:pPr algn="just"/>
            <a:r>
              <a:rPr lang="it-IT" sz="2300" b="0" i="1" dirty="0">
                <a:solidFill>
                  <a:srgbClr val="000000"/>
                </a:solidFill>
                <a:effectLst/>
              </a:rPr>
              <a:t>c</a:t>
            </a:r>
            <a:r>
              <a:rPr lang="it-IT" sz="2300" b="0" i="0" dirty="0">
                <a:solidFill>
                  <a:srgbClr val="000000"/>
                </a:solidFill>
                <a:effectLst/>
              </a:rPr>
              <a:t>) che ricorrono le </a:t>
            </a:r>
            <a:r>
              <a:rPr lang="it-IT" sz="2300" b="0" i="0" dirty="0">
                <a:solidFill>
                  <a:srgbClr val="000000"/>
                </a:solidFill>
                <a:effectLst/>
                <a:highlight>
                  <a:srgbClr val="FFFF00"/>
                </a:highlight>
              </a:rPr>
              <a:t>altre condizioni </a:t>
            </a:r>
            <a:r>
              <a:rPr lang="it-IT" sz="2300" b="0" i="0" dirty="0">
                <a:solidFill>
                  <a:srgbClr val="000000"/>
                </a:solidFill>
                <a:effectLst/>
              </a:rPr>
              <a:t>richieste dalla legislazione italiana per la dichiarazione di efficacia delle sentenze straniere (vedi artt. </a:t>
            </a:r>
            <a:r>
              <a:rPr lang="it-IT" sz="2300" dirty="0">
                <a:solidFill>
                  <a:srgbClr val="000000"/>
                </a:solidFill>
              </a:rPr>
              <a:t>796 e 797 cpc).</a:t>
            </a:r>
            <a:endParaRPr lang="it-IT" sz="2300" b="0" i="0" dirty="0">
              <a:solidFill>
                <a:srgbClr val="000000"/>
              </a:solidFill>
              <a:effectLst/>
            </a:endParaRPr>
          </a:p>
          <a:p>
            <a:pPr algn="just"/>
            <a:endParaRPr lang="it-IT" sz="2300" b="0" i="0" dirty="0">
              <a:solidFill>
                <a:srgbClr val="000000"/>
              </a:solidFill>
              <a:effectLst/>
            </a:endParaRPr>
          </a:p>
          <a:p>
            <a:pPr algn="just"/>
            <a:r>
              <a:rPr lang="it-IT" sz="2300" b="0" i="0" dirty="0">
                <a:solidFill>
                  <a:srgbClr val="000000"/>
                </a:solidFill>
                <a:effectLst/>
              </a:rPr>
              <a:t>La corte d'appello potrà, nella sentenza intesa a rendere esecutiva una sentenza canonica, statuire provvedimenti economici provvisori a favore di uno dei coniugi il cui matrimonio sia stato dichiarato nullo, rimandando le parti al giudice competente per la decisione sulla materia.</a:t>
            </a:r>
          </a:p>
          <a:p>
            <a:endParaRPr lang="it-IT" dirty="0"/>
          </a:p>
        </p:txBody>
      </p:sp>
    </p:spTree>
    <p:extLst>
      <p:ext uri="{BB962C8B-B14F-4D97-AF65-F5344CB8AC3E}">
        <p14:creationId xmlns:p14="http://schemas.microsoft.com/office/powerpoint/2010/main" val="38569003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B5B700C9-43A0-4406-B21F-718AA3CF555B}"/>
              </a:ext>
            </a:extLst>
          </p:cNvPr>
          <p:cNvSpPr txBox="1"/>
          <p:nvPr/>
        </p:nvSpPr>
        <p:spPr>
          <a:xfrm>
            <a:off x="2968488" y="410818"/>
            <a:ext cx="9462052" cy="492443"/>
          </a:xfrm>
          <a:prstGeom prst="rect">
            <a:avLst/>
          </a:prstGeom>
          <a:noFill/>
        </p:spPr>
        <p:txBody>
          <a:bodyPr wrap="square" rtlCol="0">
            <a:spAutoFit/>
          </a:bodyPr>
          <a:lstStyle/>
          <a:p>
            <a:r>
              <a:rPr lang="it-IT" sz="2600" dirty="0"/>
              <a:t>La questione della legge applicabile</a:t>
            </a:r>
          </a:p>
        </p:txBody>
      </p:sp>
      <p:sp>
        <p:nvSpPr>
          <p:cNvPr id="4" name="CasellaDiTesto 3">
            <a:extLst>
              <a:ext uri="{FF2B5EF4-FFF2-40B4-BE49-F238E27FC236}">
                <a16:creationId xmlns:a16="http://schemas.microsoft.com/office/drawing/2014/main" id="{D52C4D80-1924-4565-8FBF-09AFE775D7DC}"/>
              </a:ext>
            </a:extLst>
          </p:cNvPr>
          <p:cNvSpPr txBox="1"/>
          <p:nvPr/>
        </p:nvSpPr>
        <p:spPr>
          <a:xfrm>
            <a:off x="702365" y="1457739"/>
            <a:ext cx="11065565" cy="4693593"/>
          </a:xfrm>
          <a:prstGeom prst="rect">
            <a:avLst/>
          </a:prstGeom>
          <a:noFill/>
        </p:spPr>
        <p:txBody>
          <a:bodyPr wrap="square" rtlCol="0">
            <a:spAutoFit/>
          </a:bodyPr>
          <a:lstStyle/>
          <a:p>
            <a:pPr algn="just"/>
            <a:r>
              <a:rPr lang="it-IT" sz="2300" dirty="0"/>
              <a:t>La Cassazione, dando per scontata l’assimilazione tra la giurisdizione e la legge applicabile, non si è mai posta il problema del diritto applicabile alla fattispecie in esame:</a:t>
            </a:r>
          </a:p>
          <a:p>
            <a:pPr algn="just"/>
            <a:endParaRPr lang="it-IT" sz="2300" dirty="0"/>
          </a:p>
          <a:p>
            <a:pPr algn="just"/>
            <a:r>
              <a:rPr lang="it-IT" sz="2300" dirty="0"/>
              <a:t>Infatti, seguendosi la </a:t>
            </a:r>
            <a:r>
              <a:rPr lang="it-IT" sz="2300" b="1" dirty="0"/>
              <a:t>tesi della prevenzione</a:t>
            </a:r>
            <a:r>
              <a:rPr lang="it-IT" sz="2300" dirty="0"/>
              <a:t>, si sarebbe potuti giungere all’applicabilità, da parte delle corti civili italiane, del diritto di un ordinamento sui generis (quello canonico, adottato unicamente nella Città del Vaticano), il quale risulta radicalmente inidoneo all’applicazione in uno Stato laico quale quello italiano (art. 8 Cost.).</a:t>
            </a:r>
          </a:p>
          <a:p>
            <a:pPr algn="just"/>
            <a:endParaRPr lang="it-IT" sz="2300" dirty="0"/>
          </a:p>
          <a:p>
            <a:pPr algn="just"/>
            <a:r>
              <a:rPr lang="it-IT" sz="2300" dirty="0"/>
              <a:t>La tesi della riserva di giurisdizione, invece, vista in precedenza, risolveva il problema alla radice riservando proprio alla giurisdizione ecclesiastica, in considerazione del peculiare valore religioso e spirituale dell’unione intesa rigidamente come </a:t>
            </a:r>
            <a:r>
              <a:rPr lang="it-IT" sz="2300" b="0" i="1" dirty="0">
                <a:effectLst/>
              </a:rPr>
              <a:t>consortium </a:t>
            </a:r>
            <a:r>
              <a:rPr lang="it-IT" sz="2300" b="0" i="1" dirty="0" err="1">
                <a:effectLst/>
              </a:rPr>
              <a:t>totius</a:t>
            </a:r>
            <a:r>
              <a:rPr lang="it-IT" sz="2300" b="0" i="1" dirty="0">
                <a:effectLst/>
              </a:rPr>
              <a:t> vitae, </a:t>
            </a:r>
            <a:r>
              <a:rPr lang="it-IT" sz="2300" b="0" dirty="0">
                <a:effectLst/>
              </a:rPr>
              <a:t>sicché in tal modo, stando a tale ricostruzione, sarebbe potuto sorgere un problema di divergenza tra foro e legge del foro (frequente, invece, nel </a:t>
            </a:r>
            <a:r>
              <a:rPr lang="it-IT" sz="2300" b="0" dirty="0" err="1">
                <a:effectLst/>
              </a:rPr>
              <a:t>dip</a:t>
            </a:r>
            <a:r>
              <a:rPr lang="it-IT" sz="2300" b="0" dirty="0">
                <a:effectLst/>
              </a:rPr>
              <a:t> generalmente inteso).</a:t>
            </a:r>
            <a:endParaRPr lang="it-IT" sz="2300" dirty="0"/>
          </a:p>
        </p:txBody>
      </p:sp>
    </p:spTree>
    <p:extLst>
      <p:ext uri="{BB962C8B-B14F-4D97-AF65-F5344CB8AC3E}">
        <p14:creationId xmlns:p14="http://schemas.microsoft.com/office/powerpoint/2010/main" val="5504110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817B9ED5-F893-4EED-870F-EEF39206852B}"/>
              </a:ext>
            </a:extLst>
          </p:cNvPr>
          <p:cNvSpPr txBox="1"/>
          <p:nvPr/>
        </p:nvSpPr>
        <p:spPr>
          <a:xfrm>
            <a:off x="954157" y="357809"/>
            <a:ext cx="10111408" cy="1569660"/>
          </a:xfrm>
          <a:prstGeom prst="rect">
            <a:avLst/>
          </a:prstGeom>
          <a:noFill/>
        </p:spPr>
        <p:txBody>
          <a:bodyPr wrap="square" rtlCol="0">
            <a:spAutoFit/>
          </a:bodyPr>
          <a:lstStyle/>
          <a:p>
            <a:pPr algn="just"/>
            <a:r>
              <a:rPr lang="it-IT" sz="2400" dirty="0"/>
              <a:t>Il rischio maggiore corso da Caio, nel caso in questione, è che Tizia, in seguito al divorzio, ottenga anche la condanna dell’ex coniuge alla corresponsione dell’assegno di divorzio, istituto di cui all’art. 5, comma 6°, della legge n. 898 del 1970.</a:t>
            </a:r>
          </a:p>
        </p:txBody>
      </p:sp>
      <p:cxnSp>
        <p:nvCxnSpPr>
          <p:cNvPr id="7" name="Connettore 2 6">
            <a:extLst>
              <a:ext uri="{FF2B5EF4-FFF2-40B4-BE49-F238E27FC236}">
                <a16:creationId xmlns:a16="http://schemas.microsoft.com/office/drawing/2014/main" id="{32329A8C-4859-4F0B-9E0A-8A32F4349A59}"/>
              </a:ext>
            </a:extLst>
          </p:cNvPr>
          <p:cNvCxnSpPr>
            <a:cxnSpLocks/>
          </p:cNvCxnSpPr>
          <p:nvPr/>
        </p:nvCxnSpPr>
        <p:spPr>
          <a:xfrm>
            <a:off x="5791200" y="1696279"/>
            <a:ext cx="0" cy="19083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CasellaDiTesto 9">
            <a:extLst>
              <a:ext uri="{FF2B5EF4-FFF2-40B4-BE49-F238E27FC236}">
                <a16:creationId xmlns:a16="http://schemas.microsoft.com/office/drawing/2014/main" id="{918C0215-0385-4FEF-9501-E59BA54E28D5}"/>
              </a:ext>
            </a:extLst>
          </p:cNvPr>
          <p:cNvSpPr txBox="1"/>
          <p:nvPr/>
        </p:nvSpPr>
        <p:spPr>
          <a:xfrm>
            <a:off x="1113182" y="3710609"/>
            <a:ext cx="10111405" cy="1200329"/>
          </a:xfrm>
          <a:prstGeom prst="rect">
            <a:avLst/>
          </a:prstGeom>
          <a:noFill/>
        </p:spPr>
        <p:txBody>
          <a:bodyPr wrap="square" rtlCol="0">
            <a:spAutoFit/>
          </a:bodyPr>
          <a:lstStyle/>
          <a:p>
            <a:pPr algn="just"/>
            <a:r>
              <a:rPr lang="it-IT" sz="2400" dirty="0"/>
              <a:t>De </a:t>
            </a:r>
            <a:r>
              <a:rPr lang="it-IT" sz="2400" dirty="0" err="1"/>
              <a:t>Cavillis</a:t>
            </a:r>
            <a:r>
              <a:rPr lang="it-IT" sz="2400" dirty="0"/>
              <a:t> può consigliare a Caio di domandare il riconoscimento degli effetti della nullità del matrimonio nell’ordinamento civile italiano, al fine di scongiurare il rischio dell’assegno di divorzio </a:t>
            </a:r>
          </a:p>
        </p:txBody>
      </p:sp>
    </p:spTree>
    <p:extLst>
      <p:ext uri="{BB962C8B-B14F-4D97-AF65-F5344CB8AC3E}">
        <p14:creationId xmlns:p14="http://schemas.microsoft.com/office/powerpoint/2010/main" val="34484817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C2B80788-7A1A-40EF-BECC-9580CFF7D6F2}"/>
              </a:ext>
            </a:extLst>
          </p:cNvPr>
          <p:cNvSpPr txBox="1"/>
          <p:nvPr/>
        </p:nvSpPr>
        <p:spPr>
          <a:xfrm>
            <a:off x="2590800" y="225286"/>
            <a:ext cx="10031896" cy="461665"/>
          </a:xfrm>
          <a:prstGeom prst="rect">
            <a:avLst/>
          </a:prstGeom>
          <a:noFill/>
        </p:spPr>
        <p:txBody>
          <a:bodyPr wrap="square" rtlCol="0">
            <a:spAutoFit/>
          </a:bodyPr>
          <a:lstStyle/>
          <a:p>
            <a:r>
              <a:rPr lang="it-IT" sz="2400" dirty="0"/>
              <a:t>La delibazione della sentenza nel caso in esame: premessa</a:t>
            </a:r>
          </a:p>
        </p:txBody>
      </p:sp>
      <p:sp>
        <p:nvSpPr>
          <p:cNvPr id="3" name="CasellaDiTesto 2">
            <a:extLst>
              <a:ext uri="{FF2B5EF4-FFF2-40B4-BE49-F238E27FC236}">
                <a16:creationId xmlns:a16="http://schemas.microsoft.com/office/drawing/2014/main" id="{DC68BBE5-373E-46D9-B58E-1D385C357797}"/>
              </a:ext>
            </a:extLst>
          </p:cNvPr>
          <p:cNvSpPr txBox="1"/>
          <p:nvPr/>
        </p:nvSpPr>
        <p:spPr>
          <a:xfrm>
            <a:off x="530087" y="1905506"/>
            <a:ext cx="11251096" cy="3046988"/>
          </a:xfrm>
          <a:prstGeom prst="rect">
            <a:avLst/>
          </a:prstGeom>
          <a:noFill/>
        </p:spPr>
        <p:txBody>
          <a:bodyPr wrap="square" rtlCol="0">
            <a:spAutoFit/>
          </a:bodyPr>
          <a:lstStyle/>
          <a:p>
            <a:pPr algn="just"/>
            <a:r>
              <a:rPr lang="it-IT" sz="2400" dirty="0"/>
              <a:t>Nella traccia proposta, la causa della nullità del matrimonio canonico è da individuarsi nella </a:t>
            </a:r>
            <a:r>
              <a:rPr lang="it-IT" sz="2400" dirty="0">
                <a:solidFill>
                  <a:srgbClr val="FF0000"/>
                </a:solidFill>
              </a:rPr>
              <a:t>riserva mentale </a:t>
            </a:r>
            <a:r>
              <a:rPr lang="it-IT" sz="2400" dirty="0"/>
              <a:t>di uno dei due coniugi:</a:t>
            </a:r>
          </a:p>
          <a:p>
            <a:pPr algn="just"/>
            <a:r>
              <a:rPr lang="it-IT" sz="2400" dirty="0"/>
              <a:t>In particolare, con riserva mentale si fa riferimento all’esclusione anche unilaterale dei «</a:t>
            </a:r>
            <a:r>
              <a:rPr lang="it-IT" sz="2400" dirty="0">
                <a:solidFill>
                  <a:srgbClr val="FF0000"/>
                </a:solidFill>
              </a:rPr>
              <a:t>bona </a:t>
            </a:r>
            <a:r>
              <a:rPr lang="it-IT" sz="2400" dirty="0" err="1">
                <a:solidFill>
                  <a:srgbClr val="FF0000"/>
                </a:solidFill>
              </a:rPr>
              <a:t>matrimonii</a:t>
            </a:r>
            <a:r>
              <a:rPr lang="it-IT" sz="2400" dirty="0"/>
              <a:t>», cioè di quelle caratteristiche ritenute come indispensabili dal diritto canonico. </a:t>
            </a:r>
          </a:p>
          <a:p>
            <a:pPr algn="just"/>
            <a:r>
              <a:rPr lang="it-IT" sz="2400" dirty="0"/>
              <a:t>Il Codice di diritto canonico, infatti, prevede la nullità per l’esclusione riferita ad una della caratteristiche essenziali del matrimonio, tra le quali, senza dubbio alcuno, anche l’obbligo di fedeltà da parte di entrambi i coniugi.</a:t>
            </a:r>
          </a:p>
        </p:txBody>
      </p:sp>
    </p:spTree>
    <p:extLst>
      <p:ext uri="{BB962C8B-B14F-4D97-AF65-F5344CB8AC3E}">
        <p14:creationId xmlns:p14="http://schemas.microsoft.com/office/powerpoint/2010/main" val="4222911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86300002-28C9-042A-0E64-E3A00833D69E}"/>
              </a:ext>
            </a:extLst>
          </p:cNvPr>
          <p:cNvSpPr txBox="1"/>
          <p:nvPr/>
        </p:nvSpPr>
        <p:spPr>
          <a:xfrm>
            <a:off x="578224" y="551329"/>
            <a:ext cx="10811435" cy="5324535"/>
          </a:xfrm>
          <a:prstGeom prst="rect">
            <a:avLst/>
          </a:prstGeom>
          <a:noFill/>
        </p:spPr>
        <p:txBody>
          <a:bodyPr wrap="square" rtlCol="0">
            <a:spAutoFit/>
          </a:bodyPr>
          <a:lstStyle/>
          <a:p>
            <a:pPr algn="just"/>
            <a:r>
              <a:rPr lang="it-IT" sz="2300" dirty="0">
                <a:solidFill>
                  <a:schemeClr val="tx1"/>
                </a:solidFill>
              </a:rPr>
              <a:t>Il giudice civile, con sentenza del giugno 2017, stabiliva la separazione dei due coniugi; il Tribunale sanciva in primo grado lo scioglimento del loro matrimonio, attribuendo a Tizia, peraltro, un cospicuo assegno di divorzio, sicché la sentenza veniva subito appellata da Caio. In parallelo, si svolgeva presso il giudice ecclesiastico il giudizio sulla nullità del matrimonio tra Tizia e Caio: alla fine, il tribunale ecclesiastico di ultima istanza, accogliendo la domanda di Tizia, dichiarava la nullità del matrimonio canonico nel dicembre 2021, la quale passava dunque in giudicato. </a:t>
            </a:r>
          </a:p>
          <a:p>
            <a:pPr algn="just"/>
            <a:endParaRPr lang="it-IT" sz="2300" dirty="0">
              <a:solidFill>
                <a:schemeClr val="tx1"/>
              </a:solidFill>
            </a:endParaRPr>
          </a:p>
          <a:p>
            <a:pPr algn="just"/>
            <a:r>
              <a:rPr lang="it-IT" sz="2300" dirty="0">
                <a:solidFill>
                  <a:schemeClr val="tx1"/>
                </a:solidFill>
              </a:rPr>
              <a:t>A seguito del passaggio in giudicato della sentenza di nullità, Caio si rivolgeva al noto avvocato De </a:t>
            </a:r>
            <a:r>
              <a:rPr lang="it-IT" sz="2300" dirty="0" err="1">
                <a:solidFill>
                  <a:schemeClr val="tx1"/>
                </a:solidFill>
              </a:rPr>
              <a:t>Cavillis</a:t>
            </a:r>
            <a:r>
              <a:rPr lang="it-IT" sz="2300" dirty="0">
                <a:solidFill>
                  <a:schemeClr val="tx1"/>
                </a:solidFill>
              </a:rPr>
              <a:t> al fine di domandargli in quale modo avrebbe potuto tutelarsi al meglio rispetto ad eventuali ulteriori iniziative di Tizia.</a:t>
            </a:r>
          </a:p>
          <a:p>
            <a:pPr algn="just"/>
            <a:endParaRPr lang="it-IT" sz="2300" dirty="0">
              <a:solidFill>
                <a:schemeClr val="tx1"/>
              </a:solidFill>
            </a:endParaRPr>
          </a:p>
          <a:p>
            <a:pPr algn="just"/>
            <a:r>
              <a:rPr lang="it-IT" sz="2300" dirty="0">
                <a:solidFill>
                  <a:schemeClr val="tx1"/>
                </a:solidFill>
              </a:rPr>
              <a:t>Il candidato, assunte le vesti dell’avvocato De </a:t>
            </a:r>
            <a:r>
              <a:rPr lang="it-IT" sz="2300" dirty="0" err="1">
                <a:solidFill>
                  <a:schemeClr val="tx1"/>
                </a:solidFill>
              </a:rPr>
              <a:t>Cavillis</a:t>
            </a:r>
            <a:r>
              <a:rPr lang="it-IT" sz="2300" dirty="0">
                <a:solidFill>
                  <a:schemeClr val="tx1"/>
                </a:solidFill>
              </a:rPr>
              <a:t>, trattando gli istituti coinvolti, rediga motivato parere.</a:t>
            </a:r>
          </a:p>
          <a:p>
            <a:endParaRPr lang="it-IT" dirty="0"/>
          </a:p>
        </p:txBody>
      </p:sp>
    </p:spTree>
    <p:extLst>
      <p:ext uri="{BB962C8B-B14F-4D97-AF65-F5344CB8AC3E}">
        <p14:creationId xmlns:p14="http://schemas.microsoft.com/office/powerpoint/2010/main" val="39615501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D8FEFB57-B10E-4D1F-9D2E-A7B163C04C27}"/>
              </a:ext>
            </a:extLst>
          </p:cNvPr>
          <p:cNvSpPr txBox="1"/>
          <p:nvPr/>
        </p:nvSpPr>
        <p:spPr>
          <a:xfrm>
            <a:off x="941294" y="1041076"/>
            <a:ext cx="9793357" cy="4154984"/>
          </a:xfrm>
          <a:prstGeom prst="rect">
            <a:avLst/>
          </a:prstGeom>
          <a:noFill/>
        </p:spPr>
        <p:txBody>
          <a:bodyPr wrap="square" rtlCol="0">
            <a:spAutoFit/>
          </a:bodyPr>
          <a:lstStyle/>
          <a:p>
            <a:pPr algn="just"/>
            <a:r>
              <a:rPr lang="it-IT" sz="2400" dirty="0"/>
              <a:t>Bisogna valutare se il riconoscimento della sentenza di nullità dichiarata a causa della </a:t>
            </a:r>
            <a:r>
              <a:rPr lang="it-IT" sz="2400" dirty="0">
                <a:highlight>
                  <a:srgbClr val="FFFF00"/>
                </a:highlight>
              </a:rPr>
              <a:t>riserva mentale </a:t>
            </a:r>
            <a:r>
              <a:rPr lang="it-IT" sz="2400" dirty="0"/>
              <a:t>contrasti o meno con tale limite fondamentale, da rinvenire, secondo la concezione a «maglie larghe» fornita dalla giurisprudenza più recente, dai principi fondanti l’ordinamento.</a:t>
            </a:r>
          </a:p>
          <a:p>
            <a:pPr algn="just"/>
            <a:endParaRPr lang="it-IT" sz="2400" dirty="0"/>
          </a:p>
          <a:p>
            <a:pPr algn="just"/>
            <a:endParaRPr lang="it-IT" sz="2400" dirty="0"/>
          </a:p>
          <a:p>
            <a:pPr algn="just"/>
            <a:r>
              <a:rPr lang="it-IT" sz="2400" dirty="0"/>
              <a:t>Nel giudizio di delibazione, dunque, la Corte d’Appello territorialmente competente, laddove Caio presenti dal richiesta di delibazione, sarà posta innanzi alla seguente cruciale valutazione, cioè se il riconoscimento degli effetti di una tale decisione ripugni o meno i principi fondamentali dell’ordinamento italiano.</a:t>
            </a:r>
          </a:p>
        </p:txBody>
      </p:sp>
    </p:spTree>
    <p:extLst>
      <p:ext uri="{BB962C8B-B14F-4D97-AF65-F5344CB8AC3E}">
        <p14:creationId xmlns:p14="http://schemas.microsoft.com/office/powerpoint/2010/main" val="15755461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0BFE30D5-1726-427B-9B70-BCE15663ACD8}"/>
              </a:ext>
            </a:extLst>
          </p:cNvPr>
          <p:cNvSpPr txBox="1"/>
          <p:nvPr/>
        </p:nvSpPr>
        <p:spPr>
          <a:xfrm>
            <a:off x="2703443" y="344557"/>
            <a:ext cx="9488557" cy="477054"/>
          </a:xfrm>
          <a:prstGeom prst="rect">
            <a:avLst/>
          </a:prstGeom>
          <a:noFill/>
        </p:spPr>
        <p:txBody>
          <a:bodyPr wrap="square" rtlCol="0">
            <a:spAutoFit/>
          </a:bodyPr>
          <a:lstStyle/>
          <a:p>
            <a:r>
              <a:rPr lang="it-IT" sz="2500" b="1" dirty="0"/>
              <a:t>L’ordine pubblico nella dimensione internazionale</a:t>
            </a:r>
          </a:p>
        </p:txBody>
      </p:sp>
      <p:sp>
        <p:nvSpPr>
          <p:cNvPr id="3" name="CasellaDiTesto 2">
            <a:extLst>
              <a:ext uri="{FF2B5EF4-FFF2-40B4-BE49-F238E27FC236}">
                <a16:creationId xmlns:a16="http://schemas.microsoft.com/office/drawing/2014/main" id="{BA32B1D7-7FED-4208-ACCF-2810BAC0EB40}"/>
              </a:ext>
            </a:extLst>
          </p:cNvPr>
          <p:cNvSpPr txBox="1"/>
          <p:nvPr/>
        </p:nvSpPr>
        <p:spPr>
          <a:xfrm>
            <a:off x="536713" y="1263016"/>
            <a:ext cx="11118574" cy="3185487"/>
          </a:xfrm>
          <a:prstGeom prst="rect">
            <a:avLst/>
          </a:prstGeom>
          <a:noFill/>
        </p:spPr>
        <p:txBody>
          <a:bodyPr wrap="square" rtlCol="0">
            <a:spAutoFit/>
          </a:bodyPr>
          <a:lstStyle/>
          <a:p>
            <a:pPr algn="just"/>
            <a:endParaRPr lang="it-IT" sz="2000" b="0" i="0" dirty="0">
              <a:effectLst/>
            </a:endParaRPr>
          </a:p>
          <a:p>
            <a:pPr algn="just"/>
            <a:r>
              <a:rPr lang="it-IT" sz="2300" b="0" i="0" dirty="0">
                <a:effectLst/>
              </a:rPr>
              <a:t>La giurisprudenza più risalente (Cass. n. 818/1962, 3881/1969) era molto più sensibile alle esigenze di tutela dell’identità giuridica nazionale che a quella di uniformità della disciplina giuridica nello spazio e quindi alla circolazione delle discipline di fonte straniera oltre le frontiere nazionali. Affermava che il concetto di ordine pubblico non va inteso in senso internazionale, astratto e universale, ma trova il suo limite nell’ordinamento giuridico nazionale e mira ad assicurare, in ogni caso, il rispetto dei più elevati ed essenziali interessi del predetto ordinamento.</a:t>
            </a:r>
          </a:p>
          <a:p>
            <a:pPr algn="just"/>
            <a:endParaRPr lang="it-IT" sz="2000" dirty="0"/>
          </a:p>
        </p:txBody>
      </p:sp>
    </p:spTree>
    <p:extLst>
      <p:ext uri="{BB962C8B-B14F-4D97-AF65-F5344CB8AC3E}">
        <p14:creationId xmlns:p14="http://schemas.microsoft.com/office/powerpoint/2010/main" val="40992606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684C77B9-FF85-BD65-4E3E-525D1B16F3FD}"/>
              </a:ext>
            </a:extLst>
          </p:cNvPr>
          <p:cNvSpPr txBox="1"/>
          <p:nvPr/>
        </p:nvSpPr>
        <p:spPr>
          <a:xfrm>
            <a:off x="914400" y="981635"/>
            <a:ext cx="10340788" cy="3908762"/>
          </a:xfrm>
          <a:prstGeom prst="rect">
            <a:avLst/>
          </a:prstGeom>
          <a:noFill/>
        </p:spPr>
        <p:txBody>
          <a:bodyPr wrap="square" rtlCol="0">
            <a:spAutoFit/>
          </a:bodyPr>
          <a:lstStyle/>
          <a:p>
            <a:pPr algn="just"/>
            <a:r>
              <a:rPr lang="it-IT" sz="2300" b="0" i="0" dirty="0">
                <a:effectLst/>
              </a:rPr>
              <a:t>È poi gradualmente sorta una nuova concezione (</a:t>
            </a:r>
            <a:r>
              <a:rPr lang="it-IT" sz="2300" b="1" i="0" dirty="0">
                <a:effectLst/>
              </a:rPr>
              <a:t>Cass. 27592/2006</a:t>
            </a:r>
            <a:r>
              <a:rPr lang="it-IT" sz="2300" b="0" i="0" dirty="0">
                <a:effectLst/>
              </a:rPr>
              <a:t>), in base alla quale:</a:t>
            </a:r>
          </a:p>
          <a:p>
            <a:pPr algn="just"/>
            <a:endParaRPr lang="it-IT" sz="2300" dirty="0"/>
          </a:p>
          <a:p>
            <a:pPr algn="just"/>
            <a:r>
              <a:rPr lang="it-IT" sz="2300" b="0" i="0" dirty="0">
                <a:effectLst/>
              </a:rPr>
              <a:t>«L’ordine pubblico è formato da quell’insieme di principi, desumibili dalla Carta costituzionale o, comunque, pur non trovando in essa collocazione, fondanti l’intero assetto ordinamentale ..., tali da caratterizzare l’atteggiamento dell’ordinamento stesso in un determinato momento storico e da formare il cardine della struttura etica, sociale ed economica della comunità nazionale conferendole una ben individuata ed inconfondibile fisionomia» </a:t>
            </a:r>
            <a:r>
              <a:rPr lang="it-IT" sz="2300" dirty="0"/>
              <a:t>(tra le altre, anche Cass. </a:t>
            </a:r>
            <a:r>
              <a:rPr lang="it-IT" sz="2300" b="0" i="0" dirty="0">
                <a:effectLst/>
              </a:rPr>
              <a:t>4545/2013, 16601/2017, </a:t>
            </a:r>
            <a:r>
              <a:rPr lang="it-IT" sz="2300" i="0" dirty="0">
                <a:effectLst/>
              </a:rPr>
              <a:t>12193/2019</a:t>
            </a:r>
            <a:r>
              <a:rPr lang="it-IT" sz="2300" dirty="0"/>
              <a:t>).</a:t>
            </a:r>
          </a:p>
          <a:p>
            <a:endParaRPr lang="it-IT" dirty="0"/>
          </a:p>
        </p:txBody>
      </p:sp>
    </p:spTree>
    <p:extLst>
      <p:ext uri="{BB962C8B-B14F-4D97-AF65-F5344CB8AC3E}">
        <p14:creationId xmlns:p14="http://schemas.microsoft.com/office/powerpoint/2010/main" val="34822108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8F4D7E32-FC8F-4B42-AEF8-C3E85F898847}"/>
              </a:ext>
            </a:extLst>
          </p:cNvPr>
          <p:cNvSpPr txBox="1"/>
          <p:nvPr/>
        </p:nvSpPr>
        <p:spPr>
          <a:xfrm>
            <a:off x="702366" y="1144623"/>
            <a:ext cx="10058400" cy="4832092"/>
          </a:xfrm>
          <a:prstGeom prst="rect">
            <a:avLst/>
          </a:prstGeom>
          <a:noFill/>
        </p:spPr>
        <p:txBody>
          <a:bodyPr wrap="square" rtlCol="0">
            <a:spAutoFit/>
          </a:bodyPr>
          <a:lstStyle/>
          <a:p>
            <a:pPr algn="just"/>
            <a:r>
              <a:rPr lang="it-IT" sz="2200" b="0" i="0" dirty="0">
                <a:effectLst/>
              </a:rPr>
              <a:t>La dichiarazione d'esecutività nell'ordinamento italiano della sentenza ecclesiastica che dichiara la nullità del matrimonio concordatario, a causa dell'esclusione da parte di uno dei coniugi di uno dei bona </a:t>
            </a:r>
            <a:r>
              <a:rPr lang="it-IT" sz="2200" b="0" i="0" dirty="0" err="1">
                <a:effectLst/>
              </a:rPr>
              <a:t>matrimonii</a:t>
            </a:r>
            <a:r>
              <a:rPr lang="it-IT" sz="2200" b="0" i="0" dirty="0">
                <a:effectLst/>
              </a:rPr>
              <a:t>, trova ostacolo nell'ordine pubblico, qualora detta esclusione sia rimasta nella sfera psichica del suo autore </a:t>
            </a:r>
            <a:r>
              <a:rPr lang="it-IT" sz="2200" b="1" i="0" dirty="0">
                <a:effectLst/>
              </a:rPr>
              <a:t>e non sia stata manifestata, ovvero non sia stata conosciuta o conoscibile dall'altro coniuge</a:t>
            </a:r>
            <a:r>
              <a:rPr lang="it-IT" sz="2200" b="0" i="0" dirty="0">
                <a:effectLst/>
              </a:rPr>
              <a:t>, in quanto, in tal caso, si pone in contrasto con l'inderogabile principio della tutela della buona fede e dell'affidamento incolpevole, </a:t>
            </a:r>
            <a:r>
              <a:rPr lang="it-IT" sz="2200" dirty="0"/>
              <a:t>tuttavia ricollegato ad un valore individuale che appartiene alla sfera di disponibilità del soggetto ed è preordinato a tutelare questo valore contro gli ingiusti attacchi esterni. Pertanto, </a:t>
            </a:r>
            <a:r>
              <a:rPr lang="it-IT" sz="2200" b="0" i="0" dirty="0">
                <a:effectLst/>
              </a:rPr>
              <a:t>al suo titolare va riconosciuto il diritto di scegliere la non conservazione del rapporto viziato per fatto dell'altra parte e, conseguentemente, non sussiste ostacolo alla delibazione della sentenza nel caso in cui il coniuge che ignorava, o non poteva conoscere, il vizio del consenso dell'altro coniuge chieda la dichiarazione d'esecutività della sentenza ecclesiastica da parte della Corte d'appello.</a:t>
            </a:r>
            <a:endParaRPr lang="it-IT" sz="2200" dirty="0"/>
          </a:p>
        </p:txBody>
      </p:sp>
      <p:sp>
        <p:nvSpPr>
          <p:cNvPr id="3" name="CasellaDiTesto 2">
            <a:extLst>
              <a:ext uri="{FF2B5EF4-FFF2-40B4-BE49-F238E27FC236}">
                <a16:creationId xmlns:a16="http://schemas.microsoft.com/office/drawing/2014/main" id="{8D2B41C2-8626-4BDF-8316-B2EEA8B56E87}"/>
              </a:ext>
            </a:extLst>
          </p:cNvPr>
          <p:cNvSpPr txBox="1"/>
          <p:nvPr/>
        </p:nvSpPr>
        <p:spPr>
          <a:xfrm>
            <a:off x="2107096" y="436597"/>
            <a:ext cx="9740348" cy="523220"/>
          </a:xfrm>
          <a:prstGeom prst="rect">
            <a:avLst/>
          </a:prstGeom>
          <a:noFill/>
        </p:spPr>
        <p:txBody>
          <a:bodyPr wrap="square" rtlCol="0">
            <a:spAutoFit/>
          </a:bodyPr>
          <a:lstStyle/>
          <a:p>
            <a:r>
              <a:rPr lang="it-IT" sz="2800" dirty="0"/>
              <a:t>Cass. 1822 del 2005: </a:t>
            </a:r>
            <a:r>
              <a:rPr lang="it-IT" i="1" dirty="0"/>
              <a:t>(Ma in senso conforme, anche la giurisprudenza successiva</a:t>
            </a:r>
            <a:r>
              <a:rPr lang="it-IT" dirty="0"/>
              <a:t>)</a:t>
            </a:r>
          </a:p>
        </p:txBody>
      </p:sp>
    </p:spTree>
    <p:extLst>
      <p:ext uri="{BB962C8B-B14F-4D97-AF65-F5344CB8AC3E}">
        <p14:creationId xmlns:p14="http://schemas.microsoft.com/office/powerpoint/2010/main" val="28578893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EEA7D8EF-9143-4C42-AFF9-8154B574734E}"/>
              </a:ext>
            </a:extLst>
          </p:cNvPr>
          <p:cNvSpPr txBox="1"/>
          <p:nvPr/>
        </p:nvSpPr>
        <p:spPr>
          <a:xfrm>
            <a:off x="755374" y="490330"/>
            <a:ext cx="10416209" cy="4893647"/>
          </a:xfrm>
          <a:prstGeom prst="rect">
            <a:avLst/>
          </a:prstGeom>
          <a:noFill/>
        </p:spPr>
        <p:txBody>
          <a:bodyPr wrap="square" rtlCol="0">
            <a:spAutoFit/>
          </a:bodyPr>
          <a:lstStyle/>
          <a:p>
            <a:pPr algn="just"/>
            <a:r>
              <a:rPr lang="it-IT" sz="2200" dirty="0"/>
              <a:t>Tuttavia, se Tizia ottiene la delibazione della sentenza di nullità, cosa potrà accadere?</a:t>
            </a:r>
          </a:p>
          <a:p>
            <a:pPr algn="just"/>
            <a:endParaRPr lang="it-IT" sz="2200" dirty="0"/>
          </a:p>
          <a:p>
            <a:pPr algn="just"/>
            <a:r>
              <a:rPr lang="it-IT" b="0" i="0" dirty="0">
                <a:effectLst/>
                <a:highlight>
                  <a:srgbClr val="FFFF00"/>
                </a:highlight>
              </a:rPr>
              <a:t>Cass. n. 2728/1995</a:t>
            </a:r>
          </a:p>
          <a:p>
            <a:pPr algn="just"/>
            <a:endParaRPr lang="it-IT" b="0" i="0" dirty="0">
              <a:solidFill>
                <a:srgbClr val="4A4A4A"/>
              </a:solidFill>
              <a:effectLst/>
            </a:endParaRPr>
          </a:p>
          <a:p>
            <a:pPr algn="just"/>
            <a:r>
              <a:rPr lang="it-IT" sz="2000" b="0" i="0" dirty="0">
                <a:effectLst/>
              </a:rPr>
              <a:t>«(…)atteso che l'art. 18 della l. 27 maggio 1929 n. 847 - tuttora in vigore, anche a seguito dell'accordo del 18 febbraio 1984 di modifica del Concordato lateranense - dichiara </a:t>
            </a:r>
            <a:r>
              <a:rPr lang="it-IT" sz="2000" b="1" i="0" dirty="0">
                <a:effectLst/>
              </a:rPr>
              <a:t>applicabili le norme sul matrimonio putativo del codice civile</a:t>
            </a:r>
            <a:r>
              <a:rPr lang="it-IT" sz="2000" b="0" i="0" dirty="0">
                <a:effectLst/>
              </a:rPr>
              <a:t> anche nei casi in cui venga resa esecutiva la sentenza che dichiari la nullità del matrimonio celebrato davanti al ministro del culto cattolico».</a:t>
            </a:r>
          </a:p>
          <a:p>
            <a:pPr algn="just"/>
            <a:endParaRPr lang="it-IT" b="0" i="0" dirty="0">
              <a:effectLst/>
            </a:endParaRPr>
          </a:p>
          <a:p>
            <a:pPr algn="just"/>
            <a:r>
              <a:rPr lang="it-IT" dirty="0"/>
              <a:t>Art. 18 l. 1929/847</a:t>
            </a:r>
          </a:p>
          <a:p>
            <a:pPr algn="just"/>
            <a:endParaRPr lang="it-IT" dirty="0"/>
          </a:p>
          <a:p>
            <a:pPr algn="just"/>
            <a:r>
              <a:rPr lang="it-IT" sz="2000" b="0" i="0" dirty="0">
                <a:solidFill>
                  <a:srgbClr val="000000"/>
                </a:solidFill>
                <a:effectLst/>
              </a:rPr>
              <a:t>La disposizione dell'art. 116 del codice civile è applicabile anche nel caso di annullamento della trascrizione del matrimonio, e in quello in cui, a sensi del precedente art. 17, venga resa esecutiva la sentenza che dichiari la nullità del matrimonio celebrato davanti al ministro del culto cattolico.</a:t>
            </a:r>
          </a:p>
          <a:p>
            <a:pPr algn="l"/>
            <a:r>
              <a:rPr lang="it-IT" sz="2000" b="0" i="0" dirty="0">
                <a:solidFill>
                  <a:srgbClr val="000000"/>
                </a:solidFill>
                <a:effectLst/>
              </a:rPr>
              <a:t> </a:t>
            </a:r>
          </a:p>
          <a:p>
            <a:pPr algn="just"/>
            <a:endParaRPr lang="it-IT" dirty="0"/>
          </a:p>
        </p:txBody>
      </p:sp>
      <p:sp>
        <p:nvSpPr>
          <p:cNvPr id="3" name="CasellaDiTesto 2">
            <a:extLst>
              <a:ext uri="{FF2B5EF4-FFF2-40B4-BE49-F238E27FC236}">
                <a16:creationId xmlns:a16="http://schemas.microsoft.com/office/drawing/2014/main" id="{3BB12B21-1B00-4CB7-B9F1-AF1183A5A4C2}"/>
              </a:ext>
            </a:extLst>
          </p:cNvPr>
          <p:cNvSpPr txBox="1"/>
          <p:nvPr/>
        </p:nvSpPr>
        <p:spPr>
          <a:xfrm>
            <a:off x="755374" y="5261113"/>
            <a:ext cx="10416209" cy="707886"/>
          </a:xfrm>
          <a:prstGeom prst="rect">
            <a:avLst/>
          </a:prstGeom>
          <a:noFill/>
        </p:spPr>
        <p:txBody>
          <a:bodyPr wrap="square" rtlCol="0">
            <a:spAutoFit/>
          </a:bodyPr>
          <a:lstStyle/>
          <a:p>
            <a:r>
              <a:rPr lang="it-IT" sz="2000" dirty="0"/>
              <a:t>L’art. 116 del Codice civile del 1865 conteneva proprio l’istituto del matrimonio putativo, da qui la giurisprudenza sopra citata ha mantenuto fermo il collegamento con questo istituto.</a:t>
            </a:r>
          </a:p>
        </p:txBody>
      </p:sp>
    </p:spTree>
    <p:extLst>
      <p:ext uri="{BB962C8B-B14F-4D97-AF65-F5344CB8AC3E}">
        <p14:creationId xmlns:p14="http://schemas.microsoft.com/office/powerpoint/2010/main" val="41884027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604068D4-81B4-4EAB-9A28-400DF92258CA}"/>
              </a:ext>
            </a:extLst>
          </p:cNvPr>
          <p:cNvSpPr txBox="1"/>
          <p:nvPr/>
        </p:nvSpPr>
        <p:spPr>
          <a:xfrm>
            <a:off x="1152937" y="0"/>
            <a:ext cx="9462053" cy="6232475"/>
          </a:xfrm>
          <a:prstGeom prst="rect">
            <a:avLst/>
          </a:prstGeom>
          <a:noFill/>
        </p:spPr>
        <p:txBody>
          <a:bodyPr wrap="square" rtlCol="0">
            <a:spAutoFit/>
          </a:bodyPr>
          <a:lstStyle/>
          <a:p>
            <a:pPr algn="just"/>
            <a:r>
              <a:rPr lang="it-IT" sz="1900" b="1" dirty="0"/>
              <a:t>Art. 128. c.c.</a:t>
            </a:r>
          </a:p>
          <a:p>
            <a:pPr algn="just"/>
            <a:endParaRPr lang="it-IT" sz="1900" dirty="0"/>
          </a:p>
          <a:p>
            <a:pPr algn="just"/>
            <a:r>
              <a:rPr lang="it-IT" sz="1900" dirty="0"/>
              <a:t>1.Se il matrimonio è dichiarato nullo, gli effetti del matrimonio valido si producono, in favore dei coniugi, fino alla sentenza che pronunzia la nullità, </a:t>
            </a:r>
            <a:r>
              <a:rPr lang="it-IT" sz="1900" dirty="0">
                <a:highlight>
                  <a:srgbClr val="FFFF00"/>
                </a:highlight>
              </a:rPr>
              <a:t>quando i coniugi stessi lo hanno contratto in buona fede</a:t>
            </a:r>
            <a:r>
              <a:rPr lang="it-IT" sz="1900" dirty="0"/>
              <a:t>, oppure quando il loro consenso è stato estorto con violenza o determinato da timore di eccezionale gravità derivante da cause esterne agli sposi.</a:t>
            </a:r>
          </a:p>
          <a:p>
            <a:pPr algn="just"/>
            <a:endParaRPr lang="it-IT" sz="1900" b="1" dirty="0"/>
          </a:p>
          <a:p>
            <a:pPr algn="just"/>
            <a:r>
              <a:rPr lang="it-IT" sz="1900" b="1" dirty="0"/>
              <a:t>Art. 129. c.c.</a:t>
            </a:r>
          </a:p>
          <a:p>
            <a:pPr algn="just"/>
            <a:endParaRPr lang="it-IT" sz="1900" dirty="0"/>
          </a:p>
          <a:p>
            <a:pPr algn="just"/>
            <a:r>
              <a:rPr lang="it-IT" sz="1900" dirty="0"/>
              <a:t>1. </a:t>
            </a:r>
            <a:r>
              <a:rPr lang="it-IT" sz="1900" dirty="0">
                <a:highlight>
                  <a:srgbClr val="FFFF00"/>
                </a:highlight>
              </a:rPr>
              <a:t>Quando le condizioni del matrimonio putativo si verificano rispetto ad ambedue i coniugi</a:t>
            </a:r>
            <a:r>
              <a:rPr lang="it-IT" sz="1900" dirty="0"/>
              <a:t>, il giudice può disporre a carico di uno di essi e per un periodo non superiore a tre anni l'obbligo di corrispondere </a:t>
            </a:r>
            <a:r>
              <a:rPr lang="it-IT" sz="1900" dirty="0">
                <a:highlight>
                  <a:srgbClr val="00FF00"/>
                </a:highlight>
              </a:rPr>
              <a:t>somme periodiche di denaro</a:t>
            </a:r>
            <a:r>
              <a:rPr lang="it-IT" sz="1900" dirty="0"/>
              <a:t>, </a:t>
            </a:r>
            <a:r>
              <a:rPr lang="it-IT" sz="1900" dirty="0">
                <a:highlight>
                  <a:srgbClr val="00FF00"/>
                </a:highlight>
              </a:rPr>
              <a:t>in proporzione alle sue sostanze</a:t>
            </a:r>
            <a:r>
              <a:rPr lang="it-IT" sz="1900" dirty="0"/>
              <a:t>, a favore dell'altro, ove questi </a:t>
            </a:r>
            <a:r>
              <a:rPr lang="it-IT" sz="1900" dirty="0">
                <a:highlight>
                  <a:srgbClr val="00FF00"/>
                </a:highlight>
              </a:rPr>
              <a:t>non abbia adeguati redditi propri e non sia passato a nuove nozze</a:t>
            </a:r>
            <a:r>
              <a:rPr lang="it-IT" sz="1900" dirty="0"/>
              <a:t>.</a:t>
            </a:r>
          </a:p>
          <a:p>
            <a:pPr algn="just"/>
            <a:endParaRPr lang="it-IT" sz="1900" dirty="0"/>
          </a:p>
          <a:p>
            <a:pPr algn="just"/>
            <a:r>
              <a:rPr lang="it-IT" sz="1900" b="1" dirty="0"/>
              <a:t>Art. 129-bis c.c.</a:t>
            </a:r>
          </a:p>
          <a:p>
            <a:pPr algn="just"/>
            <a:endParaRPr lang="it-IT" sz="1900" dirty="0"/>
          </a:p>
          <a:p>
            <a:pPr algn="just"/>
            <a:r>
              <a:rPr lang="it-IT" sz="1900" b="0" i="0" dirty="0">
                <a:solidFill>
                  <a:srgbClr val="000000"/>
                </a:solidFill>
                <a:effectLst/>
              </a:rPr>
              <a:t>1. Il coniuge al </a:t>
            </a:r>
            <a:r>
              <a:rPr lang="it-IT" sz="1900" b="0" i="0" dirty="0">
                <a:solidFill>
                  <a:srgbClr val="000000"/>
                </a:solidFill>
                <a:effectLst/>
                <a:highlight>
                  <a:srgbClr val="FFFF00"/>
                </a:highlight>
              </a:rPr>
              <a:t>quale sia imputabile la nullità del matrimonio </a:t>
            </a:r>
            <a:r>
              <a:rPr lang="it-IT" sz="1900" b="0" i="0" dirty="0">
                <a:solidFill>
                  <a:srgbClr val="000000"/>
                </a:solidFill>
                <a:effectLst/>
              </a:rPr>
              <a:t>è tenuto a corrispondere all'altro coniuge in buona fede, qualora il matrimonio sia annullato, </a:t>
            </a:r>
            <a:r>
              <a:rPr lang="it-IT" sz="1900" b="0" i="0" dirty="0">
                <a:solidFill>
                  <a:srgbClr val="000000"/>
                </a:solidFill>
                <a:effectLst/>
                <a:highlight>
                  <a:srgbClr val="00FF00"/>
                </a:highlight>
              </a:rPr>
              <a:t>una congrua indennità</a:t>
            </a:r>
            <a:r>
              <a:rPr lang="it-IT" sz="1900" b="0" i="0" dirty="0">
                <a:solidFill>
                  <a:srgbClr val="000000"/>
                </a:solidFill>
                <a:effectLst/>
              </a:rPr>
              <a:t>, anche in mancanza di prova del danno sofferto. L'indennità deve comunque comprendere una somma corrispondente al mantenimento per tre anni. È tenuto altresì a prestare gli alimenti al coniuge in buona fede, sempre che non vi siano altri obbligati</a:t>
            </a:r>
            <a:endParaRPr lang="it-IT" sz="1900" dirty="0"/>
          </a:p>
        </p:txBody>
      </p:sp>
    </p:spTree>
    <p:extLst>
      <p:ext uri="{BB962C8B-B14F-4D97-AF65-F5344CB8AC3E}">
        <p14:creationId xmlns:p14="http://schemas.microsoft.com/office/powerpoint/2010/main" val="18994682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581B2A0A-36BA-45B6-89CA-CEB6F9053B99}"/>
              </a:ext>
            </a:extLst>
          </p:cNvPr>
          <p:cNvSpPr txBox="1"/>
          <p:nvPr/>
        </p:nvSpPr>
        <p:spPr>
          <a:xfrm>
            <a:off x="609600" y="569843"/>
            <a:ext cx="11184835" cy="5262979"/>
          </a:xfrm>
          <a:prstGeom prst="rect">
            <a:avLst/>
          </a:prstGeom>
          <a:noFill/>
        </p:spPr>
        <p:txBody>
          <a:bodyPr wrap="square" rtlCol="0">
            <a:spAutoFit/>
          </a:bodyPr>
          <a:lstStyle/>
          <a:p>
            <a:r>
              <a:rPr lang="it-IT" sz="2100" dirty="0"/>
              <a:t>Valutazione dei presupposti:</a:t>
            </a:r>
          </a:p>
          <a:p>
            <a:endParaRPr lang="it-IT" sz="2100" dirty="0"/>
          </a:p>
          <a:p>
            <a:r>
              <a:rPr lang="it-IT" sz="2100" dirty="0">
                <a:highlight>
                  <a:srgbClr val="00FF00"/>
                </a:highlight>
              </a:rPr>
              <a:t>Buona fede dei coniugi</a:t>
            </a:r>
            <a:r>
              <a:rPr lang="it-IT" sz="2100" dirty="0"/>
              <a:t>: «va riferita all’ignoranza (incolpevole) da parte dei coniugi o di uno di essi della specifica causa di nullità (Cass. 216/1967). </a:t>
            </a:r>
          </a:p>
          <a:p>
            <a:endParaRPr lang="it-IT" sz="2100" dirty="0"/>
          </a:p>
          <a:p>
            <a:r>
              <a:rPr lang="it-IT" sz="2100" dirty="0"/>
              <a:t>Si consideri quanto affermato da Cass. 8477/1992:</a:t>
            </a:r>
          </a:p>
          <a:p>
            <a:endParaRPr lang="it-IT" sz="2100" dirty="0"/>
          </a:p>
          <a:p>
            <a:pPr algn="just"/>
            <a:r>
              <a:rPr lang="it-IT" sz="2100" dirty="0"/>
              <a:t>A norma dell’art. 8, n. 2 della l. 25 marzo 1985, n. 121 la Corte d’appello, in sede di deliberazione della sentenza del tribunale ecclesiastico dichiarativa della nullità di matrimonio religioso, ha il potere di disporre a favore del coniuge in buona fede, solo in via provvisoria, una congrua indennità e la corresponsione di alimenti, mentre ogni decisione definitiva (…) resta riservata al giudice competente secondo le norme processuali generali.</a:t>
            </a:r>
          </a:p>
          <a:p>
            <a:pPr algn="just"/>
            <a:endParaRPr lang="it-IT" sz="2100" dirty="0"/>
          </a:p>
          <a:p>
            <a:pPr algn="just"/>
            <a:r>
              <a:rPr lang="it-IT" sz="2100" dirty="0"/>
              <a:t>Norma dunque di raccordo tra il matrimonio putativo e la disciplina della delibazione della sentenza di nullità.</a:t>
            </a:r>
          </a:p>
          <a:p>
            <a:pPr algn="just"/>
            <a:endParaRPr lang="it-IT" sz="2100" dirty="0"/>
          </a:p>
        </p:txBody>
      </p:sp>
    </p:spTree>
    <p:extLst>
      <p:ext uri="{BB962C8B-B14F-4D97-AF65-F5344CB8AC3E}">
        <p14:creationId xmlns:p14="http://schemas.microsoft.com/office/powerpoint/2010/main" val="7514278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2F6F1ED9-0902-F715-9EBA-35EFA44F887D}"/>
              </a:ext>
            </a:extLst>
          </p:cNvPr>
          <p:cNvSpPr txBox="1"/>
          <p:nvPr/>
        </p:nvSpPr>
        <p:spPr>
          <a:xfrm>
            <a:off x="524435" y="403412"/>
            <a:ext cx="10956365" cy="5401479"/>
          </a:xfrm>
          <a:prstGeom prst="rect">
            <a:avLst/>
          </a:prstGeom>
          <a:noFill/>
        </p:spPr>
        <p:txBody>
          <a:bodyPr wrap="square" rtlCol="0">
            <a:spAutoFit/>
          </a:bodyPr>
          <a:lstStyle/>
          <a:p>
            <a:pPr algn="just"/>
            <a:r>
              <a:rPr lang="it-IT" sz="2300" dirty="0"/>
              <a:t>Come è chiaro, in base agli stessi presupposti della riserva mentale, ad essere in buona fede può essere unicamente Tizia, nel caso in cui non fosse neppure conoscibile, per lei, la riserva mentale di Caio. </a:t>
            </a:r>
          </a:p>
          <a:p>
            <a:pPr algn="just"/>
            <a:endParaRPr lang="it-IT" sz="2300" dirty="0"/>
          </a:p>
          <a:p>
            <a:pPr algn="just"/>
            <a:r>
              <a:rPr lang="it-IT" sz="2300" dirty="0"/>
              <a:t>Ma quali sarebbero le conseguenze?</a:t>
            </a:r>
          </a:p>
          <a:p>
            <a:pPr algn="just"/>
            <a:endParaRPr lang="it-IT" sz="2300" dirty="0"/>
          </a:p>
          <a:p>
            <a:pPr algn="just"/>
            <a:r>
              <a:rPr lang="it-IT" sz="2300" dirty="0">
                <a:highlight>
                  <a:srgbClr val="FFFF00"/>
                </a:highlight>
              </a:rPr>
              <a:t>Art. 129-bis: </a:t>
            </a:r>
            <a:r>
              <a:rPr lang="it-IT" sz="2300" dirty="0"/>
              <a:t>corresponsione della </a:t>
            </a:r>
            <a:r>
              <a:rPr lang="it-IT" sz="2300" b="1" dirty="0"/>
              <a:t>congrua indennità. </a:t>
            </a:r>
          </a:p>
          <a:p>
            <a:pPr algn="just"/>
            <a:endParaRPr lang="it-IT" sz="2300" b="1" dirty="0"/>
          </a:p>
          <a:p>
            <a:pPr algn="just"/>
            <a:r>
              <a:rPr lang="it-IT" sz="2300" dirty="0"/>
              <a:t>L’indennità ex art. 129-bis non può essere inferiore al mantenimento per tre anni (cioè all’assegno dovuto ai sensi dell’art. 129) ed è dovuto anche in assenza di prova del danno sofferto. Per siffatte ragioni, autorevole dottrina parla in proposito di una funzione sanzionatoria di tale indennità: secondo taluni  può essere intesa alla stregua di </a:t>
            </a:r>
            <a:r>
              <a:rPr lang="it-IT" sz="2300" b="1" dirty="0"/>
              <a:t>pena privata; </a:t>
            </a:r>
            <a:r>
              <a:rPr lang="it-IT" sz="2300" dirty="0"/>
              <a:t>secondo altri autori, invece, semplicemente quale una peculiare forma di responsabilità ai sensi dell’</a:t>
            </a:r>
            <a:r>
              <a:rPr lang="it-IT" sz="2300" b="1" dirty="0"/>
              <a:t>art. 2043 c.c</a:t>
            </a:r>
            <a:r>
              <a:rPr lang="it-IT" sz="2300" dirty="0"/>
              <a:t>.</a:t>
            </a:r>
          </a:p>
          <a:p>
            <a:pPr algn="just"/>
            <a:endParaRPr lang="it-IT" sz="2300" dirty="0"/>
          </a:p>
        </p:txBody>
      </p:sp>
    </p:spTree>
    <p:extLst>
      <p:ext uri="{BB962C8B-B14F-4D97-AF65-F5344CB8AC3E}">
        <p14:creationId xmlns:p14="http://schemas.microsoft.com/office/powerpoint/2010/main" val="1724777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13535652-EBD1-A307-1F6D-D232B4DE3C37}"/>
              </a:ext>
            </a:extLst>
          </p:cNvPr>
          <p:cNvSpPr txBox="1"/>
          <p:nvPr/>
        </p:nvSpPr>
        <p:spPr>
          <a:xfrm>
            <a:off x="667657" y="566057"/>
            <a:ext cx="10334172" cy="5047536"/>
          </a:xfrm>
          <a:prstGeom prst="rect">
            <a:avLst/>
          </a:prstGeom>
          <a:noFill/>
        </p:spPr>
        <p:txBody>
          <a:bodyPr wrap="square" rtlCol="0">
            <a:spAutoFit/>
          </a:bodyPr>
          <a:lstStyle/>
          <a:p>
            <a:pPr algn="just"/>
            <a:r>
              <a:rPr lang="it-IT" sz="2300" dirty="0"/>
              <a:t>Inoltre, per il tenore letterale dell’art. 129-bis, la dottrina maggioritaria esclude che, a differenza del 129 (quando i due coniugi siano entrambi in buona fede), ai fini della determinazione dell’indennità abbia un rilievo la necessaria proporzione con le sostanze e i redditi dell’obbligato: in altri termini, quanto sarebbe stato dovuto quale mantenimento triennale costituisce soltanto il </a:t>
            </a:r>
            <a:r>
              <a:rPr lang="it-IT" sz="2300" b="1" dirty="0"/>
              <a:t>limite minimo </a:t>
            </a:r>
            <a:r>
              <a:rPr lang="it-IT" sz="2300" dirty="0"/>
              <a:t>dell’indennità, ma questa può ben eccedere tale parametro sulla base della gravità della condotta commessa dal soggetto in mala fede (in base, dunque alla componente </a:t>
            </a:r>
            <a:r>
              <a:rPr lang="it-IT" sz="2300" b="1" dirty="0"/>
              <a:t>sanzionatoria </a:t>
            </a:r>
            <a:r>
              <a:rPr lang="it-IT" sz="2300" dirty="0"/>
              <a:t>della medesima).</a:t>
            </a:r>
          </a:p>
          <a:p>
            <a:pPr algn="just"/>
            <a:endParaRPr lang="it-IT" sz="2300" dirty="0"/>
          </a:p>
          <a:p>
            <a:pPr algn="just"/>
            <a:r>
              <a:rPr lang="it-IT" sz="2300" dirty="0"/>
              <a:t>In sintesi, dunque, si può dire che, se l’art. 129 può attribuire ad uno dei coniugi un assegno triennale laddove siano rispettati i presupposti per il mantenimento, nel caso dell’art. 129-bis tale indennità sarebbe </a:t>
            </a:r>
            <a:r>
              <a:rPr lang="it-IT" sz="2300" b="1" dirty="0"/>
              <a:t>necessariamente</a:t>
            </a:r>
            <a:r>
              <a:rPr lang="it-IT" sz="2300" dirty="0"/>
              <a:t> dovuta, a prescindere anche dalla sproporzione tra i redditi e le sostanze dei coniugi, costituendo peraltro un limite soltanto verso il basso e non verso l’alto.</a:t>
            </a:r>
          </a:p>
        </p:txBody>
      </p:sp>
    </p:spTree>
    <p:extLst>
      <p:ext uri="{BB962C8B-B14F-4D97-AF65-F5344CB8AC3E}">
        <p14:creationId xmlns:p14="http://schemas.microsoft.com/office/powerpoint/2010/main" val="8698899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659CD2AD-2734-4D8F-A152-B8B5BD933354}"/>
              </a:ext>
            </a:extLst>
          </p:cNvPr>
          <p:cNvSpPr txBox="1"/>
          <p:nvPr/>
        </p:nvSpPr>
        <p:spPr>
          <a:xfrm>
            <a:off x="728870" y="516835"/>
            <a:ext cx="10853530" cy="4093428"/>
          </a:xfrm>
          <a:prstGeom prst="rect">
            <a:avLst/>
          </a:prstGeom>
          <a:noFill/>
        </p:spPr>
        <p:txBody>
          <a:bodyPr wrap="square" rtlCol="0">
            <a:spAutoFit/>
          </a:bodyPr>
          <a:lstStyle/>
          <a:p>
            <a:r>
              <a:rPr lang="it-IT" sz="2600" i="1" dirty="0"/>
              <a:t>Possibile schema di risoluzione del caso:</a:t>
            </a:r>
          </a:p>
          <a:p>
            <a:endParaRPr lang="it-IT" dirty="0"/>
          </a:p>
          <a:p>
            <a:pPr marL="342900" indent="-342900">
              <a:buAutoNum type="alphaLcParenR"/>
            </a:pPr>
            <a:r>
              <a:rPr lang="it-IT" sz="2400" dirty="0"/>
              <a:t>Breve inquadramento dell’istituto del matrimonio concordatario;</a:t>
            </a:r>
          </a:p>
          <a:p>
            <a:pPr marL="342900" indent="-342900">
              <a:buAutoNum type="alphaLcParenR"/>
            </a:pPr>
            <a:endParaRPr lang="it-IT" sz="2400" dirty="0"/>
          </a:p>
          <a:p>
            <a:pPr marL="342900" indent="-342900">
              <a:buAutoNum type="alphaLcParenR"/>
            </a:pPr>
            <a:r>
              <a:rPr lang="it-IT" sz="2400" dirty="0"/>
              <a:t>Inquadrare l’istituto della delibazione delle sentenze di nullità canoniche e precisare in quale modo questo gioverebbe a Caio;</a:t>
            </a:r>
          </a:p>
          <a:p>
            <a:pPr marL="342900" indent="-342900">
              <a:buAutoNum type="alphaLcParenR"/>
            </a:pPr>
            <a:endParaRPr lang="it-IT" sz="2400" dirty="0"/>
          </a:p>
          <a:p>
            <a:pPr marL="342900" indent="-342900">
              <a:buAutoNum type="alphaLcParenR"/>
            </a:pPr>
            <a:r>
              <a:rPr lang="it-IT" sz="2400" dirty="0"/>
              <a:t>Soffermarsi sul problema della riserva mentale unilaterale e chiarire i possibili profili di contrasto con l’ordine pubblico;</a:t>
            </a:r>
          </a:p>
          <a:p>
            <a:pPr marL="342900" indent="-342900">
              <a:buAutoNum type="alphaLcParenR"/>
            </a:pPr>
            <a:endParaRPr lang="it-IT" sz="2400" dirty="0"/>
          </a:p>
          <a:p>
            <a:pPr marL="342900" indent="-342900">
              <a:buAutoNum type="alphaLcParenR"/>
            </a:pPr>
            <a:r>
              <a:rPr lang="it-IT" sz="2400" dirty="0"/>
              <a:t>Questioni relative al matrimonio putativo </a:t>
            </a:r>
          </a:p>
        </p:txBody>
      </p:sp>
    </p:spTree>
    <p:extLst>
      <p:ext uri="{BB962C8B-B14F-4D97-AF65-F5344CB8AC3E}">
        <p14:creationId xmlns:p14="http://schemas.microsoft.com/office/powerpoint/2010/main" val="891114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C806AD5A-32E2-4351-ACD0-95F9808E3C54}"/>
              </a:ext>
            </a:extLst>
          </p:cNvPr>
          <p:cNvSpPr txBox="1"/>
          <p:nvPr/>
        </p:nvSpPr>
        <p:spPr>
          <a:xfrm>
            <a:off x="569843" y="159026"/>
            <a:ext cx="11052313" cy="7140416"/>
          </a:xfrm>
          <a:prstGeom prst="rect">
            <a:avLst/>
          </a:prstGeom>
          <a:noFill/>
        </p:spPr>
        <p:txBody>
          <a:bodyPr wrap="square" rtlCol="0">
            <a:spAutoFit/>
          </a:bodyPr>
          <a:lstStyle/>
          <a:p>
            <a:pPr algn="ctr"/>
            <a:r>
              <a:rPr lang="it-IT" sz="2600" dirty="0"/>
              <a:t>Esame della traccia</a:t>
            </a:r>
          </a:p>
          <a:p>
            <a:pPr algn="just"/>
            <a:endParaRPr lang="it-IT" dirty="0"/>
          </a:p>
          <a:p>
            <a:pPr algn="just"/>
            <a:r>
              <a:rPr lang="it-IT" sz="2200" dirty="0"/>
              <a:t>Elementi rilevanti:</a:t>
            </a:r>
          </a:p>
          <a:p>
            <a:pPr algn="just"/>
            <a:endParaRPr lang="it-IT" sz="2200" dirty="0"/>
          </a:p>
          <a:p>
            <a:pPr marL="457200" indent="-457200" algn="just">
              <a:buAutoNum type="alphaLcParenR"/>
            </a:pPr>
            <a:r>
              <a:rPr lang="it-IT" sz="2200" dirty="0"/>
              <a:t>Matrimonio svolto secondo le formalità previste dal rito cattolico</a:t>
            </a:r>
          </a:p>
          <a:p>
            <a:pPr marL="457200" indent="-457200" algn="just">
              <a:buAutoNum type="alphaLcParenR"/>
            </a:pPr>
            <a:endParaRPr lang="it-IT" sz="2200" dirty="0"/>
          </a:p>
          <a:p>
            <a:pPr marL="457200" indent="-457200" algn="just">
              <a:buAutoNum type="alphaLcParenR"/>
            </a:pPr>
            <a:r>
              <a:rPr lang="it-IT" sz="2200" dirty="0"/>
              <a:t>Atto di matrimonio trascritto nei pubblici registri</a:t>
            </a:r>
          </a:p>
          <a:p>
            <a:pPr marL="457200" indent="-457200" algn="just">
              <a:buAutoNum type="alphaLcParenR"/>
            </a:pPr>
            <a:endParaRPr lang="it-IT" sz="2200" dirty="0"/>
          </a:p>
          <a:p>
            <a:pPr marL="457200" indent="-457200" algn="just">
              <a:buAutoNum type="alphaLcParenR"/>
            </a:pPr>
            <a:r>
              <a:rPr lang="it-IT" sz="2200" dirty="0"/>
              <a:t>Esclusione unilaterale dell’assoluta indissolubilità del matrimonio concordatario</a:t>
            </a:r>
          </a:p>
          <a:p>
            <a:pPr marL="457200" indent="-457200" algn="just">
              <a:buAutoNum type="alphaLcParenR"/>
            </a:pPr>
            <a:endParaRPr lang="it-IT" sz="2200" dirty="0"/>
          </a:p>
          <a:p>
            <a:pPr marL="457200" indent="-457200" algn="just">
              <a:buAutoNum type="alphaLcParenR"/>
            </a:pPr>
            <a:r>
              <a:rPr lang="it-IT" sz="2200" dirty="0"/>
              <a:t>Il giudice civile decide sulla causa di separazione e di divorzio</a:t>
            </a:r>
          </a:p>
          <a:p>
            <a:pPr marL="457200" indent="-457200" algn="just">
              <a:buAutoNum type="alphaLcParenR"/>
            </a:pPr>
            <a:endParaRPr lang="it-IT" sz="2200" dirty="0"/>
          </a:p>
          <a:p>
            <a:pPr marL="457200" indent="-457200" algn="just">
              <a:buAutoNum type="alphaLcParenR"/>
            </a:pPr>
            <a:r>
              <a:rPr lang="it-IT" sz="2200" dirty="0"/>
              <a:t>Il giudice ecclesiastico decide sulla invalidità del matrimonio</a:t>
            </a:r>
          </a:p>
          <a:p>
            <a:pPr marL="457200" indent="-457200" algn="just">
              <a:buAutoNum type="alphaLcParenR"/>
            </a:pPr>
            <a:endParaRPr lang="it-IT" sz="2200" dirty="0"/>
          </a:p>
          <a:p>
            <a:pPr algn="just"/>
            <a:r>
              <a:rPr lang="it-IT" sz="2200" dirty="0"/>
              <a:t>Richiesta:</a:t>
            </a:r>
          </a:p>
          <a:p>
            <a:pPr algn="just"/>
            <a:endParaRPr lang="it-IT" sz="2200" dirty="0"/>
          </a:p>
          <a:p>
            <a:pPr algn="just"/>
            <a:r>
              <a:rPr lang="it-IT" sz="2200" dirty="0"/>
              <a:t>Rinvenire la tutela giuridica più idonea per Caio</a:t>
            </a:r>
          </a:p>
          <a:p>
            <a:pPr marL="457200" indent="-457200" algn="just">
              <a:buAutoNum type="alphaLcParenR"/>
            </a:pPr>
            <a:endParaRPr lang="it-IT" sz="2200" dirty="0"/>
          </a:p>
          <a:p>
            <a:pPr marL="457200" indent="-457200" algn="just">
              <a:buAutoNum type="alphaLcParenR"/>
            </a:pPr>
            <a:endParaRPr lang="it-IT" sz="2200" dirty="0"/>
          </a:p>
          <a:p>
            <a:pPr marL="457200" indent="-457200" algn="just">
              <a:buAutoNum type="alphaLcParenR"/>
            </a:pPr>
            <a:endParaRPr lang="it-IT" sz="2200" dirty="0"/>
          </a:p>
          <a:p>
            <a:pPr marL="457200" indent="-457200" algn="just">
              <a:buAutoNum type="alphaLcParenR"/>
            </a:pPr>
            <a:endParaRPr lang="it-IT" dirty="0"/>
          </a:p>
        </p:txBody>
      </p:sp>
    </p:spTree>
    <p:extLst>
      <p:ext uri="{BB962C8B-B14F-4D97-AF65-F5344CB8AC3E}">
        <p14:creationId xmlns:p14="http://schemas.microsoft.com/office/powerpoint/2010/main" val="8325969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CF9F5073-1D7B-4B1E-B2EE-0F4A75D802B6}"/>
              </a:ext>
            </a:extLst>
          </p:cNvPr>
          <p:cNvSpPr txBox="1"/>
          <p:nvPr/>
        </p:nvSpPr>
        <p:spPr>
          <a:xfrm>
            <a:off x="326887" y="737649"/>
            <a:ext cx="11054281" cy="3928255"/>
          </a:xfrm>
          <a:prstGeom prst="rect">
            <a:avLst/>
          </a:prstGeom>
          <a:noFill/>
        </p:spPr>
        <p:txBody>
          <a:bodyPr wrap="square" rtlCol="0">
            <a:spAutoFit/>
          </a:bodyPr>
          <a:lstStyle/>
          <a:p>
            <a:pPr lvl="0" algn="just" defTabSz="914400">
              <a:lnSpc>
                <a:spcPct val="90000"/>
              </a:lnSpc>
              <a:spcBef>
                <a:spcPts val="1200"/>
              </a:spcBef>
              <a:spcAft>
                <a:spcPts val="200"/>
              </a:spcAft>
              <a:buClr>
                <a:srgbClr val="E48312"/>
              </a:buClr>
              <a:buSzPct val="100000"/>
            </a:pPr>
            <a:r>
              <a:rPr lang="it-IT" sz="2400" dirty="0">
                <a:solidFill>
                  <a:srgbClr val="FF0000"/>
                </a:solidFill>
              </a:rPr>
              <a:t>Il giudice civile</a:t>
            </a:r>
            <a:r>
              <a:rPr lang="it-IT" sz="2400" dirty="0"/>
              <a:t>, con sentenza del giugno 2018, stabiliva la </a:t>
            </a:r>
            <a:r>
              <a:rPr lang="it-IT" sz="2400" dirty="0">
                <a:solidFill>
                  <a:srgbClr val="FF0000"/>
                </a:solidFill>
              </a:rPr>
              <a:t>separazione</a:t>
            </a:r>
            <a:r>
              <a:rPr lang="it-IT" sz="2400" dirty="0"/>
              <a:t> dei due coniugi; successivamente, nel marzo 2019, il Tribunale sanciva in primo grado lo </a:t>
            </a:r>
            <a:r>
              <a:rPr lang="it-IT" sz="2400" dirty="0">
                <a:solidFill>
                  <a:srgbClr val="FF0000"/>
                </a:solidFill>
              </a:rPr>
              <a:t>scioglimento del loro matrimonio</a:t>
            </a:r>
            <a:r>
              <a:rPr lang="it-IT" sz="2400" dirty="0"/>
              <a:t>, attribuendo a Tizia, peraltro, un cospicuo </a:t>
            </a:r>
            <a:r>
              <a:rPr lang="it-IT" sz="2400" dirty="0">
                <a:solidFill>
                  <a:srgbClr val="FF0000"/>
                </a:solidFill>
              </a:rPr>
              <a:t>assegno di divorzio, </a:t>
            </a:r>
            <a:r>
              <a:rPr lang="it-IT" sz="2400" dirty="0">
                <a:highlight>
                  <a:srgbClr val="FFFF00"/>
                </a:highlight>
              </a:rPr>
              <a:t>con sentenza che passava in giudicato alcune settimane dopo</a:t>
            </a:r>
            <a:r>
              <a:rPr lang="it-IT" sz="2400" dirty="0"/>
              <a:t>. In parallelo, si svolgeva presso il giudice ecclesiastico il giudizio sulla nullità del matrimonio tra Tizia e Caio: alla fine, il tribunale ecclesiastico di ultima istanza, la </a:t>
            </a:r>
            <a:r>
              <a:rPr lang="it-IT" sz="2400" dirty="0" err="1">
                <a:solidFill>
                  <a:srgbClr val="FF0000"/>
                </a:solidFill>
              </a:rPr>
              <a:t>Signatura</a:t>
            </a:r>
            <a:r>
              <a:rPr lang="it-IT" sz="2400" dirty="0">
                <a:solidFill>
                  <a:srgbClr val="FF0000"/>
                </a:solidFill>
              </a:rPr>
              <a:t> Apostolica</a:t>
            </a:r>
            <a:r>
              <a:rPr lang="it-IT" sz="2400" dirty="0"/>
              <a:t>, accogliendo la domanda di Tizia, dichiarava la </a:t>
            </a:r>
            <a:r>
              <a:rPr lang="it-IT" sz="2400" dirty="0">
                <a:solidFill>
                  <a:srgbClr val="FF0000"/>
                </a:solidFill>
              </a:rPr>
              <a:t>nullità del matrimonio canonico nel dicembre 2020, la quale passava dunque in giudicato</a:t>
            </a:r>
            <a:r>
              <a:rPr lang="it-IT" sz="2400" dirty="0"/>
              <a:t>.</a:t>
            </a:r>
          </a:p>
          <a:p>
            <a:pPr lvl="0" algn="just" defTabSz="914400">
              <a:lnSpc>
                <a:spcPct val="90000"/>
              </a:lnSpc>
              <a:spcBef>
                <a:spcPts val="1200"/>
              </a:spcBef>
              <a:spcAft>
                <a:spcPts val="200"/>
              </a:spcAft>
              <a:buClr>
                <a:srgbClr val="E48312"/>
              </a:buClr>
              <a:buSzPct val="100000"/>
            </a:pPr>
            <a:r>
              <a:rPr lang="it-IT" sz="2400" dirty="0"/>
              <a:t>A seguito del passaggio in giudicato della sentenza di nullità, Caio si rivolgeva all’avvocato De </a:t>
            </a:r>
            <a:r>
              <a:rPr lang="it-IT" sz="2400" dirty="0" err="1"/>
              <a:t>Cavillis</a:t>
            </a:r>
            <a:r>
              <a:rPr lang="it-IT" sz="2400" dirty="0">
                <a:solidFill>
                  <a:srgbClr val="000000">
                    <a:lumMod val="75000"/>
                    <a:lumOff val="25000"/>
                  </a:srgbClr>
                </a:solidFill>
              </a:rPr>
              <a:t> </a:t>
            </a:r>
            <a:r>
              <a:rPr lang="it-IT" sz="2400" dirty="0">
                <a:solidFill>
                  <a:srgbClr val="FF0000"/>
                </a:solidFill>
              </a:rPr>
              <a:t>al fine di richiedergli quale fosse la soluzione giuridica per lui più conveniente.</a:t>
            </a:r>
          </a:p>
        </p:txBody>
      </p:sp>
    </p:spTree>
    <p:extLst>
      <p:ext uri="{BB962C8B-B14F-4D97-AF65-F5344CB8AC3E}">
        <p14:creationId xmlns:p14="http://schemas.microsoft.com/office/powerpoint/2010/main" val="36953518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E485D55D-492F-BB93-C086-8223BAE6BE57}"/>
              </a:ext>
            </a:extLst>
          </p:cNvPr>
          <p:cNvSpPr txBox="1"/>
          <p:nvPr/>
        </p:nvSpPr>
        <p:spPr>
          <a:xfrm>
            <a:off x="618565" y="699247"/>
            <a:ext cx="10945906" cy="5447645"/>
          </a:xfrm>
          <a:prstGeom prst="rect">
            <a:avLst/>
          </a:prstGeom>
          <a:noFill/>
        </p:spPr>
        <p:txBody>
          <a:bodyPr wrap="square" rtlCol="0">
            <a:spAutoFit/>
          </a:bodyPr>
          <a:lstStyle/>
          <a:p>
            <a:pPr algn="just"/>
            <a:r>
              <a:rPr lang="it-IT" sz="2300" dirty="0"/>
              <a:t>Si era visto, nella versione iniziale, il caso in cui la sentenza ecclesiastica di nullità sia passata in giudicato prima del passaggio in giudicato della sentenza civile di scioglimento del matrimonio. Cosa accade nel caso inverso, cioè quando la sentenza di nullità passi in giudicato prima di quella di nullità (</a:t>
            </a:r>
            <a:r>
              <a:rPr lang="it-IT" sz="2300" i="1" dirty="0" err="1"/>
              <a:t>rectius</a:t>
            </a:r>
            <a:r>
              <a:rPr lang="it-IT" sz="2300" dirty="0"/>
              <a:t>, della delibazione della sentenza ecclesiastica di nullità)?</a:t>
            </a:r>
          </a:p>
          <a:p>
            <a:endParaRPr lang="it-IT" dirty="0"/>
          </a:p>
          <a:p>
            <a:endParaRPr lang="it-IT" dirty="0"/>
          </a:p>
          <a:p>
            <a:pPr algn="just"/>
            <a:r>
              <a:rPr lang="it-IT" sz="2300" dirty="0">
                <a:latin typeface="Calibri (corpo)"/>
                <a:cs typeface="Times New Roman" panose="02020603050405020304" pitchFamily="18" charset="0"/>
              </a:rPr>
              <a:t>Secondo l’orientamento pressocché costante della Suprema Corte, stante la diversità di oggetto, la delibazione della sentenza di nullità non verrebbe impedita (come è noto, un conto è lo scioglimento del matrimonio, un altro è l’invalidità del medesimo). Cionondimeno, secondo il medesimo orientamento, in forza del </a:t>
            </a:r>
            <a:r>
              <a:rPr lang="it-IT" sz="2300" b="1" dirty="0">
                <a:latin typeface="Calibri (corpo)"/>
                <a:cs typeface="Times New Roman" panose="02020603050405020304" pitchFamily="18" charset="0"/>
              </a:rPr>
              <a:t>principio del giudicato </a:t>
            </a:r>
            <a:r>
              <a:rPr lang="it-IT" sz="2300" dirty="0">
                <a:latin typeface="Calibri (corpo)"/>
                <a:cs typeface="Times New Roman" panose="02020603050405020304" pitchFamily="18" charset="0"/>
              </a:rPr>
              <a:t>ex art. 2909 c.c., la delibazione della nullità non può incidere sulle pronunce accessorie della sentenza civile di divorzio: a questo proposito, si pensi proprio al caso dell’assegno di divorzio eventualmente riconosciuto a uno dei coniugi. </a:t>
            </a:r>
          </a:p>
          <a:p>
            <a:endParaRPr lang="it-IT" dirty="0"/>
          </a:p>
          <a:p>
            <a:endParaRPr lang="it-IT" dirty="0"/>
          </a:p>
        </p:txBody>
      </p:sp>
    </p:spTree>
    <p:extLst>
      <p:ext uri="{BB962C8B-B14F-4D97-AF65-F5344CB8AC3E}">
        <p14:creationId xmlns:p14="http://schemas.microsoft.com/office/powerpoint/2010/main" val="241585836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70D5EE4A-2E86-44EE-B2D4-A27F1A7904E0}"/>
              </a:ext>
            </a:extLst>
          </p:cNvPr>
          <p:cNvSpPr txBox="1"/>
          <p:nvPr/>
        </p:nvSpPr>
        <p:spPr>
          <a:xfrm>
            <a:off x="874643" y="1400194"/>
            <a:ext cx="10257183" cy="2308324"/>
          </a:xfrm>
          <a:prstGeom prst="rect">
            <a:avLst/>
          </a:prstGeom>
          <a:noFill/>
        </p:spPr>
        <p:txBody>
          <a:bodyPr wrap="square" rtlCol="0">
            <a:spAutoFit/>
          </a:bodyPr>
          <a:lstStyle/>
          <a:p>
            <a:pPr algn="just"/>
            <a:r>
              <a:rPr lang="it-IT" sz="2400" b="0" i="0" dirty="0">
                <a:effectLst/>
              </a:rPr>
              <a:t>La delibazione della sentenza canonica di nullità del </a:t>
            </a:r>
            <a:r>
              <a:rPr lang="it-IT" sz="2400" b="1" i="0" dirty="0">
                <a:effectLst/>
              </a:rPr>
              <a:t>matrimonio</a:t>
            </a:r>
            <a:r>
              <a:rPr lang="it-IT" sz="2400" b="0" i="0" dirty="0">
                <a:effectLst/>
              </a:rPr>
              <a:t> </a:t>
            </a:r>
            <a:r>
              <a:rPr lang="it-IT" sz="2400" b="1" i="0" dirty="0">
                <a:effectLst/>
              </a:rPr>
              <a:t>concordatario</a:t>
            </a:r>
            <a:r>
              <a:rPr lang="it-IT" sz="2400" b="0" i="0" dirty="0">
                <a:effectLst/>
              </a:rPr>
              <a:t>, intervenuta dopo il passaggio in giudicato della pronuncia di cessazione degli effetti civili, ma prima che sia divenuta definitiva la decisione in ordine alle relative conseguenze economiche, non comporta la cessazione della materia del contendere, ed il giudizio civile può proseguire ai fini dell'accertamento della spettanza e della liquidazione dell'assegno divorzile.</a:t>
            </a:r>
            <a:endParaRPr lang="it-IT" sz="2400" dirty="0"/>
          </a:p>
        </p:txBody>
      </p:sp>
      <p:sp>
        <p:nvSpPr>
          <p:cNvPr id="3" name="CasellaDiTesto 2">
            <a:extLst>
              <a:ext uri="{FF2B5EF4-FFF2-40B4-BE49-F238E27FC236}">
                <a16:creationId xmlns:a16="http://schemas.microsoft.com/office/drawing/2014/main" id="{74E7E505-A461-4E7E-8307-9CE7D3653DD4}"/>
              </a:ext>
            </a:extLst>
          </p:cNvPr>
          <p:cNvSpPr txBox="1"/>
          <p:nvPr/>
        </p:nvSpPr>
        <p:spPr>
          <a:xfrm>
            <a:off x="967409" y="476494"/>
            <a:ext cx="9077739" cy="523220"/>
          </a:xfrm>
          <a:prstGeom prst="rect">
            <a:avLst/>
          </a:prstGeom>
          <a:noFill/>
        </p:spPr>
        <p:txBody>
          <a:bodyPr wrap="square" rtlCol="0">
            <a:spAutoFit/>
          </a:bodyPr>
          <a:lstStyle/>
          <a:p>
            <a:r>
              <a:rPr lang="it-IT" sz="2800" b="1" dirty="0"/>
              <a:t>Cass. civ. Sez. Un. 31 marzo 2021, n. 9004</a:t>
            </a:r>
          </a:p>
        </p:txBody>
      </p:sp>
      <p:sp>
        <p:nvSpPr>
          <p:cNvPr id="4" name="CasellaDiTesto 3">
            <a:extLst>
              <a:ext uri="{FF2B5EF4-FFF2-40B4-BE49-F238E27FC236}">
                <a16:creationId xmlns:a16="http://schemas.microsoft.com/office/drawing/2014/main" id="{1F75554A-55ED-4A35-8249-712EA4AD598E}"/>
              </a:ext>
            </a:extLst>
          </p:cNvPr>
          <p:cNvSpPr txBox="1"/>
          <p:nvPr/>
        </p:nvSpPr>
        <p:spPr>
          <a:xfrm>
            <a:off x="874643" y="3922643"/>
            <a:ext cx="10349949" cy="2215991"/>
          </a:xfrm>
          <a:prstGeom prst="rect">
            <a:avLst/>
          </a:prstGeom>
          <a:noFill/>
        </p:spPr>
        <p:txBody>
          <a:bodyPr wrap="square" rtlCol="0">
            <a:spAutoFit/>
          </a:bodyPr>
          <a:lstStyle/>
          <a:p>
            <a:pPr algn="just"/>
            <a:r>
              <a:rPr lang="it-IT" sz="2300" dirty="0"/>
              <a:t>L’esistenza, dunque, di un giudicato anche sulla sola cessazione degli effetti civili del matrimonio anteriore alla delibazione della sentenza di nullità fa salvi gli effetti dell’eventuale assegno di divorzio che sia stabilito dal giudice civile in favore di Tizia. Non sarebbe stato dunque sufficiente, per Caio, impugnare soltanto quella parte della sentenza che fa riferimento all’assegno di divorzio al fine di fruire degli effetti per lui favorevoli della delibazione.</a:t>
            </a:r>
          </a:p>
        </p:txBody>
      </p:sp>
    </p:spTree>
    <p:extLst>
      <p:ext uri="{BB962C8B-B14F-4D97-AF65-F5344CB8AC3E}">
        <p14:creationId xmlns:p14="http://schemas.microsoft.com/office/powerpoint/2010/main" val="30501092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D6A98E3C-FB30-4A1D-B4FA-4EA7AE312EB1}"/>
              </a:ext>
            </a:extLst>
          </p:cNvPr>
          <p:cNvSpPr txBox="1"/>
          <p:nvPr/>
        </p:nvSpPr>
        <p:spPr>
          <a:xfrm>
            <a:off x="225287" y="305849"/>
            <a:ext cx="11054281" cy="5847755"/>
          </a:xfrm>
          <a:prstGeom prst="rect">
            <a:avLst/>
          </a:prstGeom>
          <a:noFill/>
        </p:spPr>
        <p:txBody>
          <a:bodyPr wrap="square" rtlCol="0">
            <a:spAutoFit/>
          </a:bodyPr>
          <a:lstStyle/>
          <a:p>
            <a:pPr algn="just"/>
            <a:r>
              <a:rPr lang="it-IT" sz="2200" dirty="0">
                <a:solidFill>
                  <a:schemeClr val="tx1"/>
                </a:solidFill>
              </a:rPr>
              <a:t>Tizia e Caio, dopo un breve periodo di fidanzamento, si univano in matrimonio nel maggio del 2013 secondo le formalità previste del rito cattolico: a differenza della sposa, cattolica praticante, Caio si professava agnostico, ma aveva acconsentito a sposarsi secondo il rito cattolico per soddisfare Tizia e la sua famiglia. Pochi giorni dopo, dunque, l’atto di matrimonio veniva trascritto nei registri dello stato civile.</a:t>
            </a:r>
          </a:p>
          <a:p>
            <a:pPr algn="just"/>
            <a:endParaRPr lang="it-IT" sz="2200" dirty="0">
              <a:solidFill>
                <a:schemeClr val="tx1"/>
              </a:solidFill>
            </a:endParaRPr>
          </a:p>
          <a:p>
            <a:pPr algn="just"/>
            <a:r>
              <a:rPr lang="it-IT" sz="2200" dirty="0">
                <a:solidFill>
                  <a:schemeClr val="tx1"/>
                </a:solidFill>
              </a:rPr>
              <a:t>Dopo </a:t>
            </a:r>
            <a:r>
              <a:rPr lang="it-IT" sz="2200" dirty="0">
                <a:solidFill>
                  <a:schemeClr val="tx1"/>
                </a:solidFill>
                <a:highlight>
                  <a:srgbClr val="FFFF00"/>
                </a:highlight>
              </a:rPr>
              <a:t>tre</a:t>
            </a:r>
            <a:r>
              <a:rPr lang="it-IT" sz="2200" dirty="0">
                <a:solidFill>
                  <a:schemeClr val="tx1"/>
                </a:solidFill>
              </a:rPr>
              <a:t> anni di tranquilla convivenza, a seguito della scoperta, da parte di Tizia, della sua relazione extraconiugale intrattenuta con l’amica </a:t>
            </a:r>
            <a:r>
              <a:rPr lang="it-IT" sz="2200" dirty="0" err="1">
                <a:solidFill>
                  <a:schemeClr val="tx1"/>
                </a:solidFill>
              </a:rPr>
              <a:t>Sempronia</a:t>
            </a:r>
            <a:r>
              <a:rPr lang="it-IT" sz="2200" dirty="0">
                <a:solidFill>
                  <a:schemeClr val="tx1"/>
                </a:solidFill>
              </a:rPr>
              <a:t>, Caio confidava alla moglie come, in realtà, non si fosse mai sentito vincolato dall’obbligo di fedeltà neppure a seguito del matrimonio, facendole peraltro presente come ella ben conoscesse questa sua “debolezza” e che, nonostante alcuni episodi di tradimento avvenuti nel corso del fidanzamento, avesse comunque deciso di procedere con le nozze.</a:t>
            </a:r>
          </a:p>
          <a:p>
            <a:pPr algn="just"/>
            <a:endParaRPr lang="it-IT" sz="2200" dirty="0">
              <a:solidFill>
                <a:schemeClr val="tx1"/>
              </a:solidFill>
            </a:endParaRPr>
          </a:p>
          <a:p>
            <a:pPr algn="just"/>
            <a:r>
              <a:rPr lang="it-IT" sz="2200" dirty="0">
                <a:solidFill>
                  <a:schemeClr val="tx1"/>
                </a:solidFill>
              </a:rPr>
              <a:t>A seguito di tali avvenimenti, Tizia si rivolgeva all’avvocato Filano, giovane avvocato canonista, richiedendogli, da un lato, di presentare domanda di separazione giudiziale (con l’intento di addivenire, successivamente, al divorzio); dall’altro di presentare istanza al tribunale ecclesiastico al fine di ottenere la dichiarazione di nullità del matrimonio.</a:t>
            </a:r>
            <a:endParaRPr lang="it-IT" sz="2200" dirty="0"/>
          </a:p>
        </p:txBody>
      </p:sp>
    </p:spTree>
    <p:extLst>
      <p:ext uri="{BB962C8B-B14F-4D97-AF65-F5344CB8AC3E}">
        <p14:creationId xmlns:p14="http://schemas.microsoft.com/office/powerpoint/2010/main" val="23195395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CD6820A7-81F2-41AE-B990-BC2200D54DEB}"/>
              </a:ext>
            </a:extLst>
          </p:cNvPr>
          <p:cNvSpPr txBox="1"/>
          <p:nvPr/>
        </p:nvSpPr>
        <p:spPr>
          <a:xfrm>
            <a:off x="675861" y="1436147"/>
            <a:ext cx="10628244" cy="3985706"/>
          </a:xfrm>
          <a:prstGeom prst="rect">
            <a:avLst/>
          </a:prstGeom>
          <a:noFill/>
        </p:spPr>
        <p:txBody>
          <a:bodyPr wrap="square" rtlCol="0">
            <a:spAutoFit/>
          </a:bodyPr>
          <a:lstStyle/>
          <a:p>
            <a:pPr algn="just"/>
            <a:r>
              <a:rPr lang="it-IT" sz="2300" dirty="0"/>
              <a:t>La </a:t>
            </a:r>
            <a:r>
              <a:rPr lang="it-IT" sz="2300" dirty="0">
                <a:highlight>
                  <a:srgbClr val="FFFF00"/>
                </a:highlight>
              </a:rPr>
              <a:t>convivenza “come coniugi” </a:t>
            </a:r>
            <a:r>
              <a:rPr lang="it-IT" sz="2300" dirty="0"/>
              <a:t>deve intendersi - secondo la Costituzione (artt. 2, 3, 29, 30 e 31), le Carte Europee dei diritti (art. 8, paragrafo 1, della Convenzione Europea dei diritti dell’uomo e delle libertà fondamentali, art. 7 della Carta dei diritti fondamentali dell’Unione Europea), come interpretate dalla Corte Europea dei diritti dell’uomo, ed il Codice civile - quale elemento essenziale del “matrimonio - rapporto”, che si manifesta come </a:t>
            </a:r>
            <a:r>
              <a:rPr lang="it-IT" sz="2300" dirty="0">
                <a:highlight>
                  <a:srgbClr val="FFFF00"/>
                </a:highlight>
              </a:rPr>
              <a:t>consuetudine di vita coniugale comune</a:t>
            </a:r>
            <a:r>
              <a:rPr lang="it-IT" sz="2300" dirty="0"/>
              <a:t>, </a:t>
            </a:r>
            <a:r>
              <a:rPr lang="it-IT" sz="2300" b="1" dirty="0"/>
              <a:t>stabile e continua nel tempo</a:t>
            </a:r>
            <a:r>
              <a:rPr lang="it-IT" sz="2300" dirty="0"/>
              <a:t>, ed esteriormente riconoscibile attraverso corrispondenti, specifici fatti e comportamenti dei coniugi, e quale fonte di una pluralità di diritti inviolabili, di doveri inderogabili, di responsabilità anche genitoriali in presenza di figli, di aspettative legittime e di legittimi affidamenti degli stessi coniugi e dei figli, sia come singoli sia nelle reciproche relazioni familiari.</a:t>
            </a:r>
          </a:p>
        </p:txBody>
      </p:sp>
      <p:sp>
        <p:nvSpPr>
          <p:cNvPr id="3" name="CasellaDiTesto 2">
            <a:extLst>
              <a:ext uri="{FF2B5EF4-FFF2-40B4-BE49-F238E27FC236}">
                <a16:creationId xmlns:a16="http://schemas.microsoft.com/office/drawing/2014/main" id="{21AA3A7F-8FF3-4DDD-B602-EAC19D641673}"/>
              </a:ext>
            </a:extLst>
          </p:cNvPr>
          <p:cNvSpPr txBox="1"/>
          <p:nvPr/>
        </p:nvSpPr>
        <p:spPr>
          <a:xfrm>
            <a:off x="702365" y="265043"/>
            <a:ext cx="10429461" cy="800219"/>
          </a:xfrm>
          <a:prstGeom prst="rect">
            <a:avLst/>
          </a:prstGeom>
          <a:noFill/>
        </p:spPr>
        <p:txBody>
          <a:bodyPr wrap="square" rtlCol="0">
            <a:spAutoFit/>
          </a:bodyPr>
          <a:lstStyle/>
          <a:p>
            <a:pPr algn="ctr"/>
            <a:r>
              <a:rPr lang="it-IT" sz="2800" b="1" dirty="0"/>
              <a:t>Cass. civ., sez. un, 17 luglio 2014, n. 16379</a:t>
            </a:r>
          </a:p>
          <a:p>
            <a:endParaRPr lang="it-IT" dirty="0"/>
          </a:p>
        </p:txBody>
      </p:sp>
    </p:spTree>
    <p:extLst>
      <p:ext uri="{BB962C8B-B14F-4D97-AF65-F5344CB8AC3E}">
        <p14:creationId xmlns:p14="http://schemas.microsoft.com/office/powerpoint/2010/main" val="180223488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73BC9553-E19E-47AB-A5B5-26B0662FB907}"/>
              </a:ext>
            </a:extLst>
          </p:cNvPr>
          <p:cNvSpPr txBox="1"/>
          <p:nvPr/>
        </p:nvSpPr>
        <p:spPr>
          <a:xfrm>
            <a:off x="2305878" y="332169"/>
            <a:ext cx="10628243" cy="523220"/>
          </a:xfrm>
          <a:prstGeom prst="rect">
            <a:avLst/>
          </a:prstGeom>
          <a:noFill/>
        </p:spPr>
        <p:txBody>
          <a:bodyPr wrap="square" rtlCol="0">
            <a:spAutoFit/>
          </a:bodyPr>
          <a:lstStyle/>
          <a:p>
            <a:r>
              <a:rPr lang="it-IT" sz="2800" b="1" dirty="0"/>
              <a:t>Cass. civ., sez. un, 17 luglio 2014, n. 16379</a:t>
            </a:r>
          </a:p>
        </p:txBody>
      </p:sp>
      <p:sp>
        <p:nvSpPr>
          <p:cNvPr id="3" name="CasellaDiTesto 2">
            <a:extLst>
              <a:ext uri="{FF2B5EF4-FFF2-40B4-BE49-F238E27FC236}">
                <a16:creationId xmlns:a16="http://schemas.microsoft.com/office/drawing/2014/main" id="{AB6B99F3-4FFC-42F1-97CB-3A9B83096E34}"/>
              </a:ext>
            </a:extLst>
          </p:cNvPr>
          <p:cNvSpPr txBox="1"/>
          <p:nvPr/>
        </p:nvSpPr>
        <p:spPr>
          <a:xfrm>
            <a:off x="536713" y="1537252"/>
            <a:ext cx="11118574" cy="3277820"/>
          </a:xfrm>
          <a:prstGeom prst="rect">
            <a:avLst/>
          </a:prstGeom>
          <a:noFill/>
        </p:spPr>
        <p:txBody>
          <a:bodyPr wrap="square" rtlCol="0">
            <a:spAutoFit/>
          </a:bodyPr>
          <a:lstStyle/>
          <a:p>
            <a:pPr algn="just"/>
            <a:r>
              <a:rPr lang="it-IT" sz="2300" dirty="0"/>
              <a:t>(…) la convivenza “come coniugi”, protrattasi per almeno </a:t>
            </a:r>
            <a:r>
              <a:rPr lang="it-IT" sz="2300" dirty="0">
                <a:highlight>
                  <a:srgbClr val="FFFF00"/>
                </a:highlight>
              </a:rPr>
              <a:t>tre anni </a:t>
            </a:r>
            <a:r>
              <a:rPr lang="it-IT" sz="2300" dirty="0"/>
              <a:t>dalla data di celebrazione del matrimonio “concordatario” regolarmente trascritto, connotando nell’essenziale l’istituto del matrimonio nell’ordinamento italiano, è costitutiva di una situazione giuridica disciplinata da norme costituzionali, convenzionali ed ordinarie, di “</a:t>
            </a:r>
            <a:r>
              <a:rPr lang="it-IT" sz="2300" dirty="0">
                <a:highlight>
                  <a:srgbClr val="FFFF00"/>
                </a:highlight>
              </a:rPr>
              <a:t>ordine pubblico italiano</a:t>
            </a:r>
            <a:r>
              <a:rPr lang="it-IT" sz="2300" dirty="0"/>
              <a:t>” e, pertanto, anche in applicazione dell’art. 7 Cost., comma 1, e del principio supremo di laicità dello Stato, è ostativa (…) alla dichiarazione di efficacia nella Repubblica Italiana delle sentenze definitive di nullità di matrimonio pronunciate dai tribunali ecclesiastici, per qualsiasi vizio genetico del matrimonio accertato e dichiarato dal giudice ecclesiastico nell’”ordine canonico” nonostante la sussistenza di detta convivenza coniugale”</a:t>
            </a:r>
          </a:p>
        </p:txBody>
      </p:sp>
    </p:spTree>
    <p:extLst>
      <p:ext uri="{BB962C8B-B14F-4D97-AF65-F5344CB8AC3E}">
        <p14:creationId xmlns:p14="http://schemas.microsoft.com/office/powerpoint/2010/main" val="364407025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7E01923C-9FE0-3613-2FDC-0AB930FB2F79}"/>
              </a:ext>
            </a:extLst>
          </p:cNvPr>
          <p:cNvSpPr txBox="1"/>
          <p:nvPr/>
        </p:nvSpPr>
        <p:spPr>
          <a:xfrm>
            <a:off x="510988" y="847165"/>
            <a:ext cx="10771094" cy="3277820"/>
          </a:xfrm>
          <a:prstGeom prst="rect">
            <a:avLst/>
          </a:prstGeom>
          <a:noFill/>
        </p:spPr>
        <p:txBody>
          <a:bodyPr wrap="square" rtlCol="0">
            <a:spAutoFit/>
          </a:bodyPr>
          <a:lstStyle/>
          <a:p>
            <a:pPr algn="just"/>
            <a:r>
              <a:rPr lang="it-IT" sz="2300" dirty="0"/>
              <a:t>L’orientamento in questione, derivato da un contrasto in seno alla giurisprudenza di legittimità circa l’incidenza del decorso del tempo rispetto alla possibilità di delibare le sentenze ecclesiastiche di nullità, è stato fortemente criticato da autorevole dottrina: </a:t>
            </a:r>
          </a:p>
          <a:p>
            <a:pPr algn="just"/>
            <a:endParaRPr lang="it-IT" sz="2300" dirty="0"/>
          </a:p>
          <a:p>
            <a:pPr marL="400050" indent="-400050" algn="just">
              <a:buAutoNum type="romanUcParenR"/>
            </a:pPr>
            <a:r>
              <a:rPr lang="it-IT" sz="2300" dirty="0"/>
              <a:t>Rigidità e brevità del termine (triennale) indicato dalla sentenza;</a:t>
            </a:r>
          </a:p>
          <a:p>
            <a:pPr marL="400050" indent="-400050" algn="just">
              <a:buAutoNum type="romanUcParenR"/>
            </a:pPr>
            <a:endParaRPr lang="it-IT" sz="2300" dirty="0"/>
          </a:p>
          <a:p>
            <a:pPr marL="400050" indent="-400050" algn="just">
              <a:buAutoNum type="romanUcParenR"/>
            </a:pPr>
            <a:r>
              <a:rPr lang="it-IT" sz="2300" dirty="0"/>
              <a:t>Il carattere di </a:t>
            </a:r>
            <a:r>
              <a:rPr lang="it-IT" sz="2300" b="1" dirty="0"/>
              <a:t>limite generale </a:t>
            </a:r>
            <a:r>
              <a:rPr lang="it-IT" sz="2300" dirty="0"/>
              <a:t>di ordine pubblico, il quale rende irrilevante ogni vizio genetico del matrimonio concordatario (ma tra questi, ci sono anche l’incesto e il delitto)</a:t>
            </a:r>
          </a:p>
        </p:txBody>
      </p:sp>
    </p:spTree>
    <p:extLst>
      <p:ext uri="{BB962C8B-B14F-4D97-AF65-F5344CB8AC3E}">
        <p14:creationId xmlns:p14="http://schemas.microsoft.com/office/powerpoint/2010/main" val="4097198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2904E9DA-431C-40AB-B029-C5EB1820CCAE}"/>
              </a:ext>
            </a:extLst>
          </p:cNvPr>
          <p:cNvSpPr txBox="1"/>
          <p:nvPr/>
        </p:nvSpPr>
        <p:spPr>
          <a:xfrm>
            <a:off x="768626" y="887895"/>
            <a:ext cx="10177670" cy="2923877"/>
          </a:xfrm>
          <a:prstGeom prst="rect">
            <a:avLst/>
          </a:prstGeom>
          <a:noFill/>
        </p:spPr>
        <p:txBody>
          <a:bodyPr wrap="square" rtlCol="0">
            <a:spAutoFit/>
          </a:bodyPr>
          <a:lstStyle/>
          <a:p>
            <a:pPr algn="just"/>
            <a:r>
              <a:rPr lang="it-IT" sz="2300" dirty="0"/>
              <a:t>-In questa ipotesi, dunque, Caio non avrebbe potuto ottenere neppure la delibazione della sentenza di nullità, dal momento che questo riconoscimento si sarebbe posto in contrasto con il principio fondamentale, tutelato a livello costituzionale e sovranazionale, della tutela della convivenza tra i coniugi, principio che sarebbe posto in discussione laddove non si desse alcuna rilevanza al periodo di tempo trascorso insieme dai coniugi.</a:t>
            </a:r>
          </a:p>
          <a:p>
            <a:pPr algn="just"/>
            <a:endParaRPr lang="it-IT" sz="2300" dirty="0"/>
          </a:p>
          <a:p>
            <a:pPr algn="just"/>
            <a:r>
              <a:rPr lang="it-IT" sz="2300" dirty="0"/>
              <a:t>-Problematiche e scopo dell’adozione di tale orientamento</a:t>
            </a:r>
          </a:p>
        </p:txBody>
      </p:sp>
    </p:spTree>
    <p:extLst>
      <p:ext uri="{BB962C8B-B14F-4D97-AF65-F5344CB8AC3E}">
        <p14:creationId xmlns:p14="http://schemas.microsoft.com/office/powerpoint/2010/main" val="32334578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FFEA1107-B63A-C79B-6D6D-8061A0DAA976}"/>
              </a:ext>
            </a:extLst>
          </p:cNvPr>
          <p:cNvSpPr txBox="1"/>
          <p:nvPr/>
        </p:nvSpPr>
        <p:spPr>
          <a:xfrm>
            <a:off x="578223" y="2577370"/>
            <a:ext cx="10703859" cy="1077218"/>
          </a:xfrm>
          <a:prstGeom prst="rect">
            <a:avLst/>
          </a:prstGeom>
          <a:noFill/>
        </p:spPr>
        <p:txBody>
          <a:bodyPr wrap="square" rtlCol="0">
            <a:spAutoFit/>
          </a:bodyPr>
          <a:lstStyle/>
          <a:p>
            <a:pPr algn="ctr"/>
            <a:endParaRPr lang="it-IT" sz="2800" dirty="0"/>
          </a:p>
          <a:p>
            <a:pPr algn="ctr"/>
            <a:r>
              <a:rPr lang="it-IT" sz="3600" i="1" dirty="0"/>
              <a:t>nicola.chiricallo@unife.it</a:t>
            </a:r>
          </a:p>
        </p:txBody>
      </p:sp>
      <p:sp>
        <p:nvSpPr>
          <p:cNvPr id="3" name="CasellaDiTesto 2">
            <a:extLst>
              <a:ext uri="{FF2B5EF4-FFF2-40B4-BE49-F238E27FC236}">
                <a16:creationId xmlns:a16="http://schemas.microsoft.com/office/drawing/2014/main" id="{025C34DD-2ADB-9CDB-D587-FF758E0F7429}"/>
              </a:ext>
            </a:extLst>
          </p:cNvPr>
          <p:cNvSpPr txBox="1"/>
          <p:nvPr/>
        </p:nvSpPr>
        <p:spPr>
          <a:xfrm>
            <a:off x="605118" y="376518"/>
            <a:ext cx="10529047" cy="800219"/>
          </a:xfrm>
          <a:prstGeom prst="rect">
            <a:avLst/>
          </a:prstGeom>
          <a:noFill/>
        </p:spPr>
        <p:txBody>
          <a:bodyPr wrap="square" rtlCol="0">
            <a:spAutoFit/>
          </a:bodyPr>
          <a:lstStyle/>
          <a:p>
            <a:r>
              <a:rPr lang="it-IT" sz="2300" dirty="0"/>
              <a:t>Per provare a cimentarvi con la scrittura del parere oppure per qualsiasi chiarimento sul seminario di oggi, potete scrivermi a:</a:t>
            </a:r>
          </a:p>
        </p:txBody>
      </p:sp>
    </p:spTree>
    <p:extLst>
      <p:ext uri="{BB962C8B-B14F-4D97-AF65-F5344CB8AC3E}">
        <p14:creationId xmlns:p14="http://schemas.microsoft.com/office/powerpoint/2010/main" val="32752323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3A041A14-0713-47D0-BA4B-E72CB7E2CD20}"/>
              </a:ext>
            </a:extLst>
          </p:cNvPr>
          <p:cNvSpPr txBox="1"/>
          <p:nvPr/>
        </p:nvSpPr>
        <p:spPr>
          <a:xfrm>
            <a:off x="569843" y="159026"/>
            <a:ext cx="11436627" cy="7140416"/>
          </a:xfrm>
          <a:prstGeom prst="rect">
            <a:avLst/>
          </a:prstGeom>
          <a:noFill/>
        </p:spPr>
        <p:txBody>
          <a:bodyPr wrap="square" rtlCol="0">
            <a:spAutoFit/>
          </a:bodyPr>
          <a:lstStyle/>
          <a:p>
            <a:pPr algn="ctr"/>
            <a:r>
              <a:rPr lang="it-IT" sz="2600" dirty="0"/>
              <a:t>Esame della traccia</a:t>
            </a:r>
          </a:p>
          <a:p>
            <a:pPr algn="just"/>
            <a:endParaRPr lang="it-IT" dirty="0"/>
          </a:p>
          <a:p>
            <a:pPr algn="just"/>
            <a:r>
              <a:rPr lang="it-IT" sz="2200" dirty="0"/>
              <a:t>Elementi rilevanti:</a:t>
            </a:r>
          </a:p>
          <a:p>
            <a:pPr algn="just"/>
            <a:endParaRPr lang="it-IT" sz="2200" dirty="0"/>
          </a:p>
          <a:p>
            <a:pPr marL="457200" indent="-457200" algn="just">
              <a:buAutoNum type="alphaLcParenR"/>
            </a:pPr>
            <a:r>
              <a:rPr lang="it-IT" sz="2200" dirty="0"/>
              <a:t>Matrimonio svolto secondo le formalità previste dal rito cattolico: </a:t>
            </a:r>
            <a:r>
              <a:rPr lang="it-IT" sz="2200" dirty="0">
                <a:solidFill>
                  <a:srgbClr val="FF0000"/>
                </a:solidFill>
              </a:rPr>
              <a:t>matrimonio canonico</a:t>
            </a:r>
          </a:p>
          <a:p>
            <a:pPr marL="457200" indent="-457200" algn="just">
              <a:buAutoNum type="alphaLcParenR"/>
            </a:pPr>
            <a:endParaRPr lang="it-IT" sz="2200" dirty="0"/>
          </a:p>
          <a:p>
            <a:pPr marL="457200" indent="-457200" algn="just">
              <a:buAutoNum type="alphaLcParenR"/>
            </a:pPr>
            <a:r>
              <a:rPr lang="it-IT" sz="2200" dirty="0"/>
              <a:t>Atto di matrimonio trascritto nei pubblici registri: </a:t>
            </a:r>
            <a:r>
              <a:rPr lang="it-IT" sz="2200" dirty="0">
                <a:solidFill>
                  <a:srgbClr val="FF0000"/>
                </a:solidFill>
              </a:rPr>
              <a:t>matrimonio concordatario</a:t>
            </a:r>
          </a:p>
          <a:p>
            <a:pPr marL="457200" indent="-457200" algn="just">
              <a:buAutoNum type="alphaLcParenR"/>
            </a:pPr>
            <a:endParaRPr lang="it-IT" sz="2200" dirty="0"/>
          </a:p>
          <a:p>
            <a:pPr marL="457200" indent="-457200" algn="just">
              <a:buAutoNum type="alphaLcParenR"/>
            </a:pPr>
            <a:r>
              <a:rPr lang="it-IT" sz="2200" dirty="0"/>
              <a:t>Esclusione dell’obbligo di fedeltà dal matrimonio: ?</a:t>
            </a:r>
          </a:p>
          <a:p>
            <a:pPr marL="457200" indent="-457200" algn="just">
              <a:buAutoNum type="alphaLcParenR"/>
            </a:pPr>
            <a:endParaRPr lang="it-IT" sz="2200" dirty="0"/>
          </a:p>
          <a:p>
            <a:pPr marL="457200" indent="-457200" algn="just">
              <a:buAutoNum type="alphaLcParenR"/>
            </a:pPr>
            <a:r>
              <a:rPr lang="it-IT" sz="2200" dirty="0"/>
              <a:t>Il giudice civile decide sulla causa di separazione e di divorzio: </a:t>
            </a:r>
            <a:r>
              <a:rPr lang="it-IT" sz="2200" dirty="0">
                <a:solidFill>
                  <a:srgbClr val="FF0000"/>
                </a:solidFill>
              </a:rPr>
              <a:t>giurisdizione del giudice civile</a:t>
            </a:r>
          </a:p>
          <a:p>
            <a:pPr marL="457200" indent="-457200" algn="just">
              <a:buAutoNum type="alphaLcParenR"/>
            </a:pPr>
            <a:endParaRPr lang="it-IT" sz="2200" dirty="0"/>
          </a:p>
          <a:p>
            <a:pPr marL="457200" indent="-457200" algn="just">
              <a:buAutoNum type="alphaLcParenR"/>
            </a:pPr>
            <a:r>
              <a:rPr lang="it-IT" sz="2200" dirty="0"/>
              <a:t>Il giudice ecclesiastico decide sulla invalidità del matrimonio: </a:t>
            </a:r>
            <a:r>
              <a:rPr lang="it-IT" sz="2200" dirty="0">
                <a:solidFill>
                  <a:srgbClr val="FF0000"/>
                </a:solidFill>
              </a:rPr>
              <a:t>giurisdizione del giudice canonico</a:t>
            </a:r>
          </a:p>
          <a:p>
            <a:pPr marL="457200" indent="-457200" algn="just">
              <a:buAutoNum type="alphaLcParenR"/>
            </a:pPr>
            <a:endParaRPr lang="it-IT" sz="2200" dirty="0"/>
          </a:p>
          <a:p>
            <a:pPr algn="just"/>
            <a:r>
              <a:rPr lang="it-IT" sz="2200" dirty="0"/>
              <a:t>Richiesta:</a:t>
            </a:r>
          </a:p>
          <a:p>
            <a:pPr algn="just"/>
            <a:endParaRPr lang="it-IT" sz="2200" dirty="0"/>
          </a:p>
          <a:p>
            <a:pPr algn="just"/>
            <a:r>
              <a:rPr lang="it-IT" sz="2200" dirty="0"/>
              <a:t>Rinvenire la tutela giuridica più idonea per Caio: ?</a:t>
            </a:r>
          </a:p>
          <a:p>
            <a:pPr marL="457200" indent="-457200" algn="just">
              <a:buAutoNum type="alphaLcParenR"/>
            </a:pPr>
            <a:endParaRPr lang="it-IT" sz="2200" dirty="0"/>
          </a:p>
          <a:p>
            <a:pPr marL="457200" indent="-457200" algn="just">
              <a:buAutoNum type="alphaLcParenR"/>
            </a:pPr>
            <a:endParaRPr lang="it-IT" sz="2200" dirty="0"/>
          </a:p>
          <a:p>
            <a:pPr marL="457200" indent="-457200" algn="just">
              <a:buAutoNum type="alphaLcParenR"/>
            </a:pPr>
            <a:endParaRPr lang="it-IT" sz="2200" dirty="0"/>
          </a:p>
          <a:p>
            <a:pPr marL="457200" indent="-457200" algn="just">
              <a:buAutoNum type="alphaLcParenR"/>
            </a:pPr>
            <a:endParaRPr lang="it-IT" dirty="0"/>
          </a:p>
        </p:txBody>
      </p:sp>
    </p:spTree>
    <p:extLst>
      <p:ext uri="{BB962C8B-B14F-4D97-AF65-F5344CB8AC3E}">
        <p14:creationId xmlns:p14="http://schemas.microsoft.com/office/powerpoint/2010/main" val="1535322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DF929FF8-BF26-4046-AA7D-C88CB3DE6135}"/>
              </a:ext>
            </a:extLst>
          </p:cNvPr>
          <p:cNvSpPr txBox="1"/>
          <p:nvPr/>
        </p:nvSpPr>
        <p:spPr>
          <a:xfrm>
            <a:off x="612913" y="0"/>
            <a:ext cx="10966174" cy="6155531"/>
          </a:xfrm>
          <a:prstGeom prst="rect">
            <a:avLst/>
          </a:prstGeom>
          <a:noFill/>
        </p:spPr>
        <p:txBody>
          <a:bodyPr wrap="square" rtlCol="0">
            <a:spAutoFit/>
          </a:bodyPr>
          <a:lstStyle/>
          <a:p>
            <a:pPr algn="just"/>
            <a:r>
              <a:rPr lang="it-IT" sz="3600" dirty="0">
                <a:solidFill>
                  <a:srgbClr val="FF0000"/>
                </a:solidFill>
              </a:rPr>
              <a:t>Matrimonio canonico</a:t>
            </a:r>
            <a:r>
              <a:rPr lang="it-IT" sz="3000" dirty="0">
                <a:solidFill>
                  <a:srgbClr val="FF0000"/>
                </a:solidFill>
              </a:rPr>
              <a:t> </a:t>
            </a:r>
            <a:r>
              <a:rPr lang="it-IT" sz="3000" dirty="0"/>
              <a:t> </a:t>
            </a:r>
          </a:p>
          <a:p>
            <a:pPr algn="just"/>
            <a:r>
              <a:rPr lang="it-IT" sz="2800" i="1" dirty="0"/>
              <a:t>Fonti: codice di diritto canonico (1983), ecc.</a:t>
            </a:r>
          </a:p>
          <a:p>
            <a:pPr algn="just"/>
            <a:endParaRPr lang="it-IT" sz="2800" i="1" dirty="0"/>
          </a:p>
          <a:p>
            <a:pPr algn="just"/>
            <a:r>
              <a:rPr lang="it-IT" sz="3000" dirty="0"/>
              <a:t>Matrimonio conforme alle norme di diritto canonico  </a:t>
            </a:r>
          </a:p>
          <a:p>
            <a:pPr algn="just"/>
            <a:endParaRPr lang="it-IT" sz="3000" dirty="0"/>
          </a:p>
          <a:p>
            <a:pPr algn="just"/>
            <a:endParaRPr lang="it-IT" sz="3000" dirty="0"/>
          </a:p>
          <a:p>
            <a:pPr algn="just"/>
            <a:r>
              <a:rPr lang="it-IT" sz="3600" dirty="0">
                <a:solidFill>
                  <a:srgbClr val="FF0000"/>
                </a:solidFill>
              </a:rPr>
              <a:t>Matrimonio concordatario</a:t>
            </a:r>
            <a:r>
              <a:rPr lang="it-IT" sz="3000" dirty="0"/>
              <a:t>:</a:t>
            </a:r>
          </a:p>
          <a:p>
            <a:pPr algn="just"/>
            <a:r>
              <a:rPr lang="it-IT" sz="2800" i="1" dirty="0"/>
              <a:t>Fonti: art. 82 c.c.; Concordato (1929), accordo di Villa Madama (1984) e l. n. 121/1985</a:t>
            </a:r>
          </a:p>
          <a:p>
            <a:pPr algn="just"/>
            <a:endParaRPr lang="it-IT" sz="3000" i="1" dirty="0"/>
          </a:p>
          <a:p>
            <a:pPr algn="just"/>
            <a:r>
              <a:rPr lang="it-IT" sz="3000" dirty="0"/>
              <a:t>Matrimonio canonico al quale, sulla base degli accordi intervenuti tra Santa Sede e lo Stato italiano, viene riconosciuta efficacia nell’ordinamento civile italiano</a:t>
            </a:r>
          </a:p>
        </p:txBody>
      </p:sp>
    </p:spTree>
    <p:extLst>
      <p:ext uri="{BB962C8B-B14F-4D97-AF65-F5344CB8AC3E}">
        <p14:creationId xmlns:p14="http://schemas.microsoft.com/office/powerpoint/2010/main" val="3268431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8C764302-9843-4FD5-9AB5-97A15C04E4F4}"/>
              </a:ext>
            </a:extLst>
          </p:cNvPr>
          <p:cNvSpPr txBox="1"/>
          <p:nvPr/>
        </p:nvSpPr>
        <p:spPr>
          <a:xfrm>
            <a:off x="755374" y="662609"/>
            <a:ext cx="10376452" cy="4555093"/>
          </a:xfrm>
          <a:prstGeom prst="rect">
            <a:avLst/>
          </a:prstGeom>
          <a:noFill/>
        </p:spPr>
        <p:txBody>
          <a:bodyPr wrap="square" rtlCol="0">
            <a:spAutoFit/>
          </a:bodyPr>
          <a:lstStyle/>
          <a:p>
            <a:pPr algn="just"/>
            <a:r>
              <a:rPr lang="it-IT" sz="2500" dirty="0"/>
              <a:t>Art. 82 c.c.: </a:t>
            </a:r>
          </a:p>
          <a:p>
            <a:pPr algn="just"/>
            <a:endParaRPr lang="it-IT" sz="2500" dirty="0"/>
          </a:p>
          <a:p>
            <a:pPr algn="just"/>
            <a:r>
              <a:rPr lang="it-IT" sz="2500" dirty="0"/>
              <a:t>Il matrimonio celebrato davanti a un ministro del culto cattolico è regolato in conformità del Concordato con la Santa Sede e delle leggi speciali sulla materia.</a:t>
            </a:r>
          </a:p>
          <a:p>
            <a:pPr algn="just"/>
            <a:endParaRPr lang="it-IT" dirty="0"/>
          </a:p>
          <a:p>
            <a:pPr algn="just"/>
            <a:r>
              <a:rPr lang="it-IT" sz="2200" dirty="0"/>
              <a:t>[art. 34 dei Patti lateranensi del 1929]</a:t>
            </a:r>
          </a:p>
          <a:p>
            <a:pPr algn="just"/>
            <a:r>
              <a:rPr lang="it-IT" sz="2500" dirty="0"/>
              <a:t>Art. 8 dell’Accordo di revisione del concordato: </a:t>
            </a:r>
          </a:p>
          <a:p>
            <a:pPr algn="just"/>
            <a:endParaRPr lang="it-IT" sz="2500" dirty="0"/>
          </a:p>
          <a:p>
            <a:pPr algn="just"/>
            <a:r>
              <a:rPr lang="it-IT" sz="2500" b="0" i="0" dirty="0">
                <a:solidFill>
                  <a:srgbClr val="000000"/>
                </a:solidFill>
                <a:effectLst/>
              </a:rPr>
              <a:t>1. </a:t>
            </a:r>
            <a:r>
              <a:rPr lang="it-IT" sz="2500" b="1" i="0" dirty="0">
                <a:solidFill>
                  <a:srgbClr val="000000"/>
                </a:solidFill>
                <a:effectLst/>
              </a:rPr>
              <a:t>Sono riconosciuti gli effetti civili ai matrimoni contratti secondo le norme del diritto canonico</a:t>
            </a:r>
            <a:r>
              <a:rPr lang="it-IT" sz="2500" b="0" i="0" dirty="0">
                <a:solidFill>
                  <a:srgbClr val="000000"/>
                </a:solidFill>
                <a:effectLst/>
              </a:rPr>
              <a:t>, a condizione che l'atto relativo sia trascritto nei registri dello stato civile, previe pubblicazioni nella casa comunale.</a:t>
            </a:r>
            <a:endParaRPr lang="it-IT" sz="2500" dirty="0"/>
          </a:p>
        </p:txBody>
      </p:sp>
    </p:spTree>
    <p:extLst>
      <p:ext uri="{BB962C8B-B14F-4D97-AF65-F5344CB8AC3E}">
        <p14:creationId xmlns:p14="http://schemas.microsoft.com/office/powerpoint/2010/main" val="1853849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EE838980-D910-40CB-BA30-314DBC1239F1}"/>
              </a:ext>
            </a:extLst>
          </p:cNvPr>
          <p:cNvSpPr/>
          <p:nvPr/>
        </p:nvSpPr>
        <p:spPr>
          <a:xfrm>
            <a:off x="1033670" y="728870"/>
            <a:ext cx="4002156" cy="21468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7" name="Connettore 2 6">
            <a:extLst>
              <a:ext uri="{FF2B5EF4-FFF2-40B4-BE49-F238E27FC236}">
                <a16:creationId xmlns:a16="http://schemas.microsoft.com/office/drawing/2014/main" id="{9427AF54-8927-4EE3-89B5-F52F993AD700}"/>
              </a:ext>
            </a:extLst>
          </p:cNvPr>
          <p:cNvCxnSpPr/>
          <p:nvPr/>
        </p:nvCxnSpPr>
        <p:spPr>
          <a:xfrm>
            <a:off x="7699513" y="0"/>
            <a:ext cx="0" cy="265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Rettangolo 7">
            <a:extLst>
              <a:ext uri="{FF2B5EF4-FFF2-40B4-BE49-F238E27FC236}">
                <a16:creationId xmlns:a16="http://schemas.microsoft.com/office/drawing/2014/main" id="{4ACAA21F-6B7C-44DF-B4C5-C92E13CC922E}"/>
              </a:ext>
            </a:extLst>
          </p:cNvPr>
          <p:cNvSpPr/>
          <p:nvPr/>
        </p:nvSpPr>
        <p:spPr>
          <a:xfrm>
            <a:off x="1033670" y="3710609"/>
            <a:ext cx="4002156" cy="24185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CasellaDiTesto 8">
            <a:extLst>
              <a:ext uri="{FF2B5EF4-FFF2-40B4-BE49-F238E27FC236}">
                <a16:creationId xmlns:a16="http://schemas.microsoft.com/office/drawing/2014/main" id="{764DC08C-7A30-4CAD-AE6C-EFBF08FBFC5E}"/>
              </a:ext>
            </a:extLst>
          </p:cNvPr>
          <p:cNvSpPr txBox="1"/>
          <p:nvPr/>
        </p:nvSpPr>
        <p:spPr>
          <a:xfrm>
            <a:off x="1709530" y="1556074"/>
            <a:ext cx="3564835" cy="492443"/>
          </a:xfrm>
          <a:prstGeom prst="rect">
            <a:avLst/>
          </a:prstGeom>
          <a:noFill/>
        </p:spPr>
        <p:txBody>
          <a:bodyPr wrap="square" rtlCol="0">
            <a:spAutoFit/>
          </a:bodyPr>
          <a:lstStyle/>
          <a:p>
            <a:r>
              <a:rPr lang="it-IT" sz="2600" dirty="0">
                <a:solidFill>
                  <a:schemeClr val="bg1"/>
                </a:solidFill>
              </a:rPr>
              <a:t>Diritto canonico</a:t>
            </a:r>
          </a:p>
        </p:txBody>
      </p:sp>
      <p:sp>
        <p:nvSpPr>
          <p:cNvPr id="10" name="CasellaDiTesto 9">
            <a:extLst>
              <a:ext uri="{FF2B5EF4-FFF2-40B4-BE49-F238E27FC236}">
                <a16:creationId xmlns:a16="http://schemas.microsoft.com/office/drawing/2014/main" id="{B455D78A-5BBA-4C71-9FD1-77F6A2D9A92F}"/>
              </a:ext>
            </a:extLst>
          </p:cNvPr>
          <p:cNvSpPr txBox="1"/>
          <p:nvPr/>
        </p:nvSpPr>
        <p:spPr>
          <a:xfrm>
            <a:off x="2027582" y="4673647"/>
            <a:ext cx="3246783" cy="492443"/>
          </a:xfrm>
          <a:prstGeom prst="rect">
            <a:avLst/>
          </a:prstGeom>
          <a:noFill/>
        </p:spPr>
        <p:txBody>
          <a:bodyPr wrap="square" rtlCol="0">
            <a:spAutoFit/>
          </a:bodyPr>
          <a:lstStyle/>
          <a:p>
            <a:r>
              <a:rPr lang="it-IT" sz="2600" dirty="0">
                <a:solidFill>
                  <a:schemeClr val="bg1"/>
                </a:solidFill>
              </a:rPr>
              <a:t>Diritto civile</a:t>
            </a:r>
          </a:p>
        </p:txBody>
      </p:sp>
      <p:cxnSp>
        <p:nvCxnSpPr>
          <p:cNvPr id="12" name="Connettore 2 11">
            <a:extLst>
              <a:ext uri="{FF2B5EF4-FFF2-40B4-BE49-F238E27FC236}">
                <a16:creationId xmlns:a16="http://schemas.microsoft.com/office/drawing/2014/main" id="{4D5FA7AC-8C8B-4B23-BF24-C0DAF94734FE}"/>
              </a:ext>
            </a:extLst>
          </p:cNvPr>
          <p:cNvCxnSpPr>
            <a:cxnSpLocks/>
          </p:cNvCxnSpPr>
          <p:nvPr/>
        </p:nvCxnSpPr>
        <p:spPr>
          <a:xfrm>
            <a:off x="5035826" y="1815547"/>
            <a:ext cx="256429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Connettore 2 13">
            <a:extLst>
              <a:ext uri="{FF2B5EF4-FFF2-40B4-BE49-F238E27FC236}">
                <a16:creationId xmlns:a16="http://schemas.microsoft.com/office/drawing/2014/main" id="{7BAEA4E1-D64E-4C3F-B605-5B20AE3239F1}"/>
              </a:ext>
            </a:extLst>
          </p:cNvPr>
          <p:cNvCxnSpPr/>
          <p:nvPr/>
        </p:nvCxnSpPr>
        <p:spPr>
          <a:xfrm>
            <a:off x="5035826" y="4919868"/>
            <a:ext cx="266368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Ovale 16">
            <a:extLst>
              <a:ext uri="{FF2B5EF4-FFF2-40B4-BE49-F238E27FC236}">
                <a16:creationId xmlns:a16="http://schemas.microsoft.com/office/drawing/2014/main" id="{13DACE2F-26A2-449C-A5A4-DF50B53E0D14}"/>
              </a:ext>
            </a:extLst>
          </p:cNvPr>
          <p:cNvSpPr/>
          <p:nvPr/>
        </p:nvSpPr>
        <p:spPr>
          <a:xfrm>
            <a:off x="7858539" y="874643"/>
            <a:ext cx="4002156" cy="20010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CasellaDiTesto 17">
            <a:extLst>
              <a:ext uri="{FF2B5EF4-FFF2-40B4-BE49-F238E27FC236}">
                <a16:creationId xmlns:a16="http://schemas.microsoft.com/office/drawing/2014/main" id="{508FEFFB-FC3A-4F0C-BE39-9D1164861A76}"/>
              </a:ext>
            </a:extLst>
          </p:cNvPr>
          <p:cNvSpPr txBox="1"/>
          <p:nvPr/>
        </p:nvSpPr>
        <p:spPr>
          <a:xfrm>
            <a:off x="8733181" y="1563768"/>
            <a:ext cx="3379305" cy="477054"/>
          </a:xfrm>
          <a:prstGeom prst="rect">
            <a:avLst/>
          </a:prstGeom>
          <a:noFill/>
        </p:spPr>
        <p:txBody>
          <a:bodyPr wrap="square" rtlCol="0">
            <a:spAutoFit/>
          </a:bodyPr>
          <a:lstStyle/>
          <a:p>
            <a:r>
              <a:rPr lang="it-IT" sz="2500" dirty="0">
                <a:solidFill>
                  <a:schemeClr val="bg1"/>
                </a:solidFill>
              </a:rPr>
              <a:t>Matrimonio atto</a:t>
            </a:r>
          </a:p>
        </p:txBody>
      </p:sp>
      <p:sp>
        <p:nvSpPr>
          <p:cNvPr id="19" name="Ovale 18">
            <a:extLst>
              <a:ext uri="{FF2B5EF4-FFF2-40B4-BE49-F238E27FC236}">
                <a16:creationId xmlns:a16="http://schemas.microsoft.com/office/drawing/2014/main" id="{55A50CE4-6547-42C4-A75D-EDA0D03F8BA6}"/>
              </a:ext>
            </a:extLst>
          </p:cNvPr>
          <p:cNvSpPr/>
          <p:nvPr/>
        </p:nvSpPr>
        <p:spPr>
          <a:xfrm>
            <a:off x="7964557" y="3982283"/>
            <a:ext cx="4002156" cy="21468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 name="CasellaDiTesto 19">
            <a:extLst>
              <a:ext uri="{FF2B5EF4-FFF2-40B4-BE49-F238E27FC236}">
                <a16:creationId xmlns:a16="http://schemas.microsoft.com/office/drawing/2014/main" id="{D5FB88B5-0998-47C6-8807-386A6A0A3197}"/>
              </a:ext>
            </a:extLst>
          </p:cNvPr>
          <p:cNvSpPr txBox="1"/>
          <p:nvPr/>
        </p:nvSpPr>
        <p:spPr>
          <a:xfrm>
            <a:off x="8494643" y="4817179"/>
            <a:ext cx="3048000" cy="477054"/>
          </a:xfrm>
          <a:prstGeom prst="rect">
            <a:avLst/>
          </a:prstGeom>
          <a:noFill/>
        </p:spPr>
        <p:txBody>
          <a:bodyPr wrap="square" rtlCol="0">
            <a:spAutoFit/>
          </a:bodyPr>
          <a:lstStyle/>
          <a:p>
            <a:r>
              <a:rPr lang="it-IT" sz="2500" dirty="0">
                <a:solidFill>
                  <a:schemeClr val="bg1"/>
                </a:solidFill>
              </a:rPr>
              <a:t>Matrimonio rapporto</a:t>
            </a:r>
          </a:p>
        </p:txBody>
      </p:sp>
    </p:spTree>
    <p:extLst>
      <p:ext uri="{BB962C8B-B14F-4D97-AF65-F5344CB8AC3E}">
        <p14:creationId xmlns:p14="http://schemas.microsoft.com/office/powerpoint/2010/main" val="4054608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6EEFA236-0878-4E7F-95FE-2863EFFB3465}"/>
              </a:ext>
            </a:extLst>
          </p:cNvPr>
          <p:cNvSpPr txBox="1"/>
          <p:nvPr/>
        </p:nvSpPr>
        <p:spPr>
          <a:xfrm>
            <a:off x="848139" y="569843"/>
            <a:ext cx="10508974" cy="1708160"/>
          </a:xfrm>
          <a:prstGeom prst="rect">
            <a:avLst/>
          </a:prstGeom>
          <a:noFill/>
        </p:spPr>
        <p:txBody>
          <a:bodyPr wrap="square" rtlCol="0">
            <a:spAutoFit/>
          </a:bodyPr>
          <a:lstStyle/>
          <a:p>
            <a:pPr algn="ctr"/>
            <a:r>
              <a:rPr lang="it-IT" sz="3000" dirty="0"/>
              <a:t>Il diritto internazionale privato: cenni generali</a:t>
            </a:r>
          </a:p>
          <a:p>
            <a:pPr algn="ctr"/>
            <a:endParaRPr lang="it-IT" sz="2500" dirty="0"/>
          </a:p>
          <a:p>
            <a:pPr algn="ctr"/>
            <a:endParaRPr lang="it-IT" sz="2500" dirty="0"/>
          </a:p>
          <a:p>
            <a:pPr algn="just"/>
            <a:r>
              <a:rPr lang="it-IT" sz="2500" dirty="0"/>
              <a:t>Elementi di estraneità (nazionalità, residenza, ecc.)</a:t>
            </a:r>
          </a:p>
        </p:txBody>
      </p:sp>
      <p:cxnSp>
        <p:nvCxnSpPr>
          <p:cNvPr id="4" name="Connettore 2 3">
            <a:extLst>
              <a:ext uri="{FF2B5EF4-FFF2-40B4-BE49-F238E27FC236}">
                <a16:creationId xmlns:a16="http://schemas.microsoft.com/office/drawing/2014/main" id="{3586C867-72F7-4D0F-87DC-8FD21ED364AF}"/>
              </a:ext>
            </a:extLst>
          </p:cNvPr>
          <p:cNvCxnSpPr/>
          <p:nvPr/>
        </p:nvCxnSpPr>
        <p:spPr>
          <a:xfrm>
            <a:off x="2186609" y="2201059"/>
            <a:ext cx="0" cy="9931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CasellaDiTesto 4">
            <a:extLst>
              <a:ext uri="{FF2B5EF4-FFF2-40B4-BE49-F238E27FC236}">
                <a16:creationId xmlns:a16="http://schemas.microsoft.com/office/drawing/2014/main" id="{3AC56CB3-E93D-48E5-8349-14F01581E2C3}"/>
              </a:ext>
            </a:extLst>
          </p:cNvPr>
          <p:cNvSpPr txBox="1"/>
          <p:nvPr/>
        </p:nvSpPr>
        <p:spPr>
          <a:xfrm>
            <a:off x="596347" y="3429000"/>
            <a:ext cx="10296939" cy="2092881"/>
          </a:xfrm>
          <a:prstGeom prst="rect">
            <a:avLst/>
          </a:prstGeom>
          <a:noFill/>
        </p:spPr>
        <p:txBody>
          <a:bodyPr wrap="square" rtlCol="0">
            <a:spAutoFit/>
          </a:bodyPr>
          <a:lstStyle/>
          <a:p>
            <a:pPr marL="285750" indent="-285750">
              <a:buFontTx/>
              <a:buChar char="-"/>
            </a:pPr>
            <a:r>
              <a:rPr lang="it-IT" sz="2600" dirty="0"/>
              <a:t>Giurisdizione </a:t>
            </a:r>
          </a:p>
          <a:p>
            <a:pPr marL="285750" indent="-285750">
              <a:buFontTx/>
              <a:buChar char="-"/>
            </a:pPr>
            <a:endParaRPr lang="it-IT" sz="2600" dirty="0"/>
          </a:p>
          <a:p>
            <a:pPr marL="285750" indent="-285750">
              <a:buFontTx/>
              <a:buChar char="-"/>
            </a:pPr>
            <a:r>
              <a:rPr lang="it-IT" sz="2600" dirty="0"/>
              <a:t>Legge applicabile </a:t>
            </a:r>
          </a:p>
          <a:p>
            <a:pPr marL="285750" indent="-285750">
              <a:buFontTx/>
              <a:buChar char="-"/>
            </a:pPr>
            <a:endParaRPr lang="it-IT" sz="2600" dirty="0"/>
          </a:p>
          <a:p>
            <a:pPr marL="285750" indent="-285750">
              <a:buFontTx/>
              <a:buChar char="-"/>
            </a:pPr>
            <a:r>
              <a:rPr lang="it-IT" sz="2600" dirty="0"/>
              <a:t>Riconoscimento ed esecuzione dei provvedimenti stranieri</a:t>
            </a:r>
          </a:p>
        </p:txBody>
      </p:sp>
    </p:spTree>
    <p:extLst>
      <p:ext uri="{BB962C8B-B14F-4D97-AF65-F5344CB8AC3E}">
        <p14:creationId xmlns:p14="http://schemas.microsoft.com/office/powerpoint/2010/main" val="2806670425"/>
      </p:ext>
    </p:extLst>
  </p:cSld>
  <p:clrMapOvr>
    <a:masterClrMapping/>
  </p:clrMapOvr>
</p:sld>
</file>

<file path=ppt/theme/theme1.xml><?xml version="1.0" encoding="utf-8"?>
<a:theme xmlns:a="http://schemas.openxmlformats.org/drawingml/2006/main" name="Retrospettivo">
  <a:themeElements>
    <a:clrScheme name="Retrospettivo">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ttiv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ttivo">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18865</TotalTime>
  <Words>5494</Words>
  <Application>Microsoft Office PowerPoint</Application>
  <PresentationFormat>Widescreen</PresentationFormat>
  <Paragraphs>276</Paragraphs>
  <Slides>48</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48</vt:i4>
      </vt:variant>
    </vt:vector>
  </HeadingPairs>
  <TitlesOfParts>
    <vt:vector size="55" baseType="lpstr">
      <vt:lpstr>Calibri</vt:lpstr>
      <vt:lpstr>Calibri (corpo)</vt:lpstr>
      <vt:lpstr>Calibri corpo</vt:lpstr>
      <vt:lpstr>Calibri Light</vt:lpstr>
      <vt:lpstr>Palatino Linotype</vt:lpstr>
      <vt:lpstr>Verdana</vt:lpstr>
      <vt:lpstr>Retrospettivo</vt:lpstr>
      <vt:lpstr>Il matrimonio concordatario</vt:lpstr>
      <vt:lpstr>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dc:creator>
  <cp:lastModifiedBy>CHIRICALLO NICOLA</cp:lastModifiedBy>
  <cp:revision>132</cp:revision>
  <dcterms:created xsi:type="dcterms:W3CDTF">2021-02-20T16:25:53Z</dcterms:created>
  <dcterms:modified xsi:type="dcterms:W3CDTF">2022-10-20T19:10:33Z</dcterms:modified>
</cp:coreProperties>
</file>