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67" r:id="rId3"/>
    <p:sldId id="258" r:id="rId4"/>
    <p:sldId id="259" r:id="rId5"/>
    <p:sldId id="269" r:id="rId6"/>
    <p:sldId id="270" r:id="rId7"/>
    <p:sldId id="268" r:id="rId8"/>
    <p:sldId id="271" r:id="rId9"/>
    <p:sldId id="260" r:id="rId10"/>
  </p:sldIdLst>
  <p:sldSz cx="9144000" cy="6858000" type="screen4x3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2" d="100"/>
          <a:sy n="112" d="100"/>
        </p:scale>
        <p:origin x="-2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Master-Untertitelformat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7A737-1853-AB4C-A645-566B3053EE11}" type="datetimeFigureOut">
              <a:rPr lang="de-DE" smtClean="0"/>
              <a:t>14.05.18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5F9AB-F3D3-4B4B-AC92-EA6C3E764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79449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7A737-1853-AB4C-A645-566B3053EE11}" type="datetimeFigureOut">
              <a:rPr lang="de-DE" smtClean="0"/>
              <a:t>14.05.18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5F9AB-F3D3-4B4B-AC92-EA6C3E764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17887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7A737-1853-AB4C-A645-566B3053EE11}" type="datetimeFigureOut">
              <a:rPr lang="de-DE" smtClean="0"/>
              <a:t>14.05.18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5F9AB-F3D3-4B4B-AC92-EA6C3E764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52944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7A737-1853-AB4C-A645-566B3053EE11}" type="datetimeFigureOut">
              <a:rPr lang="de-DE" smtClean="0"/>
              <a:t>14.05.18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5F9AB-F3D3-4B4B-AC92-EA6C3E764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85151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7A737-1853-AB4C-A645-566B3053EE11}" type="datetimeFigureOut">
              <a:rPr lang="de-DE" smtClean="0"/>
              <a:t>14.05.18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5F9AB-F3D3-4B4B-AC92-EA6C3E764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56401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7A737-1853-AB4C-A645-566B3053EE11}" type="datetimeFigureOut">
              <a:rPr lang="de-DE" smtClean="0"/>
              <a:t>14.05.18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5F9AB-F3D3-4B4B-AC92-EA6C3E764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55240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7A737-1853-AB4C-A645-566B3053EE11}" type="datetimeFigureOut">
              <a:rPr lang="de-DE" smtClean="0"/>
              <a:t>14.05.18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5F9AB-F3D3-4B4B-AC92-EA6C3E764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61434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7A737-1853-AB4C-A645-566B3053EE11}" type="datetimeFigureOut">
              <a:rPr lang="de-DE" smtClean="0"/>
              <a:t>14.05.18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5F9AB-F3D3-4B4B-AC92-EA6C3E764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68792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7A737-1853-AB4C-A645-566B3053EE11}" type="datetimeFigureOut">
              <a:rPr lang="de-DE" smtClean="0"/>
              <a:t>14.05.18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5F9AB-F3D3-4B4B-AC92-EA6C3E764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6244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7A737-1853-AB4C-A645-566B3053EE11}" type="datetimeFigureOut">
              <a:rPr lang="de-DE" smtClean="0"/>
              <a:t>14.05.18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5F9AB-F3D3-4B4B-AC92-EA6C3E764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5076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7A737-1853-AB4C-A645-566B3053EE11}" type="datetimeFigureOut">
              <a:rPr lang="de-DE" smtClean="0"/>
              <a:t>14.05.18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5F9AB-F3D3-4B4B-AC92-EA6C3E764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34803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47A737-1853-AB4C-A645-566B3053EE11}" type="datetimeFigureOut">
              <a:rPr lang="de-DE" smtClean="0"/>
              <a:t>14.05.18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35F9AB-F3D3-4B4B-AC92-EA6C3E764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00519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emf"/><Relationship Id="rId3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Relationship Id="rId3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1" name="Bild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7938"/>
            <a:ext cx="9144000" cy="686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42" name="Titel 1"/>
          <p:cNvSpPr>
            <a:spLocks noGrp="1"/>
          </p:cNvSpPr>
          <p:nvPr>
            <p:ph type="ctrTitle"/>
          </p:nvPr>
        </p:nvSpPr>
        <p:spPr>
          <a:xfrm>
            <a:off x="255588" y="2292350"/>
            <a:ext cx="8797925" cy="1470025"/>
          </a:xfrm>
        </p:spPr>
        <p:txBody>
          <a:bodyPr>
            <a:normAutofit/>
          </a:bodyPr>
          <a:lstStyle/>
          <a:p>
            <a:r>
              <a:rPr lang="de-DE" dirty="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WTO Law</a:t>
            </a:r>
            <a:br>
              <a:rPr lang="de-DE" dirty="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rPr>
            </a:br>
            <a:r>
              <a:rPr lang="de-DE" sz="2500" dirty="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Class </a:t>
            </a:r>
            <a:r>
              <a:rPr lang="de-DE" sz="2500" dirty="0" smtClean="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14: GATS</a:t>
            </a:r>
            <a:endParaRPr lang="de-DE" sz="2500" dirty="0">
              <a:solidFill>
                <a:schemeClr val="bg1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35843" name="Bild 6" descr="KCL_box_red_pin_rgb_3952A9.jpg"/>
          <p:cNvPicPr>
            <a:picLocks noChangeAspect="1"/>
          </p:cNvPicPr>
          <p:nvPr/>
        </p:nvPicPr>
        <p:blipFill>
          <a:blip r:embed="rId3">
            <a:alphaModFix amt="1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37" t="11063" r="62502" b="44498"/>
          <a:stretch>
            <a:fillRect/>
          </a:stretch>
        </p:blipFill>
        <p:spPr bwMode="auto">
          <a:xfrm>
            <a:off x="-115888" y="892175"/>
            <a:ext cx="1754188" cy="205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14902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4" name="Bild 3" descr="KCL_box_red_pin_rgb_3952A9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27" t="12819" b="15135"/>
          <a:stretch>
            <a:fillRect/>
          </a:stretch>
        </p:blipFill>
        <p:spPr bwMode="auto">
          <a:xfrm>
            <a:off x="993775" y="1036638"/>
            <a:ext cx="1677988" cy="1023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45" name="Untertitel 2"/>
          <p:cNvSpPr>
            <a:spLocks noGrp="1"/>
          </p:cNvSpPr>
          <p:nvPr>
            <p:ph type="subTitle" idx="1"/>
          </p:nvPr>
        </p:nvSpPr>
        <p:spPr>
          <a:xfrm>
            <a:off x="827088" y="4437063"/>
            <a:ext cx="7164387" cy="1752600"/>
          </a:xfrm>
        </p:spPr>
        <p:txBody>
          <a:bodyPr/>
          <a:lstStyle/>
          <a:p>
            <a:pPr>
              <a:buFont typeface="Monotype Sorts" charset="0"/>
              <a:buNone/>
            </a:pPr>
            <a:r>
              <a:rPr lang="de-DE" sz="2000">
                <a:solidFill>
                  <a:schemeClr val="bg1"/>
                </a:solidFill>
                <a:latin typeface="Calibri" charset="0"/>
                <a:ea typeface="ＭＳ Ｐゴシック" charset="0"/>
                <a:cs typeface="ＭＳ Ｐゴシック" charset="0"/>
              </a:rPr>
              <a:t>Ferrara 2018</a:t>
            </a:r>
          </a:p>
          <a:p>
            <a:pPr>
              <a:buFont typeface="Monotype Sorts" charset="0"/>
              <a:buNone/>
            </a:pPr>
            <a:r>
              <a:rPr lang="de-DE" sz="2000">
                <a:solidFill>
                  <a:schemeClr val="bg1"/>
                </a:solidFill>
                <a:latin typeface="Calibri" charset="0"/>
                <a:ea typeface="ＭＳ Ｐゴシック" charset="0"/>
                <a:cs typeface="ＭＳ Ｐゴシック" charset="0"/>
              </a:rPr>
              <a:t>Dr. Holger Hestermeyer</a:t>
            </a:r>
          </a:p>
          <a:p>
            <a:pPr>
              <a:buFont typeface="Monotype Sorts" charset="0"/>
              <a:buNone/>
            </a:pPr>
            <a:r>
              <a:rPr lang="de-DE" sz="1800">
                <a:solidFill>
                  <a:schemeClr val="bg1"/>
                </a:solidFill>
                <a:latin typeface="Calibri" charset="0"/>
                <a:ea typeface="ＭＳ Ｐゴシック" charset="0"/>
                <a:cs typeface="ＭＳ Ｐゴシック" charset="0"/>
              </a:rPr>
              <a:t>Shell Reader in International Dispute Resolution, King‘s College London</a:t>
            </a:r>
          </a:p>
        </p:txBody>
      </p:sp>
    </p:spTree>
    <p:extLst>
      <p:ext uri="{BB962C8B-B14F-4D97-AF65-F5344CB8AC3E}">
        <p14:creationId xmlns:p14="http://schemas.microsoft.com/office/powerpoint/2010/main" val="21038485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dirty="0" smtClean="0"/>
              <a:t>What is trade in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9900" y="1219200"/>
            <a:ext cx="6946900" cy="5494212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Art. I:2 supply of services</a:t>
            </a:r>
          </a:p>
          <a:p>
            <a:pPr lvl="1"/>
            <a:r>
              <a:rPr lang="en-US" dirty="0" smtClean="0"/>
              <a:t>From territory of one Member into territory of another (cross-border supply)</a:t>
            </a:r>
          </a:p>
          <a:p>
            <a:pPr lvl="1"/>
            <a:r>
              <a:rPr lang="en-US" dirty="0" smtClean="0"/>
              <a:t>In the territory of one Member to consumer of another one (consumption abroad)</a:t>
            </a:r>
          </a:p>
          <a:p>
            <a:pPr lvl="1"/>
            <a:r>
              <a:rPr lang="en-US" dirty="0" smtClean="0"/>
              <a:t>By service supplier of one Member through commercial presence in territory of another (supply through commercial presence)</a:t>
            </a:r>
          </a:p>
          <a:p>
            <a:pPr lvl="1"/>
            <a:r>
              <a:rPr lang="en-US" dirty="0" smtClean="0"/>
              <a:t>By service supplier of one Member through presence of natural persons in territory of another (supply through presence of natural persons)</a:t>
            </a:r>
          </a:p>
          <a:p>
            <a:pPr lvl="1"/>
            <a:r>
              <a:rPr lang="en-US" dirty="0" smtClean="0"/>
              <a:t>Mode 5?</a:t>
            </a:r>
          </a:p>
          <a:p>
            <a:r>
              <a:rPr lang="en-US" dirty="0" smtClean="0"/>
              <a:t>Services includes any service in any sector except services supplied in the exercise of governmental authority (is that a definition?)</a:t>
            </a:r>
          </a:p>
          <a:p>
            <a:r>
              <a:rPr lang="en-US" dirty="0" smtClean="0"/>
              <a:t>Supply of services includes production, distribution, marketing, sale and delivery of a service XXVIII b</a:t>
            </a:r>
          </a:p>
          <a:p>
            <a:r>
              <a:rPr lang="en-US" dirty="0" smtClean="0"/>
              <a:t>Mode 3 implies: foreign investment by suppliers of services covered</a:t>
            </a:r>
          </a:p>
          <a:p>
            <a:endParaRPr lang="en-US" dirty="0" smtClean="0"/>
          </a:p>
        </p:txBody>
      </p:sp>
      <p:pic>
        <p:nvPicPr>
          <p:cNvPr id="4" name="Bild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7950" y="-7938"/>
            <a:ext cx="1284288" cy="686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724445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dirty="0" smtClean="0"/>
              <a:t>Legal </a:t>
            </a:r>
            <a:r>
              <a:rPr lang="en-US" dirty="0" smtClean="0"/>
              <a:t>Principles (selection)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9900" y="1219200"/>
            <a:ext cx="6946900" cy="5092700"/>
          </a:xfrm>
        </p:spPr>
        <p:txBody>
          <a:bodyPr>
            <a:normAutofit/>
          </a:bodyPr>
          <a:lstStyle/>
          <a:p>
            <a:r>
              <a:rPr lang="en-US" dirty="0" smtClean="0"/>
              <a:t>General Obligations</a:t>
            </a:r>
          </a:p>
          <a:p>
            <a:pPr lvl="1"/>
            <a:r>
              <a:rPr lang="en-US" dirty="0"/>
              <a:t>MFN (+ exemptions) Art II,</a:t>
            </a:r>
          </a:p>
          <a:p>
            <a:pPr lvl="1"/>
            <a:r>
              <a:rPr lang="en-US" dirty="0"/>
              <a:t>Transparency Art III</a:t>
            </a:r>
            <a:r>
              <a:rPr lang="en-US" dirty="0" smtClean="0"/>
              <a:t>,</a:t>
            </a:r>
          </a:p>
          <a:p>
            <a:pPr lvl="1"/>
            <a:r>
              <a:rPr lang="en-US" dirty="0" smtClean="0"/>
              <a:t>Domestic </a:t>
            </a:r>
            <a:r>
              <a:rPr lang="en-US" dirty="0"/>
              <a:t>regulation Art VI.</a:t>
            </a:r>
            <a:r>
              <a:rPr lang="en-US" dirty="0" smtClean="0"/>
              <a:t>4</a:t>
            </a:r>
            <a:endParaRPr lang="en-US" dirty="0"/>
          </a:p>
          <a:p>
            <a:pPr lvl="1"/>
            <a:r>
              <a:rPr lang="en-US" dirty="0"/>
              <a:t>Exceptions (Economic integration Art V; General exceptions Art </a:t>
            </a:r>
            <a:r>
              <a:rPr lang="en-US" dirty="0" smtClean="0"/>
              <a:t>XIV; Security Exception XIV </a:t>
            </a:r>
            <a:r>
              <a:rPr lang="en-US" dirty="0" err="1" smtClean="0"/>
              <a:t>bis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 err="1" smtClean="0"/>
              <a:t>Sectoral</a:t>
            </a:r>
            <a:r>
              <a:rPr lang="en-US" dirty="0" smtClean="0"/>
              <a:t> </a:t>
            </a:r>
            <a:r>
              <a:rPr lang="en-US" dirty="0" smtClean="0"/>
              <a:t>disciplines</a:t>
            </a:r>
          </a:p>
          <a:p>
            <a:pPr lvl="1"/>
            <a:r>
              <a:rPr lang="en-US" dirty="0" smtClean="0"/>
              <a:t>Annex on Financial Services</a:t>
            </a:r>
          </a:p>
        </p:txBody>
      </p:sp>
      <p:pic>
        <p:nvPicPr>
          <p:cNvPr id="4" name="Bild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7950" y="-7938"/>
            <a:ext cx="1284288" cy="686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376950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dirty="0" smtClean="0"/>
              <a:t>Legal </a:t>
            </a:r>
            <a:r>
              <a:rPr lang="en-US" dirty="0" smtClean="0"/>
              <a:t>Principles (selection)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219200"/>
            <a:ext cx="7391400" cy="50927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Specific </a:t>
            </a:r>
            <a:r>
              <a:rPr lang="en-US" dirty="0" smtClean="0"/>
              <a:t>Commitments</a:t>
            </a:r>
          </a:p>
          <a:p>
            <a:pPr lvl="1"/>
            <a:r>
              <a:rPr lang="en-US" dirty="0" smtClean="0"/>
              <a:t>Market Access </a:t>
            </a:r>
            <a:r>
              <a:rPr lang="en-US" dirty="0"/>
              <a:t>Art </a:t>
            </a:r>
            <a:r>
              <a:rPr lang="en-US" dirty="0" smtClean="0"/>
              <a:t>XVI</a:t>
            </a:r>
          </a:p>
          <a:p>
            <a:pPr lvl="1"/>
            <a:r>
              <a:rPr lang="en-US" dirty="0" smtClean="0"/>
              <a:t>National </a:t>
            </a:r>
            <a:r>
              <a:rPr lang="en-US" dirty="0"/>
              <a:t>Treatment </a:t>
            </a:r>
            <a:r>
              <a:rPr lang="en-US" dirty="0" smtClean="0"/>
              <a:t>Art XVII</a:t>
            </a:r>
          </a:p>
          <a:p>
            <a:pPr lvl="1"/>
            <a:r>
              <a:rPr lang="en-US" dirty="0" smtClean="0"/>
              <a:t>Additional Commitments </a:t>
            </a:r>
            <a:r>
              <a:rPr lang="en-US" dirty="0"/>
              <a:t>Art </a:t>
            </a:r>
            <a:r>
              <a:rPr lang="en-US" dirty="0" smtClean="0"/>
              <a:t>XVIII</a:t>
            </a:r>
            <a:endParaRPr lang="en-US" dirty="0"/>
          </a:p>
          <a:p>
            <a:pPr marL="342900" lvl="1" indent="-342900">
              <a:buFont typeface="Arial"/>
              <a:buChar char="•"/>
            </a:pPr>
            <a:r>
              <a:rPr lang="en-US" sz="3200" dirty="0"/>
              <a:t>Schedule of </a:t>
            </a:r>
            <a:r>
              <a:rPr lang="en-US" sz="3200" dirty="0" smtClean="0"/>
              <a:t>commitments</a:t>
            </a:r>
          </a:p>
          <a:p>
            <a:pPr marL="742950" lvl="2" indent="-342900"/>
            <a:r>
              <a:rPr lang="en-US" dirty="0" smtClean="0"/>
              <a:t>Hybrid scheduling approach (positive &amp; negative list)</a:t>
            </a:r>
          </a:p>
          <a:p>
            <a:pPr marL="742950" lvl="2" indent="-342900"/>
            <a:r>
              <a:rPr lang="en-US" dirty="0" smtClean="0"/>
              <a:t>Horizontal </a:t>
            </a:r>
            <a:r>
              <a:rPr lang="en-US" dirty="0"/>
              <a:t>and sector-</a:t>
            </a:r>
            <a:r>
              <a:rPr lang="en-US" dirty="0" smtClean="0"/>
              <a:t>specific</a:t>
            </a:r>
          </a:p>
          <a:p>
            <a:pPr marL="342900" lvl="1" indent="-342900"/>
            <a:r>
              <a:rPr lang="en-US" dirty="0" smtClean="0"/>
              <a:t>Relationship with GATT: Overlap: measures involving service relating to a particular good or a service supplied in conjunction with a particular good -&gt; both agreements, but different specific aspects</a:t>
            </a:r>
            <a:endParaRPr lang="en-US" dirty="0"/>
          </a:p>
        </p:txBody>
      </p:sp>
      <p:pic>
        <p:nvPicPr>
          <p:cNvPr id="4" name="Bild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7950" y="-7938"/>
            <a:ext cx="1284288" cy="686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643400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dirty="0" smtClean="0"/>
              <a:t>MFN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9900" y="1219200"/>
            <a:ext cx="6946900" cy="56388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General obligation</a:t>
            </a:r>
          </a:p>
          <a:p>
            <a:r>
              <a:rPr lang="en-US" dirty="0" smtClean="0"/>
              <a:t>Art. II:1</a:t>
            </a:r>
          </a:p>
          <a:p>
            <a:r>
              <a:rPr lang="en-US" dirty="0" smtClean="0"/>
              <a:t>Purpose: equality of opportunity to supply like services regardless of origin of services and service suppliers (other MFN like provisions in Art. VII, VIII, X, XII, XXI, XIV)</a:t>
            </a:r>
          </a:p>
          <a:p>
            <a:r>
              <a:rPr lang="en-US" dirty="0" smtClean="0"/>
              <a:t>Applies to de jure and de facto discrimination (EC – Bananas III)</a:t>
            </a:r>
          </a:p>
          <a:p>
            <a:r>
              <a:rPr lang="en-US" dirty="0" smtClean="0"/>
              <a:t>Test: three steps</a:t>
            </a:r>
          </a:p>
          <a:p>
            <a:pPr lvl="1"/>
            <a:r>
              <a:rPr lang="en-US" dirty="0" smtClean="0"/>
              <a:t>Measure within scope of application of Art. II:1 (does GATS apply? Art. I, is measure exempted? Art. II:2 – over 400 measures listed)</a:t>
            </a:r>
          </a:p>
          <a:p>
            <a:pPr lvl="1"/>
            <a:r>
              <a:rPr lang="en-US" dirty="0" smtClean="0"/>
              <a:t>Services and service suppliers like (considerations to both service and supplier are relevant for likeness (AB Argentina – Financial Services)</a:t>
            </a:r>
          </a:p>
          <a:p>
            <a:pPr lvl="1"/>
            <a:r>
              <a:rPr lang="en-US" dirty="0" smtClean="0"/>
              <a:t>Whether like services and service suppliers are accorded treatment no less </a:t>
            </a:r>
            <a:r>
              <a:rPr lang="en-US" dirty="0" err="1" smtClean="0"/>
              <a:t>favourable</a:t>
            </a:r>
            <a:endParaRPr lang="en-US" dirty="0" smtClean="0"/>
          </a:p>
          <a:p>
            <a:r>
              <a:rPr lang="en-US" dirty="0" smtClean="0"/>
              <a:t>Note: LDC services waiver, obligations under Art. II:1 waived allowing SDT to services from LDC (reason: no enabling clause)</a:t>
            </a:r>
          </a:p>
          <a:p>
            <a:r>
              <a:rPr lang="en-US" dirty="0" smtClean="0"/>
              <a:t>Note: Art. VII for recognition of </a:t>
            </a:r>
            <a:r>
              <a:rPr lang="en-US" dirty="0" err="1" smtClean="0"/>
              <a:t>eduction</a:t>
            </a:r>
            <a:r>
              <a:rPr lang="en-US" dirty="0" smtClean="0"/>
              <a:t> or experience obtained</a:t>
            </a:r>
            <a:endParaRPr lang="en-US" dirty="0" smtClean="0"/>
          </a:p>
        </p:txBody>
      </p:sp>
      <p:pic>
        <p:nvPicPr>
          <p:cNvPr id="4" name="Bild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7950" y="-7938"/>
            <a:ext cx="1284288" cy="686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250079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dirty="0" smtClean="0"/>
              <a:t>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9900" y="1219200"/>
            <a:ext cx="6946900" cy="56388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Specific commitment</a:t>
            </a:r>
          </a:p>
          <a:p>
            <a:r>
              <a:rPr lang="en-US" dirty="0" smtClean="0"/>
              <a:t>Art. XVII GATS: ONLY applies to the extent that Member has explicitly committed itself to grant NT, set out in Schedule of Specific Commitments (i.e. Services Schedule)</a:t>
            </a:r>
          </a:p>
          <a:p>
            <a:r>
              <a:rPr lang="en-US" dirty="0" smtClean="0"/>
              <a:t>Commitments to grant NT often made subject to conditions, qualifications and limitations, e.g. only specific modes of supply, typically: nationality, residence, assets in local currency, restrictions on purchase of land, subsidy or tax privileges only to domestic suppliers, differential capital requirements</a:t>
            </a:r>
          </a:p>
          <a:p>
            <a:r>
              <a:rPr lang="en-US" dirty="0" smtClean="0"/>
              <a:t>De jure and de facto discrimination (indicated by treaty text)</a:t>
            </a:r>
          </a:p>
          <a:p>
            <a:r>
              <a:rPr lang="en-US" dirty="0" smtClean="0"/>
              <a:t>Test</a:t>
            </a:r>
          </a:p>
          <a:p>
            <a:pPr lvl="1"/>
            <a:r>
              <a:rPr lang="en-US" dirty="0" smtClean="0"/>
              <a:t>Has Member undertaken commitment in sector and mode of supply</a:t>
            </a:r>
          </a:p>
          <a:p>
            <a:pPr lvl="1"/>
            <a:r>
              <a:rPr lang="en-US" dirty="0" smtClean="0"/>
              <a:t>Has Member adopted or applied measure affecting commitment in that sector and/or mode of supply</a:t>
            </a:r>
          </a:p>
          <a:p>
            <a:pPr lvl="1"/>
            <a:r>
              <a:rPr lang="en-US" dirty="0" smtClean="0"/>
              <a:t>Foreign and domestic are like services and service suppliers</a:t>
            </a:r>
            <a:endParaRPr lang="en-US" dirty="0" smtClean="0"/>
          </a:p>
          <a:p>
            <a:pPr lvl="1"/>
            <a:r>
              <a:rPr lang="en-US" dirty="0" smtClean="0"/>
              <a:t>Treatment no less </a:t>
            </a:r>
            <a:r>
              <a:rPr lang="en-US" dirty="0" err="1" smtClean="0"/>
              <a:t>favourable</a:t>
            </a:r>
            <a:endParaRPr lang="en-US" dirty="0" smtClean="0"/>
          </a:p>
        </p:txBody>
      </p:sp>
      <p:pic>
        <p:nvPicPr>
          <p:cNvPr id="4" name="Bild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7950" y="-7938"/>
            <a:ext cx="1284288" cy="686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531014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dirty="0" smtClean="0"/>
              <a:t>Schedules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219200"/>
            <a:ext cx="7391400" cy="5092700"/>
          </a:xfrm>
        </p:spPr>
        <p:txBody>
          <a:bodyPr>
            <a:normAutofit/>
          </a:bodyPr>
          <a:lstStyle/>
          <a:p>
            <a:pPr marL="342900" lvl="1" indent="-342900">
              <a:buFont typeface="Arial"/>
              <a:buChar char="•"/>
            </a:pPr>
            <a:r>
              <a:rPr lang="en-US" sz="3200" dirty="0" smtClean="0"/>
              <a:t>Schedule </a:t>
            </a:r>
            <a:r>
              <a:rPr lang="en-US" sz="3200" dirty="0"/>
              <a:t>of </a:t>
            </a:r>
            <a:r>
              <a:rPr lang="en-US" sz="3200" dirty="0" smtClean="0"/>
              <a:t>commitments</a:t>
            </a:r>
          </a:p>
          <a:p>
            <a:pPr marL="742950" lvl="2" indent="-342900"/>
            <a:r>
              <a:rPr lang="en-US" dirty="0" smtClean="0"/>
              <a:t>Hybrid scheduling approach (positive &amp; negative list)</a:t>
            </a:r>
          </a:p>
          <a:p>
            <a:pPr marL="742950" lvl="2" indent="-342900"/>
            <a:r>
              <a:rPr lang="en-US" dirty="0" smtClean="0"/>
              <a:t>Horizontal </a:t>
            </a:r>
            <a:r>
              <a:rPr lang="en-US" dirty="0"/>
              <a:t>and sector-</a:t>
            </a:r>
            <a:r>
              <a:rPr lang="en-US" dirty="0" smtClean="0"/>
              <a:t>specific</a:t>
            </a:r>
            <a:endParaRPr lang="en-US" dirty="0"/>
          </a:p>
        </p:txBody>
      </p:sp>
      <p:pic>
        <p:nvPicPr>
          <p:cNvPr id="4" name="Bild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7950" y="-7938"/>
            <a:ext cx="1284288" cy="686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600186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32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GATS Schedules (EU)</a:t>
            </a:r>
            <a:endParaRPr lang="en-US" dirty="0"/>
          </a:p>
        </p:txBody>
      </p:sp>
      <p:pic>
        <p:nvPicPr>
          <p:cNvPr id="4" name="Bild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7950" y="-7938"/>
            <a:ext cx="1284288" cy="686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Bild 7" descr="Bildschirmfoto 2018-05-14 um 14.06.27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6338" y="1841630"/>
            <a:ext cx="7967662" cy="3699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51319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32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GATS Schedules (EU)</a:t>
            </a:r>
            <a:endParaRPr lang="en-US" dirty="0"/>
          </a:p>
        </p:txBody>
      </p:sp>
      <p:pic>
        <p:nvPicPr>
          <p:cNvPr id="4" name="Bild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7950" y="-7938"/>
            <a:ext cx="1284288" cy="686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nhaltsplatzhalter 5" descr="Bildschirmfoto 2018-05-14 um 14.04.52.pn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7" r="1997"/>
          <a:stretch>
            <a:fillRect/>
          </a:stretch>
        </p:blipFill>
        <p:spPr>
          <a:xfrm>
            <a:off x="1176338" y="1744256"/>
            <a:ext cx="7967662" cy="4381907"/>
          </a:xfrm>
        </p:spPr>
      </p:pic>
    </p:spTree>
    <p:extLst>
      <p:ext uri="{BB962C8B-B14F-4D97-AF65-F5344CB8AC3E}">
        <p14:creationId xmlns:p14="http://schemas.microsoft.com/office/powerpoint/2010/main" val="42921505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615</Words>
  <Application>Microsoft Macintosh PowerPoint</Application>
  <PresentationFormat>Bildschirmpräsentation (4:3)</PresentationFormat>
  <Paragraphs>58</Paragraphs>
  <Slides>9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0" baseType="lpstr">
      <vt:lpstr>Office-Design</vt:lpstr>
      <vt:lpstr>WTO Law Class 14: GATS</vt:lpstr>
      <vt:lpstr>What is trade in services</vt:lpstr>
      <vt:lpstr>Legal Principles (selection)</vt:lpstr>
      <vt:lpstr>Legal Principles (selection)</vt:lpstr>
      <vt:lpstr>MFN</vt:lpstr>
      <vt:lpstr>NT</vt:lpstr>
      <vt:lpstr>Schedules</vt:lpstr>
      <vt:lpstr>GATS Schedules (EU)</vt:lpstr>
      <vt:lpstr>GATS Schedules (EU)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WTO Law Class 14: GATS</dc:title>
  <dc:creator>Holger Hestermeyer</dc:creator>
  <cp:lastModifiedBy>Holger Hestermeyer</cp:lastModifiedBy>
  <cp:revision>7</cp:revision>
  <dcterms:created xsi:type="dcterms:W3CDTF">2018-05-14T11:19:33Z</dcterms:created>
  <dcterms:modified xsi:type="dcterms:W3CDTF">2018-05-14T12:07:37Z</dcterms:modified>
</cp:coreProperties>
</file>