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4" r:id="rId5"/>
    <p:sldId id="285" r:id="rId6"/>
    <p:sldId id="282" r:id="rId7"/>
    <p:sldId id="283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8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1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3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8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8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E3A1-C89E-F148-8DBC-44E892D468C3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BFE1-F8D8-864D-AD24-F1FA7C3A99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13: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TDI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57138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Subsidies - empirics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Thousands of subsidies notified</a:t>
            </a:r>
          </a:p>
          <a:p>
            <a:r>
              <a:rPr lang="en-US" dirty="0" smtClean="0"/>
              <a:t>1995-2015: 216 countervailing measures imposed, 410 investigations initiated </a:t>
            </a:r>
          </a:p>
          <a:p>
            <a:r>
              <a:rPr lang="en-US" dirty="0" smtClean="0"/>
              <a:t>most frequent users: US (1), EU (2), Canada (3)</a:t>
            </a:r>
          </a:p>
          <a:p>
            <a:r>
              <a:rPr lang="en-US" dirty="0" smtClean="0"/>
              <a:t>Most frequent targets: China (1), India (2)</a:t>
            </a:r>
          </a:p>
          <a:p>
            <a:r>
              <a:rPr lang="en-US" dirty="0" smtClean="0"/>
              <a:t>Product categories: metals and articles based on them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82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Unfair trade, TDI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constitutes unfair trade</a:t>
            </a:r>
          </a:p>
          <a:p>
            <a:pPr lvl="1"/>
            <a:r>
              <a:rPr lang="en-US" dirty="0" smtClean="0"/>
              <a:t>Cartels, price fixing, abuse of a dominant position etc.</a:t>
            </a:r>
          </a:p>
          <a:p>
            <a:pPr lvl="1"/>
            <a:r>
              <a:rPr lang="en-US" dirty="0" smtClean="0"/>
              <a:t>A lot of this: not provided for, but: trade defense</a:t>
            </a:r>
          </a:p>
          <a:p>
            <a:pPr lvl="1"/>
            <a:r>
              <a:rPr lang="en-US" dirty="0" smtClean="0"/>
              <a:t>Idea: level playing field</a:t>
            </a:r>
          </a:p>
          <a:p>
            <a:r>
              <a:rPr lang="en-US" dirty="0" smtClean="0"/>
              <a:t>WTO Law</a:t>
            </a:r>
          </a:p>
          <a:p>
            <a:pPr lvl="1"/>
            <a:r>
              <a:rPr lang="en-US" dirty="0" smtClean="0"/>
              <a:t>Art. VI GATT (anti-dumping, countervailing duties), Art. XVI (subsidies), Art. XIX (emergency action), inadequate: too vague</a:t>
            </a:r>
          </a:p>
          <a:p>
            <a:pPr lvl="1"/>
            <a:r>
              <a:rPr lang="en-US" dirty="0" smtClean="0"/>
              <a:t>1967: Kennedy Codes 1979 Tokyo Round Codes</a:t>
            </a:r>
            <a:endParaRPr lang="en-US" dirty="0" smtClean="0"/>
          </a:p>
          <a:p>
            <a:pPr lvl="1"/>
            <a:r>
              <a:rPr lang="en-US" dirty="0" smtClean="0"/>
              <a:t>Agreement on Implementation of Article VI of the GATT (Anti-Dumping Agreement)</a:t>
            </a:r>
          </a:p>
          <a:p>
            <a:pPr lvl="1"/>
            <a:r>
              <a:rPr lang="en-US" dirty="0" smtClean="0"/>
              <a:t>Agreement on Subsidies and Countervailing Measures</a:t>
            </a:r>
          </a:p>
          <a:p>
            <a:pPr lvl="1"/>
            <a:r>
              <a:rPr lang="en-US" dirty="0" smtClean="0"/>
              <a:t>Agreement on Safeguards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680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is Dumping?</a:t>
            </a:r>
            <a:endParaRPr lang="en-US" dirty="0" smtClean="0"/>
          </a:p>
          <a:p>
            <a:pPr lvl="1"/>
            <a:r>
              <a:rPr lang="en-US" dirty="0" smtClean="0"/>
              <a:t>Type of international price discrimination </a:t>
            </a:r>
          </a:p>
          <a:p>
            <a:pPr lvl="1"/>
            <a:r>
              <a:rPr lang="en-US" dirty="0" smtClean="0"/>
              <a:t>Compare: price and cost of product in exporting country, price in importing country</a:t>
            </a:r>
          </a:p>
          <a:p>
            <a:pPr lvl="1"/>
            <a:r>
              <a:rPr lang="en-US" dirty="0" smtClean="0"/>
              <a:t>Art. VI GATT, Art. 2.1 ADA </a:t>
            </a:r>
            <a:endParaRPr lang="en-US" dirty="0" smtClean="0"/>
          </a:p>
          <a:p>
            <a:r>
              <a:rPr lang="en-US" dirty="0" smtClean="0"/>
              <a:t>Is it good or bad (price discrimination, cheaper access)</a:t>
            </a:r>
          </a:p>
          <a:p>
            <a:r>
              <a:rPr lang="en-US" dirty="0" smtClean="0"/>
              <a:t>Dumping not prohibited (also: it is private action)</a:t>
            </a:r>
          </a:p>
          <a:p>
            <a:r>
              <a:rPr lang="en-US" dirty="0" smtClean="0"/>
              <a:t>But: Art. VI GATT: condemned if it causes or threatens material injury to an established industry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48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Calculating 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Definition: Normal value &gt; export price</a:t>
            </a:r>
          </a:p>
          <a:p>
            <a:r>
              <a:rPr lang="en-US" dirty="0" smtClean="0"/>
              <a:t>AB: definition of dumping identical in all provisions of the Agreement, for all types of AD proceedings (original investigation, new shipper reviews, periodic reviews)</a:t>
            </a:r>
          </a:p>
          <a:p>
            <a:r>
              <a:rPr lang="en-US" dirty="0" smtClean="0"/>
              <a:t>Definition in relations to a product, related to an exporter or foreign producer, must be determined for products as a whole and in respect of each known exporter or foreign producer examined; must be examined in relations to all transactions over a period of time; in cases of targeted dumping to certain purchasers, regions applicable universe of transactions more limited</a:t>
            </a:r>
          </a:p>
          <a:p>
            <a:r>
              <a:rPr lang="en-US" dirty="0" smtClean="0"/>
              <a:t>Normal value: Art. 2.1 (like product in home market of the exporter or producer if – in the ordinary course of trade – of like product – destined for consumption in exporting country – price comparable) See e.g. 2.2</a:t>
            </a:r>
          </a:p>
          <a:p>
            <a:r>
              <a:rPr lang="en-US" dirty="0" smtClean="0"/>
              <a:t>Export price: based on transaction price at which producer in exporting country sells to importer, see 2.3</a:t>
            </a:r>
          </a:p>
          <a:p>
            <a:r>
              <a:rPr lang="en-US" dirty="0" smtClean="0"/>
              <a:t>Fair comparison: 2.4</a:t>
            </a:r>
          </a:p>
          <a:p>
            <a:r>
              <a:rPr lang="en-US" dirty="0" smtClean="0"/>
              <a:t>Dumping margin: established for each exporter/producer, take into account prices of all export transactions of that exporter, 2.4.2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97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Zeroing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6388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79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Anti-Dumping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 mandatory</a:t>
            </a:r>
          </a:p>
          <a:p>
            <a:r>
              <a:rPr lang="en-US" dirty="0" smtClean="0"/>
              <a:t>If Member chooses to have them: Art. 1 ADA</a:t>
            </a:r>
          </a:p>
          <a:p>
            <a:r>
              <a:rPr lang="en-US" dirty="0" smtClean="0"/>
              <a:t>Before taking anti-dumping measure: investigation according to pre-existing legislation, properly notified to WTO</a:t>
            </a:r>
          </a:p>
          <a:p>
            <a:r>
              <a:rPr lang="en-US" dirty="0" smtClean="0"/>
              <a:t>Determination must be made that</a:t>
            </a:r>
          </a:p>
          <a:p>
            <a:pPr lvl="1"/>
            <a:r>
              <a:rPr lang="en-US" dirty="0" smtClean="0"/>
              <a:t>There is duping</a:t>
            </a:r>
          </a:p>
          <a:p>
            <a:pPr lvl="1"/>
            <a:r>
              <a:rPr lang="en-US" dirty="0" smtClean="0"/>
              <a:t>Domestic industry producing the like product in the importing country is suffering injury</a:t>
            </a:r>
          </a:p>
          <a:p>
            <a:pPr lvl="1"/>
            <a:r>
              <a:rPr lang="en-US" dirty="0" smtClean="0"/>
              <a:t>Causal link between dumping and injury</a:t>
            </a:r>
          </a:p>
          <a:p>
            <a:r>
              <a:rPr lang="en-US" dirty="0" smtClean="0"/>
              <a:t>-&gt; permissible Anti-dumping measures</a:t>
            </a:r>
          </a:p>
          <a:p>
            <a:pPr lvl="1"/>
            <a:r>
              <a:rPr lang="en-US" dirty="0" smtClean="0"/>
              <a:t>Provisional measures</a:t>
            </a:r>
          </a:p>
          <a:p>
            <a:pPr lvl="1"/>
            <a:r>
              <a:rPr lang="en-US" dirty="0" smtClean="0"/>
              <a:t>Price undertakings</a:t>
            </a:r>
          </a:p>
          <a:p>
            <a:pPr lvl="1"/>
            <a:r>
              <a:rPr lang="en-US" dirty="0" smtClean="0"/>
              <a:t>Definitive anti-dumping measures</a:t>
            </a:r>
          </a:p>
          <a:p>
            <a:r>
              <a:rPr lang="en-US" dirty="0" smtClean="0"/>
              <a:t>No other measures (US – Offset Act (Byrd Amendment): distribution of duties to affected domestic producers -&gt; not permitted)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48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Anti-Dumping: Empirics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/>
          </a:bodyPr>
          <a:lstStyle/>
          <a:p>
            <a:r>
              <a:rPr lang="en-US" dirty="0" smtClean="0"/>
              <a:t>Very common: 2015-2016 31 Members initiated 267 AD investigations; 151 new AD measures</a:t>
            </a:r>
          </a:p>
          <a:p>
            <a:r>
              <a:rPr lang="en-US" dirty="0" smtClean="0"/>
              <a:t>1995 to 2015 most frequent users: India (1); US (2), EU (3)</a:t>
            </a:r>
          </a:p>
          <a:p>
            <a:r>
              <a:rPr lang="en-US" dirty="0" smtClean="0"/>
              <a:t>Biggest targets: China (820) Korea (225), Taipei (184)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36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subsidies?</a:t>
            </a:r>
          </a:p>
          <a:p>
            <a:r>
              <a:rPr lang="en-US" dirty="0" smtClean="0"/>
              <a:t>Basic overview: </a:t>
            </a:r>
          </a:p>
          <a:p>
            <a:pPr lvl="1"/>
            <a:r>
              <a:rPr lang="en-US" dirty="0" smtClean="0"/>
              <a:t>Some are prohibited</a:t>
            </a:r>
          </a:p>
          <a:p>
            <a:pPr lvl="1"/>
            <a:r>
              <a:rPr lang="en-US" dirty="0" smtClean="0"/>
              <a:t>Some are actionable (can be challenged, must be withdrawn when causing adverse effects</a:t>
            </a:r>
          </a:p>
          <a:p>
            <a:pPr lvl="1"/>
            <a:r>
              <a:rPr lang="en-US" dirty="0" smtClean="0"/>
              <a:t>Where subsidy causes / threatens to cause material injury to the domestic industry of other member: authorized to impose countervailing duties to offset subsidization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01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Art. 1.1 SCM Agreement, 1.2 SCM Agreement (only specific subsidies)</a:t>
            </a:r>
          </a:p>
          <a:p>
            <a:r>
              <a:rPr lang="en-US" dirty="0" smtClean="0"/>
              <a:t>Subsidies follow different concept from dumping: certain subsidies are prohibited, many other subsidies, where specific, may be challenged when they cause adverse effects</a:t>
            </a:r>
          </a:p>
          <a:p>
            <a:r>
              <a:rPr lang="en-US" dirty="0" smtClean="0"/>
              <a:t>Members may respond to </a:t>
            </a:r>
            <a:r>
              <a:rPr lang="en-US" dirty="0" err="1" smtClean="0"/>
              <a:t>subsidised</a:t>
            </a:r>
            <a:r>
              <a:rPr lang="en-US" dirty="0" smtClean="0"/>
              <a:t> trade which causes injury to the domestic industry producing the like product by imposing countervailing duties to offset subsidy AFTER an investigation establishing</a:t>
            </a:r>
          </a:p>
          <a:p>
            <a:pPr lvl="1"/>
            <a:r>
              <a:rPr lang="en-US" dirty="0" err="1" smtClean="0"/>
              <a:t>Subsidised</a:t>
            </a:r>
            <a:r>
              <a:rPr lang="en-US" dirty="0" smtClean="0"/>
              <a:t> imports</a:t>
            </a:r>
          </a:p>
          <a:p>
            <a:pPr lvl="1"/>
            <a:r>
              <a:rPr lang="en-US" dirty="0" smtClean="0"/>
              <a:t>Material injury to domestic industry or threat thereof</a:t>
            </a:r>
          </a:p>
          <a:p>
            <a:pPr lvl="1"/>
            <a:r>
              <a:rPr lang="en-US" dirty="0" smtClean="0"/>
              <a:t>Causal link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08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Macintosh PowerPoint</Application>
  <PresentationFormat>Bildschirmpräsentation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WTO Law Class 13: TDI</vt:lpstr>
      <vt:lpstr>Unfair trade, TDI</vt:lpstr>
      <vt:lpstr>Dumping</vt:lpstr>
      <vt:lpstr>Calculating Dumping</vt:lpstr>
      <vt:lpstr>Zeroing</vt:lpstr>
      <vt:lpstr>Anti-Dumping Policies</vt:lpstr>
      <vt:lpstr>Anti-Dumping: Empirics</vt:lpstr>
      <vt:lpstr>Subsidies</vt:lpstr>
      <vt:lpstr>Subsidies</vt:lpstr>
      <vt:lpstr>Subsidies - empirics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Ortino, Federico</dc:creator>
  <cp:lastModifiedBy>Holger Hestermeyer</cp:lastModifiedBy>
  <cp:revision>65</cp:revision>
  <dcterms:created xsi:type="dcterms:W3CDTF">2016-01-14T15:10:56Z</dcterms:created>
  <dcterms:modified xsi:type="dcterms:W3CDTF">2018-05-14T11:20:09Z</dcterms:modified>
</cp:coreProperties>
</file>