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1" r:id="rId2"/>
    <p:sldId id="280" r:id="rId3"/>
    <p:sldId id="274" r:id="rId4"/>
    <p:sldId id="282" r:id="rId5"/>
    <p:sldId id="276" r:id="rId6"/>
    <p:sldId id="281" r:id="rId7"/>
    <p:sldId id="283" r:id="rId8"/>
    <p:sldId id="284" r:id="rId9"/>
    <p:sldId id="275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TO" initials="WTO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CF6AA-9C62-904A-8B69-760DC50C2A30}" type="datetimeFigureOut">
              <a:rPr lang="de-DE" smtClean="0"/>
              <a:t>10.05.18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81FAC-2D4C-034C-B707-74B8762B3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321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8C-C93D-6347-9AD4-1D76C3933F87}" type="datetimeFigureOut">
              <a:rPr lang="de-DE" smtClean="0"/>
              <a:t>10.05.18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F0D6-9D96-FA4A-93A7-4BC1BA85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146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8C-C93D-6347-9AD4-1D76C3933F87}" type="datetimeFigureOut">
              <a:rPr lang="de-DE" smtClean="0"/>
              <a:t>10.05.18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F0D6-9D96-FA4A-93A7-4BC1BA85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34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8C-C93D-6347-9AD4-1D76C3933F87}" type="datetimeFigureOut">
              <a:rPr lang="de-DE" smtClean="0"/>
              <a:t>10.05.18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F0D6-9D96-FA4A-93A7-4BC1BA85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32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8C-C93D-6347-9AD4-1D76C3933F87}" type="datetimeFigureOut">
              <a:rPr lang="de-DE" smtClean="0"/>
              <a:t>10.05.18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F0D6-9D96-FA4A-93A7-4BC1BA85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830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8C-C93D-6347-9AD4-1D76C3933F87}" type="datetimeFigureOut">
              <a:rPr lang="de-DE" smtClean="0"/>
              <a:t>10.05.18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F0D6-9D96-FA4A-93A7-4BC1BA85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66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8C-C93D-6347-9AD4-1D76C3933F87}" type="datetimeFigureOut">
              <a:rPr lang="de-DE" smtClean="0"/>
              <a:t>10.05.18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F0D6-9D96-FA4A-93A7-4BC1BA85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762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8C-C93D-6347-9AD4-1D76C3933F87}" type="datetimeFigureOut">
              <a:rPr lang="de-DE" smtClean="0"/>
              <a:t>10.05.18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F0D6-9D96-FA4A-93A7-4BC1BA85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766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8C-C93D-6347-9AD4-1D76C3933F87}" type="datetimeFigureOut">
              <a:rPr lang="de-DE" smtClean="0"/>
              <a:t>10.05.18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F0D6-9D96-FA4A-93A7-4BC1BA85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26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8C-C93D-6347-9AD4-1D76C3933F87}" type="datetimeFigureOut">
              <a:rPr lang="de-DE" smtClean="0"/>
              <a:t>10.05.18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F0D6-9D96-FA4A-93A7-4BC1BA85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9576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8C-C93D-6347-9AD4-1D76C3933F87}" type="datetimeFigureOut">
              <a:rPr lang="de-DE" smtClean="0"/>
              <a:t>10.05.18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F0D6-9D96-FA4A-93A7-4BC1BA85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39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8C-C93D-6347-9AD4-1D76C3933F87}" type="datetimeFigureOut">
              <a:rPr lang="de-DE" smtClean="0"/>
              <a:t>10.05.18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F0D6-9D96-FA4A-93A7-4BC1BA85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367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4B58C-C93D-6347-9AD4-1D76C3933F87}" type="datetimeFigureOut">
              <a:rPr lang="de-DE" smtClean="0"/>
              <a:t>10.05.18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3F0D6-9D96-FA4A-93A7-4BC1BA85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55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Titel 1"/>
          <p:cNvSpPr>
            <a:spLocks noGrp="1"/>
          </p:cNvSpPr>
          <p:nvPr>
            <p:ph type="ctrTitle"/>
          </p:nvPr>
        </p:nvSpPr>
        <p:spPr>
          <a:xfrm>
            <a:off x="255588" y="2292350"/>
            <a:ext cx="8797925" cy="1470025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WTO Law</a:t>
            </a:r>
            <a:br>
              <a:rPr lang="de-DE" dirty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de-DE" sz="2500" dirty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Class </a:t>
            </a:r>
            <a:r>
              <a:rPr lang="de-DE" sz="25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11: TBT Agreement</a:t>
            </a:r>
            <a:endParaRPr lang="de-DE" sz="2500" dirty="0">
              <a:solidFill>
                <a:schemeClr val="bg1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5843" name="Bild 6" descr="KCL_box_red_pin_rgb_3952A9.jpg"/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7" t="11063" r="62502" b="44498"/>
          <a:stretch>
            <a:fillRect/>
          </a:stretch>
        </p:blipFill>
        <p:spPr bwMode="auto">
          <a:xfrm>
            <a:off x="-115888" y="892175"/>
            <a:ext cx="175418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1490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Bild 3" descr="KCL_box_red_pin_rgb_3952A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7" t="12819" b="15135"/>
          <a:stretch>
            <a:fillRect/>
          </a:stretch>
        </p:blipFill>
        <p:spPr bwMode="auto">
          <a:xfrm>
            <a:off x="993775" y="1036638"/>
            <a:ext cx="1677988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Untertitel 2"/>
          <p:cNvSpPr>
            <a:spLocks noGrp="1"/>
          </p:cNvSpPr>
          <p:nvPr>
            <p:ph type="subTitle" idx="1"/>
          </p:nvPr>
        </p:nvSpPr>
        <p:spPr>
          <a:xfrm>
            <a:off x="827088" y="4437063"/>
            <a:ext cx="7164387" cy="1752600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de-DE" sz="20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Ferrara 2018</a:t>
            </a:r>
          </a:p>
          <a:p>
            <a:pPr>
              <a:buFont typeface="Monotype Sorts" charset="0"/>
              <a:buNone/>
            </a:pPr>
            <a:r>
              <a:rPr lang="de-DE" sz="20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Dr. Holger Hestermeyer</a:t>
            </a:r>
          </a:p>
          <a:p>
            <a:pPr>
              <a:buFont typeface="Monotype Sorts" charset="0"/>
              <a:buNone/>
            </a:pPr>
            <a:r>
              <a:rPr lang="de-DE" sz="18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Shell Reader in International Dispute Resolution, King‘s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513982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3"/>
            <a:ext cx="8229600" cy="72008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nl-BE" dirty="0" smtClean="0"/>
              <a:t>Non-</a:t>
            </a:r>
            <a:r>
              <a:rPr lang="nl-BE" dirty="0" smtClean="0"/>
              <a:t>discrimination</a:t>
            </a:r>
            <a:endParaRPr lang="nl-NL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8026" y="836712"/>
            <a:ext cx="7298773" cy="602128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nl-BE" sz="2400" dirty="0" smtClean="0"/>
              <a:t>MFN &amp; National treatment</a:t>
            </a:r>
          </a:p>
          <a:p>
            <a:pPr lvl="1">
              <a:defRPr/>
            </a:pPr>
            <a:r>
              <a:rPr lang="nl-BE" sz="1600" dirty="0" smtClean="0"/>
              <a:t>Technical regulations: Art. 2.1</a:t>
            </a:r>
          </a:p>
          <a:p>
            <a:pPr lvl="1">
              <a:defRPr/>
            </a:pPr>
            <a:r>
              <a:rPr lang="nl-BE" sz="1600" dirty="0" smtClean="0"/>
              <a:t>Standards: Annex 3.D</a:t>
            </a:r>
          </a:p>
          <a:p>
            <a:pPr lvl="1">
              <a:defRPr/>
            </a:pPr>
            <a:r>
              <a:rPr lang="nl-BE" sz="1600" dirty="0" smtClean="0"/>
              <a:t>Conformity assessment: Art. 5.1.1</a:t>
            </a:r>
          </a:p>
          <a:p>
            <a:pPr lvl="1">
              <a:defRPr/>
            </a:pPr>
            <a:r>
              <a:rPr lang="nl-BE" sz="1600" dirty="0" smtClean="0"/>
              <a:t>Note: no Art. XX</a:t>
            </a:r>
            <a:endParaRPr lang="nl-BE" sz="1600" dirty="0" smtClean="0"/>
          </a:p>
          <a:p>
            <a:pPr eaLnBrk="1" hangingPunct="1">
              <a:defRPr/>
            </a:pPr>
            <a:r>
              <a:rPr lang="nl-BE" sz="2400" dirty="0" smtClean="0"/>
              <a:t>Art. 2.1: three-tier test</a:t>
            </a:r>
          </a:p>
          <a:p>
            <a:pPr lvl="1">
              <a:defRPr/>
            </a:pPr>
            <a:r>
              <a:rPr lang="nl-BE" sz="1600" dirty="0" smtClean="0"/>
              <a:t>Technical regulation</a:t>
            </a:r>
          </a:p>
          <a:p>
            <a:pPr lvl="1">
              <a:defRPr/>
            </a:pPr>
            <a:r>
              <a:rPr lang="nl-BE" sz="1600" dirty="0" smtClean="0"/>
              <a:t>Like products</a:t>
            </a:r>
          </a:p>
          <a:p>
            <a:pPr lvl="1">
              <a:defRPr/>
            </a:pPr>
            <a:r>
              <a:rPr lang="nl-BE" sz="1600" dirty="0" smtClean="0"/>
              <a:t>Treatment no less favourable than like domestic products OR like products orginating in another country</a:t>
            </a:r>
            <a:endParaRPr lang="nl-BE" sz="1600" dirty="0" smtClean="0"/>
          </a:p>
          <a:p>
            <a:pPr eaLnBrk="1" hangingPunct="1">
              <a:defRPr/>
            </a:pPr>
            <a:r>
              <a:rPr lang="nl-BE" sz="2400" dirty="0" smtClean="0"/>
              <a:t>Like product: sufficiently strong competitive relationship</a:t>
            </a:r>
          </a:p>
          <a:p>
            <a:pPr eaLnBrk="1" hangingPunct="1">
              <a:defRPr/>
            </a:pPr>
            <a:r>
              <a:rPr lang="nl-BE" sz="2400" dirty="0" smtClean="0"/>
              <a:t>Less </a:t>
            </a:r>
            <a:r>
              <a:rPr lang="nl-BE" sz="2400" dirty="0" smtClean="0"/>
              <a:t>favourable treatment (both de jure and de facto discrimination)</a:t>
            </a:r>
          </a:p>
          <a:p>
            <a:pPr lvl="1" eaLnBrk="1" hangingPunct="1">
              <a:defRPr/>
            </a:pPr>
            <a:r>
              <a:rPr lang="nl-BE" sz="1800" dirty="0" smtClean="0"/>
              <a:t>Modifies conditions of competition in the market to the detriment of the group of imported products (not actual trade effects) AND</a:t>
            </a:r>
          </a:p>
          <a:p>
            <a:pPr lvl="1" eaLnBrk="1" hangingPunct="1">
              <a:defRPr/>
            </a:pPr>
            <a:r>
              <a:rPr lang="nl-BE" sz="1800" dirty="0" smtClean="0"/>
              <a:t>Where we are examining de facto discrimination: whether the detrimental impact on the imports stems exclusively from a legitimate regulatory distinction rather than reflecting discrimination against the group of imported products (for this: design, architecture, revealing structure, operation and application of the technical regulation and whether it is even-handed, focusing on regulatory distinction causing detrimental impact) SOURCE: contest, objecte and purpose of TBT, 6th recital</a:t>
            </a:r>
            <a:endParaRPr lang="nl-BE" sz="1800" dirty="0" smtClean="0"/>
          </a:p>
          <a:p>
            <a:pPr lvl="1" eaLnBrk="1" hangingPunct="1">
              <a:defRPr/>
            </a:pPr>
            <a:endParaRPr lang="nl-BE" sz="2000" dirty="0" smtClean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0109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nl-BE" dirty="0" smtClean="0"/>
              <a:t>Necessity</a:t>
            </a:r>
            <a:endParaRPr lang="nl-NL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0924" y="692696"/>
            <a:ext cx="7165876" cy="6165304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nl-BE" sz="2400" dirty="0" smtClean="0"/>
              <a:t>Technical regulations: Art. 2.2; standards: Annex 3.E; conformity assessment: Art. 5.1.2</a:t>
            </a:r>
          </a:p>
          <a:p>
            <a:pPr eaLnBrk="1" hangingPunct="1">
              <a:defRPr/>
            </a:pPr>
            <a:r>
              <a:rPr lang="nl-BE" sz="2400" dirty="0" smtClean="0"/>
              <a:t>Art. 2.2: one four-tier test of consistency</a:t>
            </a:r>
          </a:p>
          <a:p>
            <a:pPr lvl="1">
              <a:defRPr/>
            </a:pPr>
            <a:r>
              <a:rPr lang="nl-BE" sz="2000" dirty="0" smtClean="0"/>
              <a:t>Technical regulation</a:t>
            </a:r>
          </a:p>
          <a:p>
            <a:pPr lvl="1">
              <a:defRPr/>
            </a:pPr>
            <a:r>
              <a:rPr lang="nl-BE" sz="2000" dirty="0" smtClean="0"/>
              <a:t>Trade restrictive (having limiting effect on trade)</a:t>
            </a:r>
          </a:p>
          <a:p>
            <a:pPr lvl="1">
              <a:defRPr/>
            </a:pPr>
            <a:r>
              <a:rPr lang="nl-BE" sz="2000" dirty="0" smtClean="0"/>
              <a:t>Fulfils legitimate objective</a:t>
            </a:r>
          </a:p>
          <a:p>
            <a:pPr lvl="1">
              <a:defRPr/>
            </a:pPr>
            <a:r>
              <a:rPr lang="nl-BE" sz="2000" dirty="0" smtClean="0"/>
              <a:t>Not more trade-restrictive than necessary</a:t>
            </a:r>
            <a:endParaRPr lang="nl-BE" sz="2000" dirty="0" smtClean="0"/>
          </a:p>
          <a:p>
            <a:pPr eaLnBrk="1" hangingPunct="1">
              <a:defRPr/>
            </a:pPr>
            <a:r>
              <a:rPr lang="nl-BE" sz="2400" dirty="0" smtClean="0"/>
              <a:t>‘Legitimate </a:t>
            </a:r>
            <a:r>
              <a:rPr lang="nl-BE" sz="2400" dirty="0" smtClean="0"/>
              <a:t>objective’ </a:t>
            </a:r>
            <a:endParaRPr lang="nl-BE" sz="2400" dirty="0" smtClean="0"/>
          </a:p>
          <a:p>
            <a:pPr lvl="1">
              <a:defRPr/>
            </a:pPr>
            <a:r>
              <a:rPr lang="nl-BE" sz="2000" dirty="0" smtClean="0"/>
              <a:t>Whicht objective: to </a:t>
            </a:r>
            <a:r>
              <a:rPr lang="nl-BE" sz="2000" dirty="0" smtClean="0"/>
              <a:t>be assessed on the basis of ‘text, </a:t>
            </a:r>
            <a:r>
              <a:rPr lang="nl-BE" sz="2000" dirty="0" smtClean="0"/>
              <a:t>legislative </a:t>
            </a:r>
            <a:r>
              <a:rPr lang="nl-BE" sz="2000" dirty="0" smtClean="0"/>
              <a:t>history, structure and operation</a:t>
            </a:r>
            <a:r>
              <a:rPr lang="nl-BE" sz="2000" dirty="0" smtClean="0"/>
              <a:t>’ </a:t>
            </a:r>
          </a:p>
          <a:p>
            <a:pPr lvl="1">
              <a:defRPr/>
            </a:pPr>
            <a:r>
              <a:rPr lang="nl-BE" sz="2000" dirty="0" smtClean="0"/>
              <a:t>Legitimate? Third sentence lists examples, but not exhaustive, guidance also in preamble, other WTO agreements, for complainant to prove</a:t>
            </a:r>
          </a:p>
          <a:p>
            <a:pPr lvl="1">
              <a:defRPr/>
            </a:pPr>
            <a:r>
              <a:rPr lang="nl-BE" sz="2100" dirty="0" smtClean="0"/>
              <a:t>‘</a:t>
            </a:r>
            <a:r>
              <a:rPr lang="nl-BE" sz="2100" dirty="0" smtClean="0"/>
              <a:t>fulfil’ (‘degree of contribution that the TR actually makes toward achieviment of the legit objective’, </a:t>
            </a:r>
            <a:r>
              <a:rPr lang="nl-BE" sz="2100" dirty="0" smtClean="0"/>
              <a:t>actual contribution to </a:t>
            </a:r>
            <a:r>
              <a:rPr lang="nl-BE" sz="2100" dirty="0" smtClean="0"/>
              <a:t>be ascertained from the measure’s ‘design, structure, operation and application’, AB </a:t>
            </a:r>
            <a:r>
              <a:rPr lang="nl-BE" sz="2100" i="1" dirty="0" smtClean="0"/>
              <a:t>EC-Tuna </a:t>
            </a:r>
            <a:r>
              <a:rPr lang="nl-BE" sz="2100" i="1" dirty="0" smtClean="0"/>
              <a:t>II</a:t>
            </a:r>
            <a:endParaRPr lang="nl-BE" sz="2100" dirty="0" smtClean="0"/>
          </a:p>
          <a:p>
            <a:pPr eaLnBrk="1" hangingPunct="1">
              <a:defRPr/>
            </a:pPr>
            <a:r>
              <a:rPr lang="nl-BE" sz="2400" dirty="0" smtClean="0"/>
              <a:t>Not more trade-restrictive than necessary</a:t>
            </a:r>
            <a:endParaRPr lang="nl-BE" sz="2400" dirty="0" smtClean="0"/>
          </a:p>
          <a:p>
            <a:pPr lvl="1" eaLnBrk="1" hangingPunct="1">
              <a:defRPr/>
            </a:pPr>
            <a:r>
              <a:rPr lang="nl-BE" sz="2000" dirty="0" smtClean="0"/>
              <a:t>Compare Degree of contribution made by measure to legitimate objective; Trade</a:t>
            </a:r>
            <a:r>
              <a:rPr lang="nl-BE" sz="2000" dirty="0" smtClean="0"/>
              <a:t>-restrictiveness </a:t>
            </a:r>
            <a:r>
              <a:rPr lang="nl-BE" sz="2000" dirty="0" smtClean="0"/>
              <a:t>of the measure; nature of risks at issue and gravity of consequences arising from non-fulfillment of the objectives</a:t>
            </a:r>
            <a:endParaRPr lang="nl-BE" sz="2000" dirty="0" smtClean="0"/>
          </a:p>
          <a:p>
            <a:pPr lvl="1" eaLnBrk="1" hangingPunct="1">
              <a:defRPr/>
            </a:pPr>
            <a:r>
              <a:rPr lang="nl-BE" sz="2000" dirty="0" smtClean="0"/>
              <a:t>In most cases comparison with alternative </a:t>
            </a:r>
            <a:r>
              <a:rPr lang="nl-BE" sz="2000" dirty="0" smtClean="0"/>
              <a:t>measures (‘less restrictive, equivalent contribution, reasonably available’) </a:t>
            </a: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0156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90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nl-BE" sz="4000" dirty="0" smtClean="0"/>
              <a:t>International </a:t>
            </a:r>
            <a:r>
              <a:rPr lang="nl-BE" sz="4000" dirty="0" smtClean="0"/>
              <a:t>standards</a:t>
            </a:r>
            <a:endParaRPr lang="nl-NL" sz="4000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624" y="1052736"/>
            <a:ext cx="7210175" cy="580526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GB" sz="2000" dirty="0" smtClean="0"/>
              <a:t>Regulations: 2.4, Standards: Annex 3.F, Conformity Assessment: Art. 5.4</a:t>
            </a:r>
          </a:p>
          <a:p>
            <a:pPr eaLnBrk="1" hangingPunct="1">
              <a:defRPr/>
            </a:pPr>
            <a:r>
              <a:rPr lang="en-GB" sz="2000" dirty="0" smtClean="0"/>
              <a:t>Art. 2.4: “</a:t>
            </a:r>
            <a:r>
              <a:rPr lang="en-GB" sz="2000" dirty="0" smtClean="0"/>
              <a:t>Where […] relevant international standards exist […], Members shall use them, or the relevant parts of them, as a basis for their technical regulations except when such international standards or relevant parts would be an ineffective or inappropriate means for the fulfilment of the legitimate objectives pursued […].”</a:t>
            </a:r>
          </a:p>
          <a:p>
            <a:pPr eaLnBrk="1" hangingPunct="1">
              <a:defRPr/>
            </a:pPr>
            <a:r>
              <a:rPr lang="en-GB" sz="2000" dirty="0" smtClean="0"/>
              <a:t>Three-tier test</a:t>
            </a:r>
          </a:p>
          <a:p>
            <a:pPr lvl="1">
              <a:defRPr/>
            </a:pPr>
            <a:r>
              <a:rPr lang="en-GB" sz="2000" dirty="0" smtClean="0"/>
              <a:t>‘relevant</a:t>
            </a:r>
            <a:r>
              <a:rPr lang="en-GB" sz="2000" dirty="0" smtClean="0"/>
              <a:t>’ international standard </a:t>
            </a:r>
            <a:r>
              <a:rPr lang="en-GB" sz="2000" dirty="0" smtClean="0"/>
              <a:t>(international standard: defined by characteristics of entity, int’l standardising body – may by IO, membership should be open to relevant bodies of at least all WTO Members; relevant standard: same product, similar types of requirements)</a:t>
            </a:r>
            <a:endParaRPr lang="en-GB" sz="2000" dirty="0" smtClean="0"/>
          </a:p>
          <a:p>
            <a:pPr lvl="1">
              <a:defRPr/>
            </a:pPr>
            <a:r>
              <a:rPr lang="en-GB" sz="2000" dirty="0" smtClean="0"/>
              <a:t>‘</a:t>
            </a:r>
            <a:r>
              <a:rPr lang="en-GB" sz="2000" dirty="0" smtClean="0"/>
              <a:t>as a basis for’ </a:t>
            </a:r>
            <a:r>
              <a:rPr lang="en-GB" sz="2000" dirty="0" smtClean="0"/>
              <a:t>(employ as principal constituent or fundamental principle)</a:t>
            </a:r>
          </a:p>
          <a:p>
            <a:pPr lvl="1">
              <a:defRPr/>
            </a:pPr>
            <a:r>
              <a:rPr lang="en-GB" sz="2000" dirty="0" smtClean="0"/>
              <a:t>Is the international standard effective and appropriate for fulfilment of legitimate objectives pursued (bears upon results of the means employed and on the nature of the means employed – i.e. capacity to accomplish objectives and suitable for fulfilment)</a:t>
            </a: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0916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57606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nl-BE" dirty="0" smtClean="0"/>
              <a:t>Barriers to Trade</a:t>
            </a:r>
            <a:endParaRPr lang="nl-NL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4664" y="764704"/>
            <a:ext cx="7402136" cy="609329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nl-BE" dirty="0" smtClean="0"/>
              <a:t>Tariff Barriers</a:t>
            </a:r>
          </a:p>
          <a:p>
            <a:pPr lvl="1">
              <a:defRPr/>
            </a:pPr>
            <a:r>
              <a:rPr lang="nl-BE" dirty="0" smtClean="0"/>
              <a:t>Negotiate down</a:t>
            </a:r>
            <a:endParaRPr lang="nl-BE" dirty="0" smtClean="0"/>
          </a:p>
          <a:p>
            <a:pPr eaLnBrk="1" hangingPunct="1">
              <a:defRPr/>
            </a:pPr>
            <a:r>
              <a:rPr lang="nl-BE" dirty="0" smtClean="0"/>
              <a:t>Non-tariff Barriers</a:t>
            </a:r>
          </a:p>
          <a:p>
            <a:pPr lvl="1">
              <a:defRPr/>
            </a:pPr>
            <a:r>
              <a:rPr lang="nl-BE" dirty="0" smtClean="0"/>
              <a:t>Ban (Art. XI)</a:t>
            </a:r>
          </a:p>
          <a:p>
            <a:pPr lvl="1">
              <a:defRPr/>
            </a:pPr>
            <a:r>
              <a:rPr lang="nl-BE" dirty="0" smtClean="0"/>
              <a:t>Don’t discriminate (Art. I, III)</a:t>
            </a:r>
            <a:endParaRPr lang="nl-BE" dirty="0"/>
          </a:p>
          <a:p>
            <a:pPr lvl="1">
              <a:defRPr/>
            </a:pPr>
            <a:r>
              <a:rPr lang="nl-BE" dirty="0" smtClean="0"/>
              <a:t>SPS: harmonize, use science</a:t>
            </a:r>
          </a:p>
          <a:p>
            <a:pPr lvl="1">
              <a:defRPr/>
            </a:pPr>
            <a:r>
              <a:rPr lang="nl-BE" dirty="0" smtClean="0"/>
              <a:t>TBT?</a:t>
            </a: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7981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57606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nl-BE" dirty="0" smtClean="0"/>
              <a:t>Introduction</a:t>
            </a:r>
            <a:endParaRPr lang="nl-NL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4664" y="764704"/>
            <a:ext cx="7402136" cy="6093296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nl-BE" dirty="0" smtClean="0"/>
              <a:t>Origin/Purpose (preamble + implicit link with GATT Art XX)</a:t>
            </a:r>
          </a:p>
          <a:p>
            <a:pPr lvl="1" eaLnBrk="1" hangingPunct="1">
              <a:defRPr/>
            </a:pPr>
            <a:r>
              <a:rPr lang="nl-BE" dirty="0" smtClean="0"/>
              <a:t>Regulatory divergence costs on trade:</a:t>
            </a:r>
          </a:p>
          <a:p>
            <a:pPr lvl="2" eaLnBrk="1" hangingPunct="1">
              <a:defRPr/>
            </a:pPr>
            <a:r>
              <a:rPr lang="nl-BE" dirty="0" smtClean="0"/>
              <a:t>Information (obtaining info)</a:t>
            </a:r>
          </a:p>
          <a:p>
            <a:pPr lvl="2" eaLnBrk="1" hangingPunct="1">
              <a:defRPr/>
            </a:pPr>
            <a:r>
              <a:rPr lang="nl-BE" dirty="0" smtClean="0"/>
              <a:t>Specification (complying with export market regs)</a:t>
            </a:r>
          </a:p>
          <a:p>
            <a:pPr lvl="2" eaLnBrk="1" hangingPunct="1">
              <a:defRPr/>
            </a:pPr>
            <a:r>
              <a:rPr lang="nl-BE" dirty="0" smtClean="0"/>
              <a:t>Conformity assessment (showing compliance)</a:t>
            </a:r>
          </a:p>
          <a:p>
            <a:pPr lvl="1" eaLnBrk="1" hangingPunct="1">
              <a:defRPr/>
            </a:pPr>
            <a:r>
              <a:rPr lang="nl-BE" dirty="0" smtClean="0"/>
              <a:t>Rationalization of domestic policies beyond NT</a:t>
            </a:r>
          </a:p>
          <a:p>
            <a:pPr eaLnBrk="1" hangingPunct="1">
              <a:defRPr/>
            </a:pPr>
            <a:r>
              <a:rPr lang="nl-BE" dirty="0" smtClean="0"/>
              <a:t>Scope of application</a:t>
            </a:r>
          </a:p>
          <a:p>
            <a:pPr lvl="1" eaLnBrk="1" hangingPunct="1">
              <a:defRPr/>
            </a:pPr>
            <a:r>
              <a:rPr lang="nl-BE" dirty="0" smtClean="0"/>
              <a:t>Art 1.3 “all products”</a:t>
            </a:r>
          </a:p>
          <a:p>
            <a:pPr lvl="1" eaLnBrk="1" hangingPunct="1">
              <a:defRPr/>
            </a:pPr>
            <a:r>
              <a:rPr lang="nl-BE" dirty="0" smtClean="0"/>
              <a:t>Tech </a:t>
            </a:r>
            <a:r>
              <a:rPr lang="nl-BE" dirty="0" smtClean="0"/>
              <a:t>regulations, standards </a:t>
            </a:r>
            <a:r>
              <a:rPr lang="nl-BE" dirty="0" smtClean="0"/>
              <a:t>(Artt 2-4 + annex 1)</a:t>
            </a:r>
          </a:p>
          <a:p>
            <a:pPr lvl="1" eaLnBrk="1" hangingPunct="1">
              <a:defRPr/>
            </a:pPr>
            <a:r>
              <a:rPr lang="nl-BE" dirty="0" smtClean="0"/>
              <a:t>Conformity assessment (CA) (Artt 5-9)</a:t>
            </a:r>
          </a:p>
          <a:p>
            <a:pPr lvl="1" eaLnBrk="1" hangingPunct="1">
              <a:defRPr/>
            </a:pPr>
            <a:r>
              <a:rPr lang="nl-BE" dirty="0" smtClean="0"/>
              <a:t>GATT relation: note to annex 1A (SPS Art1.5</a:t>
            </a:r>
            <a:r>
              <a:rPr lang="nl-BE" dirty="0" smtClean="0"/>
              <a:t>)</a:t>
            </a:r>
          </a:p>
          <a:p>
            <a:pPr lvl="1" eaLnBrk="1" hangingPunct="1">
              <a:defRPr/>
            </a:pPr>
            <a:r>
              <a:rPr lang="nl-BE" dirty="0" smtClean="0"/>
              <a:t>Not: SPS, Government Procurement</a:t>
            </a:r>
            <a:endParaRPr lang="nl-BE" dirty="0" smtClean="0"/>
          </a:p>
          <a:p>
            <a:pPr lvl="1" eaLnBrk="1" hangingPunct="1">
              <a:defRPr/>
            </a:pPr>
            <a:endParaRPr lang="nl-BE" dirty="0" smtClean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2093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57606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nl-BE" dirty="0" smtClean="0"/>
              <a:t>Examples</a:t>
            </a:r>
            <a:endParaRPr lang="nl-NL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4664" y="764704"/>
            <a:ext cx="7402136" cy="609329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nl-BE" dirty="0" smtClean="0"/>
              <a:t>EC Sardines: prestriptions for sale of preserved sardines including that only one species of sardines could be sold as such</a:t>
            </a:r>
          </a:p>
          <a:p>
            <a:pPr eaLnBrk="1" hangingPunct="1">
              <a:defRPr/>
            </a:pPr>
            <a:r>
              <a:rPr lang="nl-BE" dirty="0" smtClean="0"/>
              <a:t>EC – Trademarks and Gis: country of origin must be indicated on product label (also US – COOL)</a:t>
            </a:r>
          </a:p>
          <a:p>
            <a:pPr eaLnBrk="1" hangingPunct="1">
              <a:defRPr/>
            </a:pPr>
            <a:r>
              <a:rPr lang="nl-BE" dirty="0" smtClean="0"/>
              <a:t>US – Clove Cigarettes: US ban on clove cigarettes and other favours exception menthol</a:t>
            </a:r>
          </a:p>
          <a:p>
            <a:pPr eaLnBrk="1" hangingPunct="1">
              <a:defRPr/>
            </a:pPr>
            <a:r>
              <a:rPr lang="nl-BE" dirty="0" smtClean="0"/>
              <a:t>US – Tuna II (Mexico): dolphin-safe label</a:t>
            </a:r>
            <a:endParaRPr lang="nl-BE" dirty="0" smtClean="0"/>
          </a:p>
          <a:p>
            <a:pPr eaLnBrk="1" hangingPunct="1">
              <a:defRPr/>
            </a:pPr>
            <a:endParaRPr lang="nl-BE" dirty="0" smtClean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194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57606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nl-BE" dirty="0" smtClean="0"/>
              <a:t>Relevant measures</a:t>
            </a:r>
            <a:endParaRPr lang="nl-NL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8962" y="764704"/>
            <a:ext cx="7357838" cy="5904656"/>
          </a:xfrm>
        </p:spPr>
        <p:txBody>
          <a:bodyPr>
            <a:noAutofit/>
          </a:bodyPr>
          <a:lstStyle/>
          <a:p>
            <a:r>
              <a:rPr lang="en-GB" sz="2000" dirty="0" smtClean="0"/>
              <a:t>TBT Agreement applies to (see Annex)</a:t>
            </a:r>
            <a:endParaRPr lang="en-GB" sz="2000" dirty="0" smtClean="0"/>
          </a:p>
          <a:p>
            <a:r>
              <a:rPr lang="en-GB" sz="2000" dirty="0" smtClean="0"/>
              <a:t>1.	</a:t>
            </a:r>
            <a:r>
              <a:rPr lang="en-GB" sz="2000" i="1" dirty="0" smtClean="0"/>
              <a:t>Technical regulation</a:t>
            </a:r>
            <a:endParaRPr lang="en-GB" sz="2000" dirty="0" smtClean="0"/>
          </a:p>
          <a:p>
            <a:r>
              <a:rPr lang="en-GB" sz="2000" dirty="0" smtClean="0"/>
              <a:t>Document which lays down product characteristics or their related processes and production methods, including the applicable administrative provisions, with which compliance </a:t>
            </a:r>
            <a:r>
              <a:rPr lang="en-GB" sz="2000" b="1" dirty="0" smtClean="0"/>
              <a:t>is mandatory</a:t>
            </a:r>
            <a:r>
              <a:rPr lang="en-GB" sz="2000" dirty="0" smtClean="0"/>
              <a:t>.  It may also include or deal exclusively with terminology, symbols, packaging, marking or labelling requirements as they apply to a product, process or production method.</a:t>
            </a:r>
          </a:p>
          <a:p>
            <a:r>
              <a:rPr lang="en-GB" sz="2000" i="1" dirty="0" smtClean="0"/>
              <a:t>2.	</a:t>
            </a:r>
            <a:r>
              <a:rPr lang="en-GB" sz="2000" i="1" dirty="0" smtClean="0"/>
              <a:t>Standards</a:t>
            </a:r>
            <a:endParaRPr lang="en-GB" sz="2000" i="1" dirty="0" smtClean="0"/>
          </a:p>
          <a:p>
            <a:r>
              <a:rPr lang="en-GB" sz="2000" dirty="0" smtClean="0"/>
              <a:t>Document approved by a recognized body, that provides, for common and repeated use, rules, guidelines or characteristics for products or related processes and production methods, with which compliance </a:t>
            </a:r>
            <a:r>
              <a:rPr lang="en-GB" sz="2000" b="1" dirty="0" smtClean="0"/>
              <a:t>is not mandatory</a:t>
            </a:r>
            <a:r>
              <a:rPr lang="en-GB" sz="2000" dirty="0" smtClean="0"/>
              <a:t>.  […</a:t>
            </a:r>
            <a:r>
              <a:rPr lang="en-GB" sz="2000" dirty="0" smtClean="0"/>
              <a:t>]</a:t>
            </a:r>
          </a:p>
          <a:p>
            <a:r>
              <a:rPr lang="en-GB" sz="2000" i="1" dirty="0" smtClean="0"/>
              <a:t>3. Conformity Assessment Procedures</a:t>
            </a:r>
          </a:p>
          <a:p>
            <a:r>
              <a:rPr lang="en-GB" sz="2000" dirty="0" smtClean="0"/>
              <a:t>Any procedure used, directly or indirectly, to determine that relevant requirements in technical regulations or standards are fulfilled</a:t>
            </a:r>
            <a:endParaRPr lang="en-GB" sz="2000" dirty="0" smtClean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821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57606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nl-BE" dirty="0" smtClean="0"/>
              <a:t>What are TBT?</a:t>
            </a:r>
            <a:endParaRPr lang="nl-NL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4664" y="764704"/>
            <a:ext cx="7402136" cy="6093296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 smtClean="0"/>
              <a:t>Relating to documents (broad range (US – Tuna II), but with regard to technical regulations must have normative content (EC – Seal Products))</a:t>
            </a:r>
          </a:p>
          <a:p>
            <a:r>
              <a:rPr lang="en-GB" sz="2400" dirty="0" smtClean="0"/>
              <a:t>Measure must relate to products or processes and production methods</a:t>
            </a:r>
          </a:p>
          <a:p>
            <a:pPr lvl="1"/>
            <a:r>
              <a:rPr lang="en-GB" sz="2000" dirty="0" smtClean="0"/>
              <a:t>Also to non-product-related PPMs? Those PPMs that do not affect the physical characteristics of the final product?</a:t>
            </a:r>
          </a:p>
          <a:p>
            <a:pPr lvl="1"/>
            <a:r>
              <a:rPr lang="en-GB" sz="2000" dirty="0" smtClean="0"/>
              <a:t>Art. 1.1 of the Annex “or their related PPMs” -&gt; method related to product characteristics, a sufficient nexus to the characteristics of the product in order necessary</a:t>
            </a:r>
          </a:p>
          <a:p>
            <a:pPr lvl="1"/>
            <a:r>
              <a:rPr lang="en-GB" sz="2000" dirty="0" smtClean="0"/>
              <a:t>Note language on labelling requirements in Art. 1.1 and 1.2: “related” is not included. Labelling for non-product related PPMs subject of several cases, not argued that they fall outside scope of TBT Agreement</a:t>
            </a:r>
          </a:p>
          <a:p>
            <a:r>
              <a:rPr lang="en-GB" sz="2400" dirty="0" smtClean="0"/>
              <a:t>Technical </a:t>
            </a:r>
            <a:r>
              <a:rPr lang="en-GB" sz="2400" dirty="0"/>
              <a:t>regulation (AB in </a:t>
            </a:r>
            <a:r>
              <a:rPr lang="en-GB" sz="2400" i="1" dirty="0"/>
              <a:t>EC-</a:t>
            </a:r>
            <a:r>
              <a:rPr lang="en-GB" sz="2400" i="1" dirty="0" smtClean="0"/>
              <a:t>Asbestos, EC-Sardines</a:t>
            </a:r>
            <a:r>
              <a:rPr lang="en-GB" sz="2400" dirty="0" smtClean="0"/>
              <a:t>)</a:t>
            </a:r>
            <a:r>
              <a:rPr lang="en-GB" sz="2400" dirty="0"/>
              <a:t>:</a:t>
            </a:r>
          </a:p>
          <a:p>
            <a:pPr lvl="1"/>
            <a:r>
              <a:rPr lang="en-GB" sz="2000" dirty="0"/>
              <a:t>It must be a ‘document’</a:t>
            </a:r>
          </a:p>
          <a:p>
            <a:pPr lvl="1"/>
            <a:r>
              <a:rPr lang="en-GB" sz="2000" dirty="0"/>
              <a:t>It must apply to an </a:t>
            </a:r>
            <a:r>
              <a:rPr lang="en-GB" sz="2000" i="1" dirty="0"/>
              <a:t>identifiable</a:t>
            </a:r>
            <a:r>
              <a:rPr lang="en-GB" sz="2000" dirty="0"/>
              <a:t> </a:t>
            </a:r>
            <a:r>
              <a:rPr lang="en-GB" sz="2000" dirty="0" smtClean="0"/>
              <a:t>(not necessarily named) product or group </a:t>
            </a:r>
            <a:r>
              <a:rPr lang="en-GB" sz="2000" dirty="0"/>
              <a:t>of products</a:t>
            </a:r>
          </a:p>
          <a:p>
            <a:pPr lvl="1"/>
            <a:r>
              <a:rPr lang="en-GB" sz="2000" dirty="0"/>
              <a:t>It must lay out </a:t>
            </a:r>
            <a:r>
              <a:rPr lang="en-GB" sz="2000" i="1" dirty="0"/>
              <a:t>product </a:t>
            </a:r>
            <a:r>
              <a:rPr lang="en-GB" sz="2000" i="1" dirty="0" smtClean="0"/>
              <a:t>characteristics </a:t>
            </a:r>
            <a:r>
              <a:rPr lang="en-GB" sz="2000" dirty="0" smtClean="0"/>
              <a:t>(including extrinsic ones relating to presentation and appearance, label is a product characteristic), maybe only one, positive or negative</a:t>
            </a:r>
            <a:endParaRPr lang="en-GB" sz="2000" dirty="0"/>
          </a:p>
          <a:p>
            <a:pPr lvl="1"/>
            <a:r>
              <a:rPr lang="en-GB" sz="2000" dirty="0"/>
              <a:t>Mandatory </a:t>
            </a:r>
            <a:r>
              <a:rPr lang="en-GB" sz="2000" dirty="0" smtClean="0"/>
              <a:t>compliance</a:t>
            </a:r>
          </a:p>
          <a:p>
            <a:r>
              <a:rPr lang="en-GB" sz="2400" dirty="0" smtClean="0"/>
              <a:t>Standard: “approved by recognized body”: Annex 1.2, technical regulation typically by government body; standards: not just characteristics, also rules and guidelines</a:t>
            </a:r>
            <a:endParaRPr lang="nl-BE" sz="2400" dirty="0" smtClean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812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6338" y="188640"/>
            <a:ext cx="7510462" cy="1155269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nl-BE" dirty="0" smtClean="0"/>
              <a:t>Standard or Regulation? </a:t>
            </a:r>
            <a:br>
              <a:rPr lang="nl-BE" dirty="0" smtClean="0"/>
            </a:br>
            <a:r>
              <a:rPr lang="nl-BE" dirty="0" smtClean="0"/>
              <a:t>US – Tuna II</a:t>
            </a:r>
            <a:endParaRPr lang="nl-NL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4664" y="1713114"/>
            <a:ext cx="7402136" cy="5144885"/>
          </a:xfrm>
        </p:spPr>
        <p:txBody>
          <a:bodyPr>
            <a:normAutofit fontScale="77500" lnSpcReduction="20000"/>
          </a:bodyPr>
          <a:lstStyle/>
          <a:p>
            <a:r>
              <a:rPr lang="nl-BE" dirty="0" smtClean="0"/>
              <a:t>Conditions for use of dolphin-safe label</a:t>
            </a:r>
          </a:p>
          <a:p>
            <a:r>
              <a:rPr lang="nl-BE" dirty="0" smtClean="0"/>
              <a:t>US: standard, not technical regulation: compliance only mandatory if you need the label to place product for sale on the market, tuna can be sold without the label</a:t>
            </a:r>
          </a:p>
          <a:p>
            <a:r>
              <a:rPr lang="nl-BE" dirty="0" smtClean="0"/>
              <a:t>AB: determination must be made in light of the features of the measure and circumstances of the case, may involve considering 1) is it a law or regulation 2) does it prescribe or prohibit particular conduct 3) specific requirements as sole means of addressing matter 4) nature of the matter</a:t>
            </a:r>
          </a:p>
          <a:p>
            <a:r>
              <a:rPr lang="nl-BE" dirty="0" smtClean="0"/>
              <a:t>In this case: federal legislation &amp; regulation, single definition of dolphin-safe and disallows other labels, so the only legal way of making dolphin-safety assertion -&gt; technical regulation</a:t>
            </a: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70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6338" y="188640"/>
            <a:ext cx="7510462" cy="1155269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nl-BE" dirty="0" smtClean="0"/>
              <a:t>Is the EU Seal Regime a Technical Regulation (excluding PPM)</a:t>
            </a:r>
            <a:endParaRPr lang="nl-NL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4664" y="1713114"/>
            <a:ext cx="7402136" cy="5144885"/>
          </a:xfrm>
        </p:spPr>
        <p:txBody>
          <a:bodyPr>
            <a:normAutofit fontScale="92500" lnSpcReduction="20000"/>
          </a:bodyPr>
          <a:lstStyle/>
          <a:p>
            <a:r>
              <a:rPr lang="nl-BE" dirty="0" smtClean="0"/>
              <a:t>Ban on importation and marketing seal products</a:t>
            </a:r>
          </a:p>
          <a:p>
            <a:r>
              <a:rPr lang="nl-BE" dirty="0" smtClean="0"/>
              <a:t>Exception: derived from indigenous hunting, dervied from hunts conducted for marine resource management, imported into personal use</a:t>
            </a:r>
          </a:p>
          <a:p>
            <a:r>
              <a:rPr lang="nl-BE" dirty="0" smtClean="0"/>
              <a:t>Panel: product characteristics (based on ban)</a:t>
            </a:r>
          </a:p>
          <a:p>
            <a:r>
              <a:rPr lang="nl-BE" dirty="0" smtClean="0"/>
              <a:t>AB: No – you have to consider the whole measure including exception -&gt; prohibition based on identity of hunter and purpose of hunt, so not product characteristics</a:t>
            </a: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4553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nl-BE" dirty="0" smtClean="0"/>
              <a:t>Obligations</a:t>
            </a:r>
            <a:endParaRPr lang="nl-NL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8026" y="908050"/>
            <a:ext cx="7298773" cy="594995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nl-BE" sz="2800" dirty="0"/>
              <a:t>Main </a:t>
            </a:r>
            <a:r>
              <a:rPr lang="nl-BE" sz="2800" dirty="0" smtClean="0"/>
              <a:t>obligations (re tech regulation)</a:t>
            </a:r>
            <a:endParaRPr lang="nl-BE" sz="2800" dirty="0"/>
          </a:p>
          <a:p>
            <a:pPr lvl="1" eaLnBrk="1" hangingPunct="1">
              <a:defRPr/>
            </a:pPr>
            <a:r>
              <a:rPr lang="nl-BE" sz="2000" dirty="0"/>
              <a:t>Art 2.1 NT and MFN</a:t>
            </a:r>
          </a:p>
          <a:p>
            <a:pPr lvl="1" eaLnBrk="1" hangingPunct="1">
              <a:defRPr/>
            </a:pPr>
            <a:r>
              <a:rPr lang="nl-BE" sz="2000" dirty="0"/>
              <a:t>Art 2.2 more trade-restrictive than necessary</a:t>
            </a:r>
          </a:p>
          <a:p>
            <a:pPr lvl="1" eaLnBrk="1" hangingPunct="1">
              <a:defRPr/>
            </a:pPr>
            <a:r>
              <a:rPr lang="nl-BE" sz="2000" dirty="0"/>
              <a:t>Art 2.4 harmonisation (intern.l standards)</a:t>
            </a:r>
          </a:p>
          <a:p>
            <a:pPr eaLnBrk="1" hangingPunct="1">
              <a:defRPr/>
            </a:pPr>
            <a:r>
              <a:rPr lang="nl-BE" sz="2800" dirty="0" smtClean="0"/>
              <a:t>Other obligations (re tech regulation)</a:t>
            </a:r>
          </a:p>
          <a:p>
            <a:pPr lvl="1" eaLnBrk="1" hangingPunct="1">
              <a:defRPr/>
            </a:pPr>
            <a:r>
              <a:rPr lang="nl-BE" sz="2000" dirty="0"/>
              <a:t>Regulatory cooperation (Artt 2.5-2.6)</a:t>
            </a:r>
          </a:p>
          <a:p>
            <a:pPr lvl="1" eaLnBrk="1" hangingPunct="1">
              <a:defRPr/>
            </a:pPr>
            <a:r>
              <a:rPr lang="nl-BE" sz="2000" dirty="0"/>
              <a:t>Regulatory equivalence (Art 2.7</a:t>
            </a:r>
            <a:r>
              <a:rPr lang="nl-BE" sz="2000" dirty="0" smtClean="0"/>
              <a:t>) (obligation to consider)</a:t>
            </a:r>
          </a:p>
          <a:p>
            <a:pPr lvl="1" eaLnBrk="1" hangingPunct="1">
              <a:defRPr/>
            </a:pPr>
            <a:r>
              <a:rPr lang="nl-BE" sz="2000" dirty="0" smtClean="0"/>
              <a:t>Base technical regulations on performance rather than charcteristics (Art. 2.8)</a:t>
            </a:r>
            <a:endParaRPr lang="nl-BE" sz="2000" dirty="0"/>
          </a:p>
          <a:p>
            <a:pPr lvl="1" eaLnBrk="1" hangingPunct="1">
              <a:defRPr/>
            </a:pPr>
            <a:r>
              <a:rPr lang="nl-BE" sz="2000" dirty="0"/>
              <a:t>Regulatory transparency (Art 2.9 &amp; 2.11</a:t>
            </a:r>
            <a:r>
              <a:rPr lang="nl-BE" sz="2000" dirty="0" smtClean="0"/>
              <a:t>)</a:t>
            </a:r>
          </a:p>
          <a:p>
            <a:pPr eaLnBrk="1" hangingPunct="1">
              <a:defRPr/>
            </a:pPr>
            <a:r>
              <a:rPr lang="nl-BE" sz="2800" dirty="0" smtClean="0"/>
              <a:t>Obligations (re CA procedures and recognition)</a:t>
            </a:r>
          </a:p>
          <a:p>
            <a:pPr lvl="1" eaLnBrk="1" hangingPunct="1">
              <a:defRPr/>
            </a:pPr>
            <a:r>
              <a:rPr lang="nl-BE" sz="2000" dirty="0" smtClean="0"/>
              <a:t>NT &amp; MFN (Art 5.1.1) + unnecessary (5.1.2) + harmonization (5.5)</a:t>
            </a:r>
          </a:p>
          <a:p>
            <a:pPr lvl="1" eaLnBrk="1" hangingPunct="1">
              <a:defRPr/>
            </a:pPr>
            <a:r>
              <a:rPr lang="nl-BE" sz="2000" dirty="0" smtClean="0"/>
              <a:t>Recognition of equivalent procedures (Art 6.1)</a:t>
            </a:r>
          </a:p>
          <a:p>
            <a:pPr lvl="1" eaLnBrk="1" hangingPunct="1">
              <a:defRPr/>
            </a:pPr>
            <a:r>
              <a:rPr lang="nl-BE" sz="2000" dirty="0" smtClean="0"/>
              <a:t>Mutual recognition agreements are encouraged (Art 6.3</a:t>
            </a:r>
            <a:r>
              <a:rPr lang="nl-BE" sz="2000" dirty="0" smtClean="0"/>
              <a:t>)</a:t>
            </a:r>
          </a:p>
          <a:p>
            <a:pPr>
              <a:defRPr/>
            </a:pPr>
            <a:r>
              <a:rPr lang="nl-BE" sz="2400" dirty="0" smtClean="0"/>
              <a:t>SDT (Art. </a:t>
            </a:r>
            <a:r>
              <a:rPr lang="nl-BE" sz="2400" smtClean="0"/>
              <a:t>12); </a:t>
            </a:r>
            <a:r>
              <a:rPr lang="nl-BE" sz="2400" dirty="0" smtClean="0"/>
              <a:t>TBT Committee, Technical Assistance, Dispute Settlement (Art. 14)</a:t>
            </a:r>
            <a:endParaRPr lang="nl-BE" sz="2400" dirty="0">
              <a:ea typeface="+mn-ea"/>
            </a:endParaRPr>
          </a:p>
          <a:p>
            <a:pPr lvl="1" eaLnBrk="1" hangingPunct="1">
              <a:defRPr/>
            </a:pPr>
            <a:endParaRPr lang="nl-BE" dirty="0" smtClean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889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1392</Words>
  <Application>Microsoft Macintosh PowerPoint</Application>
  <PresentationFormat>Bildschirmpräsentation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Office-Design</vt:lpstr>
      <vt:lpstr>WTO Law Class 11: TBT Agreement</vt:lpstr>
      <vt:lpstr>Barriers to Trade</vt:lpstr>
      <vt:lpstr>Introduction</vt:lpstr>
      <vt:lpstr>Examples</vt:lpstr>
      <vt:lpstr>Relevant measures</vt:lpstr>
      <vt:lpstr>What are TBT?</vt:lpstr>
      <vt:lpstr>Standard or Regulation?  US – Tuna II</vt:lpstr>
      <vt:lpstr>Is the EU Seal Regime a Technical Regulation (excluding PPM)</vt:lpstr>
      <vt:lpstr>Obligations</vt:lpstr>
      <vt:lpstr>Non-discrimination</vt:lpstr>
      <vt:lpstr>Necessity</vt:lpstr>
      <vt:lpstr>International standards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WTO Law Class 6: Regional Integration, National Security, Economic Emergency</dc:title>
  <dc:creator>Holger Hestermeyer</dc:creator>
  <cp:lastModifiedBy>Holger Hestermeyer</cp:lastModifiedBy>
  <cp:revision>43</cp:revision>
  <dcterms:created xsi:type="dcterms:W3CDTF">2018-05-07T09:54:43Z</dcterms:created>
  <dcterms:modified xsi:type="dcterms:W3CDTF">2018-05-11T09:12:16Z</dcterms:modified>
</cp:coreProperties>
</file>