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1" r:id="rId2"/>
    <p:sldId id="263" r:id="rId3"/>
    <p:sldId id="264" r:id="rId4"/>
    <p:sldId id="262" r:id="rId5"/>
    <p:sldId id="266" r:id="rId6"/>
    <p:sldId id="265" r:id="rId7"/>
    <p:sldId id="267" r:id="rId8"/>
    <p:sldId id="268" r:id="rId9"/>
    <p:sldId id="270" r:id="rId10"/>
    <p:sldId id="271" r:id="rId11"/>
    <p:sldId id="273" r:id="rId12"/>
    <p:sldId id="269" r:id="rId13"/>
    <p:sldId id="272" r:id="rId14"/>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TO" initials="WTO"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5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2-14T21:41:39.341" idx="13">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7-02-14T21:41:39.341" idx="14">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7-02-14T21:41:39.341" idx="12">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7-02-14T21:41:39.341" idx="16">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7-02-14T21:41:39.341" idx="15">
    <p:pos x="7494" y="1020"/>
    <p:text>The circles are a good idea - how about making the big main circle "WTO obligations" and then the smaller circles more or less overlapping: "General Exceptions", "Waivers", "Derogations", and you could maybe add one for "specific exceptions" (that would cover Security, BOP, RTA's)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CF6AA-9C62-904A-8B69-760DC50C2A30}" type="datetimeFigureOut">
              <a:rPr lang="de-DE" smtClean="0"/>
              <a:t>09.05.18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481FAC-2D4C-034C-B707-74B8762B3947}" type="slidenum">
              <a:rPr lang="de-DE" smtClean="0"/>
              <a:t>‹Nr.›</a:t>
            </a:fld>
            <a:endParaRPr lang="de-DE"/>
          </a:p>
        </p:txBody>
      </p:sp>
    </p:spTree>
    <p:extLst>
      <p:ext uri="{BB962C8B-B14F-4D97-AF65-F5344CB8AC3E}">
        <p14:creationId xmlns:p14="http://schemas.microsoft.com/office/powerpoint/2010/main" val="16453211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28B4B58C-C93D-6347-9AD4-1D76C3933F87}" type="datetimeFigureOut">
              <a:rPr lang="de-DE" smtClean="0"/>
              <a:t>09.05.18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276146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B4B58C-C93D-6347-9AD4-1D76C3933F87}" type="datetimeFigureOut">
              <a:rPr lang="de-DE" smtClean="0"/>
              <a:t>09.05.18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31793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B4B58C-C93D-6347-9AD4-1D76C3933F87}" type="datetimeFigureOut">
              <a:rPr lang="de-DE" smtClean="0"/>
              <a:t>09.05.18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189532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B4B58C-C93D-6347-9AD4-1D76C3933F87}" type="datetimeFigureOut">
              <a:rPr lang="de-DE" smtClean="0"/>
              <a:t>09.05.18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285830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28B4B58C-C93D-6347-9AD4-1D76C3933F87}" type="datetimeFigureOut">
              <a:rPr lang="de-DE" smtClean="0"/>
              <a:t>09.05.18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398066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8B4B58C-C93D-6347-9AD4-1D76C3933F87}" type="datetimeFigureOut">
              <a:rPr lang="de-DE" smtClean="0"/>
              <a:t>09.05.18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234762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8B4B58C-C93D-6347-9AD4-1D76C3933F87}" type="datetimeFigureOut">
              <a:rPr lang="de-DE" smtClean="0"/>
              <a:t>09.05.18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2507663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28B4B58C-C93D-6347-9AD4-1D76C3933F87}" type="datetimeFigureOut">
              <a:rPr lang="de-DE" smtClean="0"/>
              <a:t>09.05.18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411526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8B4B58C-C93D-6347-9AD4-1D76C3933F87}" type="datetimeFigureOut">
              <a:rPr lang="de-DE" smtClean="0"/>
              <a:t>09.05.18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189957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28B4B58C-C93D-6347-9AD4-1D76C3933F87}" type="datetimeFigureOut">
              <a:rPr lang="de-DE" smtClean="0"/>
              <a:t>09.05.18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5503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28B4B58C-C93D-6347-9AD4-1D76C3933F87}" type="datetimeFigureOut">
              <a:rPr lang="de-DE" smtClean="0"/>
              <a:t>09.05.18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793F0D6-9D96-FA4A-93A7-4BC1BA85A34D}" type="slidenum">
              <a:rPr lang="de-DE" smtClean="0"/>
              <a:t>‹Nr.›</a:t>
            </a:fld>
            <a:endParaRPr lang="de-DE"/>
          </a:p>
        </p:txBody>
      </p:sp>
    </p:spTree>
    <p:extLst>
      <p:ext uri="{BB962C8B-B14F-4D97-AF65-F5344CB8AC3E}">
        <p14:creationId xmlns:p14="http://schemas.microsoft.com/office/powerpoint/2010/main" val="34736759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4B58C-C93D-6347-9AD4-1D76C3933F87}" type="datetimeFigureOut">
              <a:rPr lang="de-DE" smtClean="0"/>
              <a:t>09.05.18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3F0D6-9D96-FA4A-93A7-4BC1BA85A34D}" type="slidenum">
              <a:rPr lang="de-DE" smtClean="0"/>
              <a:t>‹Nr.›</a:t>
            </a:fld>
            <a:endParaRPr lang="de-DE"/>
          </a:p>
        </p:txBody>
      </p:sp>
    </p:spTree>
    <p:extLst>
      <p:ext uri="{BB962C8B-B14F-4D97-AF65-F5344CB8AC3E}">
        <p14:creationId xmlns:p14="http://schemas.microsoft.com/office/powerpoint/2010/main" val="117755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comments" Target="../comments/comment2.xml"/><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comments" Target="../comments/commen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Bild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2" name="Titel 1"/>
          <p:cNvSpPr>
            <a:spLocks noGrp="1"/>
          </p:cNvSpPr>
          <p:nvPr>
            <p:ph type="ctrTitle"/>
          </p:nvPr>
        </p:nvSpPr>
        <p:spPr>
          <a:xfrm>
            <a:off x="255588" y="2292350"/>
            <a:ext cx="8797925" cy="1470025"/>
          </a:xfrm>
        </p:spPr>
        <p:txBody>
          <a:bodyPr>
            <a:normAutofit/>
          </a:bodyPr>
          <a:lstStyle/>
          <a:p>
            <a:r>
              <a:rPr lang="de-DE" dirty="0">
                <a:solidFill>
                  <a:schemeClr val="bg1"/>
                </a:solidFill>
                <a:latin typeface="Times New Roman" charset="0"/>
                <a:ea typeface="ＭＳ Ｐゴシック" charset="0"/>
                <a:cs typeface="ＭＳ Ｐゴシック" charset="0"/>
              </a:rPr>
              <a:t>WTO Law</a:t>
            </a:r>
            <a:br>
              <a:rPr lang="de-DE" dirty="0">
                <a:solidFill>
                  <a:schemeClr val="bg1"/>
                </a:solidFill>
                <a:latin typeface="Times New Roman" charset="0"/>
                <a:ea typeface="ＭＳ Ｐゴシック" charset="0"/>
                <a:cs typeface="ＭＳ Ｐゴシック" charset="0"/>
              </a:rPr>
            </a:br>
            <a:r>
              <a:rPr lang="de-DE" sz="2500" dirty="0">
                <a:solidFill>
                  <a:schemeClr val="bg1"/>
                </a:solidFill>
                <a:latin typeface="Times New Roman" charset="0"/>
                <a:ea typeface="ＭＳ Ｐゴシック" charset="0"/>
                <a:cs typeface="ＭＳ Ｐゴシック" charset="0"/>
              </a:rPr>
              <a:t>Class </a:t>
            </a:r>
            <a:r>
              <a:rPr lang="de-DE" sz="2500" dirty="0" smtClean="0">
                <a:solidFill>
                  <a:schemeClr val="bg1"/>
                </a:solidFill>
                <a:latin typeface="Times New Roman" charset="0"/>
                <a:ea typeface="ＭＳ Ｐゴシック" charset="0"/>
                <a:cs typeface="ＭＳ Ｐゴシック" charset="0"/>
              </a:rPr>
              <a:t>10</a:t>
            </a:r>
            <a:r>
              <a:rPr lang="de-DE" sz="2500" dirty="0" smtClean="0">
                <a:solidFill>
                  <a:schemeClr val="bg1"/>
                </a:solidFill>
                <a:latin typeface="Times New Roman" charset="0"/>
                <a:ea typeface="ＭＳ Ｐゴシック" charset="0"/>
                <a:cs typeface="ＭＳ Ｐゴシック" charset="0"/>
              </a:rPr>
              <a:t>: SPS Agreement</a:t>
            </a:r>
            <a:endParaRPr lang="de-DE" sz="2500" dirty="0">
              <a:solidFill>
                <a:schemeClr val="bg1"/>
              </a:solidFill>
              <a:latin typeface="Times New Roman" charset="0"/>
              <a:ea typeface="ＭＳ Ｐゴシック" charset="0"/>
              <a:cs typeface="ＭＳ Ｐゴシック" charset="0"/>
            </a:endParaRPr>
          </a:p>
        </p:txBody>
      </p:sp>
      <p:pic>
        <p:nvPicPr>
          <p:cNvPr id="35843" name="Bild 6" descr="KCL_box_red_pin_rgb_3952A9.jpg"/>
          <p:cNvPicPr>
            <a:picLocks noChangeAspect="1"/>
          </p:cNvPicPr>
          <p:nvPr/>
        </p:nvPicPr>
        <p:blipFill>
          <a:blip r:embed="rId3">
            <a:alphaModFix amt="15000"/>
            <a:extLst>
              <a:ext uri="{28A0092B-C50C-407E-A947-70E740481C1C}">
                <a14:useLocalDpi xmlns:a14="http://schemas.microsoft.com/office/drawing/2010/main" val="0"/>
              </a:ext>
            </a:extLst>
          </a:blip>
          <a:srcRect l="8537" t="11063" r="62502" b="44498"/>
          <a:stretch>
            <a:fillRect/>
          </a:stretch>
        </p:blipFill>
        <p:spPr bwMode="auto">
          <a:xfrm>
            <a:off x="-115888" y="892175"/>
            <a:ext cx="1754188" cy="2051050"/>
          </a:xfrm>
          <a:prstGeom prst="rect">
            <a:avLst/>
          </a:prstGeom>
          <a:noFill/>
          <a:ln>
            <a:noFill/>
          </a:ln>
          <a:extLst>
            <a:ext uri="{909E8E84-426E-40dd-AFC4-6F175D3DCCD1}">
              <a14:hiddenFill xmlns:a14="http://schemas.microsoft.com/office/drawing/2010/main">
                <a:solidFill>
                  <a:srgbClr val="FFFFFF">
                    <a:alpha val="14902"/>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Bild 3" descr="KCL_box_red_pin_rgb_3952A9.jpg"/>
          <p:cNvPicPr>
            <a:picLocks noChangeAspect="1"/>
          </p:cNvPicPr>
          <p:nvPr/>
        </p:nvPicPr>
        <p:blipFill>
          <a:blip r:embed="rId3">
            <a:extLst>
              <a:ext uri="{28A0092B-C50C-407E-A947-70E740481C1C}">
                <a14:useLocalDpi xmlns:a14="http://schemas.microsoft.com/office/drawing/2010/main" val="0"/>
              </a:ext>
            </a:extLst>
          </a:blip>
          <a:srcRect l="9927" t="12819" b="15135"/>
          <a:stretch>
            <a:fillRect/>
          </a:stretch>
        </p:blipFill>
        <p:spPr bwMode="auto">
          <a:xfrm>
            <a:off x="993775" y="1036638"/>
            <a:ext cx="167798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Untertitel 2"/>
          <p:cNvSpPr>
            <a:spLocks noGrp="1"/>
          </p:cNvSpPr>
          <p:nvPr>
            <p:ph type="subTitle" idx="1"/>
          </p:nvPr>
        </p:nvSpPr>
        <p:spPr>
          <a:xfrm>
            <a:off x="827088" y="4437063"/>
            <a:ext cx="7164387" cy="1752600"/>
          </a:xfrm>
        </p:spPr>
        <p:txBody>
          <a:bodyPr/>
          <a:lstStyle/>
          <a:p>
            <a:pPr>
              <a:buFont typeface="Monotype Sorts" charset="0"/>
              <a:buNone/>
            </a:pPr>
            <a:r>
              <a:rPr lang="de-DE" sz="2000">
                <a:solidFill>
                  <a:schemeClr val="bg1"/>
                </a:solidFill>
                <a:latin typeface="Calibri" charset="0"/>
                <a:ea typeface="ＭＳ Ｐゴシック" charset="0"/>
                <a:cs typeface="ＭＳ Ｐゴシック" charset="0"/>
              </a:rPr>
              <a:t>Ferrara 2018</a:t>
            </a:r>
          </a:p>
          <a:p>
            <a:pPr>
              <a:buFont typeface="Monotype Sorts" charset="0"/>
              <a:buNone/>
            </a:pPr>
            <a:r>
              <a:rPr lang="de-DE" sz="2000">
                <a:solidFill>
                  <a:schemeClr val="bg1"/>
                </a:solidFill>
                <a:latin typeface="Calibri" charset="0"/>
                <a:ea typeface="ＭＳ Ｐゴシック" charset="0"/>
                <a:cs typeface="ＭＳ Ｐゴシック" charset="0"/>
              </a:rPr>
              <a:t>Dr. Holger Hestermeyer</a:t>
            </a:r>
          </a:p>
          <a:p>
            <a:pPr>
              <a:buFont typeface="Monotype Sorts" charset="0"/>
              <a:buNone/>
            </a:pPr>
            <a:r>
              <a:rPr lang="de-DE" sz="1800">
                <a:solidFill>
                  <a:schemeClr val="bg1"/>
                </a:solidFill>
                <a:latin typeface="Calibri" charset="0"/>
                <a:ea typeface="ＭＳ Ｐゴシック" charset="0"/>
                <a:cs typeface="ＭＳ Ｐゴシック" charset="0"/>
              </a:rPr>
              <a:t>Shell Reader in International Dispute Resolution, King‘s College London</a:t>
            </a:r>
          </a:p>
        </p:txBody>
      </p:sp>
    </p:spTree>
    <p:extLst>
      <p:ext uri="{BB962C8B-B14F-4D97-AF65-F5344CB8AC3E}">
        <p14:creationId xmlns:p14="http://schemas.microsoft.com/office/powerpoint/2010/main" val="5139824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703262"/>
          </a:xfrm>
        </p:spPr>
        <p:txBody>
          <a:bodyPr>
            <a:normAutofit fontScale="90000"/>
          </a:bodyPr>
          <a:lstStyle/>
          <a:p>
            <a:pPr eaLnBrk="1" hangingPunct="1">
              <a:defRPr/>
            </a:pPr>
            <a:r>
              <a:rPr lang="nl-BE" dirty="0" smtClean="0">
                <a:ea typeface="+mj-ea"/>
              </a:rPr>
              <a:t>Choice of measure 5.3 AND 5.6</a:t>
            </a:r>
            <a:endParaRPr lang="nl-NL" dirty="0" smtClean="0">
              <a:ea typeface="+mj-ea"/>
            </a:endParaRPr>
          </a:p>
        </p:txBody>
      </p:sp>
      <p:sp>
        <p:nvSpPr>
          <p:cNvPr id="51203" name="Rectangle 3"/>
          <p:cNvSpPr>
            <a:spLocks noGrp="1" noChangeArrowheads="1"/>
          </p:cNvSpPr>
          <p:nvPr>
            <p:ph type="body" idx="1"/>
          </p:nvPr>
        </p:nvSpPr>
        <p:spPr>
          <a:xfrm>
            <a:off x="1476624" y="981075"/>
            <a:ext cx="7210175" cy="5543550"/>
          </a:xfrm>
        </p:spPr>
        <p:txBody>
          <a:bodyPr>
            <a:normAutofit fontScale="92500" lnSpcReduction="20000"/>
          </a:bodyPr>
          <a:lstStyle/>
          <a:p>
            <a:pPr eaLnBrk="1" hangingPunct="1"/>
            <a:r>
              <a:rPr lang="en-GB" sz="2800" dirty="0" smtClean="0">
                <a:latin typeface="Tahoma" charset="0"/>
                <a:cs typeface="Arial" charset="0"/>
              </a:rPr>
              <a:t>5.3: life and health of animals or plants</a:t>
            </a:r>
          </a:p>
          <a:p>
            <a:pPr eaLnBrk="1" hangingPunct="1"/>
            <a:r>
              <a:rPr lang="en-GB" sz="2800" dirty="0" smtClean="0">
                <a:latin typeface="Tahoma" charset="0"/>
                <a:cs typeface="Arial" charset="0"/>
              </a:rPr>
              <a:t>5.6:</a:t>
            </a:r>
          </a:p>
          <a:p>
            <a:pPr eaLnBrk="1" hangingPunct="1"/>
            <a:r>
              <a:rPr lang="en-GB" sz="2800" dirty="0" smtClean="0">
                <a:latin typeface="Tahoma" charset="0"/>
                <a:cs typeface="Arial" charset="0"/>
              </a:rPr>
              <a:t>“</a:t>
            </a:r>
            <a:r>
              <a:rPr lang="en-GB" sz="2800" dirty="0">
                <a:latin typeface="Tahoma" charset="0"/>
                <a:cs typeface="Arial" charset="0"/>
              </a:rPr>
              <a:t>when establishing or maintaining SPS measures to achieve the appropriate level of SPS protection, Members shall ensure that such measures are </a:t>
            </a:r>
            <a:r>
              <a:rPr lang="en-GB" sz="2800" b="1" dirty="0">
                <a:latin typeface="Tahoma" charset="0"/>
                <a:cs typeface="Arial" charset="0"/>
              </a:rPr>
              <a:t>not more trade-restrictive than required</a:t>
            </a:r>
            <a:r>
              <a:rPr lang="en-GB" sz="2800" dirty="0">
                <a:latin typeface="Tahoma" charset="0"/>
                <a:cs typeface="Arial" charset="0"/>
              </a:rPr>
              <a:t> to achieve </a:t>
            </a:r>
            <a:r>
              <a:rPr lang="en-GB" sz="2800" b="1" dirty="0">
                <a:latin typeface="Tahoma" charset="0"/>
                <a:cs typeface="Arial" charset="0"/>
              </a:rPr>
              <a:t>their appropriate level of SPS protection</a:t>
            </a:r>
            <a:r>
              <a:rPr lang="en-GB" sz="2800" dirty="0">
                <a:latin typeface="Tahoma" charset="0"/>
                <a:cs typeface="Arial" charset="0"/>
              </a:rPr>
              <a:t>, taking into account technical and economic feasibility”</a:t>
            </a:r>
          </a:p>
          <a:p>
            <a:pPr eaLnBrk="1" hangingPunct="1"/>
            <a:r>
              <a:rPr lang="en-GB" sz="2400" dirty="0">
                <a:latin typeface="Tahoma" charset="0"/>
                <a:cs typeface="Arial" charset="0"/>
              </a:rPr>
              <a:t>Footnote: “For purposes of paragraph 6 of Article 5, a measure is not more trade-restrictive than required unless there is another measure, reasonably available taking into account technical and economic feasibility, that achieves the appropriate level of SPS protection and is significantly less restrictive to trade.”</a:t>
            </a:r>
            <a:endParaRPr lang="nl-NL" sz="2400" dirty="0">
              <a:latin typeface="Tahoma" charset="0"/>
              <a:cs typeface="Arial" charset="0"/>
            </a:endParaRPr>
          </a:p>
        </p:txBody>
      </p:sp>
      <p:pic>
        <p:nvPicPr>
          <p:cNvPr id="4"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78240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703262"/>
          </a:xfrm>
        </p:spPr>
        <p:txBody>
          <a:bodyPr>
            <a:normAutofit fontScale="90000"/>
          </a:bodyPr>
          <a:lstStyle/>
          <a:p>
            <a:pPr eaLnBrk="1" hangingPunct="1">
              <a:defRPr/>
            </a:pPr>
            <a:r>
              <a:rPr lang="nl-BE" dirty="0" smtClean="0">
                <a:ea typeface="+mj-ea"/>
              </a:rPr>
              <a:t>Test under 5.6</a:t>
            </a:r>
            <a:endParaRPr lang="nl-NL" dirty="0" smtClean="0">
              <a:ea typeface="+mj-ea"/>
            </a:endParaRPr>
          </a:p>
        </p:txBody>
      </p:sp>
      <p:sp>
        <p:nvSpPr>
          <p:cNvPr id="51203" name="Rectangle 3"/>
          <p:cNvSpPr>
            <a:spLocks noGrp="1" noChangeArrowheads="1"/>
          </p:cNvSpPr>
          <p:nvPr>
            <p:ph type="body" idx="1"/>
          </p:nvPr>
        </p:nvSpPr>
        <p:spPr>
          <a:xfrm>
            <a:off x="1476624" y="981075"/>
            <a:ext cx="7210175" cy="5543550"/>
          </a:xfrm>
        </p:spPr>
        <p:txBody>
          <a:bodyPr>
            <a:normAutofit/>
          </a:bodyPr>
          <a:lstStyle/>
          <a:p>
            <a:pPr eaLnBrk="1" hangingPunct="1"/>
            <a:r>
              <a:rPr lang="en-GB" sz="2800" dirty="0" smtClean="0">
                <a:latin typeface="Tahoma" charset="0"/>
                <a:cs typeface="Arial" charset="0"/>
              </a:rPr>
              <a:t>From Australia – Salmon</a:t>
            </a:r>
          </a:p>
          <a:p>
            <a:pPr eaLnBrk="1" hangingPunct="1"/>
            <a:r>
              <a:rPr lang="en-GB" sz="2800" dirty="0" smtClean="0">
                <a:latin typeface="Tahoma" charset="0"/>
                <a:cs typeface="Arial" charset="0"/>
              </a:rPr>
              <a:t>SPS measure more trade-restrictive than required if</a:t>
            </a:r>
          </a:p>
          <a:p>
            <a:pPr lvl="1"/>
            <a:r>
              <a:rPr lang="en-GB" sz="2000" dirty="0" smtClean="0">
                <a:latin typeface="Tahoma" charset="0"/>
                <a:cs typeface="Arial" charset="0"/>
              </a:rPr>
              <a:t>There is reasonably available alternative SPS measure (technically and economically)</a:t>
            </a:r>
          </a:p>
          <a:p>
            <a:pPr lvl="1"/>
            <a:r>
              <a:rPr lang="en-GB" sz="2000" dirty="0" smtClean="0">
                <a:latin typeface="Tahoma" charset="0"/>
                <a:cs typeface="Arial" charset="0"/>
              </a:rPr>
              <a:t>That measure achieves the appropriate level of protection</a:t>
            </a:r>
          </a:p>
          <a:p>
            <a:pPr lvl="1"/>
            <a:r>
              <a:rPr lang="en-GB" sz="2000" dirty="0" smtClean="0">
                <a:latin typeface="Tahoma" charset="0"/>
                <a:cs typeface="Arial" charset="0"/>
              </a:rPr>
              <a:t>That measure is significantly less trade-restrictive</a:t>
            </a:r>
            <a:endParaRPr lang="nl-NL" sz="2000" dirty="0">
              <a:latin typeface="Tahoma" charset="0"/>
              <a:cs typeface="Arial" charset="0"/>
            </a:endParaRPr>
          </a:p>
        </p:txBody>
      </p:sp>
      <p:pic>
        <p:nvPicPr>
          <p:cNvPr id="4"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62732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284664" y="274638"/>
            <a:ext cx="7402136" cy="1143000"/>
          </a:xfrm>
        </p:spPr>
        <p:txBody>
          <a:bodyPr>
            <a:normAutofit fontScale="90000"/>
          </a:bodyPr>
          <a:lstStyle/>
          <a:p>
            <a:pPr eaLnBrk="1" hangingPunct="1"/>
            <a:r>
              <a:rPr lang="nl-BE" sz="3600" dirty="0">
                <a:latin typeface="Arial" charset="0"/>
                <a:cs typeface="Arial" charset="0"/>
              </a:rPr>
              <a:t>Insufficient scientific evidence – Art 5.7</a:t>
            </a:r>
            <a:endParaRPr lang="nl-NL" sz="3600" dirty="0">
              <a:latin typeface="Arial" charset="0"/>
              <a:cs typeface="Arial" charset="0"/>
            </a:endParaRPr>
          </a:p>
        </p:txBody>
      </p:sp>
      <p:sp>
        <p:nvSpPr>
          <p:cNvPr id="51203" name="Rectangle 3"/>
          <p:cNvSpPr>
            <a:spLocks noGrp="1" noChangeArrowheads="1"/>
          </p:cNvSpPr>
          <p:nvPr>
            <p:ph type="body" idx="1"/>
          </p:nvPr>
        </p:nvSpPr>
        <p:spPr>
          <a:xfrm>
            <a:off x="1284664" y="1341438"/>
            <a:ext cx="7402136" cy="5183187"/>
          </a:xfrm>
        </p:spPr>
        <p:txBody>
          <a:bodyPr>
            <a:normAutofit fontScale="92500"/>
          </a:bodyPr>
          <a:lstStyle/>
          <a:p>
            <a:pPr marL="0" indent="0" eaLnBrk="1" hangingPunct="1">
              <a:buNone/>
            </a:pPr>
            <a:r>
              <a:rPr lang="nl-BE" sz="2800" dirty="0" smtClean="0">
                <a:latin typeface="Tahoma" charset="0"/>
                <a:cs typeface="Arial" charset="0"/>
              </a:rPr>
              <a:t>Precautionary principle / precautionary approach, 4 requirements</a:t>
            </a:r>
          </a:p>
          <a:p>
            <a:pPr eaLnBrk="1" hangingPunct="1"/>
            <a:r>
              <a:rPr lang="nl-BE" sz="2800" dirty="0" smtClean="0">
                <a:latin typeface="Tahoma" charset="0"/>
                <a:cs typeface="Arial" charset="0"/>
              </a:rPr>
              <a:t>‘</a:t>
            </a:r>
            <a:r>
              <a:rPr lang="nl-BE" sz="2800" dirty="0">
                <a:latin typeface="Tahoma" charset="0"/>
                <a:cs typeface="Arial" charset="0"/>
              </a:rPr>
              <a:t>relevant sufficient evidence is insufficient’</a:t>
            </a:r>
          </a:p>
          <a:p>
            <a:pPr lvl="1" eaLnBrk="1" hangingPunct="1"/>
            <a:r>
              <a:rPr lang="nl-BE" sz="2400" dirty="0" smtClean="0">
                <a:latin typeface="Tahoma" charset="0"/>
                <a:cs typeface="Arial" charset="0"/>
              </a:rPr>
              <a:t>Insufficient, not uncertainty Japan – Apples, </a:t>
            </a:r>
          </a:p>
          <a:p>
            <a:pPr lvl="1" eaLnBrk="1" hangingPunct="1"/>
            <a:r>
              <a:rPr lang="nl-BE" sz="2400" dirty="0" smtClean="0">
                <a:latin typeface="Tahoma" charset="0"/>
                <a:cs typeface="Arial" charset="0"/>
              </a:rPr>
              <a:t>insufficienty if it does not allow performance of adequate risk assessment</a:t>
            </a:r>
            <a:endParaRPr lang="nl-BE" sz="2400" dirty="0">
              <a:latin typeface="Tahoma" charset="0"/>
              <a:cs typeface="Arial" charset="0"/>
            </a:endParaRPr>
          </a:p>
          <a:p>
            <a:pPr eaLnBrk="1" hangingPunct="1"/>
            <a:r>
              <a:rPr lang="nl-BE" sz="2800" dirty="0">
                <a:latin typeface="Tahoma" charset="0"/>
                <a:cs typeface="Arial" charset="0"/>
              </a:rPr>
              <a:t>‘on the basis of available </a:t>
            </a:r>
            <a:r>
              <a:rPr lang="nl-BE" sz="2800" dirty="0" smtClean="0">
                <a:latin typeface="Tahoma" charset="0"/>
                <a:cs typeface="Arial" charset="0"/>
              </a:rPr>
              <a:t>pertinent </a:t>
            </a:r>
            <a:r>
              <a:rPr lang="nl-BE" sz="2800" dirty="0">
                <a:latin typeface="Tahoma" charset="0"/>
                <a:cs typeface="Arial" charset="0"/>
              </a:rPr>
              <a:t>information’</a:t>
            </a:r>
          </a:p>
          <a:p>
            <a:pPr eaLnBrk="1" hangingPunct="1"/>
            <a:r>
              <a:rPr lang="nl-BE" sz="2800" dirty="0">
                <a:latin typeface="Tahoma" charset="0"/>
                <a:cs typeface="Arial" charset="0"/>
              </a:rPr>
              <a:t>Member needs to seek to obtain additional information</a:t>
            </a:r>
          </a:p>
          <a:p>
            <a:pPr eaLnBrk="1" hangingPunct="1"/>
            <a:r>
              <a:rPr lang="nl-BE" sz="2800" dirty="0">
                <a:latin typeface="Tahoma" charset="0"/>
                <a:cs typeface="Arial" charset="0"/>
              </a:rPr>
              <a:t>Member needs to review the measure within a reasonable period of time (ie., measure is provisional</a:t>
            </a:r>
            <a:r>
              <a:rPr lang="nl-BE" sz="2800" dirty="0" smtClean="0">
                <a:latin typeface="Tahoma" charset="0"/>
                <a:cs typeface="Arial" charset="0"/>
              </a:rPr>
              <a:t>) (temporary safety valve)</a:t>
            </a:r>
            <a:endParaRPr lang="nl-BE" sz="2800" dirty="0">
              <a:latin typeface="Tahoma" charset="0"/>
              <a:cs typeface="Arial" charset="0"/>
            </a:endParaRPr>
          </a:p>
        </p:txBody>
      </p:sp>
      <p:pic>
        <p:nvPicPr>
          <p:cNvPr id="4"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34719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630237"/>
          </a:xfrm>
        </p:spPr>
        <p:txBody>
          <a:bodyPr>
            <a:normAutofit fontScale="90000"/>
          </a:bodyPr>
          <a:lstStyle/>
          <a:p>
            <a:pPr eaLnBrk="1" hangingPunct="1"/>
            <a:r>
              <a:rPr lang="nl-NL">
                <a:latin typeface="Arial" charset="0"/>
                <a:cs typeface="Arial" charset="0"/>
              </a:rPr>
              <a:t>Standard of review</a:t>
            </a:r>
          </a:p>
        </p:txBody>
      </p:sp>
      <p:sp>
        <p:nvSpPr>
          <p:cNvPr id="51203" name="Rectangle 3"/>
          <p:cNvSpPr>
            <a:spLocks noGrp="1" noChangeArrowheads="1"/>
          </p:cNvSpPr>
          <p:nvPr>
            <p:ph type="body" idx="1"/>
          </p:nvPr>
        </p:nvSpPr>
        <p:spPr>
          <a:xfrm>
            <a:off x="1476625" y="836613"/>
            <a:ext cx="7210175" cy="5688012"/>
          </a:xfrm>
        </p:spPr>
        <p:txBody>
          <a:bodyPr>
            <a:normAutofit fontScale="92500" lnSpcReduction="20000"/>
          </a:bodyPr>
          <a:lstStyle/>
          <a:p>
            <a:pPr eaLnBrk="1" hangingPunct="1"/>
            <a:r>
              <a:rPr lang="nl-BE" sz="2400" dirty="0">
                <a:latin typeface="Tahoma" charset="0"/>
                <a:cs typeface="Arial" charset="0"/>
              </a:rPr>
              <a:t>Total deference v </a:t>
            </a:r>
            <a:r>
              <a:rPr lang="nl-BE" sz="2400" i="1" dirty="0">
                <a:latin typeface="Tahoma" charset="0"/>
                <a:cs typeface="Arial" charset="0"/>
              </a:rPr>
              <a:t>de novo </a:t>
            </a:r>
            <a:r>
              <a:rPr lang="nl-BE" sz="2400" dirty="0">
                <a:latin typeface="Tahoma" charset="0"/>
                <a:cs typeface="Arial" charset="0"/>
              </a:rPr>
              <a:t>review</a:t>
            </a:r>
          </a:p>
          <a:p>
            <a:pPr eaLnBrk="1" hangingPunct="1"/>
            <a:r>
              <a:rPr lang="nl-BE" sz="2400" dirty="0">
                <a:latin typeface="Tahoma" charset="0"/>
                <a:cs typeface="Arial" charset="0"/>
              </a:rPr>
              <a:t>Review under 5.1 does not involve a </a:t>
            </a:r>
            <a:r>
              <a:rPr lang="nl-BE" sz="2400" i="1" dirty="0">
                <a:latin typeface="Tahoma" charset="0"/>
                <a:cs typeface="Arial" charset="0"/>
              </a:rPr>
              <a:t>de novo </a:t>
            </a:r>
            <a:r>
              <a:rPr lang="nl-BE" sz="2400" dirty="0">
                <a:latin typeface="Tahoma" charset="0"/>
                <a:cs typeface="Arial" charset="0"/>
              </a:rPr>
              <a:t>reivew</a:t>
            </a:r>
          </a:p>
          <a:p>
            <a:pPr lvl="1" eaLnBrk="1" hangingPunct="1"/>
            <a:r>
              <a:rPr lang="nl-BE" sz="2000" dirty="0">
                <a:latin typeface="Tahoma" charset="0"/>
                <a:cs typeface="Arial" charset="0"/>
              </a:rPr>
              <a:t>Is the reasoning of the Member’s decision ‘coherent and objective’? (</a:t>
            </a:r>
            <a:r>
              <a:rPr lang="nl-BE" sz="2000" i="1" dirty="0">
                <a:latin typeface="Tahoma" charset="0"/>
                <a:cs typeface="Arial" charset="0"/>
              </a:rPr>
              <a:t>US-Continued Suspension (Hormones) </a:t>
            </a:r>
            <a:r>
              <a:rPr lang="nl-BE" sz="2000" dirty="0">
                <a:latin typeface="Tahoma" charset="0"/>
                <a:cs typeface="Arial" charset="0"/>
              </a:rPr>
              <a:t>AB)</a:t>
            </a:r>
          </a:p>
          <a:p>
            <a:pPr eaLnBrk="1" hangingPunct="1"/>
            <a:r>
              <a:rPr lang="nl-BE" sz="2400" dirty="0">
                <a:latin typeface="Tahoma" charset="0"/>
                <a:cs typeface="Arial" charset="0"/>
              </a:rPr>
              <a:t>Review under 5.6:</a:t>
            </a:r>
          </a:p>
          <a:p>
            <a:pPr lvl="1" eaLnBrk="1" hangingPunct="1"/>
            <a:r>
              <a:rPr lang="nl-BE" sz="2000" dirty="0">
                <a:latin typeface="Tahoma" charset="0"/>
                <a:cs typeface="Arial" charset="0"/>
              </a:rPr>
              <a:t>While caution not to conduct a de novo review is appropriate where panel reviews a risk assessment conducted by the Member, the situation is different in the context of Art 5.6.</a:t>
            </a:r>
          </a:p>
          <a:p>
            <a:pPr lvl="1" eaLnBrk="1" hangingPunct="1"/>
            <a:r>
              <a:rPr lang="en-GB" sz="2000" dirty="0">
                <a:latin typeface="Tahoma" charset="0"/>
                <a:cs typeface="Arial" charset="0"/>
              </a:rPr>
              <a:t>“The legal question under Article 5.6 is not whether the authorities of the importing Member have, in conducting the risk assessment, acted in accordance with the obligations of the SPS Agreement. Rather, the legal question is whether the importing Member could have adopted a less trade-restrictive measure. This requires the panel itself to objectively assess, inter alia, whether the alternative measure proposed by the complainant would achieve the importing Member's appropriate level of protection.” (</a:t>
            </a:r>
            <a:r>
              <a:rPr lang="en-GB" sz="2000" i="1" dirty="0">
                <a:latin typeface="Tahoma" charset="0"/>
                <a:cs typeface="Arial" charset="0"/>
              </a:rPr>
              <a:t>Australia Apples</a:t>
            </a:r>
            <a:r>
              <a:rPr lang="en-GB" sz="2000" dirty="0">
                <a:latin typeface="Tahoma" charset="0"/>
                <a:cs typeface="Arial" charset="0"/>
              </a:rPr>
              <a:t>, AB </a:t>
            </a:r>
            <a:r>
              <a:rPr lang="en-GB" sz="2000" dirty="0" err="1">
                <a:latin typeface="Tahoma" charset="0"/>
                <a:cs typeface="Arial" charset="0"/>
              </a:rPr>
              <a:t>para</a:t>
            </a:r>
            <a:r>
              <a:rPr lang="en-GB" sz="2000" dirty="0">
                <a:latin typeface="Tahoma" charset="0"/>
                <a:cs typeface="Arial" charset="0"/>
              </a:rPr>
              <a:t>. 356)</a:t>
            </a:r>
            <a:endParaRPr lang="nl-BE" sz="2000" dirty="0">
              <a:latin typeface="Tahoma" charset="0"/>
              <a:cs typeface="Arial" charset="0"/>
            </a:endParaRPr>
          </a:p>
          <a:p>
            <a:pPr>
              <a:buFont typeface="Wingdings" charset="0"/>
              <a:buNone/>
            </a:pPr>
            <a:r>
              <a:rPr lang="en-GB" sz="2000" dirty="0">
                <a:latin typeface="Tahoma" charset="0"/>
                <a:cs typeface="Arial" charset="0"/>
              </a:rPr>
              <a:t> </a:t>
            </a:r>
          </a:p>
          <a:p>
            <a:pPr lvl="1" eaLnBrk="1" hangingPunct="1"/>
            <a:endParaRPr lang="nl-NL" sz="2000" dirty="0">
              <a:latin typeface="Tahoma" charset="0"/>
              <a:cs typeface="Arial" charset="0"/>
            </a:endParaRPr>
          </a:p>
        </p:txBody>
      </p:sp>
      <p:pic>
        <p:nvPicPr>
          <p:cNvPr id="4"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08180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What is the SPS Agreement?</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4525963"/>
          </a:xfrm>
        </p:spPr>
        <p:txBody>
          <a:bodyPr rtlCol="0">
            <a:normAutofit/>
          </a:bodyPr>
          <a:lstStyle/>
          <a:p>
            <a:pPr marL="91440" indent="-91440" eaLnBrk="1" fontAlgn="auto" hangingPunct="1">
              <a:buFont typeface="Wingdings" panose="05000000000000000000" pitchFamily="2" charset="2"/>
              <a:buChar char="§"/>
              <a:defRPr/>
            </a:pPr>
            <a:r>
              <a:rPr lang="en-GB" dirty="0" smtClean="0">
                <a:solidFill>
                  <a:schemeClr val="tx1">
                    <a:lumMod val="75000"/>
                    <a:lumOff val="25000"/>
                  </a:schemeClr>
                </a:solidFill>
                <a:latin typeface="+mj-lt"/>
              </a:rPr>
              <a:t>SPS: measures to protect human, animal or plant life or health from specified risks (can be abused for protectionist purposes, e.g. hygiene standard to block agricultural imports from developing world)</a:t>
            </a: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968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Why a separate agreement?</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5075043"/>
          </a:xfrm>
        </p:spPr>
        <p:txBody>
          <a:bodyPr rtlCol="0">
            <a:normAutofit/>
          </a:bodyPr>
          <a:lstStyle/>
          <a:p>
            <a:pPr marL="91440" indent="-91440">
              <a:buFont typeface="Wingdings" panose="05000000000000000000" pitchFamily="2" charset="2"/>
              <a:buChar char="§"/>
              <a:defRPr/>
            </a:pPr>
            <a:r>
              <a:rPr lang="en-GB" dirty="0">
                <a:solidFill>
                  <a:schemeClr val="tx1">
                    <a:lumMod val="75000"/>
                    <a:lumOff val="25000"/>
                  </a:schemeClr>
                </a:solidFill>
              </a:rPr>
              <a:t>Why special regulation?</a:t>
            </a:r>
          </a:p>
          <a:p>
            <a:pPr marL="491490" lvl="1" indent="-91440">
              <a:buFont typeface="Wingdings" panose="05000000000000000000" pitchFamily="2" charset="2"/>
              <a:buChar char="§"/>
              <a:defRPr/>
            </a:pPr>
            <a:r>
              <a:rPr lang="en-GB" dirty="0">
                <a:solidFill>
                  <a:schemeClr val="tx1">
                    <a:lumMod val="75000"/>
                    <a:lumOff val="25000"/>
                  </a:schemeClr>
                </a:solidFill>
              </a:rPr>
              <a:t>Health risks -&gt; regulatory autonomy rules</a:t>
            </a:r>
          </a:p>
          <a:p>
            <a:pPr marL="491490" lvl="1" indent="-91440">
              <a:buFont typeface="Wingdings" panose="05000000000000000000" pitchFamily="2" charset="2"/>
              <a:buChar char="§"/>
              <a:defRPr/>
            </a:pPr>
            <a:r>
              <a:rPr lang="en-GB" dirty="0">
                <a:solidFill>
                  <a:schemeClr val="tx1">
                    <a:lumMod val="75000"/>
                    <a:lumOff val="25000"/>
                  </a:schemeClr>
                </a:solidFill>
              </a:rPr>
              <a:t>Agriculture of particular </a:t>
            </a:r>
            <a:r>
              <a:rPr lang="en-GB" dirty="0" smtClean="0">
                <a:solidFill>
                  <a:schemeClr val="tx1">
                    <a:lumMod val="75000"/>
                    <a:lumOff val="25000"/>
                  </a:schemeClr>
                </a:solidFill>
              </a:rPr>
              <a:t>interest</a:t>
            </a:r>
          </a:p>
          <a:p>
            <a:pPr marL="491490" lvl="1" indent="-91440">
              <a:buFont typeface="Wingdings" panose="05000000000000000000" pitchFamily="2" charset="2"/>
              <a:buChar char="§"/>
              <a:defRPr/>
            </a:pPr>
            <a:endParaRPr lang="en-GB" dirty="0">
              <a:solidFill>
                <a:schemeClr val="tx1">
                  <a:lumMod val="75000"/>
                  <a:lumOff val="25000"/>
                </a:schemeClr>
              </a:solidFill>
            </a:endParaRPr>
          </a:p>
          <a:p>
            <a:pPr marL="491490" lvl="1" indent="-91440">
              <a:buFont typeface="Wingdings" panose="05000000000000000000" pitchFamily="2" charset="2"/>
              <a:buChar char="§"/>
              <a:defRPr/>
            </a:pPr>
            <a:endParaRPr lang="en-GB" dirty="0" smtClean="0">
              <a:solidFill>
                <a:schemeClr val="tx1">
                  <a:lumMod val="75000"/>
                  <a:lumOff val="25000"/>
                </a:schemeClr>
              </a:solidFill>
            </a:endParaRPr>
          </a:p>
          <a:p>
            <a:pPr marL="491490" lvl="1" indent="-91440">
              <a:buFont typeface="Wingdings" panose="05000000000000000000" pitchFamily="2" charset="2"/>
              <a:buChar char="§"/>
              <a:defRPr/>
            </a:pPr>
            <a:endParaRPr lang="en-GB" dirty="0">
              <a:solidFill>
                <a:schemeClr val="tx1">
                  <a:lumMod val="75000"/>
                  <a:lumOff val="25000"/>
                </a:schemeClr>
              </a:solidFill>
            </a:endParaRPr>
          </a:p>
          <a:p>
            <a:pPr marL="491490" lvl="1" indent="-91440">
              <a:buFont typeface="Wingdings" panose="05000000000000000000" pitchFamily="2" charset="2"/>
              <a:buChar char="§"/>
              <a:defRPr/>
            </a:pPr>
            <a:endParaRPr lang="en-GB" dirty="0" smtClean="0">
              <a:solidFill>
                <a:schemeClr val="tx1">
                  <a:lumMod val="75000"/>
                  <a:lumOff val="25000"/>
                </a:schemeClr>
              </a:solidFill>
            </a:endParaRPr>
          </a:p>
          <a:p>
            <a:pPr marL="491490" lvl="1" indent="-91440">
              <a:buFont typeface="Wingdings" panose="05000000000000000000" pitchFamily="2" charset="2"/>
              <a:buChar char="§"/>
              <a:defRPr/>
            </a:pPr>
            <a:endParaRPr lang="en-GB" dirty="0">
              <a:solidFill>
                <a:schemeClr val="tx1">
                  <a:lumMod val="75000"/>
                  <a:lumOff val="25000"/>
                </a:schemeClr>
              </a:solidFill>
            </a:endParaRPr>
          </a:p>
          <a:p>
            <a:pPr marL="91440" indent="-91440">
              <a:buFont typeface="Wingdings" panose="05000000000000000000" pitchFamily="2" charset="2"/>
              <a:buChar char="§"/>
              <a:defRPr/>
            </a:pPr>
            <a:r>
              <a:rPr lang="en-GB" dirty="0" smtClean="0">
                <a:solidFill>
                  <a:schemeClr val="tx1">
                    <a:lumMod val="75000"/>
                    <a:lumOff val="25000"/>
                  </a:schemeClr>
                </a:solidFill>
              </a:rPr>
              <a:t>Balance health and liberalisation</a:t>
            </a:r>
          </a:p>
          <a:p>
            <a:pPr marL="491490" lvl="1" indent="-91440">
              <a:buFont typeface="Wingdings" panose="05000000000000000000" pitchFamily="2" charset="2"/>
              <a:buChar char="§"/>
              <a:defRPr/>
            </a:pPr>
            <a:endParaRPr lang="en-GB" dirty="0">
              <a:solidFill>
                <a:schemeClr val="tx1">
                  <a:lumMod val="75000"/>
                  <a:lumOff val="25000"/>
                </a:schemeClr>
              </a:solidFill>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 1" descr="ttip_af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1503" y="3175171"/>
            <a:ext cx="4234803" cy="2694393"/>
          </a:xfrm>
          <a:prstGeom prst="rect">
            <a:avLst/>
          </a:prstGeom>
        </p:spPr>
      </p:pic>
    </p:spTree>
    <p:extLst>
      <p:ext uri="{BB962C8B-B14F-4D97-AF65-F5344CB8AC3E}">
        <p14:creationId xmlns:p14="http://schemas.microsoft.com/office/powerpoint/2010/main" val="3855370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Scope of Application</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299605"/>
            <a:ext cx="7351189" cy="5558395"/>
          </a:xfrm>
        </p:spPr>
        <p:txBody>
          <a:bodyPr rtlCol="0">
            <a:normAutofit fontScale="77500" lnSpcReduction="20000"/>
          </a:bodyPr>
          <a:lstStyle/>
          <a:p>
            <a:pPr marL="91440" indent="-91440" eaLnBrk="1" fontAlgn="auto" hangingPunct="1">
              <a:buFont typeface="Wingdings" panose="05000000000000000000" pitchFamily="2" charset="2"/>
              <a:buChar char="§"/>
              <a:defRPr/>
            </a:pPr>
            <a:r>
              <a:rPr lang="en-GB" dirty="0" smtClean="0">
                <a:solidFill>
                  <a:schemeClr val="tx1">
                    <a:lumMod val="75000"/>
                    <a:lumOff val="25000"/>
                  </a:schemeClr>
                </a:solidFill>
                <a:latin typeface="+mj-lt"/>
              </a:rPr>
              <a:t>Art. 1.1 SPS Agreement (SPS measure / </a:t>
            </a:r>
            <a:r>
              <a:rPr lang="en-GB" i="1" dirty="0" smtClean="0">
                <a:solidFill>
                  <a:schemeClr val="tx1">
                    <a:lumMod val="75000"/>
                    <a:lumOff val="25000"/>
                  </a:schemeClr>
                </a:solidFill>
                <a:latin typeface="+mj-lt"/>
              </a:rPr>
              <a:t>may</a:t>
            </a:r>
            <a:r>
              <a:rPr lang="en-GB" dirty="0" smtClean="0">
                <a:solidFill>
                  <a:schemeClr val="tx1">
                    <a:lumMod val="75000"/>
                    <a:lumOff val="25000"/>
                  </a:schemeClr>
                </a:solidFill>
                <a:latin typeface="+mj-lt"/>
              </a:rPr>
              <a:t> affect trade)</a:t>
            </a:r>
          </a:p>
          <a:p>
            <a:pPr marL="91440" indent="-91440" eaLnBrk="1" fontAlgn="auto" hangingPunct="1">
              <a:buFont typeface="Wingdings" panose="05000000000000000000" pitchFamily="2" charset="2"/>
              <a:buChar char="§"/>
              <a:defRPr/>
            </a:pPr>
            <a:r>
              <a:rPr lang="en-GB" dirty="0" smtClean="0">
                <a:solidFill>
                  <a:schemeClr val="tx1">
                    <a:lumMod val="75000"/>
                    <a:lumOff val="25000"/>
                  </a:schemeClr>
                </a:solidFill>
                <a:latin typeface="+mj-lt"/>
              </a:rPr>
              <a:t>SPS measure: Annex A</a:t>
            </a:r>
          </a:p>
          <a:p>
            <a:r>
              <a:rPr lang="en-GB" sz="2000" dirty="0">
                <a:latin typeface="Tahoma" charset="0"/>
                <a:cs typeface="Arial" charset="0"/>
              </a:rPr>
              <a:t>- Any measure applied:</a:t>
            </a:r>
          </a:p>
          <a:p>
            <a:pPr marL="457200" lvl="1" indent="0">
              <a:buNone/>
            </a:pPr>
            <a:r>
              <a:rPr lang="en-GB" sz="1800" dirty="0">
                <a:latin typeface="Tahoma" charset="0"/>
                <a:cs typeface="Arial" charset="0"/>
              </a:rPr>
              <a:t>(a) to protect animal or plant life or health within the territory of the Member from risks arising from the entry, establishment or spread of pests, diseases, disease-carrying organisms or disease-causing organisms;  </a:t>
            </a:r>
          </a:p>
          <a:p>
            <a:pPr marL="457200" lvl="1" indent="0">
              <a:buNone/>
            </a:pPr>
            <a:r>
              <a:rPr lang="en-GB" sz="1800" dirty="0">
                <a:latin typeface="Tahoma" charset="0"/>
                <a:cs typeface="Arial" charset="0"/>
              </a:rPr>
              <a:t>(b) to protect human or animal life or health within the territory of the Member from risks arising from additives, contaminants, toxins or disease-causing organisms in foods, beverages or feedstuffs;  </a:t>
            </a:r>
          </a:p>
          <a:p>
            <a:pPr marL="457200" lvl="1" indent="0">
              <a:buNone/>
            </a:pPr>
            <a:r>
              <a:rPr lang="en-GB" sz="1800" dirty="0">
                <a:latin typeface="Tahoma" charset="0"/>
                <a:cs typeface="Arial" charset="0"/>
              </a:rPr>
              <a:t>(c) to protect human life or health within the territory of the  Member from risks arising from diseases carried by animals, plants or products thereof, or from the entry, establishment or spread of pests;  or</a:t>
            </a:r>
          </a:p>
          <a:p>
            <a:pPr marL="457200" lvl="1" indent="0">
              <a:buNone/>
            </a:pPr>
            <a:r>
              <a:rPr lang="en-GB" sz="1800" dirty="0">
                <a:latin typeface="Tahoma" charset="0"/>
                <a:cs typeface="Arial" charset="0"/>
              </a:rPr>
              <a:t>(d) to prevent or limit other damage within the territory of the  Member from the entry, establishment or spread of pests</a:t>
            </a:r>
            <a:r>
              <a:rPr lang="en-GB" sz="1800" dirty="0" smtClean="0">
                <a:latin typeface="Tahoma" charset="0"/>
                <a:cs typeface="Arial" charset="0"/>
              </a:rPr>
              <a:t>.</a:t>
            </a:r>
          </a:p>
          <a:p>
            <a:pPr lvl="1">
              <a:buFontTx/>
              <a:buChar char="-"/>
            </a:pPr>
            <a:r>
              <a:rPr lang="en-GB" sz="1800" dirty="0" smtClean="0">
                <a:latin typeface="Tahoma" charset="0"/>
                <a:cs typeface="Arial" charset="0"/>
              </a:rPr>
              <a:t>SPS </a:t>
            </a:r>
            <a:r>
              <a:rPr lang="en-GB" sz="1800" dirty="0">
                <a:latin typeface="Tahoma" charset="0"/>
                <a:cs typeface="Arial" charset="0"/>
              </a:rPr>
              <a:t>measures include all relevant laws, decrees, regulations, requirements and procedures including, </a:t>
            </a:r>
            <a:r>
              <a:rPr lang="en-GB" sz="1800" i="1" dirty="0">
                <a:latin typeface="Tahoma" charset="0"/>
                <a:cs typeface="Arial" charset="0"/>
              </a:rPr>
              <a:t>inter alia</a:t>
            </a:r>
            <a:r>
              <a:rPr lang="en-GB" sz="1800" dirty="0">
                <a:latin typeface="Tahoma" charset="0"/>
                <a:cs typeface="Arial" charset="0"/>
              </a:rPr>
              <a:t>, end product criteria;  processes and production methods;  testing, inspection, certification and approval procedures;  quarantine treatments […]; and packaging and labelling requirements directly related to food </a:t>
            </a:r>
            <a:r>
              <a:rPr lang="en-GB" sz="1800" dirty="0" smtClean="0">
                <a:latin typeface="Tahoma" charset="0"/>
                <a:cs typeface="Arial" charset="0"/>
              </a:rPr>
              <a:t>safety</a:t>
            </a:r>
          </a:p>
          <a:p>
            <a:pPr>
              <a:buFontTx/>
              <a:buChar char="-"/>
            </a:pPr>
            <a:r>
              <a:rPr lang="en-GB" sz="2600" dirty="0" smtClean="0">
                <a:latin typeface="Tahoma" charset="0"/>
                <a:cs typeface="Arial" charset="0"/>
              </a:rPr>
              <a:t>-&gt; Fundamental: purpose / intention determined objectively from text &amp; structure and way it is applied (Australia – Apples)  (how broad: other damage d e.g. to environment?), type of measure: broad</a:t>
            </a:r>
            <a:endParaRPr lang="en-GB" sz="2600" dirty="0">
              <a:latin typeface="Tahoma" charset="0"/>
              <a:cs typeface="Arial" charset="0"/>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76982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Scope of Application 2</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299605"/>
            <a:ext cx="7351189" cy="5558395"/>
          </a:xfrm>
        </p:spPr>
        <p:txBody>
          <a:bodyPr rtlCol="0">
            <a:normAutofit/>
          </a:bodyPr>
          <a:lstStyle/>
          <a:p>
            <a:pPr marL="91440" indent="-91440" eaLnBrk="1" fontAlgn="auto" hangingPunct="1">
              <a:buFont typeface="Wingdings" panose="05000000000000000000" pitchFamily="2" charset="2"/>
              <a:buChar char="§"/>
              <a:defRPr/>
            </a:pPr>
            <a:r>
              <a:rPr lang="en-GB" sz="2600" dirty="0" smtClean="0">
                <a:solidFill>
                  <a:schemeClr val="tx1">
                    <a:lumMod val="75000"/>
                    <a:lumOff val="25000"/>
                  </a:schemeClr>
                </a:solidFill>
                <a:latin typeface="+mj-lt"/>
              </a:rPr>
              <a:t>What about private standards (e.g. supermarkets)? </a:t>
            </a:r>
          </a:p>
          <a:p>
            <a:pPr marL="491490" lvl="1" indent="-91440">
              <a:buFont typeface="Wingdings" panose="05000000000000000000" pitchFamily="2" charset="2"/>
              <a:buChar char="§"/>
              <a:defRPr/>
            </a:pPr>
            <a:r>
              <a:rPr lang="en-GB" sz="2200" dirty="0" smtClean="0">
                <a:solidFill>
                  <a:schemeClr val="tx1">
                    <a:lumMod val="75000"/>
                    <a:lumOff val="25000"/>
                  </a:schemeClr>
                </a:solidFill>
                <a:latin typeface="+mj-lt"/>
                <a:cs typeface="Arial" charset="0"/>
              </a:rPr>
              <a:t>Read Art. 13 , much-discussed problem in practice</a:t>
            </a:r>
          </a:p>
          <a:p>
            <a:pPr marL="91440" indent="-91440" eaLnBrk="1" fontAlgn="auto" hangingPunct="1">
              <a:buFont typeface="Wingdings" panose="05000000000000000000" pitchFamily="2" charset="2"/>
              <a:buChar char="§"/>
              <a:defRPr/>
            </a:pPr>
            <a:r>
              <a:rPr lang="en-GB" sz="2600" dirty="0" smtClean="0">
                <a:solidFill>
                  <a:schemeClr val="tx1">
                    <a:lumMod val="75000"/>
                    <a:lumOff val="25000"/>
                  </a:schemeClr>
                </a:solidFill>
                <a:latin typeface="+mj-lt"/>
                <a:cs typeface="Arial" charset="0"/>
              </a:rPr>
              <a:t>Relationship with other Agreements</a:t>
            </a:r>
          </a:p>
          <a:p>
            <a:pPr marL="491490" lvl="1" indent="-91440">
              <a:buFont typeface="Wingdings" panose="05000000000000000000" pitchFamily="2" charset="2"/>
              <a:buChar char="§"/>
              <a:defRPr/>
            </a:pPr>
            <a:r>
              <a:rPr lang="en-GB" sz="2200" dirty="0" smtClean="0">
                <a:solidFill>
                  <a:schemeClr val="tx1">
                    <a:lumMod val="75000"/>
                    <a:lumOff val="25000"/>
                  </a:schemeClr>
                </a:solidFill>
                <a:latin typeface="+mj-lt"/>
                <a:cs typeface="Arial" charset="0"/>
              </a:rPr>
              <a:t>TBT: technical regulations, standards, conformity assessment </a:t>
            </a:r>
            <a:r>
              <a:rPr lang="en-GB" sz="2200" b="1" dirty="0" smtClean="0">
                <a:solidFill>
                  <a:schemeClr val="tx1">
                    <a:lumMod val="75000"/>
                    <a:lumOff val="25000"/>
                  </a:schemeClr>
                </a:solidFill>
                <a:latin typeface="+mj-lt"/>
                <a:cs typeface="Arial" charset="0"/>
              </a:rPr>
              <a:t>Art. 1.5 TBT Agreement: SPS</a:t>
            </a:r>
            <a:r>
              <a:rPr lang="en-GB" sz="2200" dirty="0" smtClean="0">
                <a:solidFill>
                  <a:schemeClr val="tx1">
                    <a:lumMod val="75000"/>
                    <a:lumOff val="25000"/>
                  </a:schemeClr>
                </a:solidFill>
                <a:latin typeface="+mj-lt"/>
                <a:cs typeface="Arial" charset="0"/>
              </a:rPr>
              <a:t> (if it has two purposes, one SPS one not, maybe both)</a:t>
            </a:r>
          </a:p>
          <a:p>
            <a:pPr marL="491490" lvl="1" indent="-91440">
              <a:buFont typeface="Wingdings" panose="05000000000000000000" pitchFamily="2" charset="2"/>
              <a:buChar char="§"/>
              <a:defRPr/>
            </a:pPr>
            <a:r>
              <a:rPr lang="en-GB" sz="2200" dirty="0" smtClean="0">
                <a:solidFill>
                  <a:schemeClr val="tx1">
                    <a:lumMod val="75000"/>
                    <a:lumOff val="25000"/>
                  </a:schemeClr>
                </a:solidFill>
                <a:latin typeface="+mj-lt"/>
                <a:cs typeface="Arial" charset="0"/>
              </a:rPr>
              <a:t>GATT: both apply, </a:t>
            </a:r>
            <a:r>
              <a:rPr lang="en-GB" sz="2200" b="1" dirty="0" smtClean="0">
                <a:solidFill>
                  <a:schemeClr val="tx1">
                    <a:lumMod val="75000"/>
                    <a:lumOff val="25000"/>
                  </a:schemeClr>
                </a:solidFill>
                <a:latin typeface="+mj-lt"/>
                <a:cs typeface="Arial" charset="0"/>
              </a:rPr>
              <a:t>but: Art. 2.4 SPS Agreement</a:t>
            </a:r>
          </a:p>
          <a:p>
            <a:pPr marL="491490" lvl="1" indent="-91440">
              <a:buFont typeface="Wingdings" panose="05000000000000000000" pitchFamily="2" charset="2"/>
              <a:buChar char="§"/>
              <a:defRPr/>
            </a:pPr>
            <a:endParaRPr lang="en-GB" sz="2200" dirty="0">
              <a:latin typeface="Tahoma" charset="0"/>
              <a:cs typeface="Arial" charset="0"/>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97180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723" y="287339"/>
            <a:ext cx="7878365" cy="1449387"/>
          </a:xfrm>
        </p:spPr>
        <p:txBody>
          <a:bodyPr/>
          <a:lstStyle/>
          <a:p>
            <a:pPr eaLnBrk="1" fontAlgn="auto" hangingPunct="1">
              <a:spcAft>
                <a:spcPts val="0"/>
              </a:spcAft>
              <a:defRPr/>
            </a:pPr>
            <a:r>
              <a:rPr lang="en-GB" sz="3300" dirty="0" smtClean="0">
                <a:solidFill>
                  <a:schemeClr val="tx1">
                    <a:lumMod val="75000"/>
                    <a:lumOff val="25000"/>
                  </a:schemeClr>
                </a:solidFill>
                <a:ea typeface="+mj-ea"/>
              </a:rPr>
              <a:t>Main obligations</a:t>
            </a:r>
            <a:endParaRPr lang="en-GB" sz="3300" dirty="0">
              <a:solidFill>
                <a:schemeClr val="tx1">
                  <a:lumMod val="75000"/>
                  <a:lumOff val="25000"/>
                </a:schemeClr>
              </a:solidFill>
              <a:ea typeface="+mj-ea"/>
            </a:endParaRPr>
          </a:p>
        </p:txBody>
      </p:sp>
      <p:sp>
        <p:nvSpPr>
          <p:cNvPr id="4" name="Content Placeholder 3"/>
          <p:cNvSpPr>
            <a:spLocks noGrp="1"/>
          </p:cNvSpPr>
          <p:nvPr>
            <p:ph idx="1"/>
          </p:nvPr>
        </p:nvSpPr>
        <p:spPr>
          <a:xfrm>
            <a:off x="1335610" y="1600200"/>
            <a:ext cx="7351189" cy="4525963"/>
          </a:xfrm>
        </p:spPr>
        <p:txBody>
          <a:bodyPr rtlCol="0">
            <a:normAutofit fontScale="77500" lnSpcReduction="20000"/>
          </a:bodyPr>
          <a:lstStyle/>
          <a:p>
            <a:pPr lvl="1"/>
            <a:r>
              <a:rPr lang="nl-BE" dirty="0">
                <a:latin typeface="Tahoma" charset="0"/>
                <a:cs typeface="Arial" charset="0"/>
              </a:rPr>
              <a:t>Art 2 general principles </a:t>
            </a:r>
            <a:r>
              <a:rPr lang="nl-BE" dirty="0" smtClean="0">
                <a:latin typeface="Tahoma" charset="0"/>
                <a:cs typeface="Arial" charset="0"/>
              </a:rPr>
              <a:t>(compare e.g. To XX GATT)</a:t>
            </a:r>
          </a:p>
          <a:p>
            <a:pPr lvl="2"/>
            <a:r>
              <a:rPr lang="nl-BE" dirty="0" smtClean="0">
                <a:latin typeface="Tahoma" charset="0"/>
                <a:cs typeface="Arial" charset="0"/>
              </a:rPr>
              <a:t>2.2 Science as criterion – rational relationship between measure and scientific evidence, the more serious the risk, the less demanding requirement; proportionality between measure and risk? Measure under 5.7 excluded from 2.2</a:t>
            </a:r>
          </a:p>
          <a:p>
            <a:pPr lvl="2"/>
            <a:r>
              <a:rPr lang="nl-BE" dirty="0" smtClean="0">
                <a:latin typeface="Tahoma" charset="0"/>
                <a:cs typeface="Arial" charset="0"/>
              </a:rPr>
              <a:t>2.3 discrimination: 1) measure discriminates, includes different products 2) arbitrary / unjustifiable and 3) identical or similar conditions</a:t>
            </a:r>
            <a:endParaRPr lang="nl-BE" dirty="0">
              <a:latin typeface="Tahoma" charset="0"/>
              <a:cs typeface="Arial" charset="0"/>
            </a:endParaRPr>
          </a:p>
          <a:p>
            <a:pPr lvl="1"/>
            <a:r>
              <a:rPr lang="nl-BE" dirty="0">
                <a:latin typeface="Tahoma" charset="0"/>
                <a:cs typeface="Arial" charset="0"/>
              </a:rPr>
              <a:t>Art 3 harmonization (international standards)</a:t>
            </a:r>
          </a:p>
          <a:p>
            <a:pPr lvl="1"/>
            <a:r>
              <a:rPr lang="nl-BE" dirty="0">
                <a:latin typeface="Tahoma" charset="0"/>
                <a:cs typeface="Arial" charset="0"/>
              </a:rPr>
              <a:t>Art 4 </a:t>
            </a:r>
            <a:r>
              <a:rPr lang="nl-BE" dirty="0" smtClean="0">
                <a:latin typeface="Tahoma" charset="0"/>
                <a:cs typeface="Arial" charset="0"/>
              </a:rPr>
              <a:t>equivalence (problems in implementation -&gt; Decision on Equivalence with binding guidelines)</a:t>
            </a:r>
            <a:endParaRPr lang="nl-BE" dirty="0">
              <a:latin typeface="Tahoma" charset="0"/>
              <a:cs typeface="Arial" charset="0"/>
            </a:endParaRPr>
          </a:p>
          <a:p>
            <a:pPr lvl="1"/>
            <a:r>
              <a:rPr lang="nl-BE" dirty="0">
                <a:latin typeface="Tahoma" charset="0"/>
                <a:cs typeface="Arial" charset="0"/>
              </a:rPr>
              <a:t>Art 5 risk assessment (RA) + appropriate level of protection (ALOP)</a:t>
            </a: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a:p>
            <a:pPr marL="91440" indent="-91440" eaLnBrk="1" fontAlgn="auto" hangingPunct="1">
              <a:buFont typeface="Wingdings" panose="05000000000000000000" pitchFamily="2" charset="2"/>
              <a:buChar char="§"/>
              <a:defRPr/>
            </a:pPr>
            <a:endParaRPr lang="en-GB" dirty="0" smtClean="0">
              <a:solidFill>
                <a:schemeClr val="tx1">
                  <a:lumMod val="75000"/>
                  <a:lumOff val="25000"/>
                </a:schemeClr>
              </a:solidFill>
              <a:latin typeface="+mj-lt"/>
              <a:ea typeface="+mn-ea"/>
            </a:endParaRPr>
          </a:p>
        </p:txBody>
      </p:sp>
      <p:pic>
        <p:nvPicPr>
          <p:cNvPr id="5"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05100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176338" y="277813"/>
            <a:ext cx="7510462" cy="919162"/>
          </a:xfrm>
        </p:spPr>
        <p:txBody>
          <a:bodyPr>
            <a:normAutofit/>
          </a:bodyPr>
          <a:lstStyle/>
          <a:p>
            <a:pPr eaLnBrk="1" hangingPunct="1">
              <a:defRPr/>
            </a:pPr>
            <a:r>
              <a:rPr lang="nl-BE" dirty="0" smtClean="0">
                <a:ea typeface="+mj-ea"/>
              </a:rPr>
              <a:t>Harmonization - Art </a:t>
            </a:r>
            <a:r>
              <a:rPr lang="nl-BE" dirty="0" smtClean="0">
                <a:ea typeface="+mj-ea"/>
              </a:rPr>
              <a:t>3</a:t>
            </a:r>
            <a:endParaRPr lang="nl-NL" dirty="0" smtClean="0">
              <a:ea typeface="+mj-ea"/>
            </a:endParaRPr>
          </a:p>
        </p:txBody>
      </p:sp>
      <p:sp>
        <p:nvSpPr>
          <p:cNvPr id="51203" name="Rectangle 3"/>
          <p:cNvSpPr>
            <a:spLocks noGrp="1" noChangeArrowheads="1"/>
          </p:cNvSpPr>
          <p:nvPr>
            <p:ph type="body" idx="1"/>
          </p:nvPr>
        </p:nvSpPr>
        <p:spPr>
          <a:xfrm>
            <a:off x="1668586" y="1412875"/>
            <a:ext cx="7018214" cy="5445125"/>
          </a:xfrm>
        </p:spPr>
        <p:txBody>
          <a:bodyPr>
            <a:normAutofit fontScale="85000" lnSpcReduction="10000"/>
          </a:bodyPr>
          <a:lstStyle/>
          <a:p>
            <a:pPr eaLnBrk="1" hangingPunct="1"/>
            <a:r>
              <a:rPr lang="nl-BE" sz="2400" dirty="0">
                <a:latin typeface="Tahoma" charset="0"/>
                <a:cs typeface="Arial" charset="0"/>
              </a:rPr>
              <a:t>‘</a:t>
            </a:r>
            <a:r>
              <a:rPr lang="nl-BE" sz="2400" i="1" dirty="0">
                <a:latin typeface="Tahoma" charset="0"/>
                <a:cs typeface="Arial" charset="0"/>
              </a:rPr>
              <a:t>Based on</a:t>
            </a:r>
            <a:r>
              <a:rPr lang="nl-BE" sz="2400" dirty="0">
                <a:latin typeface="Tahoma" charset="0"/>
                <a:cs typeface="Arial" charset="0"/>
              </a:rPr>
              <a:t>’ (Art 3.1</a:t>
            </a:r>
            <a:r>
              <a:rPr lang="nl-BE" sz="2400" dirty="0" smtClean="0">
                <a:latin typeface="Tahoma" charset="0"/>
                <a:cs typeface="Arial" charset="0"/>
              </a:rPr>
              <a:t>) obligation</a:t>
            </a:r>
            <a:endParaRPr lang="nl-BE" sz="2400" dirty="0">
              <a:latin typeface="Tahoma" charset="0"/>
              <a:cs typeface="Arial" charset="0"/>
            </a:endParaRPr>
          </a:p>
          <a:p>
            <a:pPr lvl="1" eaLnBrk="1" hangingPunct="1"/>
            <a:r>
              <a:rPr lang="nl-BE" sz="2000" dirty="0">
                <a:latin typeface="Tahoma" charset="0"/>
                <a:cs typeface="Arial" charset="0"/>
              </a:rPr>
              <a:t>‘SPS measure may adopt some, not necessarily all, of the elements of the intl standard’ (Hormones, para. 171)</a:t>
            </a:r>
          </a:p>
          <a:p>
            <a:pPr eaLnBrk="1" hangingPunct="1"/>
            <a:r>
              <a:rPr lang="nl-BE" sz="2400" dirty="0">
                <a:latin typeface="Tahoma" charset="0"/>
                <a:cs typeface="Arial" charset="0"/>
              </a:rPr>
              <a:t>Presumption if SPS measure ‘conforms to’ international standards (Art 3.2)</a:t>
            </a:r>
          </a:p>
          <a:p>
            <a:pPr lvl="1" eaLnBrk="1" hangingPunct="1"/>
            <a:r>
              <a:rPr lang="nl-BE" sz="2000" dirty="0">
                <a:latin typeface="Tahoma" charset="0"/>
                <a:cs typeface="Arial" charset="0"/>
              </a:rPr>
              <a:t>‘conforms to’ = ‘embodies completely’ </a:t>
            </a:r>
            <a:r>
              <a:rPr lang="nl-BE" sz="2000" dirty="0" smtClean="0">
                <a:latin typeface="Tahoma" charset="0"/>
                <a:cs typeface="Arial" charset="0"/>
              </a:rPr>
              <a:t>and ‘converts </a:t>
            </a:r>
            <a:r>
              <a:rPr lang="nl-BE" sz="2000" dirty="0">
                <a:latin typeface="Tahoma" charset="0"/>
                <a:cs typeface="Arial" charset="0"/>
              </a:rPr>
              <a:t>it into’ (Hormones, para. 170</a:t>
            </a:r>
            <a:r>
              <a:rPr lang="nl-BE" sz="2000" dirty="0" smtClean="0">
                <a:latin typeface="Tahoma" charset="0"/>
                <a:cs typeface="Arial" charset="0"/>
              </a:rPr>
              <a:t>); rebuttably presumed to be consistent</a:t>
            </a:r>
            <a:endParaRPr lang="nl-BE" sz="2000" dirty="0">
              <a:latin typeface="Tahoma" charset="0"/>
              <a:cs typeface="Arial" charset="0"/>
            </a:endParaRPr>
          </a:p>
          <a:p>
            <a:pPr eaLnBrk="1" hangingPunct="1"/>
            <a:r>
              <a:rPr lang="nl-BE" sz="2400" dirty="0">
                <a:latin typeface="Tahoma" charset="0"/>
                <a:cs typeface="Arial" charset="0"/>
              </a:rPr>
              <a:t>If SPS measure ‘deviates from’ the relevant international standard in order to achieve higher level of </a:t>
            </a:r>
            <a:r>
              <a:rPr lang="nl-BE" sz="2400" dirty="0" smtClean="0">
                <a:latin typeface="Tahoma" charset="0"/>
                <a:cs typeface="Arial" charset="0"/>
              </a:rPr>
              <a:t>protection: scientific justification or chosen in accordance with Art. 5 -&gt; e.g. Risk assessment (</a:t>
            </a:r>
            <a:r>
              <a:rPr lang="nl-BE" sz="2400" dirty="0">
                <a:latin typeface="Tahoma" charset="0"/>
                <a:cs typeface="Arial" charset="0"/>
              </a:rPr>
              <a:t>Art 3.3)</a:t>
            </a:r>
          </a:p>
          <a:p>
            <a:pPr lvl="1" eaLnBrk="1" hangingPunct="1"/>
            <a:r>
              <a:rPr lang="nl-BE" sz="2000" dirty="0">
                <a:latin typeface="Tahoma" charset="0"/>
                <a:cs typeface="Arial" charset="0"/>
              </a:rPr>
              <a:t>Right to determine </a:t>
            </a:r>
            <a:r>
              <a:rPr lang="nl-BE" sz="2000" dirty="0" smtClean="0">
                <a:latin typeface="Tahoma" charset="0"/>
                <a:cs typeface="Arial" charset="0"/>
              </a:rPr>
              <a:t>autonomous level of protection is </a:t>
            </a:r>
            <a:r>
              <a:rPr lang="nl-BE" sz="2000" dirty="0">
                <a:latin typeface="Tahoma" charset="0"/>
                <a:cs typeface="Arial" charset="0"/>
              </a:rPr>
              <a:t>‘an important right’ (Hormones, para. 172)</a:t>
            </a:r>
          </a:p>
          <a:p>
            <a:pPr eaLnBrk="1" hangingPunct="1"/>
            <a:r>
              <a:rPr lang="nl-BE" sz="2800" dirty="0" smtClean="0">
                <a:latin typeface="Tahoma" charset="0"/>
                <a:cs typeface="Arial" charset="0"/>
              </a:rPr>
              <a:t>What standards? Set by IOs, such as Codex Alimentarius, IPPC Standards for plant health, WOAH Standards for animal health</a:t>
            </a:r>
          </a:p>
          <a:p>
            <a:pPr eaLnBrk="1" hangingPunct="1"/>
            <a:r>
              <a:rPr lang="nl-BE" sz="2800" dirty="0" smtClean="0">
                <a:latin typeface="Tahoma" charset="0"/>
                <a:cs typeface="Arial" charset="0"/>
              </a:rPr>
              <a:t>Burden </a:t>
            </a:r>
            <a:r>
              <a:rPr lang="nl-BE" sz="2800" dirty="0">
                <a:latin typeface="Tahoma" charset="0"/>
                <a:cs typeface="Arial" charset="0"/>
              </a:rPr>
              <a:t>of proof?</a:t>
            </a:r>
          </a:p>
        </p:txBody>
      </p:sp>
      <p:pic>
        <p:nvPicPr>
          <p:cNvPr id="4"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581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487362"/>
          </a:xfrm>
        </p:spPr>
        <p:txBody>
          <a:bodyPr>
            <a:normAutofit fontScale="90000"/>
          </a:bodyPr>
          <a:lstStyle/>
          <a:p>
            <a:pPr eaLnBrk="1" hangingPunct="1">
              <a:defRPr/>
            </a:pPr>
            <a:r>
              <a:rPr lang="nl-BE" dirty="0" smtClean="0">
                <a:ea typeface="+mj-ea"/>
              </a:rPr>
              <a:t>Risk assessment (RA) - 5.1-5.3</a:t>
            </a:r>
            <a:endParaRPr lang="nl-NL" dirty="0" smtClean="0">
              <a:ea typeface="+mj-ea"/>
            </a:endParaRPr>
          </a:p>
        </p:txBody>
      </p:sp>
      <p:sp>
        <p:nvSpPr>
          <p:cNvPr id="51203" name="Rectangle 3"/>
          <p:cNvSpPr>
            <a:spLocks noGrp="1" noChangeArrowheads="1"/>
          </p:cNvSpPr>
          <p:nvPr>
            <p:ph type="body" idx="1"/>
          </p:nvPr>
        </p:nvSpPr>
        <p:spPr>
          <a:xfrm>
            <a:off x="1491390" y="692150"/>
            <a:ext cx="7195409" cy="6165850"/>
          </a:xfrm>
        </p:spPr>
        <p:txBody>
          <a:bodyPr>
            <a:normAutofit fontScale="85000" lnSpcReduction="10000"/>
          </a:bodyPr>
          <a:lstStyle/>
          <a:p>
            <a:pPr eaLnBrk="1" hangingPunct="1"/>
            <a:r>
              <a:rPr lang="nl-BE" sz="2400" dirty="0">
                <a:latin typeface="Tahoma" charset="0"/>
                <a:cs typeface="Arial" charset="0"/>
              </a:rPr>
              <a:t>Definition of RA in Annex A, para 4</a:t>
            </a:r>
          </a:p>
          <a:p>
            <a:pPr eaLnBrk="1" hangingPunct="1"/>
            <a:r>
              <a:rPr lang="nl-BE" sz="2400" dirty="0">
                <a:latin typeface="Tahoma" charset="0"/>
                <a:cs typeface="Arial" charset="0"/>
              </a:rPr>
              <a:t>Objective/rational relationship between the RA and the SPS measure (</a:t>
            </a:r>
            <a:r>
              <a:rPr lang="nl-BE" sz="2400" i="1" dirty="0">
                <a:latin typeface="Tahoma" charset="0"/>
                <a:cs typeface="Arial" charset="0"/>
              </a:rPr>
              <a:t>Hormones</a:t>
            </a:r>
            <a:r>
              <a:rPr lang="nl-BE" sz="2400" dirty="0">
                <a:latin typeface="Tahoma" charset="0"/>
                <a:cs typeface="Arial" charset="0"/>
              </a:rPr>
              <a:t>, para. 189</a:t>
            </a:r>
            <a:r>
              <a:rPr lang="nl-BE" sz="2400" dirty="0" smtClean="0">
                <a:latin typeface="Tahoma" charset="0"/>
                <a:cs typeface="Arial" charset="0"/>
              </a:rPr>
              <a:t>), RA reasonably supports the measure</a:t>
            </a:r>
            <a:endParaRPr lang="nl-BE" sz="2400" dirty="0">
              <a:latin typeface="Tahoma" charset="0"/>
              <a:cs typeface="Arial" charset="0"/>
            </a:endParaRPr>
          </a:p>
          <a:p>
            <a:pPr lvl="1" eaLnBrk="1" hangingPunct="1"/>
            <a:r>
              <a:rPr lang="nl-BE" sz="2000" dirty="0">
                <a:latin typeface="Tahoma" charset="0"/>
                <a:cs typeface="Arial" charset="0"/>
              </a:rPr>
              <a:t>No need for findings of RA to be fully reflected in the SPS measure (</a:t>
            </a:r>
            <a:r>
              <a:rPr lang="nl-BE" sz="2000" i="1" dirty="0">
                <a:latin typeface="Tahoma" charset="0"/>
                <a:cs typeface="Arial" charset="0"/>
              </a:rPr>
              <a:t>Hormones</a:t>
            </a:r>
            <a:r>
              <a:rPr lang="nl-BE" sz="2000" dirty="0">
                <a:latin typeface="Tahoma" charset="0"/>
                <a:cs typeface="Arial" charset="0"/>
              </a:rPr>
              <a:t>, para. 194)</a:t>
            </a:r>
          </a:p>
          <a:p>
            <a:pPr eaLnBrk="1" hangingPunct="1"/>
            <a:r>
              <a:rPr lang="nl-BE" sz="2400" dirty="0" smtClean="0">
                <a:latin typeface="Tahoma" charset="0"/>
                <a:cs typeface="Arial" charset="0"/>
              </a:rPr>
              <a:t>RA must show proof of actual risk, not just uncertainty, but need not be quantified</a:t>
            </a:r>
          </a:p>
          <a:p>
            <a:pPr eaLnBrk="1" hangingPunct="1"/>
            <a:r>
              <a:rPr lang="nl-BE" sz="2400" dirty="0" smtClean="0">
                <a:latin typeface="Tahoma" charset="0"/>
                <a:cs typeface="Arial" charset="0"/>
              </a:rPr>
              <a:t>RA </a:t>
            </a:r>
            <a:r>
              <a:rPr lang="nl-BE" sz="2400" dirty="0">
                <a:latin typeface="Tahoma" charset="0"/>
                <a:cs typeface="Arial" charset="0"/>
              </a:rPr>
              <a:t>does not have to be carried out by the regulating Member (</a:t>
            </a:r>
            <a:r>
              <a:rPr lang="nl-BE" sz="2400" i="1" dirty="0">
                <a:latin typeface="Tahoma" charset="0"/>
                <a:cs typeface="Arial" charset="0"/>
              </a:rPr>
              <a:t>Hormones</a:t>
            </a:r>
            <a:r>
              <a:rPr lang="nl-BE" sz="2400" dirty="0">
                <a:latin typeface="Tahoma" charset="0"/>
                <a:cs typeface="Arial" charset="0"/>
              </a:rPr>
              <a:t>, para. 190)</a:t>
            </a:r>
          </a:p>
          <a:p>
            <a:pPr eaLnBrk="1" hangingPunct="1"/>
            <a:r>
              <a:rPr lang="nl-BE" sz="2400" dirty="0">
                <a:latin typeface="Tahoma" charset="0"/>
                <a:cs typeface="Arial" charset="0"/>
              </a:rPr>
              <a:t>SPS measure may be based on minority scientific evidence (especially where life at risk)</a:t>
            </a:r>
          </a:p>
          <a:p>
            <a:pPr lvl="1" eaLnBrk="1" hangingPunct="1"/>
            <a:r>
              <a:rPr lang="nl-BE" sz="2000" dirty="0">
                <a:latin typeface="Tahoma" charset="0"/>
                <a:cs typeface="Arial" charset="0"/>
              </a:rPr>
              <a:t>“coming from qualified and respected sources” (</a:t>
            </a:r>
            <a:r>
              <a:rPr lang="nl-BE" sz="2000" i="1" dirty="0">
                <a:latin typeface="Tahoma" charset="0"/>
                <a:cs typeface="Arial" charset="0"/>
              </a:rPr>
              <a:t>Hormones</a:t>
            </a:r>
            <a:r>
              <a:rPr lang="nl-BE" sz="2000" dirty="0">
                <a:latin typeface="Tahoma" charset="0"/>
                <a:cs typeface="Arial" charset="0"/>
              </a:rPr>
              <a:t>, 194)</a:t>
            </a:r>
          </a:p>
          <a:p>
            <a:pPr eaLnBrk="1" hangingPunct="1"/>
            <a:r>
              <a:rPr lang="nl-BE" sz="2400" dirty="0">
                <a:latin typeface="Tahoma" charset="0"/>
                <a:cs typeface="Arial" charset="0"/>
              </a:rPr>
              <a:t>RA must be ‘sufficiently specific’ to the risk at issue (Hormones, para. 191)</a:t>
            </a:r>
          </a:p>
          <a:p>
            <a:pPr lvl="1" eaLnBrk="1" hangingPunct="1"/>
            <a:r>
              <a:rPr lang="nl-BE" sz="2000" dirty="0">
                <a:latin typeface="Tahoma" charset="0"/>
                <a:cs typeface="Arial" charset="0"/>
              </a:rPr>
              <a:t>“RA must review the carcinogenic potential, not of the relevant hormones in general, but of residues of those hormones found in meat derived from cattle to which the hormones had been administered for growth promotion purposes” (Hormones, 200</a:t>
            </a:r>
            <a:r>
              <a:rPr lang="nl-BE" sz="2000" dirty="0" smtClean="0">
                <a:latin typeface="Tahoma" charset="0"/>
                <a:cs typeface="Arial" charset="0"/>
              </a:rPr>
              <a:t>)</a:t>
            </a:r>
          </a:p>
          <a:p>
            <a:r>
              <a:rPr lang="nl-BE" sz="2400" dirty="0" smtClean="0">
                <a:latin typeface="Tahoma" charset="0"/>
                <a:cs typeface="Arial" charset="0"/>
              </a:rPr>
              <a:t>Evolution of evidence after RA to be taken into account (Art. 2.2)</a:t>
            </a:r>
            <a:endParaRPr lang="nl-BE" sz="2400" dirty="0">
              <a:latin typeface="Tahoma" charset="0"/>
              <a:cs typeface="Arial" charset="0"/>
            </a:endParaRPr>
          </a:p>
          <a:p>
            <a:pPr eaLnBrk="1" hangingPunct="1"/>
            <a:endParaRPr lang="nl-BE" sz="2800" dirty="0">
              <a:latin typeface="Tahoma" charset="0"/>
              <a:cs typeface="Arial" charset="0"/>
            </a:endParaRPr>
          </a:p>
        </p:txBody>
      </p:sp>
      <p:pic>
        <p:nvPicPr>
          <p:cNvPr id="4"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63851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703262"/>
          </a:xfrm>
        </p:spPr>
        <p:txBody>
          <a:bodyPr>
            <a:normAutofit fontScale="90000"/>
          </a:bodyPr>
          <a:lstStyle/>
          <a:p>
            <a:pPr eaLnBrk="1" hangingPunct="1">
              <a:defRPr/>
            </a:pPr>
            <a:r>
              <a:rPr lang="nl-BE" dirty="0" smtClean="0">
                <a:ea typeface="+mj-ea"/>
              </a:rPr>
              <a:t>Consistency of ALOP - Art </a:t>
            </a:r>
            <a:r>
              <a:rPr lang="nl-BE" dirty="0" smtClean="0">
                <a:ea typeface="+mj-ea"/>
              </a:rPr>
              <a:t>5.4, 5.5</a:t>
            </a:r>
            <a:endParaRPr lang="nl-NL" dirty="0" smtClean="0">
              <a:ea typeface="+mj-ea"/>
            </a:endParaRPr>
          </a:p>
        </p:txBody>
      </p:sp>
      <p:sp>
        <p:nvSpPr>
          <p:cNvPr id="51203" name="Rectangle 3"/>
          <p:cNvSpPr>
            <a:spLocks noGrp="1" noChangeArrowheads="1"/>
          </p:cNvSpPr>
          <p:nvPr>
            <p:ph type="body" idx="1"/>
          </p:nvPr>
        </p:nvSpPr>
        <p:spPr>
          <a:xfrm>
            <a:off x="1461858" y="981075"/>
            <a:ext cx="7224941" cy="5543550"/>
          </a:xfrm>
        </p:spPr>
        <p:txBody>
          <a:bodyPr>
            <a:normAutofit fontScale="92500" lnSpcReduction="20000"/>
          </a:bodyPr>
          <a:lstStyle/>
          <a:p>
            <a:pPr eaLnBrk="1" hangingPunct="1"/>
            <a:r>
              <a:rPr lang="nl-BE" sz="2800" dirty="0" smtClean="0">
                <a:latin typeface="Tahoma" charset="0"/>
                <a:cs typeface="Arial" charset="0"/>
              </a:rPr>
              <a:t>Para. 5 of Annex A</a:t>
            </a:r>
          </a:p>
          <a:p>
            <a:pPr marL="0" indent="0" eaLnBrk="1" hangingPunct="1">
              <a:buNone/>
            </a:pPr>
            <a:r>
              <a:rPr lang="nl-BE" sz="2800" dirty="0" smtClean="0">
                <a:latin typeface="Tahoma" charset="0"/>
                <a:cs typeface="Arial" charset="0"/>
              </a:rPr>
              <a:t>Three questions</a:t>
            </a:r>
          </a:p>
          <a:p>
            <a:pPr marL="0" indent="0" eaLnBrk="1" hangingPunct="1">
              <a:buNone/>
            </a:pPr>
            <a:r>
              <a:rPr lang="nl-BE" sz="2800" dirty="0" smtClean="0">
                <a:latin typeface="Tahoma" charset="0"/>
                <a:cs typeface="Arial" charset="0"/>
              </a:rPr>
              <a:t>1) Different </a:t>
            </a:r>
            <a:r>
              <a:rPr lang="nl-BE" sz="2800" dirty="0">
                <a:latin typeface="Tahoma" charset="0"/>
                <a:cs typeface="Arial" charset="0"/>
              </a:rPr>
              <a:t>levels of protection in </a:t>
            </a:r>
            <a:r>
              <a:rPr lang="nl-BE" sz="2800" dirty="0" smtClean="0">
                <a:latin typeface="Tahoma" charset="0"/>
                <a:cs typeface="Arial" charset="0"/>
              </a:rPr>
              <a:t>different </a:t>
            </a:r>
            <a:r>
              <a:rPr lang="nl-BE" sz="2800" dirty="0">
                <a:latin typeface="Tahoma" charset="0"/>
                <a:cs typeface="Arial" charset="0"/>
              </a:rPr>
              <a:t>situations</a:t>
            </a:r>
          </a:p>
          <a:p>
            <a:pPr lvl="1" eaLnBrk="1" hangingPunct="1"/>
            <a:r>
              <a:rPr lang="nl-BE" sz="2400" dirty="0">
                <a:latin typeface="Tahoma" charset="0"/>
                <a:cs typeface="Arial" charset="0"/>
              </a:rPr>
              <a:t>situations must be ‘comparable’ (Horm., para. 217)</a:t>
            </a:r>
          </a:p>
          <a:p>
            <a:pPr marL="0" indent="0" eaLnBrk="1" hangingPunct="1">
              <a:buNone/>
            </a:pPr>
            <a:r>
              <a:rPr lang="nl-BE" sz="2800" dirty="0" smtClean="0">
                <a:latin typeface="Tahoma" charset="0"/>
                <a:cs typeface="Arial" charset="0"/>
              </a:rPr>
              <a:t>2) Arbitrary </a:t>
            </a:r>
            <a:r>
              <a:rPr lang="nl-BE" sz="2800" dirty="0">
                <a:latin typeface="Tahoma" charset="0"/>
                <a:cs typeface="Arial" charset="0"/>
              </a:rPr>
              <a:t>or unjustifiable differences in levels of protection </a:t>
            </a:r>
            <a:endParaRPr lang="nl-BE" sz="2800" dirty="0" smtClean="0">
              <a:latin typeface="Tahoma" charset="0"/>
              <a:cs typeface="Arial" charset="0"/>
            </a:endParaRPr>
          </a:p>
          <a:p>
            <a:pPr marL="0" indent="0" eaLnBrk="1" hangingPunct="1">
              <a:buNone/>
            </a:pPr>
            <a:r>
              <a:rPr lang="nl-BE" sz="2800" dirty="0">
                <a:latin typeface="Tahoma" charset="0"/>
                <a:cs typeface="Arial" charset="0"/>
              </a:rPr>
              <a:t>	</a:t>
            </a:r>
            <a:r>
              <a:rPr lang="nl-BE" sz="2400" dirty="0" smtClean="0">
                <a:latin typeface="Tahoma" charset="0"/>
                <a:cs typeface="Arial" charset="0"/>
              </a:rPr>
              <a:t>- reasons to justify difference (</a:t>
            </a:r>
            <a:r>
              <a:rPr lang="nl-BE" sz="2400" dirty="0">
                <a:latin typeface="Tahoma" charset="0"/>
                <a:cs typeface="Arial" charset="0"/>
              </a:rPr>
              <a:t>Horm., para. 235)</a:t>
            </a:r>
          </a:p>
          <a:p>
            <a:pPr marL="0" indent="0" eaLnBrk="1" hangingPunct="1">
              <a:buNone/>
            </a:pPr>
            <a:r>
              <a:rPr lang="nl-BE" sz="2800" dirty="0" smtClean="0">
                <a:latin typeface="Tahoma" charset="0"/>
                <a:cs typeface="Arial" charset="0"/>
              </a:rPr>
              <a:t>3) Resulting </a:t>
            </a:r>
            <a:r>
              <a:rPr lang="nl-BE" sz="2800" dirty="0">
                <a:latin typeface="Tahoma" charset="0"/>
                <a:cs typeface="Arial" charset="0"/>
              </a:rPr>
              <a:t>in discrimination or a disguised restriction on international trade</a:t>
            </a:r>
          </a:p>
          <a:p>
            <a:pPr lvl="1" eaLnBrk="1" hangingPunct="1"/>
            <a:r>
              <a:rPr lang="nl-BE" sz="2400" dirty="0">
                <a:latin typeface="Tahoma" charset="0"/>
                <a:cs typeface="Arial" charset="0"/>
              </a:rPr>
              <a:t>The panel’s finding that the difference in EC levels of protection result in discrimination or a disguised restriction on international trade is not supported either by the ‘architecture and structure’ of the EC measure or by the evidence submitted by the complaining parties (Horm., para. 246)</a:t>
            </a:r>
            <a:endParaRPr lang="nl-NL" sz="2400" dirty="0">
              <a:latin typeface="Tahoma" charset="0"/>
              <a:cs typeface="Arial" charset="0"/>
            </a:endParaRPr>
          </a:p>
        </p:txBody>
      </p:sp>
      <p:pic>
        <p:nvPicPr>
          <p:cNvPr id="4" name="Bild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938"/>
            <a:ext cx="1284288"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79722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Benutzerdefiniert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1378</Words>
  <Application>Microsoft Macintosh PowerPoint</Application>
  <PresentationFormat>Bildschirmpräsentation (4:3)</PresentationFormat>
  <Paragraphs>109</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Office-Design</vt:lpstr>
      <vt:lpstr>WTO Law Class 10: SPS Agreement</vt:lpstr>
      <vt:lpstr>What is the SPS Agreement?</vt:lpstr>
      <vt:lpstr>Why a separate agreement?</vt:lpstr>
      <vt:lpstr>Scope of Application</vt:lpstr>
      <vt:lpstr>Scope of Application 2</vt:lpstr>
      <vt:lpstr>Main obligations</vt:lpstr>
      <vt:lpstr>Harmonization - Art 3</vt:lpstr>
      <vt:lpstr>Risk assessment (RA) - 5.1-5.3</vt:lpstr>
      <vt:lpstr>Consistency of ALOP - Art 5.4, 5.5</vt:lpstr>
      <vt:lpstr>Choice of measure 5.3 AND 5.6</vt:lpstr>
      <vt:lpstr>Test under 5.6</vt:lpstr>
      <vt:lpstr>Insufficient scientific evidence – Art 5.7</vt:lpstr>
      <vt:lpstr>Standard of review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WTO Law Class 6: Regional Integration, National Security, Economic Emergency</dc:title>
  <dc:creator>Holger Hestermeyer</dc:creator>
  <cp:lastModifiedBy>Holger Hestermeyer</cp:lastModifiedBy>
  <cp:revision>29</cp:revision>
  <dcterms:created xsi:type="dcterms:W3CDTF">2018-05-07T09:54:43Z</dcterms:created>
  <dcterms:modified xsi:type="dcterms:W3CDTF">2018-05-09T14:58:48Z</dcterms:modified>
</cp:coreProperties>
</file>