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1" r:id="rId2"/>
    <p:sldId id="260" r:id="rId3"/>
    <p:sldId id="257" r:id="rId4"/>
    <p:sldId id="262" r:id="rId5"/>
    <p:sldId id="263" r:id="rId6"/>
    <p:sldId id="264" r:id="rId7"/>
    <p:sldId id="265" r:id="rId8"/>
    <p:sldId id="266" r:id="rId9"/>
    <p:sldId id="267" r:id="rId10"/>
    <p:sldId id="268" r:id="rId11"/>
    <p:sldId id="269" r:id="rId12"/>
    <p:sldId id="270" r:id="rId13"/>
    <p:sldId id="271" r:id="rId14"/>
    <p:sldId id="258" r:id="rId15"/>
    <p:sldId id="259" r:id="rId1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TO" initials="WTO"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6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14T21:41:39.341" idx="1">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7-02-14T21:41:39.341" idx="10">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7-02-14T21:41:39.341" idx="11">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2-14T21:41:39.341" idx="2">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7-02-14T21:41:39.341" idx="3">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7-02-14T21:41:39.341" idx="4">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7-02-14T21:41:39.341" idx="5">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7-02-14T21:41:39.341" idx="6">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7-02-14T21:41:39.341" idx="7">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7-02-14T21:41:39.341" idx="8">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7-02-14T21:41:39.341" idx="9">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CF6AA-9C62-904A-8B69-760DC50C2A30}" type="datetimeFigureOut">
              <a:rPr lang="de-DE" smtClean="0"/>
              <a:t>07.05.18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81FAC-2D4C-034C-B707-74B8762B3947}" type="slidenum">
              <a:rPr lang="de-DE" smtClean="0"/>
              <a:t>‹Nr.›</a:t>
            </a:fld>
            <a:endParaRPr lang="de-DE"/>
          </a:p>
        </p:txBody>
      </p:sp>
    </p:spTree>
    <p:extLst>
      <p:ext uri="{BB962C8B-B14F-4D97-AF65-F5344CB8AC3E}">
        <p14:creationId xmlns:p14="http://schemas.microsoft.com/office/powerpoint/2010/main" val="16453211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D8D5ED64-FECB-1C42-A030-D8685B9FCD6E}" type="slidenum">
              <a:rPr lang="en-GB"/>
              <a:pPr eaLnBrk="1" hangingPunct="1"/>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D8D5ED64-FECB-1C42-A030-D8685B9FCD6E}" type="slidenum">
              <a:rPr lang="en-GB"/>
              <a:pPr eaLnBrk="1" hangingPunct="1"/>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07.05.18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76146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07.05.18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1793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07.05.18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189532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07.05.18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85830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28B4B58C-C93D-6347-9AD4-1D76C3933F87}" type="datetimeFigureOut">
              <a:rPr lang="de-DE" smtClean="0"/>
              <a:t>07.05.18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98066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8B4B58C-C93D-6347-9AD4-1D76C3933F87}" type="datetimeFigureOut">
              <a:rPr lang="de-DE" smtClean="0"/>
              <a:t>07.05.18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34762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8B4B58C-C93D-6347-9AD4-1D76C3933F87}" type="datetimeFigureOut">
              <a:rPr lang="de-DE" smtClean="0"/>
              <a:t>07.05.18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507663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28B4B58C-C93D-6347-9AD4-1D76C3933F87}" type="datetimeFigureOut">
              <a:rPr lang="de-DE" smtClean="0"/>
              <a:t>07.05.18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411526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8B4B58C-C93D-6347-9AD4-1D76C3933F87}" type="datetimeFigureOut">
              <a:rPr lang="de-DE" smtClean="0"/>
              <a:t>07.05.18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189957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8B4B58C-C93D-6347-9AD4-1D76C3933F87}" type="datetimeFigureOut">
              <a:rPr lang="de-DE" smtClean="0"/>
              <a:t>07.05.18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5503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8B4B58C-C93D-6347-9AD4-1D76C3933F87}" type="datetimeFigureOut">
              <a:rPr lang="de-DE" smtClean="0"/>
              <a:t>07.05.18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473675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B58C-C93D-6347-9AD4-1D76C3933F87}" type="datetimeFigureOut">
              <a:rPr lang="de-DE" smtClean="0"/>
              <a:t>07.05.18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3F0D6-9D96-FA4A-93A7-4BC1BA85A34D}" type="slidenum">
              <a:rPr lang="de-DE" smtClean="0"/>
              <a:t>‹Nr.›</a:t>
            </a:fld>
            <a:endParaRPr lang="de-DE"/>
          </a:p>
        </p:txBody>
      </p:sp>
    </p:spTree>
    <p:extLst>
      <p:ext uri="{BB962C8B-B14F-4D97-AF65-F5344CB8AC3E}">
        <p14:creationId xmlns:p14="http://schemas.microsoft.com/office/powerpoint/2010/main" val="117755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comments" Target="../comments/comment4.xml"/><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Bild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Titel 1"/>
          <p:cNvSpPr>
            <a:spLocks noGrp="1"/>
          </p:cNvSpPr>
          <p:nvPr>
            <p:ph type="ctrTitle"/>
          </p:nvPr>
        </p:nvSpPr>
        <p:spPr>
          <a:xfrm>
            <a:off x="255588" y="2292350"/>
            <a:ext cx="8797925" cy="1470025"/>
          </a:xfrm>
        </p:spPr>
        <p:txBody>
          <a:bodyPr>
            <a:normAutofit fontScale="90000"/>
          </a:bodyPr>
          <a:lstStyle/>
          <a:p>
            <a:r>
              <a:rPr lang="de-DE" dirty="0">
                <a:solidFill>
                  <a:schemeClr val="bg1"/>
                </a:solidFill>
                <a:latin typeface="Times New Roman" charset="0"/>
                <a:ea typeface="ＭＳ Ｐゴシック" charset="0"/>
                <a:cs typeface="ＭＳ Ｐゴシック" charset="0"/>
              </a:rPr>
              <a:t>WTO Law</a:t>
            </a:r>
            <a:br>
              <a:rPr lang="de-DE" dirty="0">
                <a:solidFill>
                  <a:schemeClr val="bg1"/>
                </a:solidFill>
                <a:latin typeface="Times New Roman" charset="0"/>
                <a:ea typeface="ＭＳ Ｐゴシック" charset="0"/>
                <a:cs typeface="ＭＳ Ｐゴシック" charset="0"/>
              </a:rPr>
            </a:br>
            <a:r>
              <a:rPr lang="de-DE" sz="2500" dirty="0">
                <a:solidFill>
                  <a:schemeClr val="bg1"/>
                </a:solidFill>
                <a:latin typeface="Times New Roman" charset="0"/>
                <a:ea typeface="ＭＳ Ｐゴシック" charset="0"/>
                <a:cs typeface="ＭＳ Ｐゴシック" charset="0"/>
              </a:rPr>
              <a:t>Class 6</a:t>
            </a:r>
            <a:r>
              <a:rPr lang="de-DE" sz="2500" dirty="0" smtClean="0">
                <a:solidFill>
                  <a:schemeClr val="bg1"/>
                </a:solidFill>
                <a:latin typeface="Times New Roman" charset="0"/>
                <a:ea typeface="ＭＳ Ｐゴシック" charset="0"/>
                <a:cs typeface="ＭＳ Ｐゴシック" charset="0"/>
              </a:rPr>
              <a:t>: </a:t>
            </a:r>
            <a:r>
              <a:rPr lang="de-DE" sz="2500" dirty="0" smtClean="0">
                <a:solidFill>
                  <a:schemeClr val="bg1"/>
                </a:solidFill>
                <a:latin typeface="Times New Roman" charset="0"/>
                <a:ea typeface="ＭＳ Ｐゴシック" charset="0"/>
                <a:cs typeface="ＭＳ Ｐゴシック" charset="0"/>
              </a:rPr>
              <a:t>Regional Integration, National Security, </a:t>
            </a:r>
            <a:r>
              <a:rPr lang="de-DE" sz="2500" dirty="0" err="1" smtClean="0">
                <a:solidFill>
                  <a:schemeClr val="bg1"/>
                </a:solidFill>
                <a:latin typeface="Times New Roman" charset="0"/>
                <a:ea typeface="ＭＳ Ｐゴシック" charset="0"/>
                <a:cs typeface="ＭＳ Ｐゴシック" charset="0"/>
              </a:rPr>
              <a:t>Economic</a:t>
            </a:r>
            <a:r>
              <a:rPr lang="de-DE" sz="2500" dirty="0" smtClean="0">
                <a:solidFill>
                  <a:schemeClr val="bg1"/>
                </a:solidFill>
                <a:latin typeface="Times New Roman" charset="0"/>
                <a:ea typeface="ＭＳ Ｐゴシック" charset="0"/>
                <a:cs typeface="ＭＳ Ｐゴシック" charset="0"/>
              </a:rPr>
              <a:t> Emergency</a:t>
            </a:r>
            <a:endParaRPr lang="de-DE" sz="2500" dirty="0">
              <a:solidFill>
                <a:schemeClr val="bg1"/>
              </a:solidFill>
              <a:latin typeface="Times New Roman" charset="0"/>
              <a:ea typeface="ＭＳ Ｐゴシック" charset="0"/>
              <a:cs typeface="ＭＳ Ｐゴシック" charset="0"/>
            </a:endParaRPr>
          </a:p>
        </p:txBody>
      </p:sp>
      <p:pic>
        <p:nvPicPr>
          <p:cNvPr id="35843" name="Bild 6" descr="KCL_box_red_pin_rgb_3952A9.jpg"/>
          <p:cNvPicPr>
            <a:picLocks noChangeAspect="1"/>
          </p:cNvPicPr>
          <p:nvPr/>
        </p:nvPicPr>
        <p:blipFill>
          <a:blip r:embed="rId3">
            <a:alphaModFix amt="15000"/>
            <a:extLst>
              <a:ext uri="{28A0092B-C50C-407E-A947-70E740481C1C}">
                <a14:useLocalDpi xmlns:a14="http://schemas.microsoft.com/office/drawing/2010/main" val="0"/>
              </a:ext>
            </a:extLst>
          </a:blip>
          <a:srcRect l="8537" t="11063" r="62502" b="44498"/>
          <a:stretch>
            <a:fillRect/>
          </a:stretch>
        </p:blipFill>
        <p:spPr bwMode="auto">
          <a:xfrm>
            <a:off x="-115888" y="892175"/>
            <a:ext cx="1754188" cy="2051050"/>
          </a:xfrm>
          <a:prstGeom prst="rect">
            <a:avLst/>
          </a:prstGeom>
          <a:noFill/>
          <a:ln>
            <a:noFill/>
          </a:ln>
          <a:extLst>
            <a:ext uri="{909E8E84-426E-40dd-AFC4-6F175D3DCCD1}">
              <a14:hiddenFill xmlns:a14="http://schemas.microsoft.com/office/drawing/2010/main">
                <a:solidFill>
                  <a:srgbClr val="FFFFFF">
                    <a:alpha val="14902"/>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Bild 3" descr="KCL_box_red_pin_rgb_3952A9.jpg"/>
          <p:cNvPicPr>
            <a:picLocks noChangeAspect="1"/>
          </p:cNvPicPr>
          <p:nvPr/>
        </p:nvPicPr>
        <p:blipFill>
          <a:blip r:embed="rId3">
            <a:extLst>
              <a:ext uri="{28A0092B-C50C-407E-A947-70E740481C1C}">
                <a14:useLocalDpi xmlns:a14="http://schemas.microsoft.com/office/drawing/2010/main" val="0"/>
              </a:ext>
            </a:extLst>
          </a:blip>
          <a:srcRect l="9927" t="12819" b="15135"/>
          <a:stretch>
            <a:fillRect/>
          </a:stretch>
        </p:blipFill>
        <p:spPr bwMode="auto">
          <a:xfrm>
            <a:off x="993775" y="1036638"/>
            <a:ext cx="167798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Untertitel 2"/>
          <p:cNvSpPr>
            <a:spLocks noGrp="1"/>
          </p:cNvSpPr>
          <p:nvPr>
            <p:ph type="subTitle" idx="1"/>
          </p:nvPr>
        </p:nvSpPr>
        <p:spPr>
          <a:xfrm>
            <a:off x="827088" y="4437063"/>
            <a:ext cx="7164387" cy="1752600"/>
          </a:xfrm>
        </p:spPr>
        <p:txBody>
          <a:bodyPr/>
          <a:lstStyle/>
          <a:p>
            <a:pPr>
              <a:buFont typeface="Monotype Sorts" charset="0"/>
              <a:buNone/>
            </a:pPr>
            <a:r>
              <a:rPr lang="de-DE" sz="2000">
                <a:solidFill>
                  <a:schemeClr val="bg1"/>
                </a:solidFill>
                <a:latin typeface="Calibri" charset="0"/>
                <a:ea typeface="ＭＳ Ｐゴシック" charset="0"/>
                <a:cs typeface="ＭＳ Ｐゴシック" charset="0"/>
              </a:rPr>
              <a:t>Ferrara 2018</a:t>
            </a:r>
          </a:p>
          <a:p>
            <a:pPr>
              <a:buFont typeface="Monotype Sorts" charset="0"/>
              <a:buNone/>
            </a:pPr>
            <a:r>
              <a:rPr lang="de-DE" sz="2000">
                <a:solidFill>
                  <a:schemeClr val="bg1"/>
                </a:solidFill>
                <a:latin typeface="Calibri" charset="0"/>
                <a:ea typeface="ＭＳ Ｐゴシック" charset="0"/>
                <a:cs typeface="ＭＳ Ｐゴシック" charset="0"/>
              </a:rPr>
              <a:t>Dr. Holger Hestermeyer</a:t>
            </a:r>
          </a:p>
          <a:p>
            <a:pPr>
              <a:buFont typeface="Monotype Sorts" charset="0"/>
              <a:buNone/>
            </a:pPr>
            <a:r>
              <a:rPr lang="de-DE" sz="1800">
                <a:solidFill>
                  <a:schemeClr val="bg1"/>
                </a:solidFill>
                <a:latin typeface="Calibri" charset="0"/>
                <a:ea typeface="ＭＳ Ｐゴシック" charset="0"/>
                <a:cs typeface="ＭＳ Ｐゴシック" charset="0"/>
              </a:rPr>
              <a:t>Shell Reader in International Dispute Resolution, King‘s College London</a:t>
            </a:r>
          </a:p>
        </p:txBody>
      </p:sp>
    </p:spTree>
    <p:extLst>
      <p:ext uri="{BB962C8B-B14F-4D97-AF65-F5344CB8AC3E}">
        <p14:creationId xmlns:p14="http://schemas.microsoft.com/office/powerpoint/2010/main" val="5139824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 SDT</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a:bodyPr>
          <a:lstStyle/>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Enabling Clause</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Art. 2 (c)</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PTAs between developing-country Members, less stringent requirements, no substantive requirements </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Notified under enabling clause</a:t>
            </a:r>
          </a:p>
          <a:p>
            <a:pPr marL="91440" indent="-91440" eaLnBrk="1" fontAlgn="auto" hangingPunct="1">
              <a:buFont typeface="Wingdings" panose="05000000000000000000" pitchFamily="2" charset="2"/>
              <a:buChar char="§"/>
              <a:defRPr/>
            </a:pPr>
            <a:endParaRPr lang="en-GB" sz="24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9762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a:bodyPr>
          <a:lstStyle/>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Art. XXIV defence not successfully used</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No FTA successfully challenged under Art. XXIV</a:t>
            </a:r>
          </a:p>
          <a:p>
            <a:pPr marL="91440" indent="-91440" eaLnBrk="1" fontAlgn="auto" hangingPunct="1">
              <a:buFont typeface="Wingdings" panose="05000000000000000000" pitchFamily="2" charset="2"/>
              <a:buChar char="§"/>
              <a:defRPr/>
            </a:pPr>
            <a:endParaRPr lang="en-GB" sz="24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754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Art. XXIV to </a:t>
            </a:r>
            <a:r>
              <a:rPr lang="en-GB" sz="3300" dirty="0" err="1" smtClean="0">
                <a:solidFill>
                  <a:schemeClr val="tx1">
                    <a:lumMod val="75000"/>
                    <a:lumOff val="25000"/>
                  </a:schemeClr>
                </a:solidFill>
                <a:ea typeface="+mj-ea"/>
              </a:rPr>
              <a:t>unliberalize</a:t>
            </a:r>
            <a:r>
              <a:rPr lang="en-GB" sz="3300" dirty="0" smtClean="0">
                <a:solidFill>
                  <a:schemeClr val="tx1">
                    <a:lumMod val="75000"/>
                    <a:lumOff val="25000"/>
                  </a:schemeClr>
                </a:solidFill>
                <a:ea typeface="+mj-ea"/>
              </a:rPr>
              <a:t> trade? Peru - Agriculture</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a:bodyPr>
          <a:lstStyle/>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Peru maintained “Price Range </a:t>
            </a:r>
            <a:r>
              <a:rPr lang="en-GB" sz="2400" dirty="0" err="1" smtClean="0">
                <a:solidFill>
                  <a:schemeClr val="tx1">
                    <a:lumMod val="75000"/>
                    <a:lumOff val="25000"/>
                  </a:schemeClr>
                </a:solidFill>
                <a:latin typeface="+mj-lt"/>
              </a:rPr>
              <a:t>Sytem</a:t>
            </a:r>
            <a:r>
              <a:rPr lang="en-GB" sz="2400" dirty="0" smtClean="0">
                <a:solidFill>
                  <a:schemeClr val="tx1">
                    <a:lumMod val="75000"/>
                    <a:lumOff val="25000"/>
                  </a:schemeClr>
                </a:solidFill>
                <a:latin typeface="+mj-lt"/>
              </a:rPr>
              <a:t>” in addition to a 68% AV tariff: floor price and ceiling price; If reference price (average over past 2 weeks) drops below floor </a:t>
            </a:r>
            <a:r>
              <a:rPr lang="en-GB" sz="2400" dirty="0" err="1" smtClean="0">
                <a:solidFill>
                  <a:schemeClr val="tx1">
                    <a:lumMod val="75000"/>
                    <a:lumOff val="25000"/>
                  </a:schemeClr>
                </a:solidFill>
                <a:latin typeface="+mj-lt"/>
              </a:rPr>
              <a:t>pice</a:t>
            </a:r>
            <a:r>
              <a:rPr lang="en-GB" sz="2400" dirty="0" smtClean="0">
                <a:solidFill>
                  <a:schemeClr val="tx1">
                    <a:lumMod val="75000"/>
                    <a:lumOff val="25000"/>
                  </a:schemeClr>
                </a:solidFill>
                <a:latin typeface="+mj-lt"/>
              </a:rPr>
              <a:t>: additional duty </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Guatemala: violation of Art. 4.2 </a:t>
            </a:r>
            <a:r>
              <a:rPr lang="en-GB" sz="2400" dirty="0" err="1" smtClean="0">
                <a:solidFill>
                  <a:schemeClr val="tx1">
                    <a:lumMod val="75000"/>
                    <a:lumOff val="25000"/>
                  </a:schemeClr>
                </a:solidFill>
                <a:latin typeface="+mj-lt"/>
              </a:rPr>
              <a:t>AoA</a:t>
            </a:r>
            <a:r>
              <a:rPr lang="en-GB" sz="2400" dirty="0" smtClean="0">
                <a:solidFill>
                  <a:schemeClr val="tx1">
                    <a:lumMod val="75000"/>
                    <a:lumOff val="25000"/>
                  </a:schemeClr>
                </a:solidFill>
                <a:latin typeface="+mj-lt"/>
              </a:rPr>
              <a:t>, violation of Art. II:1(b) GATT, X:1, X:3(a) GATT</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Peru (amongst others): an FTA not yet in force explicitly allows the PRS</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Inter se modification (VCLT)? Art. 41; systemic integration Art. 31 VCLT? But how can “shall not maintain” in 4.2 </a:t>
            </a:r>
            <a:r>
              <a:rPr lang="en-GB" sz="2400" dirty="0" err="1" smtClean="0">
                <a:solidFill>
                  <a:schemeClr val="tx1">
                    <a:lumMod val="75000"/>
                    <a:lumOff val="25000"/>
                  </a:schemeClr>
                </a:solidFill>
                <a:latin typeface="+mj-lt"/>
              </a:rPr>
              <a:t>AoA</a:t>
            </a:r>
            <a:r>
              <a:rPr lang="en-GB" sz="2400" dirty="0" smtClean="0">
                <a:solidFill>
                  <a:schemeClr val="tx1">
                    <a:lumMod val="75000"/>
                    <a:lumOff val="25000"/>
                  </a:schemeClr>
                </a:solidFill>
                <a:latin typeface="+mj-lt"/>
              </a:rPr>
              <a:t> be read as “may maintain”?</a:t>
            </a:r>
          </a:p>
          <a:p>
            <a:pPr marL="91440" indent="-91440" eaLnBrk="1" fontAlgn="auto" hangingPunct="1">
              <a:buFont typeface="Wingdings" panose="05000000000000000000" pitchFamily="2" charset="2"/>
              <a:buChar char="§"/>
              <a:defRPr/>
            </a:pPr>
            <a:endParaRPr lang="en-GB" sz="24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3115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Art. XXIV to </a:t>
            </a:r>
            <a:r>
              <a:rPr lang="en-GB" sz="3300" dirty="0" err="1" smtClean="0">
                <a:solidFill>
                  <a:schemeClr val="tx1">
                    <a:lumMod val="75000"/>
                    <a:lumOff val="25000"/>
                  </a:schemeClr>
                </a:solidFill>
                <a:ea typeface="+mj-ea"/>
              </a:rPr>
              <a:t>unliberalize</a:t>
            </a:r>
            <a:r>
              <a:rPr lang="en-GB" sz="3300" dirty="0" smtClean="0">
                <a:solidFill>
                  <a:schemeClr val="tx1">
                    <a:lumMod val="75000"/>
                    <a:lumOff val="25000"/>
                  </a:schemeClr>
                </a:solidFill>
                <a:ea typeface="+mj-ea"/>
              </a:rPr>
              <a:t> trade? Peru - Agriculture</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fontScale="92500" lnSpcReduction="10000"/>
          </a:bodyPr>
          <a:lstStyle/>
          <a:p>
            <a:pPr marL="0" indent="0">
              <a:buNone/>
            </a:pPr>
            <a:r>
              <a:rPr lang="de-DE" sz="2400" dirty="0"/>
              <a:t>5.116. In </a:t>
            </a:r>
            <a:r>
              <a:rPr lang="de-DE" sz="2400" dirty="0" err="1"/>
              <a:t>setting</a:t>
            </a:r>
            <a:r>
              <a:rPr lang="de-DE" sz="2400" dirty="0"/>
              <a:t> out </a:t>
            </a:r>
            <a:r>
              <a:rPr lang="de-DE" sz="2400" dirty="0" err="1"/>
              <a:t>the</a:t>
            </a:r>
            <a:r>
              <a:rPr lang="de-DE" sz="2400" dirty="0"/>
              <a:t> </a:t>
            </a:r>
            <a:r>
              <a:rPr lang="de-DE" sz="2400" dirty="0" err="1"/>
              <a:t>above</a:t>
            </a:r>
            <a:r>
              <a:rPr lang="de-DE" sz="2400" dirty="0"/>
              <a:t> </a:t>
            </a:r>
            <a:r>
              <a:rPr lang="de-DE" sz="2400" dirty="0" err="1"/>
              <a:t>cited</a:t>
            </a:r>
            <a:r>
              <a:rPr lang="de-DE" sz="2400" dirty="0"/>
              <a:t> </a:t>
            </a:r>
            <a:r>
              <a:rPr lang="de-DE" sz="2400" dirty="0" err="1"/>
              <a:t>conditions</a:t>
            </a:r>
            <a:r>
              <a:rPr lang="de-DE" sz="2400" dirty="0"/>
              <a:t> </a:t>
            </a:r>
            <a:r>
              <a:rPr lang="de-DE" sz="2400" dirty="0" err="1"/>
              <a:t>for</a:t>
            </a:r>
            <a:r>
              <a:rPr lang="de-DE" sz="2400" dirty="0"/>
              <a:t> a GATT 1994-inconsistent </a:t>
            </a:r>
            <a:r>
              <a:rPr lang="de-DE" sz="2400" dirty="0" err="1"/>
              <a:t>measure</a:t>
            </a:r>
            <a:r>
              <a:rPr lang="de-DE" sz="2400" dirty="0"/>
              <a:t> </a:t>
            </a:r>
            <a:r>
              <a:rPr lang="de-DE" sz="2400" dirty="0" err="1"/>
              <a:t>to</a:t>
            </a:r>
            <a:r>
              <a:rPr lang="de-DE" sz="2400" dirty="0"/>
              <a:t> </a:t>
            </a:r>
            <a:r>
              <a:rPr lang="de-DE" sz="2400" dirty="0" err="1" smtClean="0"/>
              <a:t>be</a:t>
            </a:r>
            <a:r>
              <a:rPr lang="de-DE" sz="2400" dirty="0" smtClean="0"/>
              <a:t> </a:t>
            </a:r>
            <a:r>
              <a:rPr lang="de-DE" sz="2400" dirty="0" err="1" smtClean="0"/>
              <a:t>justified</a:t>
            </a:r>
            <a:r>
              <a:rPr lang="de-DE" sz="2400" dirty="0" smtClean="0"/>
              <a:t> </a:t>
            </a:r>
            <a:r>
              <a:rPr lang="de-DE" sz="2400" dirty="0" err="1"/>
              <a:t>as</a:t>
            </a:r>
            <a:r>
              <a:rPr lang="de-DE" sz="2400" dirty="0"/>
              <a:t> </a:t>
            </a:r>
            <a:r>
              <a:rPr lang="de-DE" sz="2400" dirty="0" err="1"/>
              <a:t>part</a:t>
            </a:r>
            <a:r>
              <a:rPr lang="de-DE" sz="2400" dirty="0"/>
              <a:t> </a:t>
            </a:r>
            <a:r>
              <a:rPr lang="de-DE" sz="2400" dirty="0" err="1"/>
              <a:t>of</a:t>
            </a:r>
            <a:r>
              <a:rPr lang="de-DE" sz="2400" dirty="0"/>
              <a:t> a </a:t>
            </a:r>
            <a:r>
              <a:rPr lang="de-DE" sz="2400" dirty="0" err="1"/>
              <a:t>customs</a:t>
            </a:r>
            <a:r>
              <a:rPr lang="de-DE" sz="2400" dirty="0"/>
              <a:t> </a:t>
            </a:r>
            <a:r>
              <a:rPr lang="de-DE" sz="2400" dirty="0" err="1"/>
              <a:t>union</a:t>
            </a:r>
            <a:r>
              <a:rPr lang="de-DE" sz="2400" dirty="0"/>
              <a:t> </a:t>
            </a:r>
            <a:r>
              <a:rPr lang="de-DE" sz="2400" dirty="0" err="1"/>
              <a:t>or</a:t>
            </a:r>
            <a:r>
              <a:rPr lang="de-DE" sz="2400" dirty="0"/>
              <a:t> FTA </a:t>
            </a:r>
            <a:r>
              <a:rPr lang="de-DE" sz="2400" dirty="0" err="1"/>
              <a:t>under</a:t>
            </a:r>
            <a:r>
              <a:rPr lang="de-DE" sz="2400" dirty="0"/>
              <a:t> </a:t>
            </a:r>
            <a:r>
              <a:rPr lang="de-DE" sz="2400" dirty="0" err="1"/>
              <a:t>paragraph</a:t>
            </a:r>
            <a:r>
              <a:rPr lang="de-DE" sz="2400" dirty="0"/>
              <a:t> 5 </a:t>
            </a:r>
            <a:r>
              <a:rPr lang="de-DE" sz="2400" dirty="0" err="1"/>
              <a:t>of</a:t>
            </a:r>
            <a:r>
              <a:rPr lang="de-DE" sz="2400" dirty="0"/>
              <a:t> </a:t>
            </a:r>
            <a:r>
              <a:rPr lang="de-DE" sz="2400" dirty="0" err="1"/>
              <a:t>Article</a:t>
            </a:r>
            <a:r>
              <a:rPr lang="de-DE" sz="2400" dirty="0"/>
              <a:t> XXIV </a:t>
            </a:r>
            <a:r>
              <a:rPr lang="de-DE" sz="2400" dirty="0" err="1"/>
              <a:t>of</a:t>
            </a:r>
            <a:r>
              <a:rPr lang="de-DE" sz="2400" dirty="0"/>
              <a:t> </a:t>
            </a:r>
            <a:r>
              <a:rPr lang="de-DE" sz="2400" dirty="0" err="1"/>
              <a:t>the</a:t>
            </a:r>
            <a:r>
              <a:rPr lang="de-DE" sz="2400" dirty="0"/>
              <a:t> GATT 1994, </a:t>
            </a:r>
            <a:r>
              <a:rPr lang="de-DE" sz="2400" dirty="0" smtClean="0"/>
              <a:t>in Turkey </a:t>
            </a:r>
            <a:r>
              <a:rPr lang="de-DE" sz="2400" dirty="0"/>
              <a:t>– Textiles, </a:t>
            </a:r>
            <a:r>
              <a:rPr lang="de-DE" sz="2400" dirty="0" err="1"/>
              <a:t>the</a:t>
            </a:r>
            <a:r>
              <a:rPr lang="de-DE" sz="2400" dirty="0"/>
              <a:t> </a:t>
            </a:r>
            <a:r>
              <a:rPr lang="de-DE" sz="2400" dirty="0" err="1"/>
              <a:t>Appellate</a:t>
            </a:r>
            <a:r>
              <a:rPr lang="de-DE" sz="2400" dirty="0"/>
              <a:t> Body </a:t>
            </a:r>
            <a:r>
              <a:rPr lang="de-DE" sz="2400" dirty="0" err="1"/>
              <a:t>relied</a:t>
            </a:r>
            <a:r>
              <a:rPr lang="de-DE" sz="2400" dirty="0"/>
              <a:t> also on </a:t>
            </a:r>
            <a:r>
              <a:rPr lang="de-DE" sz="2400" dirty="0" err="1"/>
              <a:t>paragraph</a:t>
            </a:r>
            <a:r>
              <a:rPr lang="de-DE" sz="2400" dirty="0"/>
              <a:t> 4 </a:t>
            </a:r>
            <a:r>
              <a:rPr lang="de-DE" sz="2400" dirty="0" err="1"/>
              <a:t>of</a:t>
            </a:r>
            <a:r>
              <a:rPr lang="de-DE" sz="2400" dirty="0"/>
              <a:t> </a:t>
            </a:r>
            <a:r>
              <a:rPr lang="de-DE" sz="2400" dirty="0" err="1"/>
              <a:t>this</a:t>
            </a:r>
            <a:r>
              <a:rPr lang="de-DE" sz="2400" dirty="0"/>
              <a:t> </a:t>
            </a:r>
            <a:r>
              <a:rPr lang="de-DE" sz="2400" dirty="0" err="1"/>
              <a:t>provision</a:t>
            </a:r>
            <a:r>
              <a:rPr lang="de-DE" sz="2400" dirty="0"/>
              <a:t>, </a:t>
            </a:r>
            <a:r>
              <a:rPr lang="de-DE" sz="2400" dirty="0" err="1"/>
              <a:t>which</a:t>
            </a:r>
            <a:r>
              <a:rPr lang="de-DE" sz="2400" dirty="0"/>
              <a:t> </a:t>
            </a:r>
            <a:r>
              <a:rPr lang="de-DE" sz="2400" dirty="0" err="1" smtClean="0"/>
              <a:t>states</a:t>
            </a:r>
            <a:r>
              <a:rPr lang="de-DE" sz="2400" dirty="0" smtClean="0"/>
              <a:t> </a:t>
            </a:r>
            <a:r>
              <a:rPr lang="de-DE" sz="2400" dirty="0" err="1" smtClean="0"/>
              <a:t>that</a:t>
            </a:r>
            <a:r>
              <a:rPr lang="de-DE" sz="2400" dirty="0" smtClean="0"/>
              <a:t> </a:t>
            </a:r>
            <a:r>
              <a:rPr lang="de-DE" sz="2400" dirty="0" err="1"/>
              <a:t>the</a:t>
            </a:r>
            <a:r>
              <a:rPr lang="de-DE" sz="2400" dirty="0"/>
              <a:t> </a:t>
            </a:r>
            <a:r>
              <a:rPr lang="de-DE" sz="2400" dirty="0" err="1"/>
              <a:t>purpose</a:t>
            </a:r>
            <a:r>
              <a:rPr lang="de-DE" sz="2400" dirty="0"/>
              <a:t> </a:t>
            </a:r>
            <a:r>
              <a:rPr lang="de-DE" sz="2400" dirty="0" err="1"/>
              <a:t>of</a:t>
            </a:r>
            <a:r>
              <a:rPr lang="de-DE" sz="2400" dirty="0"/>
              <a:t> a </a:t>
            </a:r>
            <a:r>
              <a:rPr lang="de-DE" sz="2400" dirty="0" err="1"/>
              <a:t>customs</a:t>
            </a:r>
            <a:r>
              <a:rPr lang="de-DE" sz="2400" dirty="0"/>
              <a:t> </a:t>
            </a:r>
            <a:r>
              <a:rPr lang="de-DE" sz="2400" dirty="0" err="1"/>
              <a:t>union</a:t>
            </a:r>
            <a:r>
              <a:rPr lang="de-DE" sz="2400" dirty="0"/>
              <a:t> </a:t>
            </a:r>
            <a:r>
              <a:rPr lang="de-DE" sz="2400" dirty="0" err="1"/>
              <a:t>or</a:t>
            </a:r>
            <a:r>
              <a:rPr lang="de-DE" sz="2400" dirty="0"/>
              <a:t> FTA </a:t>
            </a:r>
            <a:r>
              <a:rPr lang="de-DE" sz="2400" dirty="0" err="1"/>
              <a:t>is</a:t>
            </a:r>
            <a:r>
              <a:rPr lang="de-DE" sz="2400" dirty="0"/>
              <a:t> "</a:t>
            </a:r>
            <a:r>
              <a:rPr lang="de-DE" sz="2400" dirty="0" err="1"/>
              <a:t>to</a:t>
            </a:r>
            <a:r>
              <a:rPr lang="de-DE" sz="2400" dirty="0"/>
              <a:t> </a:t>
            </a:r>
            <a:r>
              <a:rPr lang="de-DE" sz="2400" dirty="0" err="1"/>
              <a:t>facilitate</a:t>
            </a:r>
            <a:r>
              <a:rPr lang="de-DE" sz="2400" dirty="0"/>
              <a:t> </a:t>
            </a:r>
            <a:r>
              <a:rPr lang="de-DE" sz="2400" dirty="0" err="1"/>
              <a:t>trade</a:t>
            </a:r>
            <a:r>
              <a:rPr lang="de-DE" sz="2400" dirty="0"/>
              <a:t>" </a:t>
            </a:r>
            <a:r>
              <a:rPr lang="de-DE" sz="2400" dirty="0" err="1"/>
              <a:t>between</a:t>
            </a:r>
            <a:r>
              <a:rPr lang="de-DE" sz="2400" dirty="0"/>
              <a:t> </a:t>
            </a:r>
            <a:r>
              <a:rPr lang="de-DE" sz="2400" dirty="0" err="1"/>
              <a:t>the</a:t>
            </a:r>
            <a:r>
              <a:rPr lang="de-DE" sz="2400" dirty="0"/>
              <a:t> </a:t>
            </a:r>
            <a:r>
              <a:rPr lang="de-DE" sz="2400" dirty="0" err="1" smtClean="0"/>
              <a:t>constituent</a:t>
            </a:r>
            <a:r>
              <a:rPr lang="de-DE" sz="2400" dirty="0" smtClean="0"/>
              <a:t> </a:t>
            </a:r>
            <a:r>
              <a:rPr lang="de-DE" sz="2400" dirty="0" err="1" smtClean="0"/>
              <a:t>members</a:t>
            </a:r>
            <a:r>
              <a:rPr lang="de-DE" sz="2400" dirty="0" smtClean="0"/>
              <a:t> </a:t>
            </a:r>
            <a:r>
              <a:rPr lang="de-DE" sz="2400" dirty="0" err="1"/>
              <a:t>and</a:t>
            </a:r>
            <a:r>
              <a:rPr lang="de-DE" sz="2400" dirty="0"/>
              <a:t> "not </a:t>
            </a:r>
            <a:r>
              <a:rPr lang="de-DE" sz="2400" dirty="0" err="1"/>
              <a:t>to</a:t>
            </a:r>
            <a:r>
              <a:rPr lang="de-DE" sz="2400" dirty="0"/>
              <a:t> </a:t>
            </a:r>
            <a:r>
              <a:rPr lang="de-DE" sz="2400" dirty="0" err="1"/>
              <a:t>raise</a:t>
            </a:r>
            <a:r>
              <a:rPr lang="de-DE" sz="2400" dirty="0"/>
              <a:t> </a:t>
            </a:r>
            <a:r>
              <a:rPr lang="de-DE" sz="2400" dirty="0" err="1"/>
              <a:t>barriers</a:t>
            </a:r>
            <a:r>
              <a:rPr lang="de-DE" sz="2400" dirty="0"/>
              <a:t> </a:t>
            </a:r>
            <a:r>
              <a:rPr lang="de-DE" sz="2400" dirty="0" err="1"/>
              <a:t>to</a:t>
            </a:r>
            <a:r>
              <a:rPr lang="de-DE" sz="2400" dirty="0"/>
              <a:t> </a:t>
            </a:r>
            <a:r>
              <a:rPr lang="de-DE" sz="2400" dirty="0" err="1"/>
              <a:t>the</a:t>
            </a:r>
            <a:r>
              <a:rPr lang="de-DE" sz="2400" dirty="0"/>
              <a:t> </a:t>
            </a:r>
            <a:r>
              <a:rPr lang="de-DE" sz="2400" dirty="0" err="1"/>
              <a:t>trade</a:t>
            </a:r>
            <a:r>
              <a:rPr lang="de-DE" sz="2400" dirty="0"/>
              <a:t>" </a:t>
            </a:r>
            <a:r>
              <a:rPr lang="de-DE" sz="2400" dirty="0" err="1"/>
              <a:t>with</a:t>
            </a:r>
            <a:r>
              <a:rPr lang="de-DE" sz="2400" dirty="0"/>
              <a:t> </a:t>
            </a:r>
            <a:r>
              <a:rPr lang="de-DE" sz="2400" dirty="0" err="1"/>
              <a:t>third</a:t>
            </a:r>
            <a:r>
              <a:rPr lang="de-DE" sz="2400" dirty="0"/>
              <a:t> countries.307 </a:t>
            </a:r>
            <a:r>
              <a:rPr lang="de-DE" sz="2400" dirty="0" err="1"/>
              <a:t>We</a:t>
            </a:r>
            <a:r>
              <a:rPr lang="de-DE" sz="2400" dirty="0"/>
              <a:t> </a:t>
            </a:r>
            <a:r>
              <a:rPr lang="de-DE" sz="2400" dirty="0" err="1"/>
              <a:t>further</a:t>
            </a:r>
            <a:r>
              <a:rPr lang="de-DE" sz="2400" dirty="0"/>
              <a:t> </a:t>
            </a:r>
            <a:r>
              <a:rPr lang="de-DE" sz="2400" dirty="0" err="1"/>
              <a:t>note</a:t>
            </a:r>
            <a:r>
              <a:rPr lang="de-DE" sz="2400" dirty="0"/>
              <a:t> </a:t>
            </a:r>
            <a:r>
              <a:rPr lang="de-DE" sz="2400" dirty="0" err="1" smtClean="0"/>
              <a:t>that</a:t>
            </a:r>
            <a:r>
              <a:rPr lang="de-DE" sz="2400" dirty="0" smtClean="0"/>
              <a:t> </a:t>
            </a:r>
            <a:r>
              <a:rPr lang="de-DE" sz="2400" dirty="0" err="1" smtClean="0"/>
              <a:t>paragraph</a:t>
            </a:r>
            <a:r>
              <a:rPr lang="de-DE" sz="2400" dirty="0" smtClean="0"/>
              <a:t> </a:t>
            </a:r>
            <a:r>
              <a:rPr lang="de-DE" sz="2400" dirty="0"/>
              <a:t>4 </a:t>
            </a:r>
            <a:r>
              <a:rPr lang="de-DE" sz="2400" dirty="0" err="1"/>
              <a:t>qualifies</a:t>
            </a:r>
            <a:r>
              <a:rPr lang="de-DE" sz="2400" dirty="0"/>
              <a:t> </a:t>
            </a:r>
            <a:r>
              <a:rPr lang="de-DE" sz="2400" dirty="0" err="1"/>
              <a:t>customs</a:t>
            </a:r>
            <a:r>
              <a:rPr lang="de-DE" sz="2400" dirty="0"/>
              <a:t> </a:t>
            </a:r>
            <a:r>
              <a:rPr lang="de-DE" sz="2400" dirty="0" err="1"/>
              <a:t>unions</a:t>
            </a:r>
            <a:r>
              <a:rPr lang="de-DE" sz="2400" dirty="0"/>
              <a:t> </a:t>
            </a:r>
            <a:r>
              <a:rPr lang="de-DE" sz="2400" dirty="0" err="1"/>
              <a:t>or</a:t>
            </a:r>
            <a:r>
              <a:rPr lang="de-DE" sz="2400" dirty="0"/>
              <a:t> FTAs </a:t>
            </a:r>
            <a:r>
              <a:rPr lang="de-DE" sz="2400" dirty="0" err="1"/>
              <a:t>as</a:t>
            </a:r>
            <a:r>
              <a:rPr lang="de-DE" sz="2400" dirty="0"/>
              <a:t> "</a:t>
            </a:r>
            <a:r>
              <a:rPr lang="de-DE" sz="2400" dirty="0" err="1"/>
              <a:t>agreements</a:t>
            </a:r>
            <a:r>
              <a:rPr lang="de-DE" sz="2400" dirty="0"/>
              <a:t>, </a:t>
            </a:r>
            <a:r>
              <a:rPr lang="de-DE" sz="2400" dirty="0" err="1"/>
              <a:t>of</a:t>
            </a:r>
            <a:r>
              <a:rPr lang="de-DE" sz="2400" dirty="0"/>
              <a:t> </a:t>
            </a:r>
            <a:r>
              <a:rPr lang="de-DE" sz="2400" dirty="0" err="1"/>
              <a:t>closer</a:t>
            </a:r>
            <a:r>
              <a:rPr lang="de-DE" sz="2400" dirty="0"/>
              <a:t> </a:t>
            </a:r>
            <a:r>
              <a:rPr lang="de-DE" sz="2400" dirty="0" err="1"/>
              <a:t>integration</a:t>
            </a:r>
            <a:r>
              <a:rPr lang="de-DE" sz="2400" dirty="0"/>
              <a:t> </a:t>
            </a:r>
            <a:r>
              <a:rPr lang="de-DE" sz="2400" dirty="0" err="1"/>
              <a:t>between</a:t>
            </a:r>
            <a:r>
              <a:rPr lang="de-DE" sz="2400" dirty="0"/>
              <a:t> </a:t>
            </a:r>
            <a:r>
              <a:rPr lang="de-DE" sz="2400" dirty="0" err="1" smtClean="0"/>
              <a:t>the</a:t>
            </a:r>
            <a:r>
              <a:rPr lang="de-DE" sz="2400" dirty="0" smtClean="0"/>
              <a:t> </a:t>
            </a:r>
            <a:r>
              <a:rPr lang="de-DE" sz="2400" dirty="0" err="1" smtClean="0"/>
              <a:t>economies</a:t>
            </a:r>
            <a:r>
              <a:rPr lang="de-DE" sz="2400" dirty="0" smtClean="0"/>
              <a:t> </a:t>
            </a:r>
            <a:r>
              <a:rPr lang="de-DE" sz="2400" dirty="0" err="1"/>
              <a:t>of</a:t>
            </a:r>
            <a:r>
              <a:rPr lang="de-DE" sz="2400" dirty="0"/>
              <a:t> </a:t>
            </a:r>
            <a:r>
              <a:rPr lang="de-DE" sz="2400" dirty="0" err="1"/>
              <a:t>the</a:t>
            </a:r>
            <a:r>
              <a:rPr lang="de-DE" sz="2400" dirty="0"/>
              <a:t> countries </a:t>
            </a:r>
            <a:r>
              <a:rPr lang="de-DE" sz="2400" dirty="0" err="1"/>
              <a:t>parties</a:t>
            </a:r>
            <a:r>
              <a:rPr lang="de-DE" sz="2400" dirty="0"/>
              <a:t> </a:t>
            </a:r>
            <a:r>
              <a:rPr lang="de-DE" sz="2400" dirty="0" err="1"/>
              <a:t>to</a:t>
            </a:r>
            <a:r>
              <a:rPr lang="de-DE" sz="2400" dirty="0"/>
              <a:t> such </a:t>
            </a:r>
            <a:r>
              <a:rPr lang="de-DE" sz="2400" dirty="0" err="1" smtClean="0"/>
              <a:t>agreements</a:t>
            </a:r>
            <a:r>
              <a:rPr lang="de-DE" sz="2400" dirty="0" smtClean="0"/>
              <a:t>“. </a:t>
            </a:r>
            <a:r>
              <a:rPr lang="de-DE" sz="2400" dirty="0"/>
              <a:t>In </a:t>
            </a:r>
            <a:r>
              <a:rPr lang="de-DE" sz="2400" dirty="0" err="1"/>
              <a:t>our</a:t>
            </a:r>
            <a:r>
              <a:rPr lang="de-DE" sz="2400" dirty="0"/>
              <a:t> </a:t>
            </a:r>
            <a:r>
              <a:rPr lang="de-DE" sz="2400" dirty="0" err="1"/>
              <a:t>view</a:t>
            </a:r>
            <a:r>
              <a:rPr lang="de-DE" sz="2400" dirty="0"/>
              <a:t>, </a:t>
            </a:r>
            <a:r>
              <a:rPr lang="de-DE" sz="2400" dirty="0" err="1"/>
              <a:t>the</a:t>
            </a:r>
            <a:r>
              <a:rPr lang="de-DE" sz="2400" dirty="0"/>
              <a:t> </a:t>
            </a:r>
            <a:r>
              <a:rPr lang="de-DE" sz="2400" dirty="0" err="1"/>
              <a:t>references</a:t>
            </a:r>
            <a:r>
              <a:rPr lang="de-DE" sz="2400" dirty="0"/>
              <a:t> </a:t>
            </a:r>
            <a:r>
              <a:rPr lang="de-DE" sz="2400" dirty="0" smtClean="0"/>
              <a:t>in </a:t>
            </a:r>
            <a:r>
              <a:rPr lang="de-DE" sz="2400" dirty="0" err="1" smtClean="0"/>
              <a:t>paragraph</a:t>
            </a:r>
            <a:r>
              <a:rPr lang="de-DE" sz="2400" dirty="0" smtClean="0"/>
              <a:t> </a:t>
            </a:r>
            <a:r>
              <a:rPr lang="de-DE" sz="2400" dirty="0"/>
              <a:t>4 </a:t>
            </a:r>
            <a:r>
              <a:rPr lang="de-DE" sz="2400" dirty="0" err="1"/>
              <a:t>to</a:t>
            </a:r>
            <a:r>
              <a:rPr lang="de-DE" sz="2400" dirty="0"/>
              <a:t> </a:t>
            </a:r>
            <a:r>
              <a:rPr lang="de-DE" sz="2400" dirty="0" err="1"/>
              <a:t>facilitating</a:t>
            </a:r>
            <a:r>
              <a:rPr lang="de-DE" sz="2400" dirty="0"/>
              <a:t> </a:t>
            </a:r>
            <a:r>
              <a:rPr lang="de-DE" sz="2400" dirty="0" err="1"/>
              <a:t>trade</a:t>
            </a:r>
            <a:r>
              <a:rPr lang="de-DE" sz="2400" dirty="0"/>
              <a:t> </a:t>
            </a:r>
            <a:r>
              <a:rPr lang="de-DE" sz="2400" dirty="0" err="1"/>
              <a:t>and</a:t>
            </a:r>
            <a:r>
              <a:rPr lang="de-DE" sz="2400" dirty="0"/>
              <a:t> </a:t>
            </a:r>
            <a:r>
              <a:rPr lang="de-DE" sz="2400" dirty="0" err="1"/>
              <a:t>closer</a:t>
            </a:r>
            <a:r>
              <a:rPr lang="de-DE" sz="2400" dirty="0"/>
              <a:t> </a:t>
            </a:r>
            <a:r>
              <a:rPr lang="de-DE" sz="2400" dirty="0" err="1"/>
              <a:t>integration</a:t>
            </a:r>
            <a:r>
              <a:rPr lang="de-DE" sz="2400" dirty="0"/>
              <a:t> </a:t>
            </a:r>
            <a:r>
              <a:rPr lang="de-DE" sz="2400" dirty="0" err="1"/>
              <a:t>are</a:t>
            </a:r>
            <a:r>
              <a:rPr lang="de-DE" sz="2400" dirty="0"/>
              <a:t> not </a:t>
            </a:r>
            <a:r>
              <a:rPr lang="de-DE" sz="2400" dirty="0" err="1"/>
              <a:t>consistent</a:t>
            </a:r>
            <a:r>
              <a:rPr lang="de-DE" sz="2400" dirty="0"/>
              <a:t> </a:t>
            </a:r>
            <a:r>
              <a:rPr lang="de-DE" sz="2400" dirty="0" err="1"/>
              <a:t>with</a:t>
            </a:r>
            <a:r>
              <a:rPr lang="de-DE" sz="2400" dirty="0"/>
              <a:t> an </a:t>
            </a:r>
            <a:r>
              <a:rPr lang="de-DE" sz="2400" dirty="0" err="1"/>
              <a:t>interpretation</a:t>
            </a:r>
            <a:r>
              <a:rPr lang="de-DE" sz="2400" dirty="0"/>
              <a:t> </a:t>
            </a:r>
            <a:r>
              <a:rPr lang="de-DE" sz="2400" dirty="0" err="1" smtClean="0"/>
              <a:t>of</a:t>
            </a:r>
            <a:r>
              <a:rPr lang="de-DE" sz="2400" dirty="0" smtClean="0"/>
              <a:t> </a:t>
            </a:r>
            <a:r>
              <a:rPr lang="de-DE" sz="2400" dirty="0" err="1" smtClean="0"/>
              <a:t>Article</a:t>
            </a:r>
            <a:r>
              <a:rPr lang="de-DE" sz="2400" dirty="0" smtClean="0"/>
              <a:t> </a:t>
            </a:r>
            <a:r>
              <a:rPr lang="de-DE" sz="2400" dirty="0"/>
              <a:t>XXIV </a:t>
            </a:r>
            <a:r>
              <a:rPr lang="de-DE" sz="2400" dirty="0" err="1"/>
              <a:t>as</a:t>
            </a:r>
            <a:r>
              <a:rPr lang="de-DE" sz="2400" dirty="0"/>
              <a:t> a </a:t>
            </a:r>
            <a:r>
              <a:rPr lang="de-DE" sz="2400" dirty="0" err="1"/>
              <a:t>broad</a:t>
            </a:r>
            <a:r>
              <a:rPr lang="de-DE" sz="2400" dirty="0"/>
              <a:t> </a:t>
            </a:r>
            <a:r>
              <a:rPr lang="de-DE" sz="2400" dirty="0" err="1"/>
              <a:t>defence</a:t>
            </a:r>
            <a:r>
              <a:rPr lang="de-DE" sz="2400" dirty="0"/>
              <a:t> </a:t>
            </a:r>
            <a:r>
              <a:rPr lang="de-DE" sz="2400" dirty="0" err="1"/>
              <a:t>for</a:t>
            </a:r>
            <a:r>
              <a:rPr lang="de-DE" sz="2400" dirty="0"/>
              <a:t> </a:t>
            </a:r>
            <a:r>
              <a:rPr lang="de-DE" sz="2400" dirty="0" err="1"/>
              <a:t>measures</a:t>
            </a:r>
            <a:r>
              <a:rPr lang="de-DE" sz="2400" dirty="0"/>
              <a:t> in FTAs </a:t>
            </a:r>
            <a:r>
              <a:rPr lang="de-DE" sz="2400" dirty="0" err="1"/>
              <a:t>that</a:t>
            </a:r>
            <a:r>
              <a:rPr lang="de-DE" sz="2400" dirty="0"/>
              <a:t> roll back on Members' </a:t>
            </a:r>
            <a:r>
              <a:rPr lang="de-DE" sz="2400" dirty="0" err="1"/>
              <a:t>rights</a:t>
            </a:r>
            <a:r>
              <a:rPr lang="de-DE" sz="2400" dirty="0"/>
              <a:t> </a:t>
            </a:r>
            <a:r>
              <a:rPr lang="de-DE" sz="2400" dirty="0" err="1" smtClean="0"/>
              <a:t>and</a:t>
            </a:r>
            <a:r>
              <a:rPr lang="de-DE" sz="2400" dirty="0" smtClean="0"/>
              <a:t> </a:t>
            </a:r>
            <a:r>
              <a:rPr lang="de-DE" sz="2400" dirty="0" err="1" smtClean="0"/>
              <a:t>obligations</a:t>
            </a:r>
            <a:r>
              <a:rPr lang="de-DE" sz="2400" dirty="0" smtClean="0"/>
              <a:t> </a:t>
            </a:r>
            <a:r>
              <a:rPr lang="de-DE" sz="2400" dirty="0" err="1"/>
              <a:t>under</a:t>
            </a:r>
            <a:r>
              <a:rPr lang="de-DE" sz="2400" dirty="0"/>
              <a:t> </a:t>
            </a:r>
            <a:r>
              <a:rPr lang="de-DE" sz="2400" dirty="0" err="1"/>
              <a:t>the</a:t>
            </a:r>
            <a:r>
              <a:rPr lang="de-DE" sz="2400" dirty="0"/>
              <a:t> WTO </a:t>
            </a:r>
            <a:r>
              <a:rPr lang="de-DE" sz="2400" dirty="0" err="1"/>
              <a:t>covered</a:t>
            </a:r>
            <a:r>
              <a:rPr lang="de-DE" sz="2400" dirty="0"/>
              <a:t> </a:t>
            </a:r>
            <a:r>
              <a:rPr lang="de-DE" sz="2400" dirty="0" err="1"/>
              <a:t>agreements</a:t>
            </a:r>
            <a:r>
              <a:rPr lang="de-DE" sz="2400" dirty="0"/>
              <a:t>.</a:t>
            </a: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0950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1">
                    <a:lumMod val="75000"/>
                    <a:lumOff val="25000"/>
                  </a:schemeClr>
                </a:solidFill>
                <a:ea typeface="+mj-ea"/>
              </a:rPr>
              <a:t>Specific exceptions</a:t>
            </a:r>
            <a:endParaRPr lang="en-GB" dirty="0">
              <a:solidFill>
                <a:schemeClr val="tx1">
                  <a:lumMod val="75000"/>
                  <a:lumOff val="25000"/>
                </a:schemeClr>
              </a:solidFill>
              <a:ea typeface="+mj-ea"/>
            </a:endParaRPr>
          </a:p>
        </p:txBody>
      </p:sp>
      <p:sp>
        <p:nvSpPr>
          <p:cNvPr id="3" name="Content Placeholder 2"/>
          <p:cNvSpPr>
            <a:spLocks noGrp="1"/>
          </p:cNvSpPr>
          <p:nvPr>
            <p:ph idx="1"/>
          </p:nvPr>
        </p:nvSpPr>
        <p:spPr>
          <a:xfrm>
            <a:off x="1397000" y="1846264"/>
            <a:ext cx="6968331" cy="4344987"/>
          </a:xfrm>
        </p:spPr>
        <p:txBody>
          <a:bodyPr>
            <a:normAutofit fontScale="62500" lnSpcReduction="20000"/>
          </a:bodyPr>
          <a:lstStyle/>
          <a:p>
            <a:pPr>
              <a:buFont typeface="Wingdings" charset="0"/>
              <a:buChar char="§"/>
            </a:pPr>
            <a:r>
              <a:rPr lang="en-GB" b="1" dirty="0" smtClean="0">
                <a:latin typeface="Calibri Light" charset="0"/>
              </a:rPr>
              <a:t>Safeguard &amp; Balance </a:t>
            </a:r>
            <a:r>
              <a:rPr lang="en-GB" b="1" dirty="0">
                <a:latin typeface="Calibri Light" charset="0"/>
              </a:rPr>
              <a:t>of payments exceptions</a:t>
            </a:r>
            <a:r>
              <a:rPr lang="en-GB" dirty="0">
                <a:latin typeface="Calibri Light" charset="0"/>
              </a:rPr>
              <a:t>:</a:t>
            </a:r>
          </a:p>
          <a:p>
            <a:pPr lvl="1">
              <a:buFont typeface="Wingdings" charset="0"/>
              <a:buChar char="§"/>
            </a:pPr>
            <a:r>
              <a:rPr lang="en-GB" dirty="0" smtClean="0">
                <a:latin typeface="Calibri Light" charset="0"/>
              </a:rPr>
              <a:t>Agreement on Safeguards -&gt; surge in imports causes / threatens serious injury to domestic industry</a:t>
            </a:r>
          </a:p>
          <a:p>
            <a:pPr lvl="1">
              <a:buFont typeface="Wingdings" charset="0"/>
              <a:buChar char="§"/>
            </a:pPr>
            <a:r>
              <a:rPr lang="en-GB" dirty="0" smtClean="0">
                <a:latin typeface="Calibri Light" charset="0"/>
              </a:rPr>
              <a:t>Article </a:t>
            </a:r>
            <a:r>
              <a:rPr lang="en-GB" dirty="0">
                <a:latin typeface="Calibri Light" charset="0"/>
              </a:rPr>
              <a:t>XII:1 of GATT </a:t>
            </a:r>
            <a:r>
              <a:rPr lang="en-GB" dirty="0" smtClean="0">
                <a:latin typeface="Calibri Light" charset="0"/>
              </a:rPr>
              <a:t>1994, Understanding on </a:t>
            </a:r>
            <a:r>
              <a:rPr lang="en-GB" dirty="0" err="1" smtClean="0">
                <a:latin typeface="Calibri Light" charset="0"/>
              </a:rPr>
              <a:t>BoP</a:t>
            </a:r>
            <a:r>
              <a:rPr lang="en-GB" dirty="0">
                <a:latin typeface="Calibri Light" charset="0"/>
              </a:rPr>
              <a:t> </a:t>
            </a:r>
            <a:r>
              <a:rPr lang="en-GB" dirty="0" smtClean="0">
                <a:latin typeface="Calibri Light" charset="0"/>
              </a:rPr>
              <a:t>(safeguard external financial position, </a:t>
            </a:r>
            <a:r>
              <a:rPr lang="en-GB" smtClean="0">
                <a:latin typeface="Calibri Light" charset="0"/>
              </a:rPr>
              <a:t>protect bop)</a:t>
            </a:r>
            <a:endParaRPr lang="en-GB" dirty="0">
              <a:latin typeface="Calibri Light" charset="0"/>
            </a:endParaRPr>
          </a:p>
          <a:p>
            <a:pPr>
              <a:buFont typeface="Wingdings" charset="0"/>
              <a:buChar char="§"/>
            </a:pPr>
            <a:r>
              <a:rPr lang="en-GB" b="1" dirty="0">
                <a:latin typeface="Calibri Light" charset="0"/>
              </a:rPr>
              <a:t>Enabling clause, GATT 1994:</a:t>
            </a:r>
          </a:p>
          <a:p>
            <a:pPr lvl="1">
              <a:buFont typeface="Wingdings" charset="0"/>
              <a:buChar char="§"/>
            </a:pPr>
            <a:r>
              <a:rPr lang="en-GB" dirty="0">
                <a:latin typeface="Calibri Light" charset="0"/>
              </a:rPr>
              <a:t>Paragraphs 1 and 2 of the Enabling Clause.</a:t>
            </a:r>
          </a:p>
          <a:p>
            <a:pPr eaLnBrk="1" hangingPunct="1">
              <a:buFont typeface="Wingdings" charset="0"/>
              <a:buChar char="§"/>
            </a:pPr>
            <a:r>
              <a:rPr lang="en-GB" b="1" dirty="0" smtClean="0">
                <a:latin typeface="Calibri Light" charset="0"/>
              </a:rPr>
              <a:t>Security </a:t>
            </a:r>
            <a:r>
              <a:rPr lang="en-GB" b="1" dirty="0">
                <a:latin typeface="Calibri Light" charset="0"/>
              </a:rPr>
              <a:t>exceptions</a:t>
            </a:r>
            <a:r>
              <a:rPr lang="en-GB" dirty="0">
                <a:latin typeface="Calibri Light" charset="0"/>
              </a:rPr>
              <a:t>:</a:t>
            </a:r>
          </a:p>
          <a:p>
            <a:pPr lvl="1" eaLnBrk="1" hangingPunct="1">
              <a:buFont typeface="Wingdings" charset="0"/>
              <a:buChar char="§"/>
            </a:pPr>
            <a:r>
              <a:rPr lang="en-GB" dirty="0">
                <a:latin typeface="Calibri Light" charset="0"/>
              </a:rPr>
              <a:t>Article XXI of GATT </a:t>
            </a:r>
            <a:r>
              <a:rPr lang="en-GB" dirty="0" smtClean="0">
                <a:latin typeface="Calibri Light" charset="0"/>
              </a:rPr>
              <a:t>1994;</a:t>
            </a:r>
            <a:endParaRPr lang="en-GB" dirty="0">
              <a:latin typeface="Calibri Light" charset="0"/>
            </a:endParaRPr>
          </a:p>
          <a:p>
            <a:pPr lvl="1" eaLnBrk="1" hangingPunct="1">
              <a:buFont typeface="Wingdings" charset="0"/>
              <a:buChar char="§"/>
            </a:pPr>
            <a:r>
              <a:rPr lang="en-GB" dirty="0">
                <a:latin typeface="Calibri Light" charset="0"/>
              </a:rPr>
              <a:t>No invocation of security exceptions in dispute settlement since the establishment of the </a:t>
            </a:r>
            <a:r>
              <a:rPr lang="en-GB" dirty="0" smtClean="0">
                <a:latin typeface="Calibri Light" charset="0"/>
              </a:rPr>
              <a:t>WTO – until recently;</a:t>
            </a:r>
            <a:endParaRPr lang="en-GB" dirty="0">
              <a:latin typeface="Calibri Light" charset="0"/>
            </a:endParaRPr>
          </a:p>
          <a:p>
            <a:pPr lvl="1" eaLnBrk="1" hangingPunct="1">
              <a:buFont typeface="Wingdings" charset="0"/>
              <a:buChar char="§"/>
            </a:pPr>
            <a:r>
              <a:rPr lang="en-GB" dirty="0">
                <a:latin typeface="Calibri Light" charset="0"/>
              </a:rPr>
              <a:t>GATT panel, 1986 – panel established related to the invocation, by the United States, of Article XXI</a:t>
            </a:r>
            <a:r>
              <a:rPr lang="en-GB" dirty="0">
                <a:latin typeface="Calibri Light" charset="0"/>
                <a:sym typeface="Wingdings" charset="0"/>
              </a:rPr>
              <a:t>:(b)(iii) of GATT 1947</a:t>
            </a:r>
            <a:r>
              <a:rPr lang="en-GB" dirty="0">
                <a:latin typeface="Calibri Light" charset="0"/>
              </a:rPr>
              <a:t> in defence of certain trade measures affecting Nicaragua (panel report not adopted by the parties).</a:t>
            </a:r>
          </a:p>
          <a:p>
            <a:pPr lvl="1" eaLnBrk="1" hangingPunct="1">
              <a:buFont typeface="Wingdings" charset="0"/>
              <a:buChar char="§"/>
            </a:pPr>
            <a:endParaRPr lang="en-GB" dirty="0">
              <a:latin typeface="Calibri Light" charset="0"/>
            </a:endParaRPr>
          </a:p>
          <a:p>
            <a:pPr lvl="2" eaLnBrk="1" hangingPunct="1">
              <a:buFont typeface="Courier New" charset="0"/>
              <a:buChar char="o"/>
            </a:pPr>
            <a:endParaRPr lang="en-GB" dirty="0">
              <a:latin typeface="Calibri Light" charset="0"/>
            </a:endParaRPr>
          </a:p>
        </p:txBody>
      </p:sp>
      <p:pic>
        <p:nvPicPr>
          <p:cNvPr id="7" name="Bild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508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1">
                    <a:lumMod val="75000"/>
                    <a:lumOff val="25000"/>
                  </a:schemeClr>
                </a:solidFill>
                <a:ea typeface="+mj-ea"/>
              </a:rPr>
              <a:t>Security Exception Cases</a:t>
            </a:r>
            <a:endParaRPr lang="en-GB" dirty="0">
              <a:solidFill>
                <a:schemeClr val="tx1">
                  <a:lumMod val="75000"/>
                  <a:lumOff val="25000"/>
                </a:schemeClr>
              </a:solidFill>
              <a:ea typeface="+mj-ea"/>
            </a:endParaRPr>
          </a:p>
        </p:txBody>
      </p:sp>
      <p:sp>
        <p:nvSpPr>
          <p:cNvPr id="3" name="Content Placeholder 2"/>
          <p:cNvSpPr>
            <a:spLocks noGrp="1"/>
          </p:cNvSpPr>
          <p:nvPr>
            <p:ph idx="1"/>
          </p:nvPr>
        </p:nvSpPr>
        <p:spPr>
          <a:xfrm>
            <a:off x="1397000" y="1255300"/>
            <a:ext cx="6968331" cy="5434711"/>
          </a:xfrm>
        </p:spPr>
        <p:txBody>
          <a:bodyPr>
            <a:normAutofit fontScale="85000" lnSpcReduction="20000"/>
          </a:bodyPr>
          <a:lstStyle/>
          <a:p>
            <a:pPr>
              <a:buFont typeface="Wingdings" charset="0"/>
              <a:buChar char="§"/>
            </a:pPr>
            <a:r>
              <a:rPr lang="en-GB" sz="2400" b="1" dirty="0" smtClean="0">
                <a:latin typeface="Calibri Light" charset="0"/>
              </a:rPr>
              <a:t>DS526: United Arab Emirates – Measures Relating to Trade in Goods and Services, and TRIPS (Panel established 22 Nov 2017)</a:t>
            </a:r>
          </a:p>
          <a:p>
            <a:pPr lvl="1">
              <a:buFont typeface="Wingdings" charset="0"/>
              <a:buChar char="§"/>
            </a:pPr>
            <a:r>
              <a:rPr lang="en-GB" sz="2000" dirty="0" err="1" smtClean="0">
                <a:latin typeface="Calibri Light" charset="0"/>
              </a:rPr>
              <a:t>Quatar</a:t>
            </a:r>
            <a:r>
              <a:rPr lang="en-GB" sz="2000" dirty="0" smtClean="0">
                <a:latin typeface="Calibri Light" charset="0"/>
              </a:rPr>
              <a:t> requested consultation claiming violations of Arts. I:1, V:2; X:1, 2; XI:1 and XIII:1 GATT, various provisions of GATS and 3, 4 TRIPS</a:t>
            </a:r>
          </a:p>
          <a:p>
            <a:pPr lvl="1">
              <a:buFont typeface="Wingdings" charset="0"/>
              <a:buChar char="§"/>
            </a:pPr>
            <a:r>
              <a:rPr lang="en-GB" sz="2000" dirty="0" smtClean="0">
                <a:latin typeface="Calibri Light" charset="0"/>
              </a:rPr>
              <a:t>Background: attempts at economic isolation imposed by UAE against Qatar (prohibitions of imports / exports / transit etc.) (also: </a:t>
            </a:r>
            <a:r>
              <a:rPr lang="en-GB" sz="2000" dirty="0" err="1" smtClean="0">
                <a:latin typeface="Calibri Light" charset="0"/>
              </a:rPr>
              <a:t>Bahrein</a:t>
            </a:r>
            <a:r>
              <a:rPr lang="en-GB" sz="2000" dirty="0" smtClean="0">
                <a:latin typeface="Calibri Light" charset="0"/>
              </a:rPr>
              <a:t> DS527, Saudi-Arabia DS528)</a:t>
            </a:r>
          </a:p>
          <a:p>
            <a:pPr>
              <a:buFont typeface="Wingdings" charset="0"/>
              <a:buChar char="§"/>
            </a:pPr>
            <a:r>
              <a:rPr lang="en-GB" sz="2400" b="1" dirty="0" smtClean="0">
                <a:latin typeface="Calibri Light" charset="0"/>
              </a:rPr>
              <a:t>DS525: Ukraine – Measures relating to Trade in Goods and Services</a:t>
            </a:r>
          </a:p>
          <a:p>
            <a:pPr lvl="1">
              <a:buFont typeface="Wingdings" charset="0"/>
              <a:buChar char="§"/>
            </a:pPr>
            <a:r>
              <a:rPr lang="en-GB" sz="2000" dirty="0" smtClean="0">
                <a:latin typeface="Calibri Light" charset="0"/>
              </a:rPr>
              <a:t>Russia requested consultations alleging a violation of numerous GATT, SPS, TBT, GATS and other articles</a:t>
            </a:r>
          </a:p>
          <a:p>
            <a:pPr lvl="1">
              <a:buFont typeface="Wingdings" charset="0"/>
              <a:buChar char="§"/>
            </a:pPr>
            <a:r>
              <a:rPr lang="en-GB" sz="2000" dirty="0" smtClean="0">
                <a:latin typeface="Calibri Light" charset="0"/>
              </a:rPr>
              <a:t>Background: Ukrainian measures taken in the context of the conflict in the Donbas – sanctions</a:t>
            </a:r>
          </a:p>
          <a:p>
            <a:pPr>
              <a:buFont typeface="Wingdings" charset="0"/>
              <a:buChar char="§"/>
            </a:pPr>
            <a:r>
              <a:rPr lang="en-GB" sz="2400" b="1" dirty="0" smtClean="0">
                <a:latin typeface="Calibri Light" charset="0"/>
              </a:rPr>
              <a:t>DS544: US – Certain Measures on Steel and Aluminium Products</a:t>
            </a:r>
          </a:p>
          <a:p>
            <a:pPr lvl="1">
              <a:buFont typeface="Wingdings" charset="0"/>
              <a:buChar char="§"/>
            </a:pPr>
            <a:r>
              <a:rPr lang="en-GB" sz="2000" dirty="0" smtClean="0">
                <a:latin typeface="Calibri Light" charset="0"/>
              </a:rPr>
              <a:t>China requested consultation alleging that Trump’s Steel tariff violate the GATT</a:t>
            </a:r>
          </a:p>
          <a:p>
            <a:pPr lvl="1">
              <a:buFont typeface="Wingdings" charset="0"/>
              <a:buChar char="§"/>
            </a:pPr>
            <a:r>
              <a:rPr lang="en-GB" sz="2000" dirty="0" smtClean="0">
                <a:latin typeface="Calibri Light" charset="0"/>
              </a:rPr>
              <a:t>Background: Trump imposed tariffs on steel based on Section 232 of the Trade Expansion Act of 1962  (National Security)</a:t>
            </a:r>
          </a:p>
          <a:p>
            <a:pPr>
              <a:buFont typeface="Wingdings" charset="0"/>
              <a:buChar char="§"/>
            </a:pPr>
            <a:endParaRPr lang="en-GB" sz="2400" dirty="0" smtClean="0">
              <a:latin typeface="Calibri Light" charset="0"/>
            </a:endParaRPr>
          </a:p>
          <a:p>
            <a:pPr>
              <a:buFont typeface="Wingdings" charset="0"/>
              <a:buChar char="§"/>
            </a:pPr>
            <a:endParaRPr lang="en-GB" sz="2400" dirty="0">
              <a:latin typeface="Calibri Light" charset="0"/>
            </a:endParaRPr>
          </a:p>
          <a:p>
            <a:pPr lvl="1" eaLnBrk="1" hangingPunct="1">
              <a:buFont typeface="Wingdings" charset="0"/>
              <a:buChar char="§"/>
            </a:pPr>
            <a:endParaRPr lang="en-GB" sz="2400" dirty="0">
              <a:latin typeface="Calibri Light" charset="0"/>
            </a:endParaRPr>
          </a:p>
          <a:p>
            <a:pPr lvl="2" eaLnBrk="1" hangingPunct="1">
              <a:buFont typeface="Courier New" charset="0"/>
              <a:buChar char="o"/>
            </a:pPr>
            <a:endParaRPr lang="en-GB" dirty="0">
              <a:latin typeface="Calibri Light" charset="0"/>
            </a:endParaRPr>
          </a:p>
        </p:txBody>
      </p:sp>
      <p:pic>
        <p:nvPicPr>
          <p:cNvPr id="7" name="Bild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601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Exceptions</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Waivers</a:t>
            </a:r>
          </a:p>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ea typeface="+mn-ea"/>
              </a:rPr>
              <a:t>Derogation</a:t>
            </a:r>
          </a:p>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General Exceptions</a:t>
            </a:r>
          </a:p>
          <a:p>
            <a:pPr marL="91440" indent="-91440" eaLnBrk="1" fontAlgn="auto" hangingPunct="1">
              <a:buFont typeface="Wingdings" panose="05000000000000000000" pitchFamily="2" charset="2"/>
              <a:buChar char="§"/>
              <a:defRPr/>
            </a:pPr>
            <a:r>
              <a:rPr lang="en-GB" b="1" dirty="0" smtClean="0">
                <a:solidFill>
                  <a:schemeClr val="tx1">
                    <a:lumMod val="75000"/>
                    <a:lumOff val="25000"/>
                  </a:schemeClr>
                </a:solidFill>
                <a:latin typeface="+mj-lt"/>
              </a:rPr>
              <a:t>Regional Integration</a:t>
            </a:r>
          </a:p>
          <a:p>
            <a:pPr marL="91440" indent="-91440" eaLnBrk="1" fontAlgn="auto" hangingPunct="1">
              <a:buFont typeface="Wingdings" panose="05000000000000000000" pitchFamily="2" charset="2"/>
              <a:buChar char="§"/>
              <a:defRPr/>
            </a:pPr>
            <a:r>
              <a:rPr lang="en-GB" b="1" dirty="0" smtClean="0">
                <a:solidFill>
                  <a:schemeClr val="tx1">
                    <a:lumMod val="75000"/>
                    <a:lumOff val="25000"/>
                  </a:schemeClr>
                </a:solidFill>
                <a:latin typeface="+mj-lt"/>
              </a:rPr>
              <a:t>Specific Exceptions</a:t>
            </a:r>
          </a:p>
          <a:p>
            <a:pPr marL="491490" lvl="1" indent="-91440">
              <a:buFont typeface="Wingdings" panose="05000000000000000000" pitchFamily="2" charset="2"/>
              <a:buChar char="§"/>
              <a:defRPr/>
            </a:pPr>
            <a:r>
              <a:rPr lang="en-GB" b="1" dirty="0" smtClean="0">
                <a:solidFill>
                  <a:schemeClr val="tx1">
                    <a:lumMod val="75000"/>
                    <a:lumOff val="25000"/>
                  </a:schemeClr>
                </a:solidFill>
                <a:latin typeface="+mj-lt"/>
              </a:rPr>
              <a:t>Security Exception</a:t>
            </a:r>
          </a:p>
          <a:p>
            <a:pPr marL="491490" lvl="1" indent="-91440">
              <a:buFont typeface="Wingdings" panose="05000000000000000000" pitchFamily="2" charset="2"/>
              <a:buChar char="§"/>
              <a:defRPr/>
            </a:pPr>
            <a:r>
              <a:rPr lang="en-GB" b="1" dirty="0" smtClean="0">
                <a:solidFill>
                  <a:schemeClr val="tx1">
                    <a:lumMod val="75000"/>
                    <a:lumOff val="25000"/>
                  </a:schemeClr>
                </a:solidFill>
                <a:latin typeface="+mj-lt"/>
              </a:rPr>
              <a:t>Economic Emergency Exceptions</a:t>
            </a:r>
            <a:endParaRPr lang="en-GB" b="1"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79072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1">
                    <a:lumMod val="75000"/>
                    <a:lumOff val="25000"/>
                  </a:schemeClr>
                </a:solidFill>
                <a:ea typeface="+mj-ea"/>
              </a:rPr>
              <a:t>Regional integration</a:t>
            </a:r>
            <a:endParaRPr lang="en-GB" dirty="0">
              <a:solidFill>
                <a:schemeClr val="tx1">
                  <a:lumMod val="75000"/>
                  <a:lumOff val="25000"/>
                </a:schemeClr>
              </a:solidFill>
              <a:ea typeface="+mj-ea"/>
            </a:endParaRPr>
          </a:p>
        </p:txBody>
      </p:sp>
      <p:sp>
        <p:nvSpPr>
          <p:cNvPr id="3" name="Content Placeholder 2"/>
          <p:cNvSpPr>
            <a:spLocks noGrp="1"/>
          </p:cNvSpPr>
          <p:nvPr>
            <p:ph idx="1"/>
          </p:nvPr>
        </p:nvSpPr>
        <p:spPr>
          <a:xfrm>
            <a:off x="1286932" y="1600200"/>
            <a:ext cx="7399867" cy="4525963"/>
          </a:xfrm>
        </p:spPr>
        <p:txBody>
          <a:bodyPr>
            <a:normAutofit fontScale="92500" lnSpcReduction="20000"/>
          </a:bodyPr>
          <a:lstStyle/>
          <a:p>
            <a:pPr eaLnBrk="1" hangingPunct="1">
              <a:buFont typeface="Wingdings" charset="0"/>
              <a:buChar char="§"/>
            </a:pPr>
            <a:r>
              <a:rPr lang="en-GB" b="1" dirty="0">
                <a:latin typeface="Calibri Light" charset="0"/>
              </a:rPr>
              <a:t>Relevant legal provisions</a:t>
            </a:r>
            <a:r>
              <a:rPr lang="en-GB" dirty="0">
                <a:latin typeface="Calibri Light" charset="0"/>
              </a:rPr>
              <a:t>:</a:t>
            </a:r>
          </a:p>
          <a:p>
            <a:pPr lvl="1" eaLnBrk="1" hangingPunct="1">
              <a:buFont typeface="Wingdings" charset="0"/>
              <a:buChar char="§"/>
            </a:pPr>
            <a:r>
              <a:rPr lang="en-GB" dirty="0">
                <a:latin typeface="Calibri Light" charset="0"/>
              </a:rPr>
              <a:t>Article XXIV:(5) of GATT 1994; and</a:t>
            </a:r>
          </a:p>
          <a:p>
            <a:pPr lvl="1" eaLnBrk="1" hangingPunct="1">
              <a:buFont typeface="Wingdings" charset="0"/>
              <a:buChar char="§"/>
            </a:pPr>
            <a:r>
              <a:rPr lang="en-GB" dirty="0">
                <a:latin typeface="Calibri Light" charset="0"/>
              </a:rPr>
              <a:t>Article XXIV</a:t>
            </a:r>
            <a:r>
              <a:rPr lang="en-GB" dirty="0">
                <a:latin typeface="Calibri Light" charset="0"/>
                <a:sym typeface="Wingdings" charset="0"/>
              </a:rPr>
              <a:t>:(8) of GATT </a:t>
            </a:r>
            <a:r>
              <a:rPr lang="en-GB" dirty="0" smtClean="0">
                <a:latin typeface="Calibri Light" charset="0"/>
                <a:sym typeface="Wingdings" charset="0"/>
              </a:rPr>
              <a:t>1994</a:t>
            </a:r>
            <a:endParaRPr lang="en-GB" sz="1200" dirty="0">
              <a:latin typeface="Calibri Light" charset="0"/>
              <a:sym typeface="Wingdings" charset="0"/>
            </a:endParaRPr>
          </a:p>
          <a:p>
            <a:pPr eaLnBrk="1" hangingPunct="1">
              <a:buFont typeface="Wingdings" charset="0"/>
              <a:buChar char="§"/>
            </a:pPr>
            <a:r>
              <a:rPr lang="en-GB" b="1" dirty="0">
                <a:latin typeface="Calibri Light" charset="0"/>
                <a:sym typeface="Wingdings" charset="0"/>
              </a:rPr>
              <a:t>WTO case law on regional integration:</a:t>
            </a:r>
          </a:p>
          <a:p>
            <a:pPr lvl="1" eaLnBrk="1" hangingPunct="1">
              <a:buFont typeface="Wingdings" charset="0"/>
              <a:buChar char="§"/>
            </a:pPr>
            <a:r>
              <a:rPr lang="en-GB" dirty="0">
                <a:latin typeface="Calibri Light" charset="0"/>
                <a:sym typeface="Wingdings" charset="0"/>
              </a:rPr>
              <a:t>Panel and Appellate Body Reports, </a:t>
            </a:r>
            <a:r>
              <a:rPr lang="en-GB" i="1" dirty="0">
                <a:latin typeface="Calibri Light" charset="0"/>
                <a:sym typeface="Wingdings" charset="0"/>
              </a:rPr>
              <a:t>Turkey – Textiles</a:t>
            </a:r>
            <a:r>
              <a:rPr lang="en-GB" dirty="0">
                <a:latin typeface="Calibri Light" charset="0"/>
                <a:sym typeface="Wingdings" charset="0"/>
              </a:rPr>
              <a:t>:</a:t>
            </a:r>
          </a:p>
          <a:p>
            <a:pPr lvl="2" eaLnBrk="1" hangingPunct="1">
              <a:buFont typeface="Courier New" charset="0"/>
              <a:buChar char="o"/>
            </a:pPr>
            <a:r>
              <a:rPr lang="en-GB" sz="1600" dirty="0">
                <a:latin typeface="Calibri Light" charset="0"/>
                <a:sym typeface="Wingdings" charset="0"/>
              </a:rPr>
              <a:t>What is meant by “shall not on the whole be higher or more restrictive than the general incidence of the duties  and regulations of commerce applicable … prior to formation” in Article XXIV:5?</a:t>
            </a:r>
          </a:p>
          <a:p>
            <a:pPr lvl="2" eaLnBrk="1" hangingPunct="1">
              <a:buFont typeface="Courier New" charset="0"/>
              <a:buChar char="o"/>
            </a:pPr>
            <a:r>
              <a:rPr lang="en-GB" sz="1600" dirty="0">
                <a:latin typeface="Calibri Light" charset="0"/>
                <a:sym typeface="Wingdings" charset="0"/>
              </a:rPr>
              <a:t>What is meant by “substantially all trade” in Article XXIV:8(b)?</a:t>
            </a:r>
          </a:p>
          <a:p>
            <a:pPr eaLnBrk="1" hangingPunct="1">
              <a:buFont typeface="Wingdings" charset="0"/>
              <a:buChar char="§"/>
            </a:pPr>
            <a:r>
              <a:rPr lang="en-GB" b="1" dirty="0">
                <a:latin typeface="Calibri Light" charset="0"/>
              </a:rPr>
              <a:t>Paragraph 4 of the Enabling clause, GATT 1994.</a:t>
            </a:r>
            <a:endParaRPr lang="en-GB" dirty="0">
              <a:latin typeface="Calibri Light" charset="0"/>
            </a:endParaRPr>
          </a:p>
          <a:p>
            <a:pPr lvl="2" eaLnBrk="1" hangingPunct="1">
              <a:buFont typeface="Calibri" charset="0"/>
              <a:buNone/>
            </a:pPr>
            <a:endParaRPr lang="en-GB" sz="1600" dirty="0">
              <a:latin typeface="Calibri Light" charset="0"/>
              <a:sym typeface="Wingdings" charset="0"/>
            </a:endParaRPr>
          </a:p>
          <a:p>
            <a:pPr eaLnBrk="1" hangingPunct="1">
              <a:buFont typeface="Calibri" charset="0"/>
              <a:buNone/>
            </a:pPr>
            <a:endParaRPr lang="en-GB" dirty="0">
              <a:latin typeface="Calibri Light" charset="0"/>
            </a:endParaRPr>
          </a:p>
          <a:p>
            <a:pPr lvl="1" eaLnBrk="1" hangingPunct="1">
              <a:buFont typeface="Wingdings" charset="0"/>
              <a:buChar char="§"/>
            </a:pPr>
            <a:endParaRPr lang="en-GB" dirty="0">
              <a:latin typeface="Calibri" charset="0"/>
            </a:endParaRPr>
          </a:p>
        </p:txBody>
      </p:sp>
      <p:pic>
        <p:nvPicPr>
          <p:cNvPr id="7" name="Bild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7475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“Regional” Trade Agreements or PTAs</a:t>
            </a:r>
            <a:endParaRPr lang="en-GB" b="1"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 1" descr="Bildschirmfoto 2018-05-07 um 15.09.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610" y="2300372"/>
            <a:ext cx="7808390" cy="4105953"/>
          </a:xfrm>
          <a:prstGeom prst="rect">
            <a:avLst/>
          </a:prstGeom>
        </p:spPr>
      </p:pic>
    </p:spTree>
    <p:extLst>
      <p:ext uri="{BB962C8B-B14F-4D97-AF65-F5344CB8AC3E}">
        <p14:creationId xmlns:p14="http://schemas.microsoft.com/office/powerpoint/2010/main" val="15237281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“Regional” Trade Agreements or PTAs</a:t>
            </a:r>
            <a:endParaRPr lang="en-GB" b="1"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5" descr="Bildschirmfoto 2018-05-07 um 15.09.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338" y="1511590"/>
            <a:ext cx="7255843" cy="2874696"/>
          </a:xfrm>
          <a:prstGeom prst="rect">
            <a:avLst/>
          </a:prstGeom>
        </p:spPr>
      </p:pic>
    </p:spTree>
    <p:extLst>
      <p:ext uri="{BB962C8B-B14F-4D97-AF65-F5344CB8AC3E}">
        <p14:creationId xmlns:p14="http://schemas.microsoft.com/office/powerpoint/2010/main" val="39277920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“Regional” Trade Agreements or PTAs</a:t>
            </a:r>
            <a:endParaRPr lang="en-GB" b="1"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 1" descr="Bildschirmfoto 2018-05-07 um 15.10.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2794" y="1494187"/>
            <a:ext cx="7652609" cy="3662163"/>
          </a:xfrm>
          <a:prstGeom prst="rect">
            <a:avLst/>
          </a:prstGeom>
        </p:spPr>
      </p:pic>
    </p:spTree>
    <p:extLst>
      <p:ext uri="{BB962C8B-B14F-4D97-AF65-F5344CB8AC3E}">
        <p14:creationId xmlns:p14="http://schemas.microsoft.com/office/powerpoint/2010/main" val="380270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lnSpcReduction="10000"/>
          </a:bodyPr>
          <a:lstStyle/>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On </a:t>
            </a:r>
            <a:r>
              <a:rPr lang="en-GB" sz="2000" dirty="0" err="1" smtClean="0">
                <a:solidFill>
                  <a:schemeClr val="tx1">
                    <a:lumMod val="75000"/>
                    <a:lumOff val="25000"/>
                  </a:schemeClr>
                </a:solidFill>
                <a:latin typeface="+mj-lt"/>
              </a:rPr>
              <a:t>everage</a:t>
            </a:r>
            <a:r>
              <a:rPr lang="en-GB" sz="2000" dirty="0" smtClean="0">
                <a:solidFill>
                  <a:schemeClr val="tx1">
                    <a:lumMod val="75000"/>
                    <a:lumOff val="25000"/>
                  </a:schemeClr>
                </a:solidFill>
                <a:latin typeface="+mj-lt"/>
              </a:rPr>
              <a:t>: a WTO Member party to 13 RTAs</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No WTO Member that is not party to at least one</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GATT and GATS allow this breach of the MFN principle, see also Understanding on Art. XXIV of the GATT, principle (Art. XXIV:4 of the GATT): “The contracting parties recognize the desirability of increasing freedom of trade by the development, through voluntary agreements, of closer integration between the economies of the countries parties to such agreements. They also recognise that the purpose of a customs union or of a free trade area should be to facilitate trade between the constituent territories and not to raise barriers to the trade of other contracting parties with such territories.”</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i.e.: further liberalisation, regional liberalisation as stepping stone for multilateral liberalisation / political reasons for regionalism</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Criticism</a:t>
            </a:r>
          </a:p>
          <a:p>
            <a:pPr marL="491490" lvl="1" indent="-91440">
              <a:buFont typeface="Wingdings" panose="05000000000000000000" pitchFamily="2" charset="2"/>
              <a:buChar char="§"/>
              <a:defRPr/>
            </a:pPr>
            <a:r>
              <a:rPr lang="en-GB" sz="1600" dirty="0" smtClean="0">
                <a:solidFill>
                  <a:schemeClr val="tx1">
                    <a:lumMod val="75000"/>
                    <a:lumOff val="25000"/>
                  </a:schemeClr>
                </a:solidFill>
                <a:latin typeface="+mj-lt"/>
              </a:rPr>
              <a:t>Do RTAs divert or create trade?</a:t>
            </a:r>
          </a:p>
          <a:p>
            <a:pPr marL="491490" lvl="1" indent="-91440">
              <a:buFont typeface="Wingdings" panose="05000000000000000000" pitchFamily="2" charset="2"/>
              <a:buChar char="§"/>
              <a:defRPr/>
            </a:pPr>
            <a:r>
              <a:rPr lang="en-GB" sz="1600" dirty="0" smtClean="0">
                <a:solidFill>
                  <a:schemeClr val="tx1">
                    <a:lumMod val="75000"/>
                    <a:lumOff val="25000"/>
                  </a:schemeClr>
                </a:solidFill>
                <a:latin typeface="+mj-lt"/>
              </a:rPr>
              <a:t>Undermines multilateral approach rather than enhances it, inconsistencies</a:t>
            </a:r>
            <a:endParaRPr lang="en-GB" sz="16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78221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 Substance</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fontScale="92500"/>
          </a:bodyPr>
          <a:lstStyle/>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Art. XXIV:5 (according to AB in Turkey-Textiles)</a:t>
            </a:r>
          </a:p>
          <a:p>
            <a:pPr marL="491490" lvl="1" indent="-91440">
              <a:buFont typeface="Wingdings" panose="05000000000000000000" pitchFamily="2" charset="2"/>
              <a:buChar char="§"/>
              <a:defRPr/>
            </a:pPr>
            <a:r>
              <a:rPr lang="en-GB" sz="2400" dirty="0" smtClean="0">
                <a:solidFill>
                  <a:schemeClr val="tx1">
                    <a:lumMod val="75000"/>
                    <a:lumOff val="25000"/>
                  </a:schemeClr>
                </a:solidFill>
                <a:latin typeface="+mj-lt"/>
              </a:rPr>
              <a:t>Measure introduced upon formation of CU/FTA meeting requirements of XXIV:8(a), 5(a)</a:t>
            </a:r>
          </a:p>
          <a:p>
            <a:pPr marL="491490" lvl="1" indent="-91440">
              <a:buFont typeface="Wingdings" panose="05000000000000000000" pitchFamily="2" charset="2"/>
              <a:buChar char="§"/>
              <a:defRPr/>
            </a:pPr>
            <a:r>
              <a:rPr lang="en-GB" sz="2400" dirty="0" smtClean="0">
                <a:solidFill>
                  <a:schemeClr val="tx1">
                    <a:lumMod val="75000"/>
                    <a:lumOff val="25000"/>
                  </a:schemeClr>
                </a:solidFill>
                <a:latin typeface="+mj-lt"/>
              </a:rPr>
              <a:t>Formation of CU/FTA would be prevented if it were not allowed to introduce the measure at issue (difficult)</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What is a CU? -&gt; Art. XXIV:8(a) (note: Argentine – Footwear: if safeguard investigation with respect to all sources, imposition on all sources, including members of FTA; note: Turkey – Textiles: not required that same duty and regulations as other constituent members with respect to trade with third countries, but substantially the same), note: applied rate is relevant (Understanding on Art. XXIV) </a:t>
            </a:r>
            <a:r>
              <a:rPr lang="en-GB" sz="2400" dirty="0" smtClean="0">
                <a:solidFill>
                  <a:schemeClr val="tx1">
                    <a:lumMod val="75000"/>
                    <a:lumOff val="25000"/>
                  </a:schemeClr>
                </a:solidFill>
                <a:latin typeface="+mj-lt"/>
              </a:rPr>
              <a:t>Procedure: if bound rate rises in formation -&gt; XXIV:6</a:t>
            </a:r>
          </a:p>
          <a:p>
            <a:pPr marL="91440" indent="-91440" eaLnBrk="1" fontAlgn="auto" hangingPunct="1">
              <a:buFont typeface="Wingdings" panose="05000000000000000000" pitchFamily="2" charset="2"/>
              <a:buChar char="§"/>
              <a:defRPr/>
            </a:pPr>
            <a:r>
              <a:rPr lang="en-GB" sz="2400" dirty="0" smtClean="0">
                <a:solidFill>
                  <a:schemeClr val="tx1">
                    <a:lumMod val="75000"/>
                    <a:lumOff val="25000"/>
                  </a:schemeClr>
                </a:solidFill>
                <a:latin typeface="+mj-lt"/>
              </a:rPr>
              <a:t>What is an FTA? XXIV:8(b)</a:t>
            </a:r>
            <a:endParaRPr lang="en-GB" sz="24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4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0212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The Regional Trade Exception: Procedure</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104580"/>
          </a:xfrm>
        </p:spPr>
        <p:txBody>
          <a:bodyPr rtlCol="0">
            <a:normAutofit/>
          </a:bodyPr>
          <a:lstStyle/>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December 2006: RTA Transparency Mechanism (General Council, WT/L/671)</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Early announcement of negotiations and newly signed RTAS</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Notification requirements</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Procedure to consider RTA in WTO Committee on RTAs or Committee on Trade and Development</a:t>
            </a:r>
          </a:p>
          <a:p>
            <a:pPr marL="91440" indent="-91440" eaLnBrk="1" fontAlgn="auto" hangingPunct="1">
              <a:buFont typeface="Wingdings" panose="05000000000000000000" pitchFamily="2" charset="2"/>
              <a:buChar char="§"/>
              <a:defRPr/>
            </a:pPr>
            <a:r>
              <a:rPr lang="en-GB" sz="2000" dirty="0" smtClean="0">
                <a:solidFill>
                  <a:schemeClr val="tx1">
                    <a:lumMod val="75000"/>
                    <a:lumOff val="25000"/>
                  </a:schemeClr>
                </a:solidFill>
                <a:latin typeface="+mj-lt"/>
              </a:rPr>
              <a:t>WTO Secretariat has to maintain updated electronic database (WTO Website)</a:t>
            </a:r>
            <a:endParaRPr lang="en-GB" sz="16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sz="2000"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0086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Benutzerdefiniert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1267</Words>
  <Application>Microsoft Macintosh PowerPoint</Application>
  <PresentationFormat>Bildschirmpräsentation (4:3)</PresentationFormat>
  <Paragraphs>106</Paragraphs>
  <Slides>15</Slides>
  <Notes>2</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Office-Design</vt:lpstr>
      <vt:lpstr>WTO Law Class 6: Regional Integration, National Security, Economic Emergency</vt:lpstr>
      <vt:lpstr>Exceptions</vt:lpstr>
      <vt:lpstr>Regional integration</vt:lpstr>
      <vt:lpstr>The Regional Trade Exception</vt:lpstr>
      <vt:lpstr>The Regional Trade Exception</vt:lpstr>
      <vt:lpstr>The Regional Trade Exception</vt:lpstr>
      <vt:lpstr>The Regional Trade Exception</vt:lpstr>
      <vt:lpstr>The Regional Trade Exception: Substance</vt:lpstr>
      <vt:lpstr>The Regional Trade Exception: Procedure</vt:lpstr>
      <vt:lpstr>The Regional Trade Exception: SDT</vt:lpstr>
      <vt:lpstr>The Regional Trade Exception</vt:lpstr>
      <vt:lpstr>Art. XXIV to unliberalize trade? Peru - Agriculture</vt:lpstr>
      <vt:lpstr>Art. XXIV to unliberalize trade? Peru - Agriculture</vt:lpstr>
      <vt:lpstr>Specific exceptions</vt:lpstr>
      <vt:lpstr>Security Exception Cases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WTO Law Class 6: Regional Integration, National Security, Economic Emergency</dc:title>
  <dc:creator>Holger Hestermeyer</dc:creator>
  <cp:lastModifiedBy>Holger Hestermeyer</cp:lastModifiedBy>
  <cp:revision>11</cp:revision>
  <dcterms:created xsi:type="dcterms:W3CDTF">2018-05-07T09:54:43Z</dcterms:created>
  <dcterms:modified xsi:type="dcterms:W3CDTF">2018-05-07T14:30:59Z</dcterms:modified>
</cp:coreProperties>
</file>