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A1A2D-26E5-184E-B983-C2337264528E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947AF-9245-784F-9A97-C4464CE6A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870373-BA21-764E-A1A6-C5E1D10026D3}" type="slidenum">
              <a:rPr lang="en-GB"/>
              <a:pPr eaLnBrk="1" hangingPunct="1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7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79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44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98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7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24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20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48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18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94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03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271B2-ED53-8348-BC61-102ED24A7B48}" type="datetimeFigureOut">
              <a:rPr lang="de-DE" smtClean="0"/>
              <a:t>07.05.18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5579E-F52E-2C4B-B38E-10392B39B6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10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el 1"/>
          <p:cNvSpPr>
            <a:spLocks noGrp="1"/>
          </p:cNvSpPr>
          <p:nvPr>
            <p:ph type="ctrTitle"/>
          </p:nvPr>
        </p:nvSpPr>
        <p:spPr>
          <a:xfrm>
            <a:off x="255588" y="2292350"/>
            <a:ext cx="8797925" cy="1470025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WTO Law</a:t>
            </a:r>
            <a:b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de-DE" sz="2500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Class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7: GATT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General </a:t>
            </a:r>
            <a:r>
              <a:rPr lang="de-DE" sz="250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Exceptions</a:t>
            </a:r>
            <a:endParaRPr lang="de-DE" sz="25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Bild 6" descr="KCL_box_red_pin_rgb_3952A9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1063" r="62502" b="44498"/>
          <a:stretch>
            <a:fillRect/>
          </a:stretch>
        </p:blipFill>
        <p:spPr bwMode="auto">
          <a:xfrm>
            <a:off x="-115888" y="892175"/>
            <a:ext cx="17541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Bild 3" descr="KCL_box_red_pin_rgb_3952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12819" b="15135"/>
          <a:stretch>
            <a:fillRect/>
          </a:stretch>
        </p:blipFill>
        <p:spPr bwMode="auto">
          <a:xfrm>
            <a:off x="993775" y="1036638"/>
            <a:ext cx="16779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Untertitel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164387" cy="17526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Ferrara 2018</a:t>
            </a:r>
          </a:p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Dr. Holger Hestermeyer</a:t>
            </a:r>
          </a:p>
          <a:p>
            <a:pPr>
              <a:buFont typeface="Monotype Sorts" charset="0"/>
              <a:buNone/>
            </a:pPr>
            <a:r>
              <a:rPr lang="de-DE" sz="18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Shell Reader in International Dispute Resolution, King‘s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05049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nl-BE" dirty="0" smtClean="0">
                <a:ea typeface="+mj-ea"/>
              </a:rPr>
              <a:t>Chapeau</a:t>
            </a:r>
            <a:endParaRPr lang="nl-NL" dirty="0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0" y="1052513"/>
            <a:ext cx="7289800" cy="5472112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‘Subject to the requirement that such measures are not applied in a manner which would constitute a means of arbitrary or unjustifiable discrimination between contries where the same conditions prevail, or a disguised restriction on international trade...’</a:t>
            </a:r>
          </a:p>
          <a:p>
            <a:pPr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‘arbitrary’ &amp; ‘unjustifiable’ discrimination &amp; ‘disguised restriction on trade: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‘avoiding abuse or illegitimate use of exception’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‘more than one alternative action available’ (</a:t>
            </a:r>
            <a:r>
              <a:rPr lang="nl-BE" sz="2000" i="1" dirty="0">
                <a:latin typeface="Tahoma" charset="0"/>
                <a:cs typeface="Arial" charset="0"/>
              </a:rPr>
              <a:t>Gasoline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is there a reasonable justification for the discrimination? (</a:t>
            </a:r>
            <a:r>
              <a:rPr lang="nl-BE" sz="2000" i="1" dirty="0">
                <a:latin typeface="Tahoma" charset="0"/>
                <a:cs typeface="Arial" charset="0"/>
              </a:rPr>
              <a:t>Gas.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no attempt to find/negotiate an international solution with the claimants (</a:t>
            </a:r>
            <a:r>
              <a:rPr lang="nl-BE" sz="2000" i="1" dirty="0">
                <a:latin typeface="Tahoma" charset="0"/>
                <a:cs typeface="Arial" charset="0"/>
              </a:rPr>
              <a:t>Shrimp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limited flexibility, lack of transparency/predictability (</a:t>
            </a:r>
            <a:r>
              <a:rPr lang="nl-BE" sz="2000" i="1" dirty="0">
                <a:latin typeface="Tahoma" charset="0"/>
                <a:cs typeface="Arial" charset="0"/>
              </a:rPr>
              <a:t>Shrimp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no rational connection to the Art XX objective (</a:t>
            </a:r>
            <a:r>
              <a:rPr lang="nl-BE" sz="2000" i="1" dirty="0">
                <a:latin typeface="Tahoma" charset="0"/>
                <a:cs typeface="Arial" charset="0"/>
              </a:rPr>
              <a:t>Brazil tyres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endParaRPr lang="nl-BE" sz="2000" dirty="0">
              <a:latin typeface="Tahoma" charset="0"/>
              <a:cs typeface="Arial" charset="0"/>
            </a:endParaRPr>
          </a:p>
          <a:p>
            <a:pPr eaLnBrk="1" hangingPunct="1">
              <a:defRPr/>
            </a:pPr>
            <a:endParaRPr lang="nl-BE" sz="2400" dirty="0">
              <a:latin typeface="Tahoma" charset="0"/>
              <a:cs typeface="Arial" charset="0"/>
            </a:endParaRPr>
          </a:p>
          <a:p>
            <a:pPr lvl="1" eaLnBrk="1" hangingPunct="1">
              <a:defRPr/>
            </a:pPr>
            <a:endParaRPr lang="nl-NL" sz="2400" dirty="0">
              <a:latin typeface="Tahoma" charset="0"/>
              <a:cs typeface="Arial" charset="0"/>
            </a:endParaRPr>
          </a:p>
          <a:p>
            <a:pPr lvl="1" eaLnBrk="1" hangingPunct="1">
              <a:defRPr/>
            </a:pPr>
            <a:endParaRPr lang="nl-NL" sz="2400" dirty="0">
              <a:latin typeface="Tahoma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42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0" y="274638"/>
            <a:ext cx="7366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>
                <a:ea typeface="+mj-ea"/>
              </a:rPr>
              <a:t>Introduction to General Exceptions</a:t>
            </a:r>
            <a:endParaRPr lang="nl-NL" dirty="0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1732" y="1341438"/>
            <a:ext cx="7095067" cy="518318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Purpose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Applicability (GATT v non GATT?)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Public policy interests (closed v open list?)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Extraterritoriality?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nl-BE" sz="2400" dirty="0" smtClean="0">
                <a:ea typeface="+mn-ea"/>
              </a:rPr>
              <a:t>GATT Panel </a:t>
            </a:r>
            <a:r>
              <a:rPr lang="nl-BE" sz="2400" i="1" dirty="0" smtClean="0">
                <a:ea typeface="+mn-ea"/>
              </a:rPr>
              <a:t>Tuna/Dolphin </a:t>
            </a:r>
            <a:r>
              <a:rPr lang="nl-BE" sz="2400" dirty="0" smtClean="0">
                <a:ea typeface="+mn-ea"/>
              </a:rPr>
              <a:t>v AB </a:t>
            </a:r>
            <a:r>
              <a:rPr lang="nl-BE" sz="2400" i="1" dirty="0" smtClean="0">
                <a:ea typeface="+mn-ea"/>
              </a:rPr>
              <a:t>Shrimp/Turtle</a:t>
            </a:r>
            <a:r>
              <a:rPr lang="nl-BE" sz="2400" dirty="0">
                <a:ea typeface="+mn-ea"/>
              </a:rPr>
              <a:t> </a:t>
            </a:r>
            <a:r>
              <a:rPr lang="nl-BE" sz="2400" dirty="0" smtClean="0">
                <a:ea typeface="+mn-ea"/>
              </a:rPr>
              <a:t>(§121)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Structure (two-step analysis)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Proportionality principle (suitability, necessity, proportionality stricto sensu)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nl-BE" dirty="0" smtClean="0">
                <a:ea typeface="+mn-ea"/>
              </a:rPr>
              <a:t>Burden of proof</a:t>
            </a:r>
            <a:endParaRPr lang="nl-NL" dirty="0" smtClean="0">
              <a:ea typeface="+mn-ea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80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General exceptions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338" y="1846264"/>
            <a:ext cx="7296150" cy="457358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900" b="1" dirty="0">
                <a:latin typeface="Calibri Light" charset="0"/>
              </a:rPr>
              <a:t>Relevant WTO legal provisions</a:t>
            </a:r>
            <a:r>
              <a:rPr lang="en-GB" sz="1900" dirty="0">
                <a:latin typeface="Calibri Light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700" dirty="0">
                <a:latin typeface="Calibri Light" charset="0"/>
              </a:rPr>
              <a:t>Article XX of GATT 1994 / Article XIV of GATS </a:t>
            </a:r>
            <a:r>
              <a:rPr lang="en-GB" sz="1100" dirty="0" smtClean="0">
                <a:latin typeface="Calibri Light" charset="0"/>
              </a:rPr>
              <a:t> </a:t>
            </a:r>
          </a:p>
          <a:p>
            <a:pPr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900" b="1" dirty="0" smtClean="0">
                <a:latin typeface="Calibri Light" charset="0"/>
              </a:rPr>
              <a:t>WTO case law on Article XX generally</a:t>
            </a:r>
            <a:r>
              <a:rPr lang="en-GB" sz="1900" dirty="0" smtClean="0">
                <a:latin typeface="Calibri Light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700" dirty="0" smtClean="0">
                <a:latin typeface="Calibri Light" charset="0"/>
              </a:rPr>
              <a:t>Two</a:t>
            </a:r>
            <a:r>
              <a:rPr lang="en-GB" sz="1700" dirty="0">
                <a:latin typeface="Calibri Light" charset="0"/>
              </a:rPr>
              <a:t>-tier test – Appellate Body Reports, </a:t>
            </a:r>
            <a:r>
              <a:rPr lang="en-GB" sz="1700" i="1" dirty="0">
                <a:latin typeface="Calibri Light" charset="0"/>
              </a:rPr>
              <a:t>US – Gasoline</a:t>
            </a:r>
            <a:r>
              <a:rPr lang="en-GB" sz="1700" dirty="0">
                <a:latin typeface="Calibri Light" charset="0"/>
              </a:rPr>
              <a:t>, </a:t>
            </a:r>
            <a:r>
              <a:rPr lang="en-GB" sz="1700" i="1" dirty="0">
                <a:latin typeface="Calibri Light" charset="0"/>
              </a:rPr>
              <a:t>Brazil – </a:t>
            </a:r>
            <a:r>
              <a:rPr lang="en-GB" sz="1700" i="1" dirty="0" err="1">
                <a:latin typeface="Calibri Light" charset="0"/>
              </a:rPr>
              <a:t>Retreaded</a:t>
            </a:r>
            <a:r>
              <a:rPr lang="en-GB" sz="1700" i="1" dirty="0">
                <a:latin typeface="Calibri Light" charset="0"/>
              </a:rPr>
              <a:t> Tyres</a:t>
            </a:r>
            <a:r>
              <a:rPr lang="en-GB" sz="1700" dirty="0">
                <a:latin typeface="Calibri Light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GB" sz="1500" dirty="0">
                <a:latin typeface="Calibri Light" charset="0"/>
              </a:rPr>
              <a:t>Does the measure fall under an exception listed in a subparagraph of Article XX?</a:t>
            </a: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GB" sz="1500" dirty="0">
                <a:latin typeface="Calibri Light" charset="0"/>
              </a:rPr>
              <a:t>Does the measure in question satisfy the chapeau of Article XX?</a:t>
            </a:r>
          </a:p>
          <a:p>
            <a:pPr lvl="2" eaLnBrk="1" hangingPunct="1">
              <a:lnSpc>
                <a:spcPct val="70000"/>
              </a:lnSpc>
              <a:buFont typeface="Calibri" charset="0"/>
              <a:buNone/>
            </a:pPr>
            <a:endParaRPr lang="en-GB" sz="600" dirty="0">
              <a:latin typeface="Calibri Light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700" dirty="0">
                <a:latin typeface="Calibri Light" charset="0"/>
              </a:rPr>
              <a:t>“necessary” or “related to” – Appellate Body Reports, </a:t>
            </a:r>
            <a:r>
              <a:rPr lang="en-GB" sz="1700" i="1" dirty="0">
                <a:latin typeface="Calibri Light" charset="0"/>
              </a:rPr>
              <a:t>Korea – Beef</a:t>
            </a:r>
            <a:r>
              <a:rPr lang="en-GB" sz="1700" dirty="0">
                <a:latin typeface="Calibri Light" charset="0"/>
              </a:rPr>
              <a:t>, </a:t>
            </a:r>
            <a:r>
              <a:rPr lang="en-GB" sz="1700" i="1" dirty="0">
                <a:latin typeface="Calibri Light" charset="0"/>
              </a:rPr>
              <a:t>US – Gasoline </a:t>
            </a:r>
            <a:r>
              <a:rPr lang="en-GB" sz="1700" dirty="0">
                <a:latin typeface="Calibri Light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GB" sz="1500" dirty="0">
                <a:latin typeface="Calibri Light" charset="0"/>
              </a:rPr>
              <a:t>Is the measure necessary to achieve the intended objective?</a:t>
            </a: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GB" sz="1500" dirty="0">
                <a:latin typeface="Calibri Light" charset="0"/>
              </a:rPr>
              <a:t>Is the measure related to the achievement of the objective?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endParaRPr lang="en-GB" sz="500" dirty="0">
              <a:latin typeface="Calibri Light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700" dirty="0">
                <a:latin typeface="Calibri Light" charset="0"/>
              </a:rPr>
              <a:t>Chapeau – Appellate Body Report, </a:t>
            </a:r>
            <a:r>
              <a:rPr lang="en-GB" sz="1700" i="1" dirty="0">
                <a:latin typeface="Calibri Light" charset="0"/>
              </a:rPr>
              <a:t>Brazil – </a:t>
            </a:r>
            <a:r>
              <a:rPr lang="en-GB" sz="1700" i="1" dirty="0" err="1">
                <a:latin typeface="Calibri Light" charset="0"/>
              </a:rPr>
              <a:t>Retreaded</a:t>
            </a:r>
            <a:r>
              <a:rPr lang="en-GB" sz="1700" i="1" dirty="0">
                <a:latin typeface="Calibri Light" charset="0"/>
              </a:rPr>
              <a:t> Tyres</a:t>
            </a:r>
            <a:r>
              <a:rPr lang="en-GB" sz="1700" dirty="0">
                <a:latin typeface="Calibri Light" charset="0"/>
              </a:rPr>
              <a:t>:</a:t>
            </a: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US" sz="1500" dirty="0">
                <a:latin typeface="Calibri Light" charset="0"/>
              </a:rPr>
              <a:t>Does the measure in question constitute an </a:t>
            </a:r>
            <a:r>
              <a:rPr lang="ja-JP" altLang="en-US" sz="1500" dirty="0">
                <a:latin typeface="Calibri Light" charset="0"/>
              </a:rPr>
              <a:t>“</a:t>
            </a:r>
            <a:r>
              <a:rPr lang="en-US" sz="1500" dirty="0">
                <a:latin typeface="Calibri Light" charset="0"/>
              </a:rPr>
              <a:t>arbitrary or unjustifiable discrimination between countries where the same conditions prevail</a:t>
            </a:r>
            <a:r>
              <a:rPr lang="ja-JP" altLang="en-US" sz="1500" dirty="0">
                <a:latin typeface="Calibri Light" charset="0"/>
              </a:rPr>
              <a:t>”</a:t>
            </a:r>
            <a:r>
              <a:rPr lang="en-US" sz="1500" dirty="0">
                <a:latin typeface="Calibri Light" charset="0"/>
              </a:rPr>
              <a:t>?</a:t>
            </a:r>
            <a:endParaRPr lang="en-GB" sz="1500" dirty="0">
              <a:latin typeface="Calibri Light" charset="0"/>
            </a:endParaRP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GB" sz="1500" dirty="0">
                <a:latin typeface="Calibri Light" charset="0"/>
              </a:rPr>
              <a:t>Does the measure in question constitute a “disguised restriction on international trade”?</a:t>
            </a:r>
          </a:p>
          <a:p>
            <a:pPr lvl="2" eaLnBrk="1" hangingPunct="1">
              <a:lnSpc>
                <a:spcPct val="70000"/>
              </a:lnSpc>
              <a:buFont typeface="Calibri" charset="0"/>
              <a:buNone/>
            </a:pPr>
            <a:endParaRPr lang="en-GB" sz="700" dirty="0">
              <a:latin typeface="Calibri Light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r>
              <a:rPr lang="en-GB" sz="1700" dirty="0">
                <a:latin typeface="Calibri Light" charset="0"/>
              </a:rPr>
              <a:t>Burden of proof :</a:t>
            </a:r>
          </a:p>
          <a:p>
            <a:pPr lvl="2" eaLnBrk="1" hangingPunct="1">
              <a:lnSpc>
                <a:spcPct val="70000"/>
              </a:lnSpc>
              <a:buFont typeface="Courier New" charset="0"/>
              <a:buChar char="o"/>
            </a:pPr>
            <a:r>
              <a:rPr lang="en-GB" sz="1500" dirty="0">
                <a:latin typeface="Calibri Light" charset="0"/>
              </a:rPr>
              <a:t>Which participant is responsible for proving which elements of the legal test?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Char char="§"/>
            </a:pPr>
            <a:endParaRPr lang="en-GB" sz="1700" dirty="0">
              <a:latin typeface="Calibri" charset="0"/>
            </a:endParaRP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45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4066" y="277813"/>
            <a:ext cx="7052733" cy="7032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sz="3200" dirty="0" smtClean="0"/>
              <a:t>US – Shrimp, WT/DS58/AB/R</a:t>
            </a:r>
            <a:endParaRPr lang="nl-NL" sz="3200" dirty="0" smtClean="0">
              <a:ea typeface="+mj-ea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0" y="981075"/>
            <a:ext cx="2794000" cy="4191000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366" y="1286934"/>
            <a:ext cx="34290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3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4066" y="277813"/>
            <a:ext cx="7052733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sz="3200" dirty="0" smtClean="0">
                <a:ea typeface="+mj-ea"/>
              </a:rPr>
              <a:t>Article XX(g) exhaustible natural resources</a:t>
            </a:r>
            <a:endParaRPr lang="nl-NL" sz="3200" dirty="0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6200" y="1052513"/>
            <a:ext cx="7340600" cy="568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‘relating to the conservation of exhaustible natural resources if such measures are made effective in conjunction with restriction on domestic production or </a:t>
            </a:r>
            <a:r>
              <a:rPr lang="nl-BE" sz="2400" dirty="0" smtClean="0">
                <a:latin typeface="Tahoma" charset="0"/>
                <a:cs typeface="Arial" charset="0"/>
              </a:rPr>
              <a:t>consumption</a:t>
            </a:r>
            <a:r>
              <a:rPr lang="nl-BE" sz="2400" dirty="0">
                <a:latin typeface="Tahoma" charset="0"/>
                <a:cs typeface="Arial" charset="0"/>
              </a:rPr>
              <a:t>’ </a:t>
            </a:r>
          </a:p>
          <a:p>
            <a:pPr eaLnBrk="1" hangingPunct="1">
              <a:defRPr/>
            </a:pPr>
            <a:r>
              <a:rPr lang="nl-BE" sz="2400" dirty="0" smtClean="0">
                <a:latin typeface="Tahoma" charset="0"/>
                <a:cs typeface="Arial" charset="0"/>
              </a:rPr>
              <a:t>Jurisdictional limit? “sufficient nexus” between the sea turtles and the US (AB </a:t>
            </a:r>
            <a:r>
              <a:rPr lang="nl-BE" sz="2400" i="1" dirty="0" smtClean="0">
                <a:latin typeface="Tahoma" charset="0"/>
                <a:cs typeface="Arial" charset="0"/>
              </a:rPr>
              <a:t>Shrimp/Turtle</a:t>
            </a:r>
            <a:r>
              <a:rPr lang="nl-BE" sz="2400" dirty="0" smtClean="0">
                <a:latin typeface="Tahoma" charset="0"/>
                <a:cs typeface="Arial" charset="0"/>
              </a:rPr>
              <a:t>, §133)</a:t>
            </a:r>
          </a:p>
          <a:p>
            <a:pPr eaLnBrk="1" hangingPunct="1">
              <a:defRPr/>
            </a:pPr>
            <a:r>
              <a:rPr lang="nl-BE" sz="2400" dirty="0" smtClean="0">
                <a:latin typeface="Tahoma" charset="0"/>
                <a:cs typeface="Arial" charset="0"/>
              </a:rPr>
              <a:t>‘</a:t>
            </a:r>
            <a:r>
              <a:rPr lang="nl-BE" sz="2400" dirty="0">
                <a:latin typeface="Tahoma" charset="0"/>
                <a:cs typeface="Arial" charset="0"/>
              </a:rPr>
              <a:t>exhaustible natural resources’: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stocks of salmon (</a:t>
            </a:r>
            <a:r>
              <a:rPr lang="nl-BE" sz="2000" i="1" dirty="0">
                <a:latin typeface="Tahoma" charset="0"/>
                <a:cs typeface="Arial" charset="0"/>
              </a:rPr>
              <a:t>Canada-Salmon GATT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clean air (</a:t>
            </a:r>
            <a:r>
              <a:rPr lang="nl-BE" sz="2000" i="1" dirty="0">
                <a:latin typeface="Tahoma" charset="0"/>
                <a:cs typeface="Arial" charset="0"/>
              </a:rPr>
              <a:t>US-Gasoline</a:t>
            </a:r>
            <a:r>
              <a:rPr lang="nl-BE" sz="2000" dirty="0">
                <a:latin typeface="Tahoma" charset="0"/>
                <a:cs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nl-BE" sz="2000" dirty="0">
                <a:latin typeface="Tahoma" charset="0"/>
                <a:cs typeface="Arial" charset="0"/>
              </a:rPr>
              <a:t>sea turtles (</a:t>
            </a:r>
            <a:r>
              <a:rPr lang="nl-BE" sz="2000" i="1" dirty="0">
                <a:latin typeface="Tahoma" charset="0"/>
                <a:cs typeface="Arial" charset="0"/>
              </a:rPr>
              <a:t>Shrimp/Turtle</a:t>
            </a:r>
            <a:r>
              <a:rPr lang="nl-BE" sz="2000" dirty="0">
                <a:latin typeface="Tahoma" charset="0"/>
                <a:cs typeface="Arial" charset="0"/>
              </a:rPr>
              <a:t>) (sustainable development)</a:t>
            </a:r>
          </a:p>
          <a:p>
            <a:pPr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‘relating to’</a:t>
            </a:r>
          </a:p>
          <a:p>
            <a:pPr lvl="1" eaLnBrk="1" hangingPunct="1">
              <a:defRPr/>
            </a:pPr>
            <a:r>
              <a:rPr lang="nl-NL" sz="2000" dirty="0">
                <a:latin typeface="Tahoma" charset="0"/>
                <a:cs typeface="Arial" charset="0"/>
              </a:rPr>
              <a:t>means/end </a:t>
            </a:r>
            <a:r>
              <a:rPr lang="nl-NL" sz="2000" dirty="0" err="1">
                <a:latin typeface="Tahoma" charset="0"/>
                <a:cs typeface="Arial" charset="0"/>
              </a:rPr>
              <a:t>relationship</a:t>
            </a:r>
            <a:r>
              <a:rPr lang="nl-NL" sz="2000" dirty="0">
                <a:latin typeface="Tahoma" charset="0"/>
                <a:cs typeface="Arial" charset="0"/>
              </a:rPr>
              <a:t> (in light of design </a:t>
            </a:r>
            <a:r>
              <a:rPr lang="nl-NL" sz="2000" dirty="0" err="1">
                <a:latin typeface="Tahoma" charset="0"/>
                <a:cs typeface="Arial" charset="0"/>
              </a:rPr>
              <a:t>and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err="1">
                <a:latin typeface="Tahoma" charset="0"/>
                <a:cs typeface="Arial" charset="0"/>
              </a:rPr>
              <a:t>structure</a:t>
            </a:r>
            <a:r>
              <a:rPr lang="nl-NL" sz="2000" dirty="0">
                <a:latin typeface="Tahoma" charset="0"/>
                <a:cs typeface="Arial" charset="0"/>
              </a:rPr>
              <a:t> of the </a:t>
            </a:r>
            <a:r>
              <a:rPr lang="nl-NL" sz="2000" dirty="0" err="1">
                <a:latin typeface="Tahoma" charset="0"/>
                <a:cs typeface="Arial" charset="0"/>
              </a:rPr>
              <a:t>measure</a:t>
            </a:r>
            <a:r>
              <a:rPr lang="nl-NL" sz="2000" dirty="0">
                <a:latin typeface="Tahoma" charset="0"/>
                <a:cs typeface="Arial" charset="0"/>
              </a:rPr>
              <a:t>) (</a:t>
            </a:r>
            <a:r>
              <a:rPr lang="ja-JP" altLang="nl-NL" sz="2000" dirty="0">
                <a:latin typeface="Tahoma" charset="0"/>
                <a:cs typeface="Arial" charset="0"/>
              </a:rPr>
              <a:t>‘</a:t>
            </a:r>
            <a:r>
              <a:rPr lang="nl-NL" sz="2000" dirty="0" err="1">
                <a:latin typeface="Tahoma" charset="0"/>
                <a:cs typeface="Arial" charset="0"/>
              </a:rPr>
              <a:t>primarily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err="1">
                <a:latin typeface="Tahoma" charset="0"/>
                <a:cs typeface="Arial" charset="0"/>
              </a:rPr>
              <a:t>aimed</a:t>
            </a:r>
            <a:r>
              <a:rPr lang="nl-NL" sz="2000" dirty="0">
                <a:latin typeface="Tahoma" charset="0"/>
                <a:cs typeface="Arial" charset="0"/>
              </a:rPr>
              <a:t> at</a:t>
            </a:r>
            <a:r>
              <a:rPr lang="ja-JP" altLang="nl-NL" sz="2000" dirty="0">
                <a:latin typeface="Tahoma" charset="0"/>
                <a:cs typeface="Arial" charset="0"/>
              </a:rPr>
              <a:t>’</a:t>
            </a:r>
            <a:r>
              <a:rPr lang="nl-NL" sz="2000" dirty="0" smtClean="0">
                <a:latin typeface="Tahoma" charset="0"/>
                <a:cs typeface="Arial" charset="0"/>
              </a:rPr>
              <a:t>) GATT Panel </a:t>
            </a:r>
            <a:r>
              <a:rPr lang="nl-NL" sz="2000" i="1" dirty="0" smtClean="0">
                <a:latin typeface="Tahoma" charset="0"/>
                <a:cs typeface="Arial" charset="0"/>
              </a:rPr>
              <a:t>Canada-</a:t>
            </a:r>
            <a:r>
              <a:rPr lang="nl-NL" sz="2000" i="1" dirty="0" err="1" smtClean="0">
                <a:latin typeface="Tahoma" charset="0"/>
                <a:cs typeface="Arial" charset="0"/>
              </a:rPr>
              <a:t>Salmon</a:t>
            </a:r>
            <a:endParaRPr lang="nl-NL" sz="2000" i="1" dirty="0">
              <a:latin typeface="Tahoma" charset="0"/>
              <a:cs typeface="Arial" charset="0"/>
            </a:endParaRPr>
          </a:p>
          <a:p>
            <a:pPr lvl="1" eaLnBrk="1" hangingPunct="1">
              <a:defRPr/>
            </a:pPr>
            <a:r>
              <a:rPr lang="ja-JP" altLang="nl-NL" sz="2000" dirty="0">
                <a:latin typeface="Tahoma" charset="0"/>
                <a:cs typeface="Arial" charset="0"/>
              </a:rPr>
              <a:t>‘</a:t>
            </a:r>
            <a:r>
              <a:rPr lang="nl-NL" sz="2000" dirty="0" err="1">
                <a:latin typeface="Tahoma" charset="0"/>
                <a:cs typeface="Arial" charset="0"/>
              </a:rPr>
              <a:t>reasonably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err="1">
                <a:latin typeface="Tahoma" charset="0"/>
                <a:cs typeface="Arial" charset="0"/>
              </a:rPr>
              <a:t>related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smtClean="0">
                <a:latin typeface="Tahoma" charset="0"/>
                <a:cs typeface="Arial" charset="0"/>
              </a:rPr>
              <a:t>+ </a:t>
            </a:r>
            <a:r>
              <a:rPr lang="ja-JP" altLang="nl-NL" sz="2000" dirty="0">
                <a:latin typeface="Tahoma" charset="0"/>
                <a:cs typeface="Arial" charset="0"/>
              </a:rPr>
              <a:t>‘</a:t>
            </a:r>
            <a:r>
              <a:rPr lang="nl-NL" sz="2000" dirty="0">
                <a:latin typeface="Tahoma" charset="0"/>
                <a:cs typeface="Arial" charset="0"/>
              </a:rPr>
              <a:t>close </a:t>
            </a:r>
            <a:r>
              <a:rPr lang="nl-NL" sz="2000" dirty="0" err="1">
                <a:latin typeface="Tahoma" charset="0"/>
                <a:cs typeface="Arial" charset="0"/>
              </a:rPr>
              <a:t>and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err="1">
                <a:latin typeface="Tahoma" charset="0"/>
                <a:cs typeface="Arial" charset="0"/>
              </a:rPr>
              <a:t>genuine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err="1">
                <a:latin typeface="Tahoma" charset="0"/>
                <a:cs typeface="Arial" charset="0"/>
              </a:rPr>
              <a:t>relationship</a:t>
            </a:r>
            <a:r>
              <a:rPr lang="nl-NL" sz="2000" dirty="0">
                <a:latin typeface="Tahoma" charset="0"/>
                <a:cs typeface="Arial" charset="0"/>
              </a:rPr>
              <a:t> of </a:t>
            </a:r>
            <a:r>
              <a:rPr lang="nl-NL" sz="2000" dirty="0" err="1">
                <a:latin typeface="Tahoma" charset="0"/>
                <a:cs typeface="Arial" charset="0"/>
              </a:rPr>
              <a:t>ends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err="1">
                <a:latin typeface="Tahoma" charset="0"/>
                <a:cs typeface="Arial" charset="0"/>
              </a:rPr>
              <a:t>and</a:t>
            </a:r>
            <a:r>
              <a:rPr lang="nl-NL" sz="2000" dirty="0">
                <a:latin typeface="Tahoma" charset="0"/>
                <a:cs typeface="Arial" charset="0"/>
              </a:rPr>
              <a:t> means</a:t>
            </a:r>
            <a:r>
              <a:rPr lang="ja-JP" altLang="nl-NL" sz="2000" dirty="0">
                <a:latin typeface="Tahoma" charset="0"/>
                <a:cs typeface="Arial" charset="0"/>
              </a:rPr>
              <a:t>’</a:t>
            </a:r>
            <a:r>
              <a:rPr lang="nl-NL" sz="2000" dirty="0">
                <a:latin typeface="Tahoma" charset="0"/>
                <a:cs typeface="Arial" charset="0"/>
              </a:rPr>
              <a:t> </a:t>
            </a:r>
            <a:r>
              <a:rPr lang="nl-NL" sz="2000" dirty="0" smtClean="0">
                <a:latin typeface="Tahoma" charset="0"/>
                <a:cs typeface="Arial" charset="0"/>
              </a:rPr>
              <a:t>+ </a:t>
            </a:r>
            <a:r>
              <a:rPr lang="nl-NL" sz="2000" dirty="0" err="1" smtClean="0">
                <a:latin typeface="Tahoma" charset="0"/>
                <a:cs typeface="Arial" charset="0"/>
              </a:rPr>
              <a:t>rational</a:t>
            </a:r>
            <a:r>
              <a:rPr lang="nl-NL" sz="2000" dirty="0" smtClean="0">
                <a:latin typeface="Tahoma" charset="0"/>
                <a:cs typeface="Arial" charset="0"/>
              </a:rPr>
              <a:t> </a:t>
            </a:r>
            <a:r>
              <a:rPr lang="nl-NL" sz="2000" dirty="0" err="1" smtClean="0">
                <a:latin typeface="Tahoma" charset="0"/>
                <a:cs typeface="Arial" charset="0"/>
              </a:rPr>
              <a:t>connection</a:t>
            </a:r>
            <a:r>
              <a:rPr lang="nl-NL" sz="2000" dirty="0" smtClean="0">
                <a:latin typeface="Tahoma" charset="0"/>
                <a:cs typeface="Arial" charset="0"/>
              </a:rPr>
              <a:t> (AB </a:t>
            </a:r>
            <a:r>
              <a:rPr lang="nl-NL" sz="2000" i="1" dirty="0" err="1" smtClean="0">
                <a:latin typeface="Tahoma" charset="0"/>
                <a:cs typeface="Arial" charset="0"/>
              </a:rPr>
              <a:t>Shrimp</a:t>
            </a:r>
            <a:r>
              <a:rPr lang="nl-NL" sz="2000" i="1" dirty="0" smtClean="0">
                <a:latin typeface="Tahoma" charset="0"/>
                <a:cs typeface="Arial" charset="0"/>
              </a:rPr>
              <a:t>/</a:t>
            </a:r>
            <a:r>
              <a:rPr lang="nl-NL" sz="2000" i="1" dirty="0" err="1" smtClean="0">
                <a:latin typeface="Tahoma" charset="0"/>
                <a:cs typeface="Arial" charset="0"/>
              </a:rPr>
              <a:t>Turtle</a:t>
            </a:r>
            <a:r>
              <a:rPr lang="nl-NL" sz="2000" i="1" dirty="0" smtClean="0">
                <a:latin typeface="Tahoma" charset="0"/>
                <a:cs typeface="Arial" charset="0"/>
              </a:rPr>
              <a:t> </a:t>
            </a:r>
            <a:r>
              <a:rPr lang="nl-NL" sz="2000" dirty="0" smtClean="0">
                <a:latin typeface="Tahoma" charset="0"/>
                <a:cs typeface="Arial" charset="0"/>
              </a:rPr>
              <a:t>§141)</a:t>
            </a:r>
            <a:endParaRPr lang="nl-NL" sz="2400" dirty="0">
              <a:latin typeface="Tahoma" charset="0"/>
              <a:cs typeface="Arial" charset="0"/>
            </a:endParaRPr>
          </a:p>
          <a:p>
            <a:pPr lvl="1" eaLnBrk="1" hangingPunct="1">
              <a:defRPr/>
            </a:pPr>
            <a:endParaRPr lang="nl-NL" sz="2400" dirty="0">
              <a:latin typeface="Tahoma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1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5532" y="274638"/>
            <a:ext cx="7171267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sz="3600" dirty="0" smtClean="0">
                <a:ea typeface="+mj-ea"/>
              </a:rPr>
              <a:t>Article XX(b) Human, Animal or Plant Life or Health</a:t>
            </a:r>
            <a:endParaRPr lang="nl-NL" sz="3600" dirty="0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5532" y="1341438"/>
            <a:ext cx="7171268" cy="51831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‘necessary to protect human, animal or plant life or health’</a:t>
            </a:r>
          </a:p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Two aspects:</a:t>
            </a:r>
          </a:p>
          <a:p>
            <a:pPr lvl="1"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Is the measure designed to pursue a policy of protecting life or health?</a:t>
            </a:r>
          </a:p>
          <a:p>
            <a:pPr lvl="1"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Is the measure </a:t>
            </a:r>
            <a:r>
              <a:rPr lang="nl-BE" sz="2400" i="1" dirty="0">
                <a:latin typeface="Tahoma" charset="0"/>
                <a:cs typeface="Arial" charset="0"/>
              </a:rPr>
              <a:t>necessary</a:t>
            </a:r>
            <a:r>
              <a:rPr lang="nl-BE" sz="2400" dirty="0">
                <a:latin typeface="Tahoma" charset="0"/>
                <a:cs typeface="Arial" charset="0"/>
              </a:rPr>
              <a:t> to achieve this objective</a:t>
            </a:r>
            <a:r>
              <a:rPr lang="nl-BE" sz="2400" dirty="0" smtClean="0">
                <a:latin typeface="Tahoma" charset="0"/>
                <a:cs typeface="Arial" charset="0"/>
              </a:rPr>
              <a:t>?</a:t>
            </a:r>
          </a:p>
          <a:p>
            <a:pPr lvl="2" eaLnBrk="1" hangingPunct="1">
              <a:defRPr/>
            </a:pPr>
            <a:r>
              <a:rPr lang="nl-BE" sz="2000" dirty="0" smtClean="0">
                <a:latin typeface="Tahoma" charset="0"/>
                <a:cs typeface="Arial" charset="0"/>
              </a:rPr>
              <a:t>“the measure is apt to make a material contribution to the achievement of its objective” AB </a:t>
            </a:r>
            <a:r>
              <a:rPr lang="nl-BE" sz="2000" i="1" dirty="0" smtClean="0">
                <a:latin typeface="Tahoma" charset="0"/>
                <a:cs typeface="Arial" charset="0"/>
              </a:rPr>
              <a:t>Brazil-Retreaded Tyres</a:t>
            </a:r>
            <a:r>
              <a:rPr lang="nl-BE" sz="2000" dirty="0" smtClean="0">
                <a:latin typeface="Tahoma" charset="0"/>
                <a:cs typeface="Arial" charset="0"/>
              </a:rPr>
              <a:t> §150</a:t>
            </a:r>
            <a:endParaRPr lang="nl-BE" sz="2000" i="1" dirty="0">
              <a:latin typeface="Tahoma" charset="0"/>
              <a:cs typeface="Arial" charset="0"/>
            </a:endParaRPr>
          </a:p>
          <a:p>
            <a:pPr eaLnBrk="1" hangingPunct="1">
              <a:defRPr/>
            </a:pPr>
            <a:r>
              <a:rPr lang="nl-BE" sz="2800" i="1" dirty="0">
                <a:latin typeface="Tahoma" charset="0"/>
                <a:cs typeface="Arial" charset="0"/>
              </a:rPr>
              <a:t>EC—Asbestos</a:t>
            </a:r>
          </a:p>
          <a:p>
            <a:pPr lvl="1"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Evidence about health risk</a:t>
            </a:r>
          </a:p>
          <a:p>
            <a:pPr lvl="1"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France’s chosen level of protection</a:t>
            </a:r>
          </a:p>
          <a:p>
            <a:pPr lvl="1" eaLnBrk="1" hangingPunct="1">
              <a:defRPr/>
            </a:pPr>
            <a:r>
              <a:rPr lang="nl-BE" sz="2400" dirty="0" smtClean="0">
                <a:latin typeface="Tahoma" charset="0"/>
                <a:cs typeface="Arial" charset="0"/>
              </a:rPr>
              <a:t>‘Controlled use’ </a:t>
            </a:r>
            <a:r>
              <a:rPr lang="nl-BE" sz="2400" dirty="0">
                <a:latin typeface="Tahoma" charset="0"/>
                <a:cs typeface="Arial" charset="0"/>
              </a:rPr>
              <a:t>as a reasonable </a:t>
            </a:r>
            <a:r>
              <a:rPr lang="nl-BE" sz="2400" dirty="0" smtClean="0">
                <a:latin typeface="Tahoma" charset="0"/>
                <a:cs typeface="Arial" charset="0"/>
              </a:rPr>
              <a:t>alternative? No</a:t>
            </a:r>
            <a:endParaRPr lang="nl-NL" sz="2400" dirty="0">
              <a:latin typeface="Tahoma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77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>
                <a:latin typeface="Arial" charset="0"/>
                <a:cs typeface="Arial" charset="0"/>
              </a:rPr>
              <a:t>‘necessary’</a:t>
            </a:r>
            <a:endParaRPr lang="nl-NL">
              <a:latin typeface="Arial" charset="0"/>
              <a:cs typeface="Arial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3200" y="1052513"/>
            <a:ext cx="7213600" cy="568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nl-BE" sz="2800" dirty="0" smtClean="0">
                <a:latin typeface="Tahoma" charset="0"/>
                <a:cs typeface="Arial" charset="0"/>
              </a:rPr>
              <a:t>‘</a:t>
            </a:r>
            <a:r>
              <a:rPr lang="nl-BE" sz="2800" dirty="0">
                <a:latin typeface="Tahoma" charset="0"/>
                <a:cs typeface="Arial" charset="0"/>
              </a:rPr>
              <a:t>making a contribution’ &lt;&gt; ‘indispensable</a:t>
            </a:r>
            <a:r>
              <a:rPr lang="nl-BE" sz="2800" dirty="0" smtClean="0">
                <a:latin typeface="Tahoma" charset="0"/>
                <a:cs typeface="Arial" charset="0"/>
              </a:rPr>
              <a:t>’</a:t>
            </a:r>
          </a:p>
          <a:p>
            <a:pPr eaLnBrk="1" hangingPunct="1">
              <a:defRPr/>
            </a:pPr>
            <a:r>
              <a:rPr lang="nl-BE" sz="2800" dirty="0" smtClean="0">
                <a:latin typeface="Tahoma" charset="0"/>
                <a:cs typeface="Arial" charset="0"/>
              </a:rPr>
              <a:t>Proportionality? Available measures (early GATT)?</a:t>
            </a:r>
            <a:endParaRPr lang="nl-BE" sz="2800" dirty="0">
              <a:latin typeface="Tahoma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nl-BE" sz="2800" dirty="0" smtClean="0">
                <a:latin typeface="Tahoma" charset="0"/>
                <a:cs typeface="Arial" charset="0"/>
              </a:rPr>
              <a:t>1) ‘</a:t>
            </a:r>
            <a:r>
              <a:rPr lang="nl-BE" sz="2800" dirty="0">
                <a:latin typeface="Tahoma" charset="0"/>
                <a:cs typeface="Arial" charset="0"/>
              </a:rPr>
              <a:t>weighing and balancing’ the following factors</a:t>
            </a:r>
          </a:p>
          <a:p>
            <a:pPr lvl="1" eaLnBrk="1" hangingPunct="1">
              <a:defRPr/>
            </a:pPr>
            <a:r>
              <a:rPr lang="nl-BE" sz="2000" dirty="0" smtClean="0">
                <a:latin typeface="Tahoma" charset="0"/>
                <a:cs typeface="Arial" charset="0"/>
              </a:rPr>
              <a:t>contribution </a:t>
            </a:r>
            <a:r>
              <a:rPr lang="nl-BE" sz="2000" dirty="0">
                <a:latin typeface="Tahoma" charset="0"/>
                <a:cs typeface="Arial" charset="0"/>
              </a:rPr>
              <a:t>made by the compliance measure to the enforecement of the law</a:t>
            </a:r>
          </a:p>
          <a:p>
            <a:pPr lvl="1" eaLnBrk="1" hangingPunct="1">
              <a:defRPr/>
            </a:pPr>
            <a:r>
              <a:rPr lang="nl-BE" sz="2000" dirty="0" smtClean="0">
                <a:latin typeface="Tahoma" charset="0"/>
                <a:cs typeface="Arial" charset="0"/>
              </a:rPr>
              <a:t>importance </a:t>
            </a:r>
            <a:r>
              <a:rPr lang="nl-BE" sz="2000" dirty="0">
                <a:latin typeface="Tahoma" charset="0"/>
                <a:cs typeface="Arial" charset="0"/>
              </a:rPr>
              <a:t>of the common interests or values protected</a:t>
            </a:r>
          </a:p>
          <a:p>
            <a:pPr lvl="1" eaLnBrk="1" hangingPunct="1">
              <a:defRPr/>
            </a:pPr>
            <a:r>
              <a:rPr lang="nl-BE" sz="2000" dirty="0" smtClean="0">
                <a:latin typeface="Tahoma" charset="0"/>
                <a:cs typeface="Arial" charset="0"/>
              </a:rPr>
              <a:t>accompanying </a:t>
            </a:r>
            <a:r>
              <a:rPr lang="nl-BE" sz="2000" dirty="0">
                <a:latin typeface="Tahoma" charset="0"/>
                <a:cs typeface="Arial" charset="0"/>
              </a:rPr>
              <a:t>impact of the law on imports</a:t>
            </a:r>
          </a:p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Members enjoy right to set the appropriate level of protection</a:t>
            </a:r>
          </a:p>
          <a:p>
            <a:pPr marL="0" indent="0" eaLnBrk="1" hangingPunct="1">
              <a:buNone/>
              <a:defRPr/>
            </a:pPr>
            <a:r>
              <a:rPr lang="nl-BE" sz="2800" dirty="0" smtClean="0">
                <a:latin typeface="Tahoma" charset="0"/>
                <a:cs typeface="Arial" charset="0"/>
              </a:rPr>
              <a:t>2) Is </a:t>
            </a:r>
            <a:r>
              <a:rPr lang="nl-BE" sz="2800" dirty="0">
                <a:latin typeface="Tahoma" charset="0"/>
                <a:cs typeface="Arial" charset="0"/>
              </a:rPr>
              <a:t>a less trade-restrictive alternative </a:t>
            </a:r>
            <a:r>
              <a:rPr lang="nl-BE" sz="2800" i="1" dirty="0">
                <a:latin typeface="Tahoma" charset="0"/>
                <a:cs typeface="Arial" charset="0"/>
              </a:rPr>
              <a:t>reasonably</a:t>
            </a:r>
            <a:r>
              <a:rPr lang="nl-BE" sz="2800" dirty="0">
                <a:latin typeface="Tahoma" charset="0"/>
                <a:cs typeface="Arial" charset="0"/>
              </a:rPr>
              <a:t> </a:t>
            </a:r>
            <a:r>
              <a:rPr lang="nl-BE" sz="2800" i="1" dirty="0">
                <a:latin typeface="Tahoma" charset="0"/>
                <a:cs typeface="Arial" charset="0"/>
              </a:rPr>
              <a:t>available</a:t>
            </a:r>
            <a:r>
              <a:rPr lang="nl-BE" sz="2800" dirty="0" smtClean="0">
                <a:latin typeface="Tahoma" charset="0"/>
                <a:cs typeface="Arial" charset="0"/>
              </a:rPr>
              <a:t>?</a:t>
            </a:r>
          </a:p>
          <a:p>
            <a:pPr lvl="1" eaLnBrk="1" hangingPunct="1">
              <a:defRPr/>
            </a:pPr>
            <a:r>
              <a:rPr lang="nl-BE" sz="2000" dirty="0" smtClean="0">
                <a:latin typeface="Tahoma" charset="0"/>
                <a:cs typeface="Arial" charset="0"/>
              </a:rPr>
              <a:t>Does it impose an undue burden on the regulating state? (</a:t>
            </a:r>
            <a:r>
              <a:rPr lang="nl-BE" sz="2000" i="1" dirty="0" smtClean="0">
                <a:latin typeface="Tahoma" charset="0"/>
                <a:cs typeface="Arial" charset="0"/>
              </a:rPr>
              <a:t>China-Audiovisual</a:t>
            </a:r>
            <a:r>
              <a:rPr lang="nl-BE" sz="2000" dirty="0" smtClean="0">
                <a:latin typeface="Tahoma" charset="0"/>
                <a:cs typeface="Arial" charset="0"/>
              </a:rPr>
              <a:t>, §327)</a:t>
            </a:r>
          </a:p>
          <a:p>
            <a:pPr lvl="1" eaLnBrk="1" hangingPunct="1">
              <a:defRPr/>
            </a:pPr>
            <a:r>
              <a:rPr lang="nl-BE" sz="2000" dirty="0" smtClean="0">
                <a:latin typeface="Tahoma" charset="0"/>
                <a:cs typeface="Arial" charset="0"/>
              </a:rPr>
              <a:t>Who names possible measures?</a:t>
            </a:r>
            <a:endParaRPr lang="nl-BE" sz="2000" dirty="0">
              <a:latin typeface="Tahoma" charset="0"/>
              <a:cs typeface="Arial" charset="0"/>
            </a:endParaRPr>
          </a:p>
          <a:p>
            <a:pPr eaLnBrk="1" hangingPunct="1">
              <a:defRPr/>
            </a:pPr>
            <a:endParaRPr lang="nl-BE" sz="2800" dirty="0">
              <a:latin typeface="Tahoma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7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dirty="0" smtClean="0">
                <a:ea typeface="+mj-ea"/>
              </a:rPr>
              <a:t>Article XX(a) Public morals</a:t>
            </a:r>
            <a:endParaRPr lang="nl-NL" dirty="0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6266" y="1600200"/>
            <a:ext cx="7230533" cy="49244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‘necessary to protect public morals’ </a:t>
            </a:r>
          </a:p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Public morals:</a:t>
            </a:r>
          </a:p>
          <a:p>
            <a:pPr lvl="1" eaLnBrk="1" hangingPunct="1">
              <a:defRPr/>
            </a:pPr>
            <a:r>
              <a:rPr lang="nl-BE" sz="2400" dirty="0" smtClean="0">
                <a:latin typeface="Tahoma" charset="0"/>
                <a:cs typeface="Arial" charset="0"/>
              </a:rPr>
              <a:t>standards </a:t>
            </a:r>
            <a:r>
              <a:rPr lang="nl-BE" sz="2400" dirty="0">
                <a:latin typeface="Tahoma" charset="0"/>
                <a:cs typeface="Arial" charset="0"/>
              </a:rPr>
              <a:t>of right and wrong conduct maintained by or on behalf of a community or </a:t>
            </a:r>
            <a:r>
              <a:rPr lang="nl-BE" sz="2400" dirty="0" smtClean="0">
                <a:latin typeface="Tahoma" charset="0"/>
                <a:cs typeface="Arial" charset="0"/>
              </a:rPr>
              <a:t>nation</a:t>
            </a:r>
            <a:endParaRPr lang="nl-BE" sz="2400" dirty="0">
              <a:latin typeface="Tahoma" charset="0"/>
              <a:cs typeface="Arial" charset="0"/>
            </a:endParaRPr>
          </a:p>
          <a:p>
            <a:pPr lvl="1" eaLnBrk="1" hangingPunct="1">
              <a:defRPr/>
            </a:pPr>
            <a:r>
              <a:rPr lang="nl-BE" sz="2400" dirty="0">
                <a:latin typeface="Tahoma" charset="0"/>
                <a:cs typeface="Arial" charset="0"/>
              </a:rPr>
              <a:t>Members enjoy “some scope to define and apply for themselves the concepts of ‘public morals</a:t>
            </a:r>
            <a:r>
              <a:rPr lang="nl-BE" sz="2400" dirty="0" smtClean="0">
                <a:latin typeface="Tahoma" charset="0"/>
                <a:cs typeface="Arial" charset="0"/>
              </a:rPr>
              <a:t>’”</a:t>
            </a:r>
            <a:endParaRPr lang="nl-BE" sz="2400" dirty="0">
              <a:latin typeface="Tahoma" charset="0"/>
              <a:cs typeface="Arial" charset="0"/>
            </a:endParaRPr>
          </a:p>
          <a:p>
            <a:pPr lvl="1" eaLnBrk="1" hangingPunct="1">
              <a:defRPr/>
            </a:pPr>
            <a:r>
              <a:rPr lang="nl-BE" sz="2400" dirty="0" smtClean="0">
                <a:latin typeface="Tahoma" charset="0"/>
                <a:cs typeface="Arial" charset="0"/>
              </a:rPr>
              <a:t>scope</a:t>
            </a:r>
            <a:r>
              <a:rPr lang="nl-BE" sz="2400" dirty="0">
                <a:latin typeface="Tahoma" charset="0"/>
                <a:cs typeface="Arial" charset="0"/>
              </a:rPr>
              <a:t>/concept of public morals “are influenced by each Members’ prevailing social, cultural, ethical and religious values”</a:t>
            </a:r>
          </a:p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Panel and AB </a:t>
            </a:r>
            <a:r>
              <a:rPr lang="nl-BE" sz="2800" i="1" dirty="0">
                <a:latin typeface="Tahoma" charset="0"/>
                <a:cs typeface="Arial" charset="0"/>
              </a:rPr>
              <a:t>China—Audiovisual Products</a:t>
            </a:r>
            <a:r>
              <a:rPr lang="nl-BE" sz="2800" dirty="0">
                <a:latin typeface="Tahoma" charset="0"/>
                <a:cs typeface="Arial" charset="0"/>
              </a:rPr>
              <a:t>: there are reasonable </a:t>
            </a:r>
            <a:r>
              <a:rPr lang="nl-BE" sz="2800" dirty="0" smtClean="0">
                <a:latin typeface="Tahoma" charset="0"/>
                <a:cs typeface="Arial" charset="0"/>
              </a:rPr>
              <a:t>alternatives </a:t>
            </a:r>
            <a:r>
              <a:rPr lang="nl-BE" sz="2800" dirty="0">
                <a:latin typeface="Tahoma" charset="0"/>
                <a:cs typeface="Arial" charset="0"/>
              </a:rPr>
              <a:t>available</a:t>
            </a:r>
            <a:endParaRPr lang="nl-NL" sz="2800" dirty="0">
              <a:latin typeface="Tahoma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79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2532" y="274638"/>
            <a:ext cx="7044267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dirty="0" smtClean="0">
                <a:ea typeface="+mj-ea"/>
              </a:rPr>
              <a:t>Article XX(d) Compliance Measures</a:t>
            </a:r>
            <a:endParaRPr lang="nl-NL" dirty="0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4732" y="1600200"/>
            <a:ext cx="7222067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“necessary to secure compliance with laws or regulations which are not inconsistent with the provisions of this Agreement, including those relating to [...] the prevention of deceptive practices”</a:t>
            </a:r>
          </a:p>
          <a:p>
            <a:pPr eaLnBrk="1" hangingPunct="1">
              <a:defRPr/>
            </a:pPr>
            <a:r>
              <a:rPr lang="nl-BE" sz="2800" dirty="0">
                <a:latin typeface="Tahoma" charset="0"/>
                <a:cs typeface="Arial" charset="0"/>
              </a:rPr>
              <a:t>Three aspects:</a:t>
            </a:r>
          </a:p>
          <a:p>
            <a:pPr lvl="1" eaLnBrk="1" hangingPunct="1">
              <a:defRPr/>
            </a:pPr>
            <a:r>
              <a:rPr lang="nl-BE" dirty="0">
                <a:latin typeface="Tahoma" charset="0"/>
                <a:cs typeface="Arial" charset="0"/>
              </a:rPr>
              <a:t>‘designed to secure compliance’</a:t>
            </a:r>
          </a:p>
          <a:p>
            <a:pPr lvl="1" eaLnBrk="1" hangingPunct="1">
              <a:defRPr/>
            </a:pPr>
            <a:r>
              <a:rPr lang="nl-BE" dirty="0">
                <a:latin typeface="Tahoma" charset="0"/>
                <a:cs typeface="Arial" charset="0"/>
              </a:rPr>
              <a:t>‘with laws that are not inconsistent with GATT</a:t>
            </a:r>
          </a:p>
          <a:p>
            <a:pPr lvl="1" eaLnBrk="1" hangingPunct="1">
              <a:defRPr/>
            </a:pPr>
            <a:r>
              <a:rPr lang="nl-BE" dirty="0">
                <a:latin typeface="Tahoma" charset="0"/>
                <a:cs typeface="Arial" charset="0"/>
              </a:rPr>
              <a:t>‘necessary’ to secure such compliance</a:t>
            </a:r>
            <a:endParaRPr lang="nl-NL" dirty="0">
              <a:latin typeface="Tahoma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8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Macintosh PowerPoint</Application>
  <PresentationFormat>Bildschirmpräsentation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WTO Law Class 7: GATT General Exceptions</vt:lpstr>
      <vt:lpstr>Introduction to General Exceptions</vt:lpstr>
      <vt:lpstr>General exceptions</vt:lpstr>
      <vt:lpstr>US – Shrimp, WT/DS58/AB/R</vt:lpstr>
      <vt:lpstr>Article XX(g) exhaustible natural resources</vt:lpstr>
      <vt:lpstr>Article XX(b) Human, Animal or Plant Life or Health</vt:lpstr>
      <vt:lpstr>‘necessary’</vt:lpstr>
      <vt:lpstr>Article XX(a) Public morals</vt:lpstr>
      <vt:lpstr>Article XX(d) Compliance Measures</vt:lpstr>
      <vt:lpstr>Chapeau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Law Class 7: GATT Exceptions</dc:title>
  <dc:creator>Holger Hestermeyer</dc:creator>
  <cp:lastModifiedBy>Holger Hestermeyer</cp:lastModifiedBy>
  <cp:revision>7</cp:revision>
  <dcterms:created xsi:type="dcterms:W3CDTF">2018-05-04T15:43:00Z</dcterms:created>
  <dcterms:modified xsi:type="dcterms:W3CDTF">2018-05-07T09:55:17Z</dcterms:modified>
</cp:coreProperties>
</file>