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9" r:id="rId2"/>
    <p:sldId id="257" r:id="rId3"/>
    <p:sldId id="271" r:id="rId4"/>
    <p:sldId id="272" r:id="rId5"/>
    <p:sldId id="270" r:id="rId6"/>
    <p:sldId id="274" r:id="rId7"/>
    <p:sldId id="275" r:id="rId8"/>
    <p:sldId id="273" r:id="rId9"/>
    <p:sldId id="276" r:id="rId10"/>
    <p:sldId id="258" r:id="rId11"/>
    <p:sldId id="259" r:id="rId12"/>
    <p:sldId id="268" r:id="rId13"/>
    <p:sldId id="266" r:id="rId14"/>
    <p:sldId id="294" r:id="rId15"/>
    <p:sldId id="285" r:id="rId16"/>
    <p:sldId id="286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TO" initials="WT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3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14T21:41:39.341" idx="1">
    <p:pos x="7494" y="1020"/>
    <p:text>The circles are a good idea - how about making the big main circle "WTO obligations" and then the smaller circles more or less overlapping: "General Exceptions", "Waivers", "Derogations", and you could maybe add one for "specific exceptions" (that would cover Security, BOP, RTA's)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978E5-5EBE-9944-B74D-B789B06E51C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D0A4F-EF37-5249-8934-3BAB1E44D0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10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01A75A-E0F7-7F4C-8B05-FF554D11A0D7}" type="slidenum">
              <a:rPr lang="en-GB"/>
              <a:pPr eaLnBrk="1" hangingPunct="1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CE2283-CF3C-1B47-B5E4-EE031C705413}" type="slidenum">
              <a:rPr lang="en-GB"/>
              <a:pPr eaLnBrk="1" hangingPunct="1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F12022F-B4A5-A549-8E76-03E29B910C8E}" type="slidenum">
              <a:rPr lang="en-GB"/>
              <a:pPr eaLnBrk="1" hangingPunct="1"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74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6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20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4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09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4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42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80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46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A8E0-ADB7-FC45-A9BF-4CAF01E1EE1F}" type="datetimeFigureOut">
              <a:rPr lang="de-DE" smtClean="0"/>
              <a:t>04.05.18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A4F8-5ECC-F344-AE07-7C81281D5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64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itel 1"/>
          <p:cNvSpPr>
            <a:spLocks noGrp="1"/>
          </p:cNvSpPr>
          <p:nvPr>
            <p:ph type="ctrTitle"/>
          </p:nvPr>
        </p:nvSpPr>
        <p:spPr>
          <a:xfrm>
            <a:off x="255588" y="2292350"/>
            <a:ext cx="8797925" cy="1470025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WTO Law</a:t>
            </a:r>
            <a:b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de-DE" sz="2500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Class 6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: National Treatment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2; </a:t>
            </a:r>
            <a:r>
              <a:rPr lang="de-DE" sz="2500" dirty="0" err="1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Waivers</a:t>
            </a:r>
            <a:r>
              <a:rPr lang="de-DE" sz="250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 Derogations</a:t>
            </a:r>
            <a:endParaRPr lang="de-DE" sz="2500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Bild 6" descr="KCL_box_red_pin_rgb_3952A9.jpg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11063" r="62502" b="44498"/>
          <a:stretch>
            <a:fillRect/>
          </a:stretch>
        </p:blipFill>
        <p:spPr bwMode="auto">
          <a:xfrm>
            <a:off x="-115888" y="892175"/>
            <a:ext cx="175418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Bild 3" descr="KCL_box_red_pin_rgb_3952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t="12819" b="15135"/>
          <a:stretch>
            <a:fillRect/>
          </a:stretch>
        </p:blipFill>
        <p:spPr bwMode="auto">
          <a:xfrm>
            <a:off x="993775" y="1036638"/>
            <a:ext cx="167798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Untertitel 2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7164387" cy="17526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Ferrara 2018</a:t>
            </a:r>
          </a:p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Dr. Holger Hestermeyer</a:t>
            </a:r>
          </a:p>
          <a:p>
            <a:pPr>
              <a:buFont typeface="Monotype Sorts" charset="0"/>
              <a:buNone/>
            </a:pPr>
            <a:r>
              <a:rPr lang="de-DE" sz="18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Shell Reader in International Dispute Resolution, King‘s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196164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nl-NL" dirty="0" err="1">
                <a:latin typeface="Arial" charset="0"/>
                <a:ea typeface="MS PGothic" charset="0"/>
                <a:cs typeface="MS PGothic" charset="0"/>
              </a:rPr>
              <a:t>Like</a:t>
            </a:r>
            <a:r>
              <a:rPr lang="nl-NL" dirty="0">
                <a:latin typeface="Arial" charset="0"/>
                <a:ea typeface="MS PGothic" charset="0"/>
                <a:cs typeface="MS PGothic" charset="0"/>
              </a:rPr>
              <a:t> </a:t>
            </a:r>
            <a:r>
              <a:rPr lang="nl-NL" dirty="0" err="1">
                <a:latin typeface="Arial" charset="0"/>
                <a:ea typeface="MS PGothic" charset="0"/>
                <a:cs typeface="MS PGothic" charset="0"/>
              </a:rPr>
              <a:t>products</a:t>
            </a:r>
            <a:r>
              <a:rPr lang="nl-NL" dirty="0">
                <a:latin typeface="Arial" charset="0"/>
                <a:ea typeface="MS PGothic" charset="0"/>
                <a:cs typeface="MS PGothic" charset="0"/>
              </a:rPr>
              <a:t> in III:2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196975"/>
            <a:ext cx="7283450" cy="50403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l-NL" sz="2800" dirty="0" err="1">
                <a:latin typeface="Tahoma" charset="0"/>
                <a:ea typeface="MS PGothic" charset="0"/>
                <a:cs typeface="MS PGothic" charset="0"/>
              </a:rPr>
              <a:t>Likeness</a:t>
            </a:r>
            <a:r>
              <a:rPr lang="nl-NL" sz="2800" dirty="0">
                <a:latin typeface="Tahoma" charset="0"/>
                <a:ea typeface="MS PGothic" charset="0"/>
                <a:cs typeface="MS PGothic" charset="0"/>
              </a:rPr>
              <a:t> </a:t>
            </a:r>
            <a:r>
              <a:rPr lang="nl-NL" sz="2800" dirty="0" smtClean="0">
                <a:latin typeface="Tahoma" charset="0"/>
                <a:ea typeface="MS PGothic" charset="0"/>
                <a:cs typeface="MS PGothic" charset="0"/>
              </a:rPr>
              <a:t>criteria (</a:t>
            </a:r>
            <a:r>
              <a:rPr lang="nl-NL" sz="2800" dirty="0" err="1" smtClean="0">
                <a:latin typeface="Tahoma" charset="0"/>
                <a:ea typeface="MS PGothic" charset="0"/>
                <a:cs typeface="MS PGothic" charset="0"/>
              </a:rPr>
              <a:t>Working</a:t>
            </a:r>
            <a:r>
              <a:rPr lang="nl-NL" sz="2800" dirty="0" smtClean="0">
                <a:latin typeface="Tahoma" charset="0"/>
                <a:ea typeface="MS PGothic" charset="0"/>
                <a:cs typeface="MS PGothic" charset="0"/>
              </a:rPr>
              <a:t> Party on Border Tax </a:t>
            </a:r>
            <a:r>
              <a:rPr lang="nl-NL" sz="2800" dirty="0" err="1" smtClean="0">
                <a:latin typeface="Tahoma" charset="0"/>
                <a:ea typeface="MS PGothic" charset="0"/>
                <a:cs typeface="MS PGothic" charset="0"/>
              </a:rPr>
              <a:t>Adjustment</a:t>
            </a:r>
            <a:r>
              <a:rPr lang="nl-NL" sz="2800" dirty="0" smtClean="0">
                <a:latin typeface="Tahoma" charset="0"/>
                <a:ea typeface="MS PGothic" charset="0"/>
                <a:cs typeface="MS PGothic" charset="0"/>
              </a:rPr>
              <a:t>):</a:t>
            </a:r>
            <a:endParaRPr lang="nl-NL" sz="2800" dirty="0">
              <a:latin typeface="Tahoma" charset="0"/>
              <a:ea typeface="MS PGothic" charset="0"/>
              <a:cs typeface="MS PGothic" charset="0"/>
            </a:endParaRPr>
          </a:p>
          <a:p>
            <a:pPr lvl="1" eaLnBrk="1" hangingPunct="1"/>
            <a:r>
              <a:rPr lang="nl-NL" sz="2400" dirty="0" err="1">
                <a:latin typeface="Tahoma" charset="0"/>
                <a:ea typeface="ＭＳ Ｐゴシック" charset="0"/>
                <a:cs typeface="Arial" charset="0"/>
              </a:rPr>
              <a:t>characteristics</a:t>
            </a:r>
            <a:r>
              <a:rPr lang="nl-NL" sz="2400" dirty="0">
                <a:latin typeface="Tahoma" charset="0"/>
                <a:ea typeface="ＭＳ Ｐゴシック" charset="0"/>
                <a:cs typeface="Arial" charset="0"/>
              </a:rPr>
              <a:t>, </a:t>
            </a:r>
            <a:r>
              <a:rPr lang="nl-NL" sz="2400" dirty="0" err="1">
                <a:latin typeface="Tahoma" charset="0"/>
                <a:ea typeface="ＭＳ Ｐゴシック" charset="0"/>
                <a:cs typeface="Arial" charset="0"/>
              </a:rPr>
              <a:t>properties</a:t>
            </a:r>
            <a:endParaRPr lang="nl-NL" sz="2400" dirty="0">
              <a:latin typeface="Tahoma" charset="0"/>
              <a:ea typeface="ＭＳ Ｐゴシック" charset="0"/>
              <a:cs typeface="Arial" charset="0"/>
            </a:endParaRPr>
          </a:p>
          <a:p>
            <a:pPr lvl="1" eaLnBrk="1" hangingPunct="1"/>
            <a:r>
              <a:rPr lang="nl-NL" sz="2400" dirty="0">
                <a:latin typeface="Tahoma" charset="0"/>
                <a:ea typeface="ＭＳ Ｐゴシック" charset="0"/>
                <a:cs typeface="Arial" charset="0"/>
              </a:rPr>
              <a:t>end </a:t>
            </a:r>
            <a:r>
              <a:rPr lang="nl-NL" sz="2400" dirty="0" err="1">
                <a:latin typeface="Tahoma" charset="0"/>
                <a:ea typeface="ＭＳ Ｐゴシック" charset="0"/>
                <a:cs typeface="Arial" charset="0"/>
              </a:rPr>
              <a:t>uses</a:t>
            </a:r>
            <a:endParaRPr lang="nl-NL" sz="2400" dirty="0">
              <a:latin typeface="Tahoma" charset="0"/>
              <a:ea typeface="ＭＳ Ｐゴシック" charset="0"/>
              <a:cs typeface="Arial" charset="0"/>
            </a:endParaRPr>
          </a:p>
          <a:p>
            <a:pPr lvl="1" eaLnBrk="1" hangingPunct="1"/>
            <a:r>
              <a:rPr lang="nl-NL" sz="2400" dirty="0" err="1">
                <a:latin typeface="Tahoma" charset="0"/>
                <a:ea typeface="ＭＳ Ｐゴシック" charset="0"/>
                <a:cs typeface="Arial" charset="0"/>
              </a:rPr>
              <a:t>consumers</a:t>
            </a:r>
            <a:r>
              <a:rPr lang="ja-JP" altLang="nl-NL" sz="2400" dirty="0">
                <a:latin typeface="Tahoma" charset="0"/>
                <a:ea typeface="MS PGothic" charset="0"/>
                <a:cs typeface="MS PGothic" charset="0"/>
              </a:rPr>
              <a:t>’</a:t>
            </a:r>
            <a:r>
              <a:rPr lang="nl-NL" altLang="ja-JP" sz="2400" dirty="0">
                <a:latin typeface="Tahoma" charset="0"/>
                <a:ea typeface="MS PGothic" charset="0"/>
                <a:cs typeface="MS PGothic" charset="0"/>
              </a:rPr>
              <a:t> </a:t>
            </a:r>
            <a:r>
              <a:rPr lang="nl-NL" altLang="ja-JP" sz="2400" dirty="0" err="1">
                <a:latin typeface="Tahoma" charset="0"/>
                <a:ea typeface="MS PGothic" charset="0"/>
                <a:cs typeface="MS PGothic" charset="0"/>
              </a:rPr>
              <a:t>tastes</a:t>
            </a:r>
            <a:r>
              <a:rPr lang="nl-NL" altLang="ja-JP" sz="2400" dirty="0">
                <a:latin typeface="Tahoma" charset="0"/>
                <a:ea typeface="MS PGothic" charset="0"/>
                <a:cs typeface="MS PGothic" charset="0"/>
              </a:rPr>
              <a:t> </a:t>
            </a:r>
            <a:r>
              <a:rPr lang="nl-NL" altLang="ja-JP" sz="2400" dirty="0" err="1">
                <a:latin typeface="Tahoma" charset="0"/>
                <a:ea typeface="MS PGothic" charset="0"/>
                <a:cs typeface="MS PGothic" charset="0"/>
              </a:rPr>
              <a:t>and</a:t>
            </a:r>
            <a:r>
              <a:rPr lang="nl-NL" altLang="ja-JP" sz="2400" dirty="0">
                <a:latin typeface="Tahoma" charset="0"/>
                <a:ea typeface="MS PGothic" charset="0"/>
                <a:cs typeface="MS PGothic" charset="0"/>
              </a:rPr>
              <a:t> </a:t>
            </a:r>
            <a:r>
              <a:rPr lang="nl-NL" altLang="ja-JP" sz="2400" dirty="0" err="1">
                <a:latin typeface="Tahoma" charset="0"/>
                <a:ea typeface="MS PGothic" charset="0"/>
                <a:cs typeface="MS PGothic" charset="0"/>
              </a:rPr>
              <a:t>habits</a:t>
            </a:r>
            <a:endParaRPr lang="nl-NL" altLang="ja-JP" sz="2400" dirty="0">
              <a:latin typeface="Tahoma" charset="0"/>
              <a:ea typeface="MS PGothic" charset="0"/>
              <a:cs typeface="MS PGothic" charset="0"/>
            </a:endParaRPr>
          </a:p>
          <a:p>
            <a:pPr lvl="1" eaLnBrk="1" hangingPunct="1"/>
            <a:r>
              <a:rPr lang="nl-NL" sz="2400" dirty="0" err="1">
                <a:latin typeface="Tahoma" charset="0"/>
                <a:ea typeface="ＭＳ Ｐゴシック" charset="0"/>
                <a:cs typeface="Arial" charset="0"/>
              </a:rPr>
              <a:t>tariff</a:t>
            </a:r>
            <a:r>
              <a:rPr lang="nl-NL" sz="24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sz="2400" dirty="0" err="1">
                <a:latin typeface="Tahoma" charset="0"/>
                <a:ea typeface="ＭＳ Ｐゴシック" charset="0"/>
                <a:cs typeface="Arial" charset="0"/>
              </a:rPr>
              <a:t>classification</a:t>
            </a:r>
            <a:endParaRPr lang="nl-NL" sz="2400" dirty="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NL" sz="2800" dirty="0" err="1" smtClean="0">
                <a:latin typeface="Tahoma" charset="0"/>
                <a:ea typeface="MS PGothic" charset="0"/>
                <a:cs typeface="MS PGothic" charset="0"/>
              </a:rPr>
              <a:t>Accordion</a:t>
            </a:r>
            <a:r>
              <a:rPr lang="nl-NL" sz="2800" dirty="0">
                <a:latin typeface="Tahoma" charset="0"/>
                <a:ea typeface="MS PGothic" charset="0"/>
                <a:cs typeface="MS PGothic" charset="0"/>
              </a:rPr>
              <a:t>, case </a:t>
            </a:r>
            <a:r>
              <a:rPr lang="nl-NL" sz="2800" dirty="0" err="1">
                <a:latin typeface="Tahoma" charset="0"/>
                <a:ea typeface="MS PGothic" charset="0"/>
                <a:cs typeface="MS PGothic" charset="0"/>
              </a:rPr>
              <a:t>by</a:t>
            </a:r>
            <a:r>
              <a:rPr lang="nl-NL" sz="2800" dirty="0">
                <a:latin typeface="Tahoma" charset="0"/>
                <a:ea typeface="MS PGothic" charset="0"/>
                <a:cs typeface="MS PGothic" charset="0"/>
              </a:rPr>
              <a:t> </a:t>
            </a:r>
            <a:r>
              <a:rPr lang="nl-NL" sz="2800" dirty="0" smtClean="0">
                <a:latin typeface="Tahoma" charset="0"/>
                <a:ea typeface="MS PGothic" charset="0"/>
                <a:cs typeface="MS PGothic" charset="0"/>
              </a:rPr>
              <a:t>case</a:t>
            </a:r>
            <a:endParaRPr lang="nl-NL" sz="2800" dirty="0">
              <a:latin typeface="Tahoma" charset="0"/>
              <a:ea typeface="MS PGothic" charset="0"/>
              <a:cs typeface="MS PGothic" charset="0"/>
            </a:endParaRPr>
          </a:p>
          <a:p>
            <a:pPr eaLnBrk="1" hangingPunct="1"/>
            <a:r>
              <a:rPr lang="ja-JP" altLang="nl-NL" sz="2800" dirty="0">
                <a:latin typeface="Tahoma" charset="0"/>
                <a:ea typeface="MS PGothic" charset="0"/>
                <a:cs typeface="MS PGothic" charset="0"/>
              </a:rPr>
              <a:t>‘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nature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and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extent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of a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competitive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relationship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between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and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among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products</a:t>
            </a:r>
            <a:r>
              <a:rPr lang="ja-JP" altLang="nl-NL" sz="2800" dirty="0">
                <a:latin typeface="Tahoma" charset="0"/>
                <a:ea typeface="MS PGothic" charset="0"/>
                <a:cs typeface="MS PGothic" charset="0"/>
              </a:rPr>
              <a:t>’</a:t>
            </a:r>
            <a:r>
              <a:rPr lang="en-GB" altLang="ja-JP" sz="2800" dirty="0">
                <a:latin typeface="Tahoma" charset="0"/>
                <a:ea typeface="ＭＳ Ｐゴシック" charset="0"/>
                <a:cs typeface="Arial" charset="0"/>
              </a:rPr>
              <a:t>(Asbestos; Philippines Distilled Spirits)</a:t>
            </a:r>
            <a:endParaRPr lang="nl-NL" altLang="ja-JP" sz="2800" dirty="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ja-JP" altLang="nl-NL" sz="2800" dirty="0">
                <a:latin typeface="Tahoma" charset="0"/>
                <a:ea typeface="MS PGothic" charset="0"/>
                <a:cs typeface="MS PGothic" charset="0"/>
              </a:rPr>
              <a:t>‘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taxed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in </a:t>
            </a:r>
            <a:r>
              <a:rPr lang="nl-NL" altLang="ja-JP" sz="2800" dirty="0" err="1">
                <a:latin typeface="Tahoma" charset="0"/>
                <a:ea typeface="ＭＳ Ｐゴシック" charset="0"/>
                <a:cs typeface="Arial" charset="0"/>
              </a:rPr>
              <a:t>excess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of</a:t>
            </a:r>
            <a:r>
              <a:rPr lang="ja-JP" altLang="nl-NL" sz="2800" dirty="0">
                <a:latin typeface="Tahoma" charset="0"/>
                <a:ea typeface="MS PGothic" charset="0"/>
                <a:cs typeface="MS PGothic" charset="0"/>
              </a:rPr>
              <a:t>’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 (no </a:t>
            </a:r>
            <a:r>
              <a:rPr lang="nl-NL" altLang="ja-JP" sz="2800" i="1" dirty="0">
                <a:latin typeface="Tahoma" charset="0"/>
                <a:ea typeface="ＭＳ Ｐゴシック" charset="0"/>
                <a:cs typeface="Arial" charset="0"/>
              </a:rPr>
              <a:t>de </a:t>
            </a:r>
            <a:r>
              <a:rPr lang="nl-NL" altLang="ja-JP" sz="2800" i="1" dirty="0" err="1">
                <a:latin typeface="Tahoma" charset="0"/>
                <a:ea typeface="ＭＳ Ｐゴシック" charset="0"/>
                <a:cs typeface="Arial" charset="0"/>
              </a:rPr>
              <a:t>minimis</a:t>
            </a:r>
            <a:r>
              <a:rPr lang="nl-NL" altLang="ja-JP" sz="2800" dirty="0">
                <a:latin typeface="Tahoma" charset="0"/>
                <a:ea typeface="ＭＳ Ｐゴシック" charset="0"/>
                <a:cs typeface="Arial" charset="0"/>
              </a:rPr>
              <a:t>)</a:t>
            </a:r>
            <a:endParaRPr lang="nl-NL" sz="2800" dirty="0">
              <a:latin typeface="Tahoma" charset="0"/>
              <a:ea typeface="ＭＳ Ｐゴシック" charset="0"/>
              <a:cs typeface="Arial" charset="0"/>
            </a:endParaRPr>
          </a:p>
        </p:txBody>
      </p:sp>
      <p:pic>
        <p:nvPicPr>
          <p:cNvPr id="30723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37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>
                <a:latin typeface="Arial" charset="0"/>
                <a:ea typeface="MS PGothic" charset="0"/>
                <a:cs typeface="MS PGothic" charset="0"/>
              </a:rPr>
              <a:t>DCS products in III:2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00200"/>
            <a:ext cx="7359650" cy="4343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l-NL" sz="2800">
                <a:latin typeface="Tahoma" charset="0"/>
                <a:ea typeface="MS PGothic" charset="0"/>
                <a:cs typeface="MS PGothic" charset="0"/>
              </a:rPr>
              <a:t>Relationship with like products</a:t>
            </a:r>
          </a:p>
          <a:p>
            <a:pPr eaLnBrk="1" hangingPunct="1"/>
            <a:r>
              <a:rPr lang="nl-NL" sz="2800">
                <a:latin typeface="Tahoma" charset="0"/>
                <a:ea typeface="MS PGothic" charset="0"/>
                <a:cs typeface="MS PGothic" charset="0"/>
              </a:rPr>
              <a:t>DCS: market place, competition, elasticity of substitution, potential demand, other markets</a:t>
            </a:r>
          </a:p>
          <a:p>
            <a:pPr eaLnBrk="1" hangingPunct="1"/>
            <a:r>
              <a:rPr lang="nl-NL" sz="2800">
                <a:latin typeface="Tahoma" charset="0"/>
                <a:ea typeface="MS PGothic" charset="0"/>
                <a:cs typeface="MS PGothic" charset="0"/>
              </a:rPr>
              <a:t>Not similarly taxed: more than </a:t>
            </a:r>
            <a:r>
              <a:rPr lang="nl-NL" sz="2800" i="1">
                <a:latin typeface="Tahoma" charset="0"/>
                <a:ea typeface="MS PGothic" charset="0"/>
                <a:cs typeface="MS PGothic" charset="0"/>
              </a:rPr>
              <a:t>de minimis</a:t>
            </a:r>
          </a:p>
          <a:p>
            <a:pPr eaLnBrk="1" hangingPunct="1"/>
            <a:r>
              <a:rPr lang="nl-NL" sz="2800">
                <a:latin typeface="Tahoma" charset="0"/>
                <a:ea typeface="MS PGothic" charset="0"/>
                <a:cs typeface="MS PGothic" charset="0"/>
              </a:rPr>
              <a:t>So as to afford protection: not legislative intent but </a:t>
            </a:r>
            <a:r>
              <a:rPr lang="ja-JP" altLang="nl-NL" sz="2800">
                <a:latin typeface="Tahoma" charset="0"/>
                <a:ea typeface="MS PGothic" charset="0"/>
                <a:cs typeface="MS PGothic" charset="0"/>
              </a:rPr>
              <a:t>‘</a:t>
            </a:r>
            <a:r>
              <a:rPr lang="nl-NL" altLang="ja-JP" sz="2800">
                <a:latin typeface="Tahoma" charset="0"/>
                <a:ea typeface="ＭＳ Ｐゴシック" charset="0"/>
                <a:cs typeface="Arial" charset="0"/>
              </a:rPr>
              <a:t>protective application</a:t>
            </a:r>
            <a:r>
              <a:rPr lang="ja-JP" altLang="nl-NL" sz="2800">
                <a:latin typeface="Tahoma" charset="0"/>
                <a:ea typeface="MS PGothic" charset="0"/>
                <a:cs typeface="MS PGothic" charset="0"/>
              </a:rPr>
              <a:t>’</a:t>
            </a:r>
            <a:r>
              <a:rPr lang="nl-NL" altLang="ja-JP" sz="2800">
                <a:latin typeface="Tahoma" charset="0"/>
                <a:ea typeface="ＭＳ Ｐゴシック" charset="0"/>
                <a:cs typeface="Arial" charset="0"/>
              </a:rPr>
              <a:t> = </a:t>
            </a:r>
            <a:r>
              <a:rPr lang="ja-JP" altLang="nl-NL" sz="2800">
                <a:latin typeface="Tahoma" charset="0"/>
                <a:ea typeface="MS PGothic" charset="0"/>
                <a:cs typeface="MS PGothic" charset="0"/>
              </a:rPr>
              <a:t>‘</a:t>
            </a:r>
            <a:r>
              <a:rPr lang="nl-NL" altLang="ja-JP" sz="2800">
                <a:latin typeface="Tahoma" charset="0"/>
                <a:ea typeface="ＭＳ Ｐゴシック" charset="0"/>
                <a:cs typeface="Arial" charset="0"/>
              </a:rPr>
              <a:t>design, architecture, revealing structure</a:t>
            </a:r>
            <a:r>
              <a:rPr lang="ja-JP" altLang="nl-NL" sz="2800">
                <a:latin typeface="Tahoma" charset="0"/>
                <a:ea typeface="MS PGothic" charset="0"/>
                <a:cs typeface="MS PGothic" charset="0"/>
              </a:rPr>
              <a:t>’</a:t>
            </a:r>
            <a:r>
              <a:rPr lang="nl-NL" altLang="ja-JP" sz="2800">
                <a:latin typeface="Tahoma" charset="0"/>
                <a:ea typeface="ＭＳ Ｐゴシック" charset="0"/>
                <a:cs typeface="Arial" charset="0"/>
              </a:rPr>
              <a:t> (</a:t>
            </a:r>
            <a:r>
              <a:rPr lang="ja-JP" altLang="nl-NL" sz="2800">
                <a:latin typeface="Tahoma" charset="0"/>
                <a:ea typeface="MS PGothic" charset="0"/>
                <a:cs typeface="MS PGothic" charset="0"/>
              </a:rPr>
              <a:t>“</a:t>
            </a:r>
            <a:r>
              <a:rPr lang="nl-NL" altLang="ja-JP" sz="2800">
                <a:latin typeface="Tahoma" charset="0"/>
                <a:ea typeface="ＭＳ Ｐゴシック" charset="0"/>
                <a:cs typeface="Arial" charset="0"/>
              </a:rPr>
              <a:t>objective</a:t>
            </a:r>
            <a:r>
              <a:rPr lang="ja-JP" altLang="nl-NL" sz="2800">
                <a:latin typeface="Tahoma" charset="0"/>
                <a:ea typeface="MS PGothic" charset="0"/>
                <a:cs typeface="MS PGothic" charset="0"/>
              </a:rPr>
              <a:t>”</a:t>
            </a:r>
            <a:r>
              <a:rPr lang="nl-NL" altLang="ja-JP" sz="2800">
                <a:latin typeface="Tahoma" charset="0"/>
                <a:ea typeface="ＭＳ Ｐゴシック" charset="0"/>
                <a:cs typeface="Arial" charset="0"/>
              </a:rPr>
              <a:t> objectives)</a:t>
            </a:r>
          </a:p>
          <a:p>
            <a:pPr eaLnBrk="1" hangingPunct="1"/>
            <a:r>
              <a:rPr lang="nl-NL" sz="2800">
                <a:latin typeface="Tahoma" charset="0"/>
                <a:ea typeface="ＭＳ Ｐゴシック" charset="0"/>
                <a:cs typeface="Arial" charset="0"/>
              </a:rPr>
              <a:t>Aims-and-effects?</a:t>
            </a:r>
          </a:p>
        </p:txBody>
      </p:sp>
      <p:pic>
        <p:nvPicPr>
          <p:cNvPr id="31747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99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190" y="274638"/>
            <a:ext cx="726360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600" dirty="0" err="1">
                <a:latin typeface="Arial" charset="0"/>
                <a:ea typeface="ＭＳ Ｐゴシック" charset="0"/>
                <a:cs typeface="Arial" charset="0"/>
              </a:rPr>
              <a:t>Elements</a:t>
            </a:r>
            <a:r>
              <a:rPr lang="nl-NL" sz="3600" dirty="0"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nl-NL" sz="3600" dirty="0" err="1">
                <a:latin typeface="Arial" charset="0"/>
                <a:ea typeface="ＭＳ Ｐゴシック" charset="0"/>
                <a:cs typeface="Arial" charset="0"/>
              </a:rPr>
              <a:t>aims-and-effects</a:t>
            </a:r>
            <a:r>
              <a:rPr lang="nl-NL" sz="3600" dirty="0">
                <a:latin typeface="Arial" charset="0"/>
                <a:ea typeface="ＭＳ Ｐゴシック" charset="0"/>
                <a:cs typeface="Arial" charset="0"/>
              </a:rPr>
              <a:t> in the case-</a:t>
            </a:r>
            <a:r>
              <a:rPr lang="nl-NL" sz="3600" dirty="0" err="1">
                <a:latin typeface="Arial" charset="0"/>
                <a:ea typeface="ＭＳ Ｐゴシック" charset="0"/>
                <a:cs typeface="Arial" charset="0"/>
              </a:rPr>
              <a:t>law</a:t>
            </a:r>
            <a:r>
              <a:rPr lang="nl-NL" sz="3600" dirty="0">
                <a:latin typeface="Arial" charset="0"/>
                <a:ea typeface="ＭＳ Ｐゴシック" charset="0"/>
                <a:cs typeface="Arial" charset="0"/>
              </a:rPr>
              <a:t>?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9724" y="1622093"/>
            <a:ext cx="6957076" cy="4525963"/>
          </a:xfrm>
        </p:spPr>
        <p:txBody>
          <a:bodyPr>
            <a:normAutofit fontScale="92500"/>
          </a:bodyPr>
          <a:lstStyle/>
          <a:p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1990s: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aim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and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effects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cases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under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III:4 (Malt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Beverages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, Auto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Taxes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): market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effects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need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to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be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 smtClean="0">
                <a:latin typeface="Tahoma" charset="0"/>
                <a:ea typeface="ＭＳ Ｐゴシック" charset="0"/>
                <a:cs typeface="Arial" charset="0"/>
              </a:rPr>
              <a:t>established</a:t>
            </a:r>
            <a:endParaRPr lang="nl-NL" dirty="0" smtClean="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Art 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III:2, second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sentence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: 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“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so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as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to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afford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protection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”</a:t>
            </a:r>
            <a:endParaRPr lang="nl-NL" altLang="ja-JP" dirty="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Art III:2, first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sentence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,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and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Art III:4:</a:t>
            </a:r>
          </a:p>
          <a:p>
            <a:pPr lvl="1" eaLnBrk="1" hangingPunct="1"/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Like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products</a:t>
            </a:r>
            <a:endParaRPr lang="nl-NL" dirty="0">
              <a:latin typeface="Tahoma" charset="0"/>
              <a:ea typeface="ＭＳ Ｐゴシック" charset="0"/>
              <a:cs typeface="Arial" charset="0"/>
            </a:endParaRPr>
          </a:p>
          <a:p>
            <a:pPr lvl="1" eaLnBrk="1" hangingPunct="1"/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Discrimination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(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domestic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and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imported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products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)</a:t>
            </a:r>
          </a:p>
        </p:txBody>
      </p:sp>
      <p:pic>
        <p:nvPicPr>
          <p:cNvPr id="40963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88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>
                <a:latin typeface="Arial" charset="0"/>
                <a:ea typeface="ＭＳ Ｐゴシック" charset="0"/>
                <a:cs typeface="Arial" charset="0"/>
              </a:rPr>
              <a:t>Definition of like products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3190" y="1600200"/>
            <a:ext cx="7263609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How do the criteria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interrelate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?  How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should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they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be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examined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?</a:t>
            </a:r>
          </a:p>
          <a:p>
            <a:pPr eaLnBrk="1" hangingPunct="1"/>
            <a:r>
              <a:rPr lang="nl-BE" dirty="0">
                <a:latin typeface="Tahoma" charset="0"/>
                <a:ea typeface="ＭＳ Ｐゴシック" charset="0"/>
                <a:cs typeface="Arial" charset="0"/>
              </a:rPr>
              <a:t>Health risks and Art XX(b)</a:t>
            </a:r>
            <a:endParaRPr lang="nl-NL" dirty="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Competitive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relationship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: is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that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ultimately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the test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applied</a:t>
            </a:r>
            <a:r>
              <a:rPr lang="nl-NL" dirty="0" smtClean="0">
                <a:latin typeface="Tahoma" charset="0"/>
                <a:ea typeface="ＭＳ Ｐゴシック" charset="0"/>
                <a:cs typeface="Arial" charset="0"/>
              </a:rPr>
              <a:t>?</a:t>
            </a:r>
          </a:p>
        </p:txBody>
      </p:sp>
      <p:pic>
        <p:nvPicPr>
          <p:cNvPr id="38915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62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>
                <a:latin typeface="Arial" charset="0"/>
                <a:ea typeface="ＭＳ Ｐゴシック" charset="0"/>
                <a:cs typeface="Arial" charset="0"/>
              </a:rPr>
              <a:t>EXCEPTIONS</a:t>
            </a:r>
            <a:endParaRPr lang="nl-NL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3190" y="1600200"/>
            <a:ext cx="7263609" cy="4525963"/>
          </a:xfrm>
        </p:spPr>
        <p:txBody>
          <a:bodyPr>
            <a:normAutofit/>
          </a:bodyPr>
          <a:lstStyle/>
          <a:p>
            <a:pPr eaLnBrk="1" hangingPunct="1"/>
            <a:endParaRPr lang="nl-NL" dirty="0" smtClean="0">
              <a:latin typeface="Tahoma" charset="0"/>
              <a:ea typeface="ＭＳ Ｐゴシック" charset="0"/>
              <a:cs typeface="Arial" charset="0"/>
            </a:endParaRPr>
          </a:p>
        </p:txBody>
      </p:sp>
      <p:pic>
        <p:nvPicPr>
          <p:cNvPr id="38915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53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610" y="274638"/>
            <a:ext cx="735119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dirty="0">
                <a:latin typeface="Calibri Light" charset="0"/>
              </a:rPr>
              <a:t>Preamble of the WTO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562" y="1600200"/>
            <a:ext cx="7132238" cy="4525963"/>
          </a:xfrm>
        </p:spPr>
        <p:txBody>
          <a:bodyPr>
            <a:normAutofit fontScale="62500" lnSpcReduction="20000"/>
          </a:bodyPr>
          <a:lstStyle/>
          <a:p>
            <a:pPr marL="0" indent="0" algn="just" eaLnBrk="1" hangingPunct="1">
              <a:spcAft>
                <a:spcPct val="0"/>
              </a:spcAft>
              <a:buFont typeface="Calibri" charset="0"/>
              <a:buNone/>
            </a:pPr>
            <a:r>
              <a:rPr lang="en-GB" dirty="0">
                <a:latin typeface="Calibri Light" charset="0"/>
              </a:rPr>
              <a:t>…</a:t>
            </a:r>
          </a:p>
          <a:p>
            <a:pPr marL="0" indent="0" algn="just" eaLnBrk="1" hangingPunct="1">
              <a:spcAft>
                <a:spcPct val="0"/>
              </a:spcAft>
              <a:buFont typeface="Calibri" charset="0"/>
              <a:buNone/>
            </a:pPr>
            <a:r>
              <a:rPr lang="en-GB" dirty="0">
                <a:latin typeface="Calibri Light" charset="0"/>
              </a:rPr>
              <a:t>Recognizing that their </a:t>
            </a:r>
            <a:r>
              <a:rPr lang="en-GB" u="sng" dirty="0">
                <a:latin typeface="Calibri Light" charset="0"/>
              </a:rPr>
              <a:t>relations in the field of trade and economic endeavour should be conducted with a view to </a:t>
            </a:r>
            <a:r>
              <a:rPr lang="en-GB" b="1" dirty="0">
                <a:latin typeface="Calibri Light" charset="0"/>
              </a:rPr>
              <a:t>raising standards of living</a:t>
            </a:r>
            <a:r>
              <a:rPr lang="en-GB" dirty="0">
                <a:latin typeface="Calibri Light" charset="0"/>
              </a:rPr>
              <a:t>, </a:t>
            </a:r>
            <a:r>
              <a:rPr lang="en-GB" b="1" dirty="0">
                <a:latin typeface="Calibri Light" charset="0"/>
              </a:rPr>
              <a:t>ensuring full employment</a:t>
            </a:r>
            <a:r>
              <a:rPr lang="en-GB" dirty="0">
                <a:latin typeface="Calibri Light" charset="0"/>
              </a:rPr>
              <a:t> and a large and steadily growing volume of real income and effective demand, and expanding the production of and trade in goods and services, while allowing for the </a:t>
            </a:r>
            <a:r>
              <a:rPr lang="en-GB" b="1" dirty="0">
                <a:latin typeface="Calibri Light" charset="0"/>
              </a:rPr>
              <a:t>optimal use of the world’s resources in accordance with the objective of sustainable development</a:t>
            </a:r>
            <a:r>
              <a:rPr lang="en-GB" dirty="0">
                <a:latin typeface="Calibri Light" charset="0"/>
              </a:rPr>
              <a:t>, seeking both </a:t>
            </a:r>
            <a:r>
              <a:rPr lang="en-GB" b="1" dirty="0">
                <a:latin typeface="Calibri Light" charset="0"/>
              </a:rPr>
              <a:t>to protect and preserve the environment</a:t>
            </a:r>
            <a:r>
              <a:rPr lang="en-GB" dirty="0">
                <a:latin typeface="Calibri Light" charset="0"/>
              </a:rPr>
              <a:t> and to enhance the means for doing so in a manner consistent with their respective needs and concerns at </a:t>
            </a:r>
            <a:r>
              <a:rPr lang="en-GB" b="1" dirty="0">
                <a:latin typeface="Calibri Light" charset="0"/>
              </a:rPr>
              <a:t>different levels of economic development</a:t>
            </a:r>
            <a:r>
              <a:rPr lang="en-GB" dirty="0">
                <a:latin typeface="Calibri Light" charset="0"/>
              </a:rPr>
              <a:t>,</a:t>
            </a:r>
          </a:p>
          <a:p>
            <a:pPr marL="0" indent="0" algn="just" eaLnBrk="1" hangingPunct="1">
              <a:spcAft>
                <a:spcPct val="0"/>
              </a:spcAft>
              <a:buFont typeface="Calibri" charset="0"/>
              <a:buNone/>
            </a:pPr>
            <a:r>
              <a:rPr lang="en-GB" dirty="0">
                <a:latin typeface="Calibri Light" charset="0"/>
              </a:rPr>
              <a:t>…</a:t>
            </a:r>
          </a:p>
          <a:p>
            <a:pPr marL="0" indent="0" algn="just" eaLnBrk="1" hangingPunct="1">
              <a:spcAft>
                <a:spcPct val="0"/>
              </a:spcAft>
              <a:buFont typeface="Calibri" charset="0"/>
              <a:buNone/>
            </a:pPr>
            <a:r>
              <a:rPr lang="en-GB" dirty="0">
                <a:latin typeface="Calibri Light" charset="0"/>
              </a:rPr>
              <a:t>(Emphasis added)</a:t>
            </a:r>
          </a:p>
          <a:p>
            <a:pPr marL="0" indent="0" eaLnBrk="1" hangingPunct="1"/>
            <a:endParaRPr lang="en-GB" dirty="0">
              <a:latin typeface="Calibri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67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723" y="287339"/>
            <a:ext cx="7878365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Friction between trade and other policy objectives</a:t>
            </a:r>
            <a:endParaRPr lang="en-GB" sz="33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5610" y="1600200"/>
            <a:ext cx="7351189" cy="4525963"/>
          </a:xfrm>
        </p:spPr>
        <p:txBody>
          <a:bodyPr rtlCol="0">
            <a:normAutofit fontScale="85000" lnSpcReduction="20000"/>
          </a:bodyPr>
          <a:lstStyle/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WTO OBLIGATION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EXCEPTIONS</a:t>
            </a:r>
          </a:p>
          <a:p>
            <a:pPr marL="491490" lvl="1" indent="-91440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General Exceptions</a:t>
            </a:r>
          </a:p>
          <a:p>
            <a:pPr marL="491490" lvl="1" indent="-91440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Specific Exceptions</a:t>
            </a:r>
          </a:p>
          <a:p>
            <a:pPr marL="491490" lvl="1" indent="-91440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Regional Integration</a:t>
            </a:r>
          </a:p>
          <a:p>
            <a:pPr marL="491490" lvl="1" indent="-91440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Waivers</a:t>
            </a:r>
          </a:p>
          <a:p>
            <a:pPr marL="491490" lvl="1" indent="-91440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Derogation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What do these instruments entail?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How do they operate?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What are the differences between them?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How do they interact?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59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Waivers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723" y="1846263"/>
            <a:ext cx="7549753" cy="45450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70000"/>
              </a:lnSpc>
              <a:spcAft>
                <a:spcPct val="0"/>
              </a:spcAft>
              <a:buFont typeface="Wingdings" charset="0"/>
              <a:buChar char="§"/>
            </a:pPr>
            <a:r>
              <a:rPr lang="en-US" sz="2200" b="1" dirty="0">
                <a:latin typeface="Calibri Light" charset="0"/>
              </a:rPr>
              <a:t>Relevant WTO legal provisions</a:t>
            </a:r>
            <a:r>
              <a:rPr lang="en-US" sz="2200" dirty="0">
                <a:latin typeface="Calibri Light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buFont typeface="Wingdings" charset="0"/>
              <a:buChar char="§"/>
            </a:pPr>
            <a:r>
              <a:rPr lang="en-US" dirty="0">
                <a:latin typeface="Calibri Light" charset="0"/>
              </a:rPr>
              <a:t>What are the prerequisites? - Article IX:3 of the WTO </a:t>
            </a:r>
            <a:r>
              <a:rPr lang="en-US" dirty="0" smtClean="0">
                <a:latin typeface="Calibri Light" charset="0"/>
              </a:rPr>
              <a:t>Agreement;</a:t>
            </a:r>
            <a:endParaRPr lang="en-US" dirty="0">
              <a:latin typeface="Calibri Light" charset="0"/>
            </a:endParaRPr>
          </a:p>
          <a:p>
            <a:pPr lvl="1" eaLnBrk="1" hangingPunct="1">
              <a:lnSpc>
                <a:spcPct val="100000"/>
              </a:lnSpc>
              <a:buFont typeface="Wingdings" charset="0"/>
              <a:buChar char="§"/>
            </a:pPr>
            <a:r>
              <a:rPr lang="en-US" dirty="0">
                <a:latin typeface="Calibri Light" charset="0"/>
              </a:rPr>
              <a:t>The Waiver Decision: Article IX:4 of the WTO </a:t>
            </a:r>
            <a:r>
              <a:rPr lang="en-US" dirty="0" smtClean="0">
                <a:latin typeface="Calibri Light" charset="0"/>
              </a:rPr>
              <a:t>Agreement; </a:t>
            </a:r>
            <a:endParaRPr lang="en-US" dirty="0">
              <a:latin typeface="Calibri Light" charset="0"/>
            </a:endParaRPr>
          </a:p>
          <a:p>
            <a:pPr lvl="1" eaLnBrk="1" hangingPunct="1">
              <a:lnSpc>
                <a:spcPct val="100000"/>
              </a:lnSpc>
              <a:buFont typeface="Wingdings" charset="0"/>
              <a:buChar char="§"/>
            </a:pPr>
            <a:r>
              <a:rPr lang="en-GB" dirty="0">
                <a:latin typeface="Calibri Light" charset="0"/>
              </a:rPr>
              <a:t>Understanding </a:t>
            </a:r>
            <a:r>
              <a:rPr lang="en-US" dirty="0">
                <a:latin typeface="Calibri Light" charset="0"/>
              </a:rPr>
              <a:t>in Respect of Waivers of Obligations under the GATT 1994.</a:t>
            </a:r>
            <a:endParaRPr lang="en-US" sz="1600" dirty="0">
              <a:latin typeface="Calibri Light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US" sz="2200" b="1" dirty="0">
                <a:latin typeface="Calibri Light" charset="0"/>
              </a:rPr>
              <a:t>WTO case law </a:t>
            </a:r>
            <a:r>
              <a:rPr lang="en-US" sz="2200" b="1" dirty="0" smtClean="0">
                <a:latin typeface="Calibri Light" charset="0"/>
              </a:rPr>
              <a:t>:</a:t>
            </a:r>
            <a:endParaRPr lang="en-US" sz="2200" b="1" dirty="0">
              <a:latin typeface="Calibri Light" charset="0"/>
            </a:endParaRPr>
          </a:p>
          <a:p>
            <a:pPr lvl="1" eaLnBrk="1" hangingPunct="1">
              <a:lnSpc>
                <a:spcPct val="100000"/>
              </a:lnSpc>
              <a:buFont typeface="Wingdings" charset="0"/>
              <a:buChar char="§"/>
            </a:pPr>
            <a:r>
              <a:rPr lang="en-US" dirty="0">
                <a:latin typeface="Calibri Light" charset="0"/>
              </a:rPr>
              <a:t>Appellate Body Report, </a:t>
            </a:r>
            <a:r>
              <a:rPr lang="en-US" i="1" dirty="0">
                <a:latin typeface="Calibri Light" charset="0"/>
              </a:rPr>
              <a:t>EC – Bananas III</a:t>
            </a:r>
            <a:r>
              <a:rPr lang="en-US" dirty="0">
                <a:latin typeface="Calibri Light" charset="0"/>
              </a:rPr>
              <a:t>:</a:t>
            </a:r>
          </a:p>
          <a:p>
            <a:pPr lvl="2" eaLnBrk="1" hangingPunct="1">
              <a:lnSpc>
                <a:spcPct val="100000"/>
              </a:lnSpc>
              <a:buFont typeface="Courier New" charset="0"/>
              <a:buChar char="o"/>
            </a:pPr>
            <a:r>
              <a:rPr lang="en-US" dirty="0">
                <a:latin typeface="Calibri Light" charset="0"/>
              </a:rPr>
              <a:t>Emphasis on </a:t>
            </a:r>
            <a:r>
              <a:rPr lang="ja-JP" altLang="en-US" dirty="0">
                <a:latin typeface="Calibri Light" charset="0"/>
              </a:rPr>
              <a:t>“</a:t>
            </a:r>
            <a:r>
              <a:rPr lang="en-US" dirty="0">
                <a:latin typeface="Calibri Light" charset="0"/>
              </a:rPr>
              <a:t>exceptional nature</a:t>
            </a:r>
            <a:r>
              <a:rPr lang="ja-JP" altLang="en-US" dirty="0">
                <a:latin typeface="Calibri Light" charset="0"/>
              </a:rPr>
              <a:t>”</a:t>
            </a:r>
            <a:r>
              <a:rPr lang="en-US" dirty="0">
                <a:latin typeface="Calibri Light" charset="0"/>
              </a:rPr>
              <a:t> of waivers;</a:t>
            </a:r>
          </a:p>
          <a:p>
            <a:pPr lvl="2" eaLnBrk="1" hangingPunct="1">
              <a:lnSpc>
                <a:spcPct val="100000"/>
              </a:lnSpc>
              <a:buFont typeface="Courier New" charset="0"/>
              <a:buChar char="o"/>
            </a:pPr>
            <a:r>
              <a:rPr lang="en-US" dirty="0">
                <a:latin typeface="Calibri Light" charset="0"/>
              </a:rPr>
              <a:t>Waivers subject to strict disciplines;</a:t>
            </a:r>
          </a:p>
          <a:p>
            <a:pPr lvl="2" eaLnBrk="1" hangingPunct="1">
              <a:lnSpc>
                <a:spcPct val="100000"/>
              </a:lnSpc>
              <a:buFont typeface="Courier New" charset="0"/>
              <a:buChar char="o"/>
            </a:pPr>
            <a:r>
              <a:rPr lang="en-US" dirty="0">
                <a:latin typeface="Calibri Light" charset="0"/>
              </a:rPr>
              <a:t>Should be interpreted </a:t>
            </a:r>
            <a:r>
              <a:rPr lang="ja-JP" altLang="en-US" dirty="0">
                <a:latin typeface="Calibri Light" charset="0"/>
              </a:rPr>
              <a:t>“</a:t>
            </a:r>
            <a:r>
              <a:rPr lang="en-US" dirty="0">
                <a:latin typeface="Calibri Light" charset="0"/>
              </a:rPr>
              <a:t>with great care</a:t>
            </a:r>
            <a:r>
              <a:rPr lang="ja-JP" altLang="en-US" dirty="0">
                <a:latin typeface="Calibri Light" charset="0"/>
              </a:rPr>
              <a:t>”</a:t>
            </a:r>
            <a:r>
              <a:rPr lang="en-US" dirty="0">
                <a:latin typeface="Calibri Light" charset="0"/>
              </a:rPr>
              <a:t>.</a:t>
            </a:r>
          </a:p>
          <a:p>
            <a:pPr lvl="2" eaLnBrk="1" hangingPunct="1">
              <a:lnSpc>
                <a:spcPct val="70000"/>
              </a:lnSpc>
              <a:buFont typeface="Calibri" charset="0"/>
              <a:buNone/>
            </a:pPr>
            <a:endParaRPr lang="en-US" sz="200" dirty="0">
              <a:latin typeface="Calibri Light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600" dirty="0">
                <a:latin typeface="Calibri Light" charset="0"/>
              </a:rPr>
              <a:t>Appellate Body Report, </a:t>
            </a:r>
            <a:r>
              <a:rPr lang="en-GB" sz="1600" i="1" dirty="0">
                <a:latin typeface="Calibri Light" charset="0"/>
              </a:rPr>
              <a:t>EC — Bananas III</a:t>
            </a:r>
            <a:r>
              <a:rPr lang="en-GB" sz="1600" dirty="0">
                <a:latin typeface="Calibri Light" charset="0"/>
              </a:rPr>
              <a:t> (</a:t>
            </a:r>
            <a:r>
              <a:rPr lang="en-GB" sz="1600" i="1" dirty="0">
                <a:latin typeface="Calibri Light" charset="0"/>
              </a:rPr>
              <a:t>Article 21.5 — Ecuador II) </a:t>
            </a:r>
            <a:r>
              <a:rPr lang="en-GB" sz="1600" dirty="0">
                <a:latin typeface="Calibri Light" charset="0"/>
              </a:rPr>
              <a:t>/ </a:t>
            </a:r>
            <a:r>
              <a:rPr lang="en-GB" sz="1600" i="1" dirty="0">
                <a:latin typeface="Calibri Light" charset="0"/>
              </a:rPr>
              <a:t>EC— Bananas III (Article 21.5 — US)</a:t>
            </a:r>
            <a:r>
              <a:rPr lang="en-US" sz="1300" dirty="0">
                <a:latin typeface="Calibri Light" charset="0"/>
              </a:rPr>
              <a:t>:</a:t>
            </a:r>
          </a:p>
          <a:p>
            <a:pPr lvl="2" eaLnBrk="1" hangingPunct="1">
              <a:lnSpc>
                <a:spcPct val="100000"/>
              </a:lnSpc>
              <a:buFont typeface="Courier New" charset="0"/>
              <a:buChar char="o"/>
            </a:pPr>
            <a:r>
              <a:rPr lang="en-US" dirty="0">
                <a:latin typeface="Calibri Light" charset="0"/>
              </a:rPr>
              <a:t>Purpose of waivers not to modify, amend or add to existing WTO obligations;</a:t>
            </a:r>
          </a:p>
          <a:p>
            <a:pPr lvl="2" eaLnBrk="1" hangingPunct="1">
              <a:lnSpc>
                <a:spcPct val="100000"/>
              </a:lnSpc>
              <a:buFont typeface="Courier New" charset="0"/>
              <a:buChar char="o"/>
            </a:pPr>
            <a:r>
              <a:rPr lang="en-US" dirty="0">
                <a:latin typeface="Calibri Light" charset="0"/>
              </a:rPr>
              <a:t>Waivers are not </a:t>
            </a:r>
            <a:r>
              <a:rPr lang="ja-JP" altLang="en-US" dirty="0">
                <a:latin typeface="Calibri Light" charset="0"/>
              </a:rPr>
              <a:t>“</a:t>
            </a:r>
            <a:r>
              <a:rPr lang="en-US" dirty="0">
                <a:latin typeface="Calibri Light" charset="0"/>
              </a:rPr>
              <a:t>subsequent agreements</a:t>
            </a:r>
            <a:r>
              <a:rPr lang="ja-JP" altLang="en-US" dirty="0">
                <a:latin typeface="Calibri Light" charset="0"/>
              </a:rPr>
              <a:t>”</a:t>
            </a:r>
            <a:r>
              <a:rPr lang="en-US" dirty="0">
                <a:latin typeface="Calibri Light" charset="0"/>
              </a:rPr>
              <a:t> within the meaning of Article 31(3)(a) of the Vienna Convention; </a:t>
            </a:r>
          </a:p>
          <a:p>
            <a:pPr lvl="2" eaLnBrk="1" hangingPunct="1">
              <a:lnSpc>
                <a:spcPct val="100000"/>
              </a:lnSpc>
              <a:buFont typeface="Courier New" charset="0"/>
              <a:buChar char="o"/>
            </a:pPr>
            <a:r>
              <a:rPr lang="en-US" dirty="0">
                <a:latin typeface="Calibri Light" charset="0"/>
              </a:rPr>
              <a:t>Waivers are limited in duration.</a:t>
            </a:r>
          </a:p>
          <a:p>
            <a:pPr eaLnBrk="1" hangingPunct="1">
              <a:lnSpc>
                <a:spcPct val="70000"/>
              </a:lnSpc>
              <a:buFont typeface="Calibri" charset="0"/>
              <a:buNone/>
            </a:pPr>
            <a:endParaRPr lang="en-GB" sz="1400" dirty="0">
              <a:latin typeface="Calibri" charset="0"/>
            </a:endParaRPr>
          </a:p>
        </p:txBody>
      </p:sp>
      <p:pic>
        <p:nvPicPr>
          <p:cNvPr id="7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3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Waivers (continued)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3132" y="1600200"/>
            <a:ext cx="7323667" cy="4525963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GB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Specific examples of waivers</a:t>
            </a:r>
            <a:r>
              <a:rPr lang="en-GB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:</a:t>
            </a:r>
            <a:endParaRPr lang="en-GB" altLang="en-US" sz="2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384048" lvl="1" indent="-182880" eaLnBrk="1" fontAlgn="auto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GB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Kimberley Process Certification Scheme for Rough </a:t>
            </a:r>
            <a:r>
              <a:rPr lang="en-GB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Diamonds; </a:t>
            </a:r>
            <a:endParaRPr lang="en-GB" altLang="en-US" sz="2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384048" lvl="1" indent="-182880" eaLnBrk="1" fontAlgn="auto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GB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TRIPS Agreement Waivers for Least Developed Country Members with respect to Pharmaceutical </a:t>
            </a:r>
            <a:r>
              <a:rPr lang="en-GB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Products; </a:t>
            </a:r>
            <a:endParaRPr lang="en-GB" altLang="en-US" sz="2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384048" lvl="1" indent="-182880" eaLnBrk="1" fontAlgn="auto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GB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Waiver Relating to the Transitional Period for the Elimination of the Export Subsidy </a:t>
            </a:r>
            <a:r>
              <a:rPr lang="en-GB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Program of Jordan;</a:t>
            </a:r>
            <a:endParaRPr lang="en-GB" altLang="en-US" sz="2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384048" lvl="1" indent="-182880" eaLnBrk="1" fontAlgn="auto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GB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WTO Waiver: Trade Preferences Granted by the United States of America to </a:t>
            </a:r>
            <a:r>
              <a:rPr lang="en-GB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</a:rPr>
              <a:t>Nepal.</a:t>
            </a:r>
            <a:endParaRPr lang="en-GB" altLang="en-US" sz="2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91440" indent="-91440" eaLnBrk="1" fontAlgn="auto" hangingPunct="1">
              <a:buFont typeface="Calibri" pitchFamily="34" charset="0"/>
              <a:buChar char=" "/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</p:txBody>
      </p:sp>
      <p:pic>
        <p:nvPicPr>
          <p:cNvPr id="11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20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Derogations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722" y="1846264"/>
            <a:ext cx="7556897" cy="438308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charset="0"/>
              <a:buChar char="§"/>
            </a:pPr>
            <a:r>
              <a:rPr lang="en-GB" b="1" dirty="0">
                <a:latin typeface="Calibri Light" charset="0"/>
              </a:rPr>
              <a:t>National treatment derogation in respect of government procurement</a:t>
            </a:r>
            <a:r>
              <a:rPr lang="en-GB" dirty="0">
                <a:latin typeface="Calibri Light" charset="0"/>
              </a:rPr>
              <a:t>:</a:t>
            </a:r>
          </a:p>
          <a:p>
            <a:pPr lvl="1" eaLnBrk="1" hangingPunct="1">
              <a:buFont typeface="Wingdings" charset="0"/>
              <a:buChar char="§"/>
            </a:pPr>
            <a:r>
              <a:rPr lang="en-GB" dirty="0">
                <a:latin typeface="Calibri Light" charset="0"/>
              </a:rPr>
              <a:t>Article III:8(a) of GATT 1994: </a:t>
            </a:r>
            <a:endParaRPr lang="en-GB" sz="1200" dirty="0" smtClean="0">
              <a:latin typeface="Calibri Light" charset="0"/>
            </a:endParaRPr>
          </a:p>
          <a:p>
            <a:pPr marL="384175" lvl="2" indent="0" eaLnBrk="1" hangingPunct="1">
              <a:buFont typeface="Calibri" charset="0"/>
              <a:buNone/>
            </a:pPr>
            <a:r>
              <a:rPr lang="en-GB" sz="1600" dirty="0" smtClean="0">
                <a:latin typeface="Calibri Light" charset="0"/>
              </a:rPr>
              <a:t>The provisions of this Article </a:t>
            </a:r>
            <a:r>
              <a:rPr lang="en-GB" sz="1600" u="sng" dirty="0" smtClean="0">
                <a:latin typeface="Calibri Light" charset="0"/>
              </a:rPr>
              <a:t>shall not apply</a:t>
            </a:r>
            <a:r>
              <a:rPr lang="en-GB" sz="1600" dirty="0" smtClean="0">
                <a:latin typeface="Calibri Light" charset="0"/>
              </a:rPr>
              <a:t> to laws, regulations or requirements governing the procurement by governmental agencies of products purchased for governmental purposes and not with a view to commercial resale or with a view to use in the production of goods for commercial sale.</a:t>
            </a:r>
          </a:p>
          <a:p>
            <a:pPr marL="384175" lvl="2" indent="0" eaLnBrk="1" hangingPunct="1">
              <a:buFont typeface="Calibri" charset="0"/>
              <a:buNone/>
            </a:pPr>
            <a:endParaRPr lang="en-GB" sz="500" dirty="0">
              <a:latin typeface="Calibri Light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en-GB" dirty="0">
                <a:latin typeface="Calibri Light" charset="0"/>
              </a:rPr>
              <a:t>Panel and Appellate Body Reports, </a:t>
            </a:r>
            <a:r>
              <a:rPr lang="en-GB" i="1" dirty="0">
                <a:latin typeface="Calibri Light" charset="0"/>
              </a:rPr>
              <a:t>Canada – Feed-In Tariff Program</a:t>
            </a:r>
            <a:r>
              <a:rPr lang="en-GB" dirty="0">
                <a:latin typeface="Calibri Light" charset="0"/>
              </a:rPr>
              <a:t>, </a:t>
            </a:r>
            <a:r>
              <a:rPr lang="en-GB" i="1" dirty="0">
                <a:latin typeface="Calibri Light" charset="0"/>
              </a:rPr>
              <a:t>India – Solar Cells</a:t>
            </a:r>
            <a:r>
              <a:rPr lang="en-GB" dirty="0">
                <a:latin typeface="Calibri Light" charset="0"/>
              </a:rPr>
              <a:t>.</a:t>
            </a:r>
          </a:p>
          <a:p>
            <a:pPr eaLnBrk="1" hangingPunct="1">
              <a:buFont typeface="Wingdings" charset="0"/>
              <a:buChar char="§"/>
            </a:pPr>
            <a:r>
              <a:rPr lang="en-GB" b="1" dirty="0">
                <a:latin typeface="Calibri Light" charset="0"/>
              </a:rPr>
              <a:t>Elimination of quantitative restrictions derogation in respect of “essential products”</a:t>
            </a:r>
            <a:r>
              <a:rPr lang="en-GB" dirty="0">
                <a:latin typeface="Calibri Light" charset="0"/>
              </a:rPr>
              <a:t>:</a:t>
            </a:r>
          </a:p>
          <a:p>
            <a:pPr lvl="1" eaLnBrk="1" hangingPunct="1">
              <a:buFont typeface="Wingdings" charset="0"/>
              <a:buChar char="§"/>
            </a:pPr>
            <a:r>
              <a:rPr lang="en-GB" dirty="0">
                <a:latin typeface="Calibri Light" charset="0"/>
              </a:rPr>
              <a:t>Article XI:2(a) of GATT 1994: </a:t>
            </a:r>
          </a:p>
          <a:p>
            <a:pPr marL="384175" lvl="2" indent="0" eaLnBrk="1" hangingPunct="1">
              <a:buFont typeface="Calibri" charset="0"/>
              <a:buNone/>
            </a:pPr>
            <a:r>
              <a:rPr lang="en-US" sz="1600" dirty="0">
                <a:latin typeface="Calibri Light" charset="0"/>
              </a:rPr>
              <a:t>The provisions of paragraph 1 of this Article </a:t>
            </a:r>
            <a:r>
              <a:rPr lang="en-US" sz="1600" u="sng" dirty="0">
                <a:latin typeface="Calibri Light" charset="0"/>
              </a:rPr>
              <a:t>shall not extend</a:t>
            </a:r>
            <a:r>
              <a:rPr lang="en-US" sz="1600" dirty="0">
                <a:latin typeface="Calibri Light" charset="0"/>
              </a:rPr>
              <a:t> to the following:</a:t>
            </a:r>
          </a:p>
          <a:p>
            <a:pPr marL="384175" lvl="2" indent="0" eaLnBrk="1" hangingPunct="1">
              <a:buFont typeface="Calibri" charset="0"/>
              <a:buNone/>
            </a:pPr>
            <a:r>
              <a:rPr lang="en-US" sz="1600" dirty="0">
                <a:latin typeface="Calibri Light" charset="0"/>
              </a:rPr>
              <a:t>	… Export prohibitions or restrictions temporarily applied to prevent or relieve critical shortages of foodstuffs or 	other products essential to the exporting contracting party.</a:t>
            </a:r>
          </a:p>
          <a:p>
            <a:pPr marL="384175" lvl="2" indent="0" eaLnBrk="1" hangingPunct="1">
              <a:buFont typeface="Calibri" charset="0"/>
              <a:buNone/>
            </a:pPr>
            <a:endParaRPr lang="en-GB" sz="500" dirty="0">
              <a:latin typeface="Calibri Light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en-GB" dirty="0">
                <a:latin typeface="Calibri Light" charset="0"/>
              </a:rPr>
              <a:t>Panel and Appellate Body Reports, </a:t>
            </a:r>
            <a:r>
              <a:rPr lang="en-GB" i="1" dirty="0">
                <a:latin typeface="Calibri Light" charset="0"/>
              </a:rPr>
              <a:t>China – Raw Materials</a:t>
            </a:r>
            <a:r>
              <a:rPr lang="en-GB" dirty="0">
                <a:latin typeface="Calibri Light" charset="0"/>
              </a:rPr>
              <a:t>.</a:t>
            </a:r>
          </a:p>
        </p:txBody>
      </p:sp>
      <p:pic>
        <p:nvPicPr>
          <p:cNvPr id="7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70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NT: Requirements (III:2)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187450" y="2492375"/>
            <a:ext cx="7772400" cy="4114800"/>
          </a:xfrm>
        </p:spPr>
        <p:txBody>
          <a:bodyPr/>
          <a:lstStyle/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III:2 s. 1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Like products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Taxed in excess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81488" y="24923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8DD6CE"/>
              </a:buClr>
              <a:buSzPct val="70000"/>
              <a:buFont typeface="Monotype Sorts" charset="0"/>
              <a:buChar char="n"/>
              <a:defRPr/>
            </a:pPr>
            <a:r>
              <a:rPr lang="en-US" dirty="0" smtClean="0"/>
              <a:t>III:2 s. 2</a:t>
            </a:r>
          </a:p>
          <a:p>
            <a:pPr>
              <a:spcBef>
                <a:spcPct val="20000"/>
              </a:spcBef>
              <a:buClr>
                <a:srgbClr val="8DD6CE"/>
              </a:buClr>
              <a:buSzPct val="70000"/>
              <a:buFont typeface="Monotype Sorts" charset="0"/>
              <a:buChar char="n"/>
              <a:defRPr/>
            </a:pPr>
            <a:r>
              <a:rPr lang="en-US" dirty="0" smtClean="0"/>
              <a:t>DCS products (ad Art.)</a:t>
            </a:r>
          </a:p>
          <a:p>
            <a:pPr>
              <a:spcBef>
                <a:spcPct val="20000"/>
              </a:spcBef>
              <a:buClr>
                <a:srgbClr val="8DD6CE"/>
              </a:buClr>
              <a:buSzPct val="70000"/>
              <a:buFont typeface="Monotype Sorts" charset="0"/>
              <a:buChar char="n"/>
              <a:defRPr/>
            </a:pPr>
            <a:r>
              <a:rPr lang="en-US" dirty="0" smtClean="0"/>
              <a:t>Not similarly taxed (ad Art.) &gt; </a:t>
            </a:r>
            <a:r>
              <a:rPr lang="en-US" smtClean="0"/>
              <a:t>ad </a:t>
            </a:r>
          </a:p>
          <a:p>
            <a:pPr marL="0" indent="0">
              <a:spcBef>
                <a:spcPct val="20000"/>
              </a:spcBef>
              <a:buClr>
                <a:srgbClr val="8DD6CE"/>
              </a:buClr>
              <a:buSzPct val="70000"/>
              <a:defRPr/>
            </a:pPr>
            <a:r>
              <a:rPr lang="en-US" smtClean="0"/>
              <a:t>minimis</a:t>
            </a:r>
            <a:endParaRPr lang="en-US" dirty="0" smtClean="0"/>
          </a:p>
          <a:p>
            <a:pPr>
              <a:spcBef>
                <a:spcPct val="20000"/>
              </a:spcBef>
              <a:buClr>
                <a:srgbClr val="8DD6CE"/>
              </a:buClr>
              <a:buSzPct val="70000"/>
              <a:buFont typeface="Monotype Sorts" charset="0"/>
              <a:buChar char="n"/>
              <a:defRPr/>
            </a:pPr>
            <a:r>
              <a:rPr lang="en-US" dirty="0" smtClean="0"/>
              <a:t>So as to afford protection (III:1)</a:t>
            </a:r>
          </a:p>
        </p:txBody>
      </p:sp>
      <p:pic>
        <p:nvPicPr>
          <p:cNvPr id="27652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403350" y="1341438"/>
            <a:ext cx="7324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Threshold issue: is it an internal tax or charge on products </a:t>
            </a:r>
          </a:p>
          <a:p>
            <a:r>
              <a:rPr lang="en-US"/>
              <a:t>(accrues due to internal event)</a:t>
            </a:r>
          </a:p>
        </p:txBody>
      </p:sp>
    </p:spTree>
    <p:extLst>
      <p:ext uri="{BB962C8B-B14F-4D97-AF65-F5344CB8AC3E}">
        <p14:creationId xmlns:p14="http://schemas.microsoft.com/office/powerpoint/2010/main" val="254712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 Facto Discrimination</a:t>
            </a:r>
          </a:p>
        </p:txBody>
      </p:sp>
      <p:pic>
        <p:nvPicPr>
          <p:cNvPr id="5" name="Picture 4" descr="Shop Photos 016ab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2017713" cy="491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tolichnay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313238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Bild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09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>
                <a:latin typeface="Arial" charset="0"/>
                <a:ea typeface="MS PGothic" charset="0"/>
                <a:cs typeface="MS PGothic" charset="0"/>
              </a:rPr>
              <a:t>Facts Chile Alcohol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4038" y="1600200"/>
            <a:ext cx="7022762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35° or </a:t>
            </a:r>
            <a:r>
              <a:rPr lang="nl-NL" dirty="0" err="1">
                <a:latin typeface="Tahoma" charset="0"/>
                <a:ea typeface="MS PGothic" charset="0"/>
                <a:cs typeface="MS PGothic" charset="0"/>
              </a:rPr>
              <a:t>less</a:t>
            </a:r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			27 %</a:t>
            </a:r>
          </a:p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36°				31 %</a:t>
            </a:r>
          </a:p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37°				35 %</a:t>
            </a:r>
          </a:p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38°				39 %</a:t>
            </a:r>
          </a:p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39°				43 %</a:t>
            </a:r>
          </a:p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more </a:t>
            </a:r>
            <a:r>
              <a:rPr lang="nl-NL" dirty="0" err="1">
                <a:latin typeface="Tahoma" charset="0"/>
                <a:ea typeface="MS PGothic" charset="0"/>
                <a:cs typeface="MS PGothic" charset="0"/>
              </a:rPr>
              <a:t>than</a:t>
            </a:r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 39°		47 %</a:t>
            </a:r>
          </a:p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75% of </a:t>
            </a:r>
            <a:r>
              <a:rPr lang="nl-NL" dirty="0" err="1">
                <a:latin typeface="Tahoma" charset="0"/>
                <a:ea typeface="MS PGothic" charset="0"/>
                <a:cs typeface="MS PGothic" charset="0"/>
              </a:rPr>
              <a:t>domestic</a:t>
            </a:r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 </a:t>
            </a:r>
            <a:r>
              <a:rPr lang="nl-NL" dirty="0" err="1">
                <a:latin typeface="Tahoma" charset="0"/>
                <a:ea typeface="MS PGothic" charset="0"/>
                <a:cs typeface="MS PGothic" charset="0"/>
              </a:rPr>
              <a:t>products</a:t>
            </a:r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: 27%</a:t>
            </a:r>
          </a:p>
          <a:p>
            <a:pPr eaLnBrk="1" hangingPunct="1"/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95% of </a:t>
            </a:r>
            <a:r>
              <a:rPr lang="nl-NL" dirty="0" err="1">
                <a:latin typeface="Tahoma" charset="0"/>
                <a:ea typeface="MS PGothic" charset="0"/>
                <a:cs typeface="MS PGothic" charset="0"/>
              </a:rPr>
              <a:t>imported</a:t>
            </a:r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 </a:t>
            </a:r>
            <a:r>
              <a:rPr lang="nl-NL" dirty="0" err="1">
                <a:latin typeface="Tahoma" charset="0"/>
                <a:ea typeface="MS PGothic" charset="0"/>
                <a:cs typeface="MS PGothic" charset="0"/>
              </a:rPr>
              <a:t>products</a:t>
            </a:r>
            <a:r>
              <a:rPr lang="nl-NL" dirty="0">
                <a:latin typeface="Tahoma" charset="0"/>
                <a:ea typeface="MS PGothic" charset="0"/>
                <a:cs typeface="MS PGothic" charset="0"/>
              </a:rPr>
              <a:t>: 47%</a:t>
            </a:r>
          </a:p>
        </p:txBody>
      </p:sp>
      <p:pic>
        <p:nvPicPr>
          <p:cNvPr id="33795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29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NT: Requirements (III:4)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504" y="1600200"/>
            <a:ext cx="7329295" cy="4525963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Law, regulation or requirement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Affecting internal sale…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Imported product like domestic one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Less favorable treatment of imported product</a:t>
            </a:r>
          </a:p>
        </p:txBody>
      </p:sp>
      <p:pic>
        <p:nvPicPr>
          <p:cNvPr id="35843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99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nl-NL">
                <a:latin typeface="Arial" charset="0"/>
                <a:ea typeface="ＭＳ Ｐゴシック" charset="0"/>
                <a:cs typeface="Arial" charset="0"/>
              </a:rPr>
              <a:t>Less favourable treatment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052513"/>
            <a:ext cx="7427912" cy="5400675"/>
          </a:xfrm>
        </p:spPr>
        <p:txBody>
          <a:bodyPr/>
          <a:lstStyle/>
          <a:p>
            <a:pPr eaLnBrk="1" hangingPunct="1"/>
            <a:r>
              <a:rPr lang="nl-NL" sz="2600" i="1">
                <a:latin typeface="Tahoma" charset="0"/>
                <a:ea typeface="ＭＳ Ｐゴシック" charset="0"/>
                <a:cs typeface="Arial" charset="0"/>
              </a:rPr>
              <a:t>De iure</a:t>
            </a:r>
            <a:r>
              <a:rPr lang="nl-NL" sz="2600">
                <a:latin typeface="Tahoma" charset="0"/>
                <a:ea typeface="ＭＳ Ｐゴシック" charset="0"/>
                <a:cs typeface="Arial" charset="0"/>
              </a:rPr>
              <a:t> and </a:t>
            </a:r>
            <a:r>
              <a:rPr lang="nl-NL" sz="2600" i="1">
                <a:latin typeface="Tahoma" charset="0"/>
                <a:ea typeface="ＭＳ Ｐゴシック" charset="0"/>
                <a:cs typeface="Arial" charset="0"/>
              </a:rPr>
              <a:t>de facto </a:t>
            </a:r>
            <a:r>
              <a:rPr lang="nl-NL" sz="2600">
                <a:latin typeface="Tahoma" charset="0"/>
                <a:ea typeface="ＭＳ Ｐゴシック" charset="0"/>
                <a:cs typeface="Arial" charset="0"/>
              </a:rPr>
              <a:t>discrimination</a:t>
            </a:r>
          </a:p>
          <a:p>
            <a:pPr eaLnBrk="1" hangingPunct="1"/>
            <a:r>
              <a:rPr lang="ja-JP" altLang="nl-NL" sz="2600">
                <a:latin typeface="Tahoma" charset="0"/>
                <a:ea typeface="ＭＳ Ｐゴシック" charset="0"/>
                <a:cs typeface="Arial" charset="0"/>
              </a:rPr>
              <a:t>‘</a:t>
            </a:r>
            <a:r>
              <a:rPr lang="nl-NL" altLang="ja-JP" sz="2600">
                <a:latin typeface="Tahoma" charset="0"/>
                <a:ea typeface="ＭＳ Ｐゴシック" charset="0"/>
                <a:cs typeface="Arial" charset="0"/>
              </a:rPr>
              <a:t>modify the conditions of competition to the detriment of imported products</a:t>
            </a:r>
            <a:r>
              <a:rPr lang="ja-JP" altLang="nl-NL" sz="2600">
                <a:latin typeface="Tahoma" charset="0"/>
                <a:ea typeface="ＭＳ Ｐゴシック" charset="0"/>
                <a:cs typeface="Arial" charset="0"/>
              </a:rPr>
              <a:t>’</a:t>
            </a:r>
            <a:endParaRPr lang="nl-NL" altLang="ja-JP" sz="260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NL" sz="2600">
                <a:latin typeface="Tahoma" charset="0"/>
                <a:ea typeface="ＭＳ Ｐゴシック" charset="0"/>
                <a:cs typeface="Arial" charset="0"/>
              </a:rPr>
              <a:t>Purely effect-based?  indirect discrimination?  see para 100 of </a:t>
            </a:r>
            <a:r>
              <a:rPr lang="nl-NL" sz="2600" i="1">
                <a:latin typeface="Tahoma" charset="0"/>
                <a:ea typeface="ＭＳ Ｐゴシック" charset="0"/>
                <a:cs typeface="Arial" charset="0"/>
              </a:rPr>
              <a:t>Asbestos</a:t>
            </a:r>
            <a:endParaRPr lang="nl-NL" sz="260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NL" sz="2600" i="1">
                <a:latin typeface="Tahoma" charset="0"/>
                <a:ea typeface="ＭＳ Ｐゴシック" charset="0"/>
                <a:cs typeface="Arial" charset="0"/>
              </a:rPr>
              <a:t>Dominican Cigarettes</a:t>
            </a:r>
            <a:r>
              <a:rPr lang="nl-NL" sz="2600">
                <a:latin typeface="Tahoma" charset="0"/>
                <a:ea typeface="ＭＳ Ｐゴシック" charset="0"/>
                <a:cs typeface="Arial" charset="0"/>
              </a:rPr>
              <a:t>: no violation </a:t>
            </a:r>
            <a:r>
              <a:rPr lang="ja-JP" altLang="nl-NL" sz="2600">
                <a:latin typeface="Tahoma" charset="0"/>
                <a:ea typeface="ＭＳ Ｐゴシック" charset="0"/>
                <a:cs typeface="Arial" charset="0"/>
              </a:rPr>
              <a:t>‘</a:t>
            </a:r>
            <a:r>
              <a:rPr lang="nl-NL" altLang="ja-JP" sz="2600">
                <a:latin typeface="Tahoma" charset="0"/>
                <a:ea typeface="ＭＳ Ｐゴシック" charset="0"/>
                <a:cs typeface="Arial" charset="0"/>
              </a:rPr>
              <a:t>if the detrimental effect is explained by factors unrelated to the foreign origin of the product (eg market share)</a:t>
            </a:r>
            <a:r>
              <a:rPr lang="ja-JP" altLang="nl-NL" sz="2600">
                <a:latin typeface="Tahoma" charset="0"/>
                <a:ea typeface="ＭＳ Ｐゴシック" charset="0"/>
                <a:cs typeface="Arial" charset="0"/>
              </a:rPr>
              <a:t>’</a:t>
            </a:r>
            <a:r>
              <a:rPr lang="nl-NL" altLang="ja-JP" sz="2600">
                <a:latin typeface="Tahoma" charset="0"/>
                <a:ea typeface="ＭＳ Ｐゴシック" charset="0"/>
                <a:cs typeface="Arial" charset="0"/>
              </a:rPr>
              <a:t> &gt; protectionist intent, causation?</a:t>
            </a:r>
            <a:endParaRPr lang="nl-NL" sz="2600" i="1">
              <a:latin typeface="Tahoma" charset="0"/>
              <a:ea typeface="ＭＳ Ｐゴシック" charset="0"/>
              <a:cs typeface="Arial" charset="0"/>
            </a:endParaRPr>
          </a:p>
        </p:txBody>
      </p:sp>
      <p:pic>
        <p:nvPicPr>
          <p:cNvPr id="39939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10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PPMs</a:t>
            </a:r>
          </a:p>
        </p:txBody>
      </p:sp>
      <p:pic>
        <p:nvPicPr>
          <p:cNvPr id="5" name="Picture 4" descr="150px-Dolphin-safe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kipjack_Tuna_Chunks_In_Sunflower_Oi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227965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hild-labor-saree-198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5200"/>
            <a:ext cx="1725613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tshirt-druc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207168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657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0_61_rainforest_burning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2600"/>
            <a:ext cx="263842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Bild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19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smtClean="0">
                <a:ea typeface="+mj-ea"/>
              </a:rPr>
              <a:t>Differences between III:2 and III:4</a:t>
            </a:r>
            <a:endParaRPr lang="nl-NL" smtClean="0">
              <a:ea typeface="+mj-ea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2990" y="1622093"/>
            <a:ext cx="6803809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Two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sentences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(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like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and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DCS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products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) versus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one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sentence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(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like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products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/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Two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tests (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“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in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excess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of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”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and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“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not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similarly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taxed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,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so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as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to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afford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protection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”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) versus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one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test (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“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treatment no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less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altLang="ja-JP" dirty="0" err="1">
                <a:latin typeface="Tahoma" charset="0"/>
                <a:ea typeface="ＭＳ Ｐゴシック" charset="0"/>
                <a:cs typeface="Arial" charset="0"/>
              </a:rPr>
              <a:t>favourable</a:t>
            </a:r>
            <a:r>
              <a:rPr lang="ja-JP" altLang="nl-NL" dirty="0">
                <a:latin typeface="Tahoma" charset="0"/>
                <a:ea typeface="ＭＳ Ｐゴシック" charset="0"/>
                <a:cs typeface="Arial" charset="0"/>
              </a:rPr>
              <a:t>”</a:t>
            </a:r>
            <a:r>
              <a:rPr lang="nl-NL" altLang="ja-JP" dirty="0">
                <a:latin typeface="Tahoma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/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Scope: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taxation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versus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regulation</a:t>
            </a:r>
            <a:endParaRPr lang="nl-NL" dirty="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Relationship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</a:t>
            </a:r>
            <a:r>
              <a:rPr lang="nl-NL" dirty="0" err="1">
                <a:latin typeface="Tahoma" charset="0"/>
                <a:ea typeface="ＭＳ Ｐゴシック" charset="0"/>
                <a:cs typeface="Arial" charset="0"/>
              </a:rPr>
              <a:t>with</a:t>
            </a:r>
            <a:r>
              <a:rPr lang="nl-NL" dirty="0">
                <a:latin typeface="Tahoma" charset="0"/>
                <a:ea typeface="ＭＳ Ｐゴシック" charset="0"/>
                <a:cs typeface="Arial" charset="0"/>
              </a:rPr>
              <a:t> III:1</a:t>
            </a:r>
            <a:endParaRPr lang="nl-NL" sz="2400" dirty="0">
              <a:latin typeface="Tahoma" charset="0"/>
              <a:ea typeface="ＭＳ Ｐゴシック" charset="0"/>
              <a:cs typeface="Arial" charset="0"/>
            </a:endParaRPr>
          </a:p>
        </p:txBody>
      </p:sp>
      <p:pic>
        <p:nvPicPr>
          <p:cNvPr id="36867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2698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81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610" y="274638"/>
            <a:ext cx="735119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>
                <a:ea typeface="+mj-ea"/>
              </a:rPr>
              <a:t>Like products: general considerations</a:t>
            </a:r>
            <a:endParaRPr lang="nl-NL" dirty="0" smtClean="0">
              <a:ea typeface="+mj-ea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5610" y="1600200"/>
            <a:ext cx="735119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nl-BE" sz="2800" dirty="0">
                <a:latin typeface="Tahoma" charset="0"/>
                <a:ea typeface="ＭＳ Ｐゴシック" charset="0"/>
                <a:cs typeface="Arial" charset="0"/>
              </a:rPr>
              <a:t>Dictionary meaning: undecided</a:t>
            </a:r>
          </a:p>
          <a:p>
            <a:pPr eaLnBrk="1" hangingPunct="1"/>
            <a:r>
              <a:rPr lang="nl-BE" sz="2800" dirty="0">
                <a:latin typeface="Tahoma" charset="0"/>
                <a:ea typeface="ＭＳ Ｐゴシック" charset="0"/>
                <a:cs typeface="Arial" charset="0"/>
              </a:rPr>
              <a:t>Context: Art III:1 “informs” notion of like </a:t>
            </a:r>
            <a:r>
              <a:rPr lang="nl-BE" sz="2800" dirty="0" smtClean="0">
                <a:latin typeface="Tahoma" charset="0"/>
                <a:ea typeface="ＭＳ Ｐゴシック" charset="0"/>
                <a:cs typeface="Arial" charset="0"/>
              </a:rPr>
              <a:t>products</a:t>
            </a:r>
          </a:p>
          <a:p>
            <a:pPr lvl="1"/>
            <a:r>
              <a:rPr lang="nl-BE" sz="2400" dirty="0" smtClean="0">
                <a:latin typeface="Tahoma" charset="0"/>
                <a:ea typeface="ＭＳ Ｐゴシック" charset="0"/>
                <a:cs typeface="Arial" charset="0"/>
              </a:rPr>
              <a:t>Informed by preventing protection? -&gt; Aim and effects test, does it make sense to destinguish the measures for legitimate regulatory purposes that are not discriminatory</a:t>
            </a:r>
            <a:endParaRPr lang="nl-BE" sz="2400" dirty="0">
              <a:latin typeface="Tahoma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nl-BE" sz="2800" dirty="0">
                <a:latin typeface="Tahoma" charset="0"/>
                <a:ea typeface="ＭＳ Ｐゴシック" charset="0"/>
                <a:cs typeface="Arial" charset="0"/>
              </a:rPr>
              <a:t>Two sentences in III:2 v one sentence in III:4</a:t>
            </a:r>
          </a:p>
          <a:p>
            <a:pPr eaLnBrk="1" hangingPunct="1"/>
            <a:r>
              <a:rPr lang="nl-BE" sz="2800" dirty="0">
                <a:latin typeface="Tahoma" charset="0"/>
                <a:ea typeface="ＭＳ Ｐゴシック" charset="0"/>
                <a:cs typeface="Arial" charset="0"/>
              </a:rPr>
              <a:t>‘Accordion’ stretches differently</a:t>
            </a:r>
          </a:p>
          <a:p>
            <a:pPr eaLnBrk="1" hangingPunct="1"/>
            <a:r>
              <a:rPr lang="nl-BE" sz="2800" dirty="0">
                <a:latin typeface="Tahoma" charset="0"/>
                <a:ea typeface="ＭＳ Ｐゴシック" charset="0"/>
                <a:cs typeface="Arial" charset="0"/>
              </a:rPr>
              <a:t>Fundamentally about ‘competitive relationship’ </a:t>
            </a:r>
            <a:r>
              <a:rPr lang="nl-BE" sz="2800" dirty="0" smtClean="0">
                <a:latin typeface="Tahoma" charset="0"/>
                <a:ea typeface="ＭＳ Ｐゴシック" charset="0"/>
                <a:cs typeface="Arial" charset="0"/>
              </a:rPr>
              <a:t>?</a:t>
            </a:r>
          </a:p>
          <a:p>
            <a:pPr eaLnBrk="1" hangingPunct="1"/>
            <a:r>
              <a:rPr lang="nl-BE" sz="2800" dirty="0" smtClean="0">
                <a:latin typeface="Tahoma" charset="0"/>
                <a:ea typeface="ＭＳ Ｐゴシック" charset="0"/>
                <a:cs typeface="Arial" charset="0"/>
              </a:rPr>
              <a:t>Need </a:t>
            </a:r>
            <a:r>
              <a:rPr lang="nl-BE" sz="2800" dirty="0">
                <a:latin typeface="Tahoma" charset="0"/>
                <a:ea typeface="ＭＳ Ｐゴシック" charset="0"/>
                <a:cs typeface="Arial" charset="0"/>
              </a:rPr>
              <a:t>for similar product scope III:2 and III:4</a:t>
            </a:r>
            <a:endParaRPr lang="nl-NL" sz="2800" dirty="0">
              <a:latin typeface="Tahoma" charset="0"/>
              <a:ea typeface="ＭＳ Ｐゴシック" charset="0"/>
              <a:cs typeface="Arial" charset="0"/>
            </a:endParaRPr>
          </a:p>
        </p:txBody>
      </p:sp>
      <p:pic>
        <p:nvPicPr>
          <p:cNvPr id="37891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67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</Words>
  <Application>Microsoft Macintosh PowerPoint</Application>
  <PresentationFormat>Bildschirmpräsentation (4:3)</PresentationFormat>
  <Paragraphs>128</Paragraphs>
  <Slides>19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Office-Design</vt:lpstr>
      <vt:lpstr>WTO Law Class 6: National Treatment 2; Waivers, Derogations</vt:lpstr>
      <vt:lpstr>NT: Requirements (III:2)</vt:lpstr>
      <vt:lpstr>De Facto Discrimination</vt:lpstr>
      <vt:lpstr>Facts Chile Alcohol</vt:lpstr>
      <vt:lpstr>NT: Requirements (III:4)</vt:lpstr>
      <vt:lpstr>Less favourable treatment</vt:lpstr>
      <vt:lpstr>PPMs</vt:lpstr>
      <vt:lpstr>Differences between III:2 and III:4</vt:lpstr>
      <vt:lpstr>Like products: general considerations</vt:lpstr>
      <vt:lpstr>Like products in III:2</vt:lpstr>
      <vt:lpstr>DCS products in III:2</vt:lpstr>
      <vt:lpstr>Elements of aims-and-effects in the case-law?</vt:lpstr>
      <vt:lpstr>Definition of like products</vt:lpstr>
      <vt:lpstr>EXCEPTIONS</vt:lpstr>
      <vt:lpstr>Preamble of the WTO Agreement</vt:lpstr>
      <vt:lpstr>Friction between trade and other policy objectives</vt:lpstr>
      <vt:lpstr>Waivers</vt:lpstr>
      <vt:lpstr>Waivers (continued)</vt:lpstr>
      <vt:lpstr>Derogations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Law Class 6: National Treatment 2</dc:title>
  <dc:creator>Holger Hestermeyer</dc:creator>
  <cp:lastModifiedBy>Holger Hestermeyer</cp:lastModifiedBy>
  <cp:revision>6</cp:revision>
  <dcterms:created xsi:type="dcterms:W3CDTF">2018-05-03T10:20:26Z</dcterms:created>
  <dcterms:modified xsi:type="dcterms:W3CDTF">2018-05-04T15:43:38Z</dcterms:modified>
</cp:coreProperties>
</file>