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71" r:id="rId4"/>
    <p:sldId id="265" r:id="rId5"/>
    <p:sldId id="258" r:id="rId6"/>
    <p:sldId id="259" r:id="rId7"/>
    <p:sldId id="260" r:id="rId8"/>
    <p:sldId id="261" r:id="rId9"/>
    <p:sldId id="262" r:id="rId10"/>
    <p:sldId id="263" r:id="rId11"/>
    <p:sldId id="282" r:id="rId12"/>
    <p:sldId id="286" r:id="rId13"/>
    <p:sldId id="287" r:id="rId14"/>
    <p:sldId id="330" r:id="rId15"/>
    <p:sldId id="288" r:id="rId16"/>
    <p:sldId id="289" r:id="rId17"/>
    <p:sldId id="290" r:id="rId18"/>
    <p:sldId id="319" r:id="rId19"/>
    <p:sldId id="320" r:id="rId20"/>
    <p:sldId id="292" r:id="rId21"/>
    <p:sldId id="293" r:id="rId22"/>
    <p:sldId id="294" r:id="rId23"/>
    <p:sldId id="295" r:id="rId24"/>
    <p:sldId id="296" r:id="rId25"/>
    <p:sldId id="298" r:id="rId26"/>
    <p:sldId id="331" r:id="rId27"/>
    <p:sldId id="324" r:id="rId28"/>
    <p:sldId id="299" r:id="rId29"/>
    <p:sldId id="300" r:id="rId30"/>
    <p:sldId id="301" r:id="rId31"/>
    <p:sldId id="302" r:id="rId32"/>
    <p:sldId id="303" r:id="rId33"/>
    <p:sldId id="304" r:id="rId34"/>
    <p:sldId id="305" r:id="rId35"/>
    <p:sldId id="323"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o Manservigi" initials="RM" lastIdx="1" clrIdx="0">
    <p:extLst>
      <p:ext uri="{19B8F6BF-5375-455C-9EA6-DF929625EA0E}">
        <p15:presenceInfo xmlns:p15="http://schemas.microsoft.com/office/powerpoint/2012/main" userId="Roberto Manservig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B19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71" autoAdjust="0"/>
  </p:normalViewPr>
  <p:slideViewPr>
    <p:cSldViewPr>
      <p:cViewPr varScale="1">
        <p:scale>
          <a:sx n="70" d="100"/>
          <a:sy n="70" d="100"/>
        </p:scale>
        <p:origin x="79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21T15:31:50.881"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C68D2C-E340-4A03-A2FA-EA29BF6FE864}" type="datetimeFigureOut">
              <a:rPr lang="it-IT" smtClean="0"/>
              <a:t>21/05/2019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B85339-71D3-4B75-86EE-45C6392E64A1}" type="slidenum">
              <a:rPr lang="it-IT" smtClean="0"/>
              <a:t>‹N›</a:t>
            </a:fld>
            <a:endParaRPr lang="it-IT"/>
          </a:p>
        </p:txBody>
      </p:sp>
    </p:spTree>
    <p:extLst>
      <p:ext uri="{BB962C8B-B14F-4D97-AF65-F5344CB8AC3E}">
        <p14:creationId xmlns:p14="http://schemas.microsoft.com/office/powerpoint/2010/main" val="4228225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1B85339-71D3-4B75-86EE-45C6392E64A1}" type="slidenum">
              <a:rPr lang="it-IT" smtClean="0"/>
              <a:t>14</a:t>
            </a:fld>
            <a:endParaRPr lang="it-IT"/>
          </a:p>
        </p:txBody>
      </p:sp>
    </p:spTree>
    <p:extLst>
      <p:ext uri="{BB962C8B-B14F-4D97-AF65-F5344CB8AC3E}">
        <p14:creationId xmlns:p14="http://schemas.microsoft.com/office/powerpoint/2010/main" val="391639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1B85339-71D3-4B75-86EE-45C6392E64A1}" type="slidenum">
              <a:rPr lang="it-IT" smtClean="0"/>
              <a:t>15</a:t>
            </a:fld>
            <a:endParaRPr lang="it-IT"/>
          </a:p>
        </p:txBody>
      </p:sp>
    </p:spTree>
    <p:extLst>
      <p:ext uri="{BB962C8B-B14F-4D97-AF65-F5344CB8AC3E}">
        <p14:creationId xmlns:p14="http://schemas.microsoft.com/office/powerpoint/2010/main" val="165778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solidFill>
            <a:srgbClr val="FFFFFF"/>
          </a:solidFill>
          <a:ln/>
        </p:spPr>
      </p:sp>
      <p:sp>
        <p:nvSpPr>
          <p:cNvPr id="2150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altLang="it-IT" smtClean="0"/>
          </a:p>
        </p:txBody>
      </p:sp>
    </p:spTree>
    <p:extLst>
      <p:ext uri="{BB962C8B-B14F-4D97-AF65-F5344CB8AC3E}">
        <p14:creationId xmlns:p14="http://schemas.microsoft.com/office/powerpoint/2010/main" val="1797221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1B85339-71D3-4B75-86EE-45C6392E64A1}" type="slidenum">
              <a:rPr lang="it-IT" smtClean="0"/>
              <a:t>26</a:t>
            </a:fld>
            <a:endParaRPr lang="it-IT"/>
          </a:p>
        </p:txBody>
      </p:sp>
    </p:spTree>
    <p:extLst>
      <p:ext uri="{BB962C8B-B14F-4D97-AF65-F5344CB8AC3E}">
        <p14:creationId xmlns:p14="http://schemas.microsoft.com/office/powerpoint/2010/main" val="284872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84C95CD-18E0-4FF7-8273-9121CEC0EEC7}" type="datetimeFigureOut">
              <a:rPr lang="it-IT" smtClean="0"/>
              <a:t>21/05/2019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1C6734-6FA9-4C2A-9DB0-C4EAB7437530}" type="slidenum">
              <a:rPr lang="it-IT" smtClean="0"/>
              <a:t>‹N›</a:t>
            </a:fld>
            <a:endParaRPr lang="it-IT"/>
          </a:p>
        </p:txBody>
      </p:sp>
    </p:spTree>
    <p:extLst>
      <p:ext uri="{BB962C8B-B14F-4D97-AF65-F5344CB8AC3E}">
        <p14:creationId xmlns:p14="http://schemas.microsoft.com/office/powerpoint/2010/main" val="56288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84C95CD-18E0-4FF7-8273-9121CEC0EEC7}" type="datetimeFigureOut">
              <a:rPr lang="it-IT" smtClean="0"/>
              <a:t>21/05/2019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1C6734-6FA9-4C2A-9DB0-C4EAB7437530}" type="slidenum">
              <a:rPr lang="it-IT" smtClean="0"/>
              <a:t>‹N›</a:t>
            </a:fld>
            <a:endParaRPr lang="it-IT"/>
          </a:p>
        </p:txBody>
      </p:sp>
    </p:spTree>
    <p:extLst>
      <p:ext uri="{BB962C8B-B14F-4D97-AF65-F5344CB8AC3E}">
        <p14:creationId xmlns:p14="http://schemas.microsoft.com/office/powerpoint/2010/main" val="3606471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84C95CD-18E0-4FF7-8273-9121CEC0EEC7}" type="datetimeFigureOut">
              <a:rPr lang="it-IT" smtClean="0"/>
              <a:t>21/05/2019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1C6734-6FA9-4C2A-9DB0-C4EAB7437530}" type="slidenum">
              <a:rPr lang="it-IT" smtClean="0"/>
              <a:t>‹N›</a:t>
            </a:fld>
            <a:endParaRPr lang="it-IT"/>
          </a:p>
        </p:txBody>
      </p:sp>
    </p:spTree>
    <p:extLst>
      <p:ext uri="{BB962C8B-B14F-4D97-AF65-F5344CB8AC3E}">
        <p14:creationId xmlns:p14="http://schemas.microsoft.com/office/powerpoint/2010/main" val="3609255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1_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677881"/>
            <a:ext cx="8240713" cy="5394325"/>
          </a:xfr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3" name="Rectangle 3"/>
          <p:cNvSpPr>
            <a:spLocks noGrp="1" noChangeArrowheads="1"/>
          </p:cNvSpPr>
          <p:nvPr>
            <p:ph type="dt" sz="half" idx="10"/>
          </p:nvPr>
        </p:nvSpPr>
        <p:spPr>
          <a:ln/>
        </p:spPr>
        <p:txBody>
          <a:bodyPr/>
          <a:lstStyle>
            <a:lvl1pPr>
              <a:defRPr/>
            </a:lvl1pPr>
          </a:lstStyle>
          <a:p>
            <a:pPr>
              <a:defRPr/>
            </a:pPr>
            <a:endParaRPr lang="it-IT"/>
          </a:p>
        </p:txBody>
      </p:sp>
      <p:sp>
        <p:nvSpPr>
          <p:cNvPr id="4" name="Rectangle 4"/>
          <p:cNvSpPr>
            <a:spLocks noGrp="1" noChangeArrowheads="1"/>
          </p:cNvSpPr>
          <p:nvPr>
            <p:ph type="ftr" sz="quarter" idx="11"/>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980802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Diapositiva titolo">
    <p:spTree>
      <p:nvGrpSpPr>
        <p:cNvPr id="1" name=""/>
        <p:cNvGrpSpPr/>
        <p:nvPr/>
      </p:nvGrpSpPr>
      <p:grpSpPr>
        <a:xfrm>
          <a:off x="0" y="0"/>
          <a:ext cx="0" cy="0"/>
          <a:chOff x="0" y="0"/>
          <a:chExt cx="0" cy="0"/>
        </a:xfrm>
      </p:grpSpPr>
      <p:grpSp>
        <p:nvGrpSpPr>
          <p:cNvPr id="3" name="Group 2"/>
          <p:cNvGrpSpPr>
            <a:grpSpLocks/>
          </p:cNvGrpSpPr>
          <p:nvPr/>
        </p:nvGrpSpPr>
        <p:grpSpPr bwMode="auto">
          <a:xfrm>
            <a:off x="0" y="2438401"/>
            <a:ext cx="9009185" cy="1052513"/>
            <a:chOff x="0" y="1536"/>
            <a:chExt cx="5675" cy="663"/>
          </a:xfrm>
        </p:grpSpPr>
        <p:grpSp>
          <p:nvGrpSpPr>
            <p:cNvPr id="4" name="Group 3"/>
            <p:cNvGrpSpPr>
              <a:grpSpLocks/>
            </p:cNvGrpSpPr>
            <p:nvPr/>
          </p:nvGrpSpPr>
          <p:grpSpPr bwMode="auto">
            <a:xfrm>
              <a:off x="184" y="1604"/>
              <a:ext cx="450" cy="299"/>
              <a:chOff x="719" y="336"/>
              <a:chExt cx="626" cy="432"/>
            </a:xfrm>
          </p:grpSpPr>
          <p:sp>
            <p:nvSpPr>
              <p:cNvPr id="11" name="Rectangle 4"/>
              <p:cNvSpPr>
                <a:spLocks noChangeArrowheads="1"/>
              </p:cNvSpPr>
              <p:nvPr/>
            </p:nvSpPr>
            <p:spPr bwMode="auto">
              <a:xfrm>
                <a:off x="719" y="336"/>
                <a:ext cx="385"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rgbClr val="FFFF00"/>
                    </a:solidFill>
                    <a:latin typeface="Tahoma" panose="020B0604030504040204" pitchFamily="34" charset="0"/>
                    <a:ea typeface="新細明體" panose="02020500000000000000" pitchFamily="18" charset="-120"/>
                  </a:defRPr>
                </a:lvl1pPr>
                <a:lvl2pPr marL="742950" indent="-285750">
                  <a:defRPr sz="3200">
                    <a:solidFill>
                      <a:srgbClr val="FFFF00"/>
                    </a:solidFill>
                    <a:latin typeface="Tahoma" panose="020B0604030504040204" pitchFamily="34" charset="0"/>
                    <a:ea typeface="新細明體" panose="02020500000000000000" pitchFamily="18" charset="-120"/>
                  </a:defRPr>
                </a:lvl2pPr>
                <a:lvl3pPr marL="1143000" indent="-228600">
                  <a:defRPr sz="3200">
                    <a:solidFill>
                      <a:srgbClr val="FFFF00"/>
                    </a:solidFill>
                    <a:latin typeface="Tahoma" panose="020B0604030504040204" pitchFamily="34" charset="0"/>
                    <a:ea typeface="新細明體" panose="02020500000000000000" pitchFamily="18" charset="-120"/>
                  </a:defRPr>
                </a:lvl3pPr>
                <a:lvl4pPr marL="1600200" indent="-228600">
                  <a:defRPr sz="3200">
                    <a:solidFill>
                      <a:srgbClr val="FFFF00"/>
                    </a:solidFill>
                    <a:latin typeface="Tahoma" panose="020B0604030504040204" pitchFamily="34" charset="0"/>
                    <a:ea typeface="新細明體" panose="02020500000000000000" pitchFamily="18" charset="-120"/>
                  </a:defRPr>
                </a:lvl4pPr>
                <a:lvl5pPr marL="2057400" indent="-228600">
                  <a:defRPr sz="3200">
                    <a:solidFill>
                      <a:srgbClr val="FFFF00"/>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9pPr>
              </a:lstStyle>
              <a:p>
                <a:pPr eaLnBrk="1" hangingPunct="1">
                  <a:defRPr/>
                </a:pPr>
                <a:endParaRPr lang="it-IT" altLang="it-IT" smtClean="0"/>
              </a:p>
            </p:txBody>
          </p:sp>
          <p:sp>
            <p:nvSpPr>
              <p:cNvPr id="12" name="Rectangle 5"/>
              <p:cNvSpPr>
                <a:spLocks noChangeArrowheads="1"/>
              </p:cNvSpPr>
              <p:nvPr/>
            </p:nvSpPr>
            <p:spPr bwMode="auto">
              <a:xfrm>
                <a:off x="1056" y="336"/>
                <a:ext cx="289"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rgbClr val="FFFF00"/>
                    </a:solidFill>
                    <a:latin typeface="Tahoma" panose="020B0604030504040204" pitchFamily="34" charset="0"/>
                    <a:ea typeface="新細明體" panose="02020500000000000000" pitchFamily="18" charset="-120"/>
                  </a:defRPr>
                </a:lvl1pPr>
                <a:lvl2pPr marL="742950" indent="-285750">
                  <a:defRPr sz="3200">
                    <a:solidFill>
                      <a:srgbClr val="FFFF00"/>
                    </a:solidFill>
                    <a:latin typeface="Tahoma" panose="020B0604030504040204" pitchFamily="34" charset="0"/>
                    <a:ea typeface="新細明體" panose="02020500000000000000" pitchFamily="18" charset="-120"/>
                  </a:defRPr>
                </a:lvl2pPr>
                <a:lvl3pPr marL="1143000" indent="-228600">
                  <a:defRPr sz="3200">
                    <a:solidFill>
                      <a:srgbClr val="FFFF00"/>
                    </a:solidFill>
                    <a:latin typeface="Tahoma" panose="020B0604030504040204" pitchFamily="34" charset="0"/>
                    <a:ea typeface="新細明體" panose="02020500000000000000" pitchFamily="18" charset="-120"/>
                  </a:defRPr>
                </a:lvl3pPr>
                <a:lvl4pPr marL="1600200" indent="-228600">
                  <a:defRPr sz="3200">
                    <a:solidFill>
                      <a:srgbClr val="FFFF00"/>
                    </a:solidFill>
                    <a:latin typeface="Tahoma" panose="020B0604030504040204" pitchFamily="34" charset="0"/>
                    <a:ea typeface="新細明體" panose="02020500000000000000" pitchFamily="18" charset="-120"/>
                  </a:defRPr>
                </a:lvl4pPr>
                <a:lvl5pPr marL="2057400" indent="-228600">
                  <a:defRPr sz="3200">
                    <a:solidFill>
                      <a:srgbClr val="FFFF00"/>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9pPr>
              </a:lstStyle>
              <a:p>
                <a:pPr eaLnBrk="1" hangingPunct="1">
                  <a:defRPr/>
                </a:pPr>
                <a:endParaRPr lang="it-IT" altLang="it-IT" smtClean="0"/>
              </a:p>
            </p:txBody>
          </p:sp>
        </p:grpSp>
        <p:grpSp>
          <p:nvGrpSpPr>
            <p:cNvPr id="5" name="Group 6"/>
            <p:cNvGrpSpPr>
              <a:grpSpLocks/>
            </p:cNvGrpSpPr>
            <p:nvPr/>
          </p:nvGrpSpPr>
          <p:grpSpPr bwMode="auto">
            <a:xfrm>
              <a:off x="263" y="1870"/>
              <a:ext cx="466" cy="299"/>
              <a:chOff x="912" y="2640"/>
              <a:chExt cx="672" cy="432"/>
            </a:xfrm>
          </p:grpSpPr>
          <p:sp>
            <p:nvSpPr>
              <p:cNvPr id="9" name="Rectangle 7"/>
              <p:cNvSpPr>
                <a:spLocks noChangeArrowheads="1"/>
              </p:cNvSpPr>
              <p:nvPr/>
            </p:nvSpPr>
            <p:spPr bwMode="auto">
              <a:xfrm>
                <a:off x="912" y="2640"/>
                <a:ext cx="385"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rgbClr val="FFFF00"/>
                    </a:solidFill>
                    <a:latin typeface="Tahoma" panose="020B0604030504040204" pitchFamily="34" charset="0"/>
                    <a:ea typeface="新細明體" panose="02020500000000000000" pitchFamily="18" charset="-120"/>
                  </a:defRPr>
                </a:lvl1pPr>
                <a:lvl2pPr marL="742950" indent="-285750">
                  <a:defRPr sz="3200">
                    <a:solidFill>
                      <a:srgbClr val="FFFF00"/>
                    </a:solidFill>
                    <a:latin typeface="Tahoma" panose="020B0604030504040204" pitchFamily="34" charset="0"/>
                    <a:ea typeface="新細明體" panose="02020500000000000000" pitchFamily="18" charset="-120"/>
                  </a:defRPr>
                </a:lvl2pPr>
                <a:lvl3pPr marL="1143000" indent="-228600">
                  <a:defRPr sz="3200">
                    <a:solidFill>
                      <a:srgbClr val="FFFF00"/>
                    </a:solidFill>
                    <a:latin typeface="Tahoma" panose="020B0604030504040204" pitchFamily="34" charset="0"/>
                    <a:ea typeface="新細明體" panose="02020500000000000000" pitchFamily="18" charset="-120"/>
                  </a:defRPr>
                </a:lvl3pPr>
                <a:lvl4pPr marL="1600200" indent="-228600">
                  <a:defRPr sz="3200">
                    <a:solidFill>
                      <a:srgbClr val="FFFF00"/>
                    </a:solidFill>
                    <a:latin typeface="Tahoma" panose="020B0604030504040204" pitchFamily="34" charset="0"/>
                    <a:ea typeface="新細明體" panose="02020500000000000000" pitchFamily="18" charset="-120"/>
                  </a:defRPr>
                </a:lvl4pPr>
                <a:lvl5pPr marL="2057400" indent="-228600">
                  <a:defRPr sz="3200">
                    <a:solidFill>
                      <a:srgbClr val="FFFF00"/>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9pPr>
              </a:lstStyle>
              <a:p>
                <a:pPr eaLnBrk="1" hangingPunct="1">
                  <a:defRPr/>
                </a:pPr>
                <a:endParaRPr lang="it-IT" altLang="it-IT" smtClean="0"/>
              </a:p>
            </p:txBody>
          </p:sp>
          <p:sp>
            <p:nvSpPr>
              <p:cNvPr id="10"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rgbClr val="FFFF00"/>
                    </a:solidFill>
                    <a:latin typeface="Tahoma" panose="020B0604030504040204" pitchFamily="34" charset="0"/>
                    <a:ea typeface="新細明體" panose="02020500000000000000" pitchFamily="18" charset="-120"/>
                  </a:defRPr>
                </a:lvl1pPr>
                <a:lvl2pPr marL="742950" indent="-285750">
                  <a:defRPr sz="3200">
                    <a:solidFill>
                      <a:srgbClr val="FFFF00"/>
                    </a:solidFill>
                    <a:latin typeface="Tahoma" panose="020B0604030504040204" pitchFamily="34" charset="0"/>
                    <a:ea typeface="新細明體" panose="02020500000000000000" pitchFamily="18" charset="-120"/>
                  </a:defRPr>
                </a:lvl2pPr>
                <a:lvl3pPr marL="1143000" indent="-228600">
                  <a:defRPr sz="3200">
                    <a:solidFill>
                      <a:srgbClr val="FFFF00"/>
                    </a:solidFill>
                    <a:latin typeface="Tahoma" panose="020B0604030504040204" pitchFamily="34" charset="0"/>
                    <a:ea typeface="新細明體" panose="02020500000000000000" pitchFamily="18" charset="-120"/>
                  </a:defRPr>
                </a:lvl3pPr>
                <a:lvl4pPr marL="1600200" indent="-228600">
                  <a:defRPr sz="3200">
                    <a:solidFill>
                      <a:srgbClr val="FFFF00"/>
                    </a:solidFill>
                    <a:latin typeface="Tahoma" panose="020B0604030504040204" pitchFamily="34" charset="0"/>
                    <a:ea typeface="新細明體" panose="02020500000000000000" pitchFamily="18" charset="-120"/>
                  </a:defRPr>
                </a:lvl4pPr>
                <a:lvl5pPr marL="2057400" indent="-228600">
                  <a:defRPr sz="3200">
                    <a:solidFill>
                      <a:srgbClr val="FFFF00"/>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9pPr>
              </a:lstStyle>
              <a:p>
                <a:pPr eaLnBrk="1" hangingPunct="1">
                  <a:defRPr/>
                </a:pPr>
                <a:endParaRPr lang="it-IT" altLang="it-IT" smtClean="0"/>
              </a:p>
            </p:txBody>
          </p:sp>
        </p:grpSp>
        <p:sp>
          <p:nvSpPr>
            <p:cNvPr id="6"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rgbClr val="FFFF00"/>
                  </a:solidFill>
                  <a:latin typeface="Tahoma" panose="020B0604030504040204" pitchFamily="34" charset="0"/>
                  <a:ea typeface="新細明體" panose="02020500000000000000" pitchFamily="18" charset="-120"/>
                </a:defRPr>
              </a:lvl1pPr>
              <a:lvl2pPr marL="742950" indent="-285750">
                <a:defRPr sz="3200">
                  <a:solidFill>
                    <a:srgbClr val="FFFF00"/>
                  </a:solidFill>
                  <a:latin typeface="Tahoma" panose="020B0604030504040204" pitchFamily="34" charset="0"/>
                  <a:ea typeface="新細明體" panose="02020500000000000000" pitchFamily="18" charset="-120"/>
                </a:defRPr>
              </a:lvl2pPr>
              <a:lvl3pPr marL="1143000" indent="-228600">
                <a:defRPr sz="3200">
                  <a:solidFill>
                    <a:srgbClr val="FFFF00"/>
                  </a:solidFill>
                  <a:latin typeface="Tahoma" panose="020B0604030504040204" pitchFamily="34" charset="0"/>
                  <a:ea typeface="新細明體" panose="02020500000000000000" pitchFamily="18" charset="-120"/>
                </a:defRPr>
              </a:lvl3pPr>
              <a:lvl4pPr marL="1600200" indent="-228600">
                <a:defRPr sz="3200">
                  <a:solidFill>
                    <a:srgbClr val="FFFF00"/>
                  </a:solidFill>
                  <a:latin typeface="Tahoma" panose="020B0604030504040204" pitchFamily="34" charset="0"/>
                  <a:ea typeface="新細明體" panose="02020500000000000000" pitchFamily="18" charset="-120"/>
                </a:defRPr>
              </a:lvl4pPr>
              <a:lvl5pPr marL="2057400" indent="-228600">
                <a:defRPr sz="3200">
                  <a:solidFill>
                    <a:srgbClr val="FFFF00"/>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9pPr>
            </a:lstStyle>
            <a:p>
              <a:pPr eaLnBrk="1" hangingPunct="1">
                <a:defRPr/>
              </a:pPr>
              <a:endParaRPr lang="it-IT" altLang="it-IT" smtClean="0"/>
            </a:p>
          </p:txBody>
        </p:sp>
        <p:sp>
          <p:nvSpPr>
            <p:cNvPr id="7"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rgbClr val="FFFF00"/>
                  </a:solidFill>
                  <a:latin typeface="Tahoma" panose="020B0604030504040204" pitchFamily="34" charset="0"/>
                  <a:ea typeface="新細明體" panose="02020500000000000000" pitchFamily="18" charset="-120"/>
                </a:defRPr>
              </a:lvl1pPr>
              <a:lvl2pPr marL="742950" indent="-285750">
                <a:defRPr sz="3200">
                  <a:solidFill>
                    <a:srgbClr val="FFFF00"/>
                  </a:solidFill>
                  <a:latin typeface="Tahoma" panose="020B0604030504040204" pitchFamily="34" charset="0"/>
                  <a:ea typeface="新細明體" panose="02020500000000000000" pitchFamily="18" charset="-120"/>
                </a:defRPr>
              </a:lvl2pPr>
              <a:lvl3pPr marL="1143000" indent="-228600">
                <a:defRPr sz="3200">
                  <a:solidFill>
                    <a:srgbClr val="FFFF00"/>
                  </a:solidFill>
                  <a:latin typeface="Tahoma" panose="020B0604030504040204" pitchFamily="34" charset="0"/>
                  <a:ea typeface="新細明體" panose="02020500000000000000" pitchFamily="18" charset="-120"/>
                </a:defRPr>
              </a:lvl3pPr>
              <a:lvl4pPr marL="1600200" indent="-228600">
                <a:defRPr sz="3200">
                  <a:solidFill>
                    <a:srgbClr val="FFFF00"/>
                  </a:solidFill>
                  <a:latin typeface="Tahoma" panose="020B0604030504040204" pitchFamily="34" charset="0"/>
                  <a:ea typeface="新細明體" panose="02020500000000000000" pitchFamily="18" charset="-120"/>
                </a:defRPr>
              </a:lvl4pPr>
              <a:lvl5pPr marL="2057400" indent="-228600">
                <a:defRPr sz="3200">
                  <a:solidFill>
                    <a:srgbClr val="FFFF00"/>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9pPr>
            </a:lstStyle>
            <a:p>
              <a:pPr eaLnBrk="1" hangingPunct="1">
                <a:defRPr/>
              </a:pPr>
              <a:endParaRPr lang="it-IT" altLang="it-IT" smtClean="0"/>
            </a:p>
          </p:txBody>
        </p:sp>
        <p:sp>
          <p:nvSpPr>
            <p:cNvPr id="8"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rgbClr val="FFFF00"/>
                  </a:solidFill>
                  <a:latin typeface="Tahoma" panose="020B0604030504040204" pitchFamily="34" charset="0"/>
                  <a:ea typeface="新細明體" panose="02020500000000000000" pitchFamily="18" charset="-120"/>
                </a:defRPr>
              </a:lvl1pPr>
              <a:lvl2pPr marL="742950" indent="-285750">
                <a:defRPr sz="3200">
                  <a:solidFill>
                    <a:srgbClr val="FFFF00"/>
                  </a:solidFill>
                  <a:latin typeface="Tahoma" panose="020B0604030504040204" pitchFamily="34" charset="0"/>
                  <a:ea typeface="新細明體" panose="02020500000000000000" pitchFamily="18" charset="-120"/>
                </a:defRPr>
              </a:lvl2pPr>
              <a:lvl3pPr marL="1143000" indent="-228600">
                <a:defRPr sz="3200">
                  <a:solidFill>
                    <a:srgbClr val="FFFF00"/>
                  </a:solidFill>
                  <a:latin typeface="Tahoma" panose="020B0604030504040204" pitchFamily="34" charset="0"/>
                  <a:ea typeface="新細明體" panose="02020500000000000000" pitchFamily="18" charset="-120"/>
                </a:defRPr>
              </a:lvl3pPr>
              <a:lvl4pPr marL="1600200" indent="-228600">
                <a:defRPr sz="3200">
                  <a:solidFill>
                    <a:srgbClr val="FFFF00"/>
                  </a:solidFill>
                  <a:latin typeface="Tahoma" panose="020B0604030504040204" pitchFamily="34" charset="0"/>
                  <a:ea typeface="新細明體" panose="02020500000000000000" pitchFamily="18" charset="-120"/>
                </a:defRPr>
              </a:lvl4pPr>
              <a:lvl5pPr marL="2057400" indent="-228600">
                <a:defRPr sz="3200">
                  <a:solidFill>
                    <a:srgbClr val="FFFF00"/>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sz="3200">
                  <a:solidFill>
                    <a:srgbClr val="FFFF00"/>
                  </a:solidFill>
                  <a:latin typeface="Tahoma" panose="020B0604030504040204" pitchFamily="34" charset="0"/>
                  <a:ea typeface="新細明體" panose="02020500000000000000" pitchFamily="18" charset="-120"/>
                </a:defRPr>
              </a:lvl9pPr>
            </a:lstStyle>
            <a:p>
              <a:pPr eaLnBrk="1" hangingPunct="1">
                <a:defRPr/>
              </a:pPr>
              <a:endParaRPr lang="it-IT" altLang="it-IT" smtClean="0"/>
            </a:p>
          </p:txBody>
        </p:sp>
      </p:grpSp>
      <p:sp>
        <p:nvSpPr>
          <p:cNvPr id="53260" name="Rectangle 12"/>
          <p:cNvSpPr>
            <a:spLocks noGrp="1" noChangeArrowheads="1"/>
          </p:cNvSpPr>
          <p:nvPr>
            <p:ph type="ctrTitle"/>
          </p:nvPr>
        </p:nvSpPr>
        <p:spPr>
          <a:xfrm>
            <a:off x="990600" y="1828800"/>
            <a:ext cx="7772400" cy="1143000"/>
          </a:xfrm>
        </p:spPr>
        <p:txBody>
          <a:bodyPr/>
          <a:lstStyle>
            <a:lvl1pPr>
              <a:defRPr/>
            </a:lvl1pPr>
          </a:lstStyle>
          <a:p>
            <a:r>
              <a:rPr lang="en-US" altLang="zh-TW"/>
              <a:t>Click to edit Master title style</a:t>
            </a:r>
          </a:p>
        </p:txBody>
      </p:sp>
    </p:spTree>
    <p:extLst>
      <p:ext uri="{BB962C8B-B14F-4D97-AF65-F5344CB8AC3E}">
        <p14:creationId xmlns:p14="http://schemas.microsoft.com/office/powerpoint/2010/main" val="338998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84C95CD-18E0-4FF7-8273-9121CEC0EEC7}" type="datetimeFigureOut">
              <a:rPr lang="it-IT" smtClean="0"/>
              <a:t>21/05/2019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1C6734-6FA9-4C2A-9DB0-C4EAB7437530}" type="slidenum">
              <a:rPr lang="it-IT" smtClean="0"/>
              <a:t>‹N›</a:t>
            </a:fld>
            <a:endParaRPr lang="it-IT"/>
          </a:p>
        </p:txBody>
      </p:sp>
    </p:spTree>
    <p:extLst>
      <p:ext uri="{BB962C8B-B14F-4D97-AF65-F5344CB8AC3E}">
        <p14:creationId xmlns:p14="http://schemas.microsoft.com/office/powerpoint/2010/main" val="1282661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84C95CD-18E0-4FF7-8273-9121CEC0EEC7}" type="datetimeFigureOut">
              <a:rPr lang="it-IT" smtClean="0"/>
              <a:t>21/05/2019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1C6734-6FA9-4C2A-9DB0-C4EAB7437530}" type="slidenum">
              <a:rPr lang="it-IT" smtClean="0"/>
              <a:t>‹N›</a:t>
            </a:fld>
            <a:endParaRPr lang="it-IT"/>
          </a:p>
        </p:txBody>
      </p:sp>
    </p:spTree>
    <p:extLst>
      <p:ext uri="{BB962C8B-B14F-4D97-AF65-F5344CB8AC3E}">
        <p14:creationId xmlns:p14="http://schemas.microsoft.com/office/powerpoint/2010/main" val="44714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84C95CD-18E0-4FF7-8273-9121CEC0EEC7}" type="datetimeFigureOut">
              <a:rPr lang="it-IT" smtClean="0"/>
              <a:t>21/05/2019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91C6734-6FA9-4C2A-9DB0-C4EAB7437530}" type="slidenum">
              <a:rPr lang="it-IT" smtClean="0"/>
              <a:t>‹N›</a:t>
            </a:fld>
            <a:endParaRPr lang="it-IT"/>
          </a:p>
        </p:txBody>
      </p:sp>
    </p:spTree>
    <p:extLst>
      <p:ext uri="{BB962C8B-B14F-4D97-AF65-F5344CB8AC3E}">
        <p14:creationId xmlns:p14="http://schemas.microsoft.com/office/powerpoint/2010/main" val="2410567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84C95CD-18E0-4FF7-8273-9121CEC0EEC7}" type="datetimeFigureOut">
              <a:rPr lang="it-IT" smtClean="0"/>
              <a:t>21/05/2019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91C6734-6FA9-4C2A-9DB0-C4EAB7437530}" type="slidenum">
              <a:rPr lang="it-IT" smtClean="0"/>
              <a:t>‹N›</a:t>
            </a:fld>
            <a:endParaRPr lang="it-IT"/>
          </a:p>
        </p:txBody>
      </p:sp>
    </p:spTree>
    <p:extLst>
      <p:ext uri="{BB962C8B-B14F-4D97-AF65-F5344CB8AC3E}">
        <p14:creationId xmlns:p14="http://schemas.microsoft.com/office/powerpoint/2010/main" val="3853890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84C95CD-18E0-4FF7-8273-9121CEC0EEC7}" type="datetimeFigureOut">
              <a:rPr lang="it-IT" smtClean="0"/>
              <a:t>21/05/2019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91C6734-6FA9-4C2A-9DB0-C4EAB7437530}" type="slidenum">
              <a:rPr lang="it-IT" smtClean="0"/>
              <a:t>‹N›</a:t>
            </a:fld>
            <a:endParaRPr lang="it-IT"/>
          </a:p>
        </p:txBody>
      </p:sp>
    </p:spTree>
    <p:extLst>
      <p:ext uri="{BB962C8B-B14F-4D97-AF65-F5344CB8AC3E}">
        <p14:creationId xmlns:p14="http://schemas.microsoft.com/office/powerpoint/2010/main" val="245760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84C95CD-18E0-4FF7-8273-9121CEC0EEC7}" type="datetimeFigureOut">
              <a:rPr lang="it-IT" smtClean="0"/>
              <a:t>21/05/2019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91C6734-6FA9-4C2A-9DB0-C4EAB7437530}" type="slidenum">
              <a:rPr lang="it-IT" smtClean="0"/>
              <a:t>‹N›</a:t>
            </a:fld>
            <a:endParaRPr lang="it-IT"/>
          </a:p>
        </p:txBody>
      </p:sp>
    </p:spTree>
    <p:extLst>
      <p:ext uri="{BB962C8B-B14F-4D97-AF65-F5344CB8AC3E}">
        <p14:creationId xmlns:p14="http://schemas.microsoft.com/office/powerpoint/2010/main" val="3680219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84C95CD-18E0-4FF7-8273-9121CEC0EEC7}" type="datetimeFigureOut">
              <a:rPr lang="it-IT" smtClean="0"/>
              <a:t>21/05/2019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91C6734-6FA9-4C2A-9DB0-C4EAB7437530}" type="slidenum">
              <a:rPr lang="it-IT" smtClean="0"/>
              <a:t>‹N›</a:t>
            </a:fld>
            <a:endParaRPr lang="it-IT"/>
          </a:p>
        </p:txBody>
      </p:sp>
    </p:spTree>
    <p:extLst>
      <p:ext uri="{BB962C8B-B14F-4D97-AF65-F5344CB8AC3E}">
        <p14:creationId xmlns:p14="http://schemas.microsoft.com/office/powerpoint/2010/main" val="366917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84C95CD-18E0-4FF7-8273-9121CEC0EEC7}" type="datetimeFigureOut">
              <a:rPr lang="it-IT" smtClean="0"/>
              <a:t>21/05/2019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91C6734-6FA9-4C2A-9DB0-C4EAB7437530}" type="slidenum">
              <a:rPr lang="it-IT" smtClean="0"/>
              <a:t>‹N›</a:t>
            </a:fld>
            <a:endParaRPr lang="it-IT"/>
          </a:p>
        </p:txBody>
      </p:sp>
    </p:spTree>
    <p:extLst>
      <p:ext uri="{BB962C8B-B14F-4D97-AF65-F5344CB8AC3E}">
        <p14:creationId xmlns:p14="http://schemas.microsoft.com/office/powerpoint/2010/main" val="4123439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C95CD-18E0-4FF7-8273-9121CEC0EEC7}" type="datetimeFigureOut">
              <a:rPr lang="it-IT" smtClean="0"/>
              <a:t>21/05/2019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C6734-6FA9-4C2A-9DB0-C4EAB7437530}" type="slidenum">
              <a:rPr lang="it-IT" smtClean="0"/>
              <a:t>‹N›</a:t>
            </a:fld>
            <a:endParaRPr lang="it-IT"/>
          </a:p>
        </p:txBody>
      </p:sp>
    </p:spTree>
    <p:extLst>
      <p:ext uri="{BB962C8B-B14F-4D97-AF65-F5344CB8AC3E}">
        <p14:creationId xmlns:p14="http://schemas.microsoft.com/office/powerpoint/2010/main" val="3385868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ocus.it/hi-tech/otto-cose-da-sapere-su-ebola"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it.wikipedia.org/wiki/File:Ebola_virus_virion.jpg" TargetMode="Externa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it.wikipedia.org/wiki/Aedes_aegypti" TargetMode="External"/><Relationship Id="rId2" Type="http://schemas.openxmlformats.org/officeDocument/2006/relationships/hyperlink" Target="https://it.wikipedia.org/wiki/Speci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it.wikipedia.org/wiki/Genere_(tassonomia)" TargetMode="External"/><Relationship Id="rId13" Type="http://schemas.openxmlformats.org/officeDocument/2006/relationships/hyperlink" Target="https://it.wikipedia.org/wiki/Cefalea" TargetMode="External"/><Relationship Id="rId18" Type="http://schemas.openxmlformats.org/officeDocument/2006/relationships/hyperlink" Target="https://it.wikipedia.org/wiki/Febbre_emorragica" TargetMode="External"/><Relationship Id="rId3" Type="http://schemas.openxmlformats.org/officeDocument/2006/relationships/hyperlink" Target="https://it.wikipedia.org/wiki/Malattia_infettiva" TargetMode="External"/><Relationship Id="rId21" Type="http://schemas.openxmlformats.org/officeDocument/2006/relationships/hyperlink" Target="https://it.wikipedia.org/wiki/Shock_ipovolemico" TargetMode="External"/><Relationship Id="rId7" Type="http://schemas.openxmlformats.org/officeDocument/2006/relationships/hyperlink" Target="https://it.wikipedia.org/wiki/Zanzara" TargetMode="External"/><Relationship Id="rId12" Type="http://schemas.openxmlformats.org/officeDocument/2006/relationships/hyperlink" Target="https://it.wikipedia.org/wiki/Febbre" TargetMode="External"/><Relationship Id="rId17" Type="http://schemas.openxmlformats.org/officeDocument/2006/relationships/hyperlink" Target="https://it.wikipedia.org/wiki/Morbillo" TargetMode="External"/><Relationship Id="rId2" Type="http://schemas.openxmlformats.org/officeDocument/2006/relationships/image" Target="../media/image10.png"/><Relationship Id="rId16" Type="http://schemas.openxmlformats.org/officeDocument/2006/relationships/hyperlink" Target="https://it.wikipedia.org/wiki/Esantema" TargetMode="External"/><Relationship Id="rId20" Type="http://schemas.openxmlformats.org/officeDocument/2006/relationships/hyperlink" Target="https://it.wikipedia.org/wiki/Emorragia" TargetMode="External"/><Relationship Id="rId1" Type="http://schemas.openxmlformats.org/officeDocument/2006/relationships/slideLayout" Target="../slideLayouts/slideLayout2.xml"/><Relationship Id="rId6" Type="http://schemas.openxmlformats.org/officeDocument/2006/relationships/hyperlink" Target="https://it.wikipedia.org/wiki/Immunit%C3%A0_(medicina)" TargetMode="External"/><Relationship Id="rId11" Type="http://schemas.openxmlformats.org/officeDocument/2006/relationships/hyperlink" Target="https://it.wikipedia.org/wiki/Aedes_aegypti" TargetMode="External"/><Relationship Id="rId24" Type="http://schemas.openxmlformats.org/officeDocument/2006/relationships/hyperlink" Target="https://it.wikipedia.org/wiki/Habitat" TargetMode="External"/><Relationship Id="rId5" Type="http://schemas.openxmlformats.org/officeDocument/2006/relationships/hyperlink" Target="https://it.wikipedia.org/wiki/Sierotipo" TargetMode="External"/><Relationship Id="rId15" Type="http://schemas.openxmlformats.org/officeDocument/2006/relationships/hyperlink" Target="https://it.wikipedia.org/wiki/Artralgia" TargetMode="External"/><Relationship Id="rId23" Type="http://schemas.openxmlformats.org/officeDocument/2006/relationships/hyperlink" Target="https://it.wikipedia.org/wiki/Prevenzione" TargetMode="External"/><Relationship Id="rId10" Type="http://schemas.openxmlformats.org/officeDocument/2006/relationships/hyperlink" Target="https://it.wikipedia.org/wiki/Specie" TargetMode="External"/><Relationship Id="rId19" Type="http://schemas.openxmlformats.org/officeDocument/2006/relationships/hyperlink" Target="https://it.wikipedia.org/wiki/Trombocitopenia" TargetMode="External"/><Relationship Id="rId4" Type="http://schemas.openxmlformats.org/officeDocument/2006/relationships/hyperlink" Target="https://it.wikipedia.org/wiki/Virus_(biologia)" TargetMode="External"/><Relationship Id="rId9" Type="http://schemas.openxmlformats.org/officeDocument/2006/relationships/hyperlink" Target="https://it.wikipedia.org/wiki/Aedes" TargetMode="External"/><Relationship Id="rId14" Type="http://schemas.openxmlformats.org/officeDocument/2006/relationships/hyperlink" Target="https://it.wikipedia.org/wiki/Mialgia" TargetMode="External"/><Relationship Id="rId22" Type="http://schemas.openxmlformats.org/officeDocument/2006/relationships/hyperlink" Target="https://it.wikipedia.org/wiki/Vaccinazion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it/url?sa=i&amp;rct=j&amp;q=&amp;esrc=s&amp;source=images&amp;cd=&amp;cad=rja&amp;uact=8&amp;ved=0ahUKEwiN-4mRkMrMAhVHfhoKHR_SDPIQjRwIBw&amp;url=https://americaninfomaps.wordpress.com/mapping-ebolas-spread/&amp;bvm=bv.121421273,d.d2s&amp;psig=AFQjCNFLVNb8VdpHrfg1UvZiE1yXi4bIDA&amp;ust=1462784505900091"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it.wikipedia.org/wiki/Farmaci_biotecnologic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Immagine 1" descr="ebo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09" y="2708919"/>
            <a:ext cx="4386224" cy="32633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magine 2" descr="http://www.focus.it/site_fc/imgs/void.gif">
            <a:hlinkClick r:id="rId3" tooltip="&quot;Facebook&quo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671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magine 3" descr="http://www.focus.it/site_fc/imgs/void.gif">
            <a:hlinkClick r:id="rId3" tooltip="&quot;Tweet&quo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7665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magine 4" descr="http://www.focus.it/site_fc/imgs/void.gif">
            <a:hlinkClick r:id="rId3" tooltip="&quot;Più...&quo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8617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395536" y="-32320"/>
            <a:ext cx="8532440"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700" b="1" i="0" u="none" strike="noStrike" cap="none" normalizeH="0" baseline="0" dirty="0" smtClean="0">
                <a:ln>
                  <a:noFill/>
                </a:ln>
                <a:solidFill>
                  <a:srgbClr val="000000"/>
                </a:solidFill>
                <a:effectLst/>
                <a:latin typeface="inherit" charset="0"/>
                <a:ea typeface="Times New Roman" pitchFamily="18" charset="0"/>
                <a:cs typeface="Times New Roman" pitchFamily="18" charset="0"/>
              </a:rPr>
              <a:t>Otto cose da sapere su Ebola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rgbClr val="000000"/>
                </a:solidFill>
                <a:effectLst/>
                <a:ea typeface="Times New Roman" pitchFamily="18" charset="0"/>
                <a:cs typeface="Times New Roman" pitchFamily="18" charset="0"/>
              </a:rPr>
              <a:t>Che cos'è Ebola? Da dove arriva il virus? C'è una cura o un modo per fermare l'epidemia di febbre emorragica? Domande e risposte su un virus terribile.</a:t>
            </a:r>
            <a:endParaRPr kumimoji="0" lang="it-IT" altLang="it-IT"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6"/>
          <p:cNvSpPr>
            <a:spLocks noChangeArrowheads="1"/>
          </p:cNvSpPr>
          <p:nvPr/>
        </p:nvSpPr>
        <p:spPr bwMode="auto">
          <a:xfrm rot="10800000" flipV="1">
            <a:off x="35496" y="5877272"/>
            <a:ext cx="4571408" cy="9233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ctr" defTabSz="914400" rtl="0" eaLnBrk="1" fontAlgn="base" latinLnBrk="0" hangingPunct="1">
              <a:lnSpc>
                <a:spcPct val="100000"/>
              </a:lnSpc>
              <a:spcBef>
                <a:spcPct val="0"/>
              </a:spcBef>
              <a:spcAft>
                <a:spcPct val="0"/>
              </a:spcAft>
              <a:buClrTx/>
              <a:buSzTx/>
              <a:buAutoNum type="alphaUcPeriod"/>
              <a:tabLst/>
            </a:pPr>
            <a:r>
              <a:rPr kumimoji="0" lang="it-IT" altLang="it-IT" b="0" i="0" u="none" strike="noStrike" cap="none" normalizeH="0" baseline="0" dirty="0" smtClean="0">
                <a:ln>
                  <a:noFill/>
                </a:ln>
                <a:solidFill>
                  <a:srgbClr val="000000"/>
                </a:solidFill>
                <a:effectLst/>
                <a:latin typeface="+mj-lt"/>
                <a:ea typeface="Times New Roman" pitchFamily="18" charset="0"/>
                <a:cs typeface="Times New Roman" pitchFamily="18" charset="0"/>
              </a:rPr>
              <a:t>Virus ebola, </a:t>
            </a:r>
          </a:p>
          <a:p>
            <a:pPr marR="0" lvl="0" algn="ctr" defTabSz="914400" rtl="0" eaLnBrk="1" fontAlgn="base" latinLnBrk="0" hangingPunct="1">
              <a:lnSpc>
                <a:spcPct val="100000"/>
              </a:lnSpc>
              <a:spcBef>
                <a:spcPct val="0"/>
              </a:spcBef>
              <a:spcAft>
                <a:spcPct val="0"/>
              </a:spcAft>
              <a:buClrTx/>
              <a:buSzTx/>
              <a:tabLst/>
            </a:pPr>
            <a:r>
              <a:rPr kumimoji="0" lang="it-IT" altLang="it-IT" b="0" i="0" u="none" strike="noStrike" cap="none" normalizeH="0" baseline="0" dirty="0" smtClean="0">
                <a:ln>
                  <a:noFill/>
                </a:ln>
                <a:solidFill>
                  <a:srgbClr val="000000"/>
                </a:solidFill>
                <a:effectLst/>
                <a:latin typeface="+mj-lt"/>
                <a:ea typeface="Times New Roman" pitchFamily="18" charset="0"/>
                <a:cs typeface="Times New Roman" pitchFamily="18" charset="0"/>
              </a:rPr>
              <a:t>B. Una vittima della recente epidemia di Ebola. </a:t>
            </a:r>
            <a:endParaRPr kumimoji="0" lang="it-IT" altLang="it-IT"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0" y="3686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sp>
        <p:nvSpPr>
          <p:cNvPr id="8" name="Rectangle 9"/>
          <p:cNvSpPr>
            <a:spLocks noChangeArrowheads="1"/>
          </p:cNvSpPr>
          <p:nvPr/>
        </p:nvSpPr>
        <p:spPr bwMode="auto">
          <a:xfrm rot="10800000" flipV="1">
            <a:off x="4635074" y="1211843"/>
            <a:ext cx="4508923" cy="56015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0" lang="it-IT" altLang="it-IT" sz="1500" b="1" i="0" u="none" strike="noStrike" cap="none" normalizeH="0" baseline="0" dirty="0" smtClean="0">
                <a:ln>
                  <a:noFill/>
                </a:ln>
                <a:solidFill>
                  <a:srgbClr val="000000"/>
                </a:solidFill>
                <a:effectLst/>
                <a:latin typeface="Arial" panose="020B0604020202020204" pitchFamily="34" charset="0"/>
                <a:ea typeface="Times New Roman" pitchFamily="18" charset="0"/>
                <a:cs typeface="Arial" panose="020B0604020202020204" pitchFamily="34" charset="0"/>
              </a:rPr>
              <a:t>Il virus Ebola è stato scoperto nel 1976 nella Repubblica Democratica del Congo (DRC).</a:t>
            </a: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pPr>
            <a:endParaRPr kumimoji="0" lang="it-IT" altLang="it-IT" sz="1500" b="0" i="0" u="none" strike="noStrike" cap="none" normalizeH="0" baseline="0" dirty="0" smtClean="0">
              <a:ln>
                <a:noFill/>
              </a:ln>
              <a:solidFill>
                <a:srgbClr val="000000"/>
              </a:solidFill>
              <a:effectLst/>
              <a:latin typeface="Arial" panose="020B0604020202020204" pitchFamily="34" charset="0"/>
              <a:ea typeface="Times New Roman" pitchFamily="18" charset="0"/>
              <a:cs typeface="Arial" panose="020B060402020202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0" lang="it-IT" altLang="it-IT" sz="1500" b="0" i="0" u="none" strike="noStrike" cap="none" normalizeH="0" baseline="0" dirty="0" smtClean="0">
                <a:ln>
                  <a:noFill/>
                </a:ln>
                <a:solidFill>
                  <a:srgbClr val="000000"/>
                </a:solidFill>
                <a:effectLst/>
                <a:latin typeface="Arial" panose="020B0604020202020204" pitchFamily="34" charset="0"/>
                <a:ea typeface="Times New Roman" pitchFamily="18" charset="0"/>
                <a:cs typeface="Arial" panose="020B0604020202020204" pitchFamily="34" charset="0"/>
              </a:rPr>
              <a:t>La peggiore epidemia da </a:t>
            </a:r>
            <a:r>
              <a:rPr kumimoji="0" lang="it-IT" altLang="it-IT" sz="1500" b="1" i="1" u="none" strike="noStrike" cap="none" normalizeH="0" baseline="0" dirty="0" smtClean="0">
                <a:ln>
                  <a:noFill/>
                </a:ln>
                <a:solidFill>
                  <a:srgbClr val="000000"/>
                </a:solidFill>
                <a:effectLst/>
                <a:latin typeface="Arial" panose="020B0604020202020204" pitchFamily="34" charset="0"/>
                <a:ea typeface="Times New Roman" pitchFamily="18" charset="0"/>
                <a:cs typeface="Arial" panose="020B0604020202020204" pitchFamily="34" charset="0"/>
              </a:rPr>
              <a:t>Ebola Virus </a:t>
            </a:r>
            <a:r>
              <a:rPr kumimoji="0" lang="it-IT" altLang="it-IT" sz="1500" b="1" i="1" u="none" strike="noStrike" cap="none" normalizeH="0" baseline="0" dirty="0" err="1" smtClean="0">
                <a:ln>
                  <a:noFill/>
                </a:ln>
                <a:solidFill>
                  <a:srgbClr val="000000"/>
                </a:solidFill>
                <a:effectLst/>
                <a:latin typeface="Arial" panose="020B0604020202020204" pitchFamily="34" charset="0"/>
                <a:ea typeface="Times New Roman" pitchFamily="18" charset="0"/>
                <a:cs typeface="Arial" panose="020B0604020202020204" pitchFamily="34" charset="0"/>
              </a:rPr>
              <a:t>Disease</a:t>
            </a:r>
            <a:r>
              <a:rPr lang="it-IT" altLang="it-IT" sz="1500" b="1" i="1" dirty="0" smtClean="0">
                <a:solidFill>
                  <a:srgbClr val="000000"/>
                </a:solidFill>
                <a:latin typeface="Arial" panose="020B0604020202020204" pitchFamily="34" charset="0"/>
                <a:ea typeface="Times New Roman" pitchFamily="18" charset="0"/>
                <a:cs typeface="Arial" panose="020B0604020202020204" pitchFamily="34" charset="0"/>
              </a:rPr>
              <a:t>-</a:t>
            </a:r>
            <a:r>
              <a:rPr lang="it-IT" altLang="it-IT" sz="1500" b="1" dirty="0" smtClean="0">
                <a:solidFill>
                  <a:srgbClr val="000000"/>
                </a:solidFill>
                <a:latin typeface="Arial" panose="020B0604020202020204" pitchFamily="34" charset="0"/>
                <a:ea typeface="Times New Roman" pitchFamily="18" charset="0"/>
                <a:cs typeface="Arial" panose="020B0604020202020204" pitchFamily="34" charset="0"/>
              </a:rPr>
              <a:t>EVD</a:t>
            </a:r>
            <a:r>
              <a:rPr lang="it-IT" altLang="it-IT" sz="1500" dirty="0" smtClean="0">
                <a:solidFill>
                  <a:srgbClr val="000000"/>
                </a:solidFill>
                <a:latin typeface="Arial" panose="020B0604020202020204" pitchFamily="34" charset="0"/>
                <a:ea typeface="Times New Roman" pitchFamily="18" charset="0"/>
                <a:cs typeface="Arial" panose="020B0604020202020204" pitchFamily="34" charset="0"/>
              </a:rPr>
              <a:t>  </a:t>
            </a:r>
            <a:r>
              <a:rPr kumimoji="0" lang="it-IT" altLang="it-IT" sz="1500" b="1" i="0" u="none" strike="noStrike" cap="none" normalizeH="0" baseline="0" dirty="0" smtClean="0">
                <a:ln>
                  <a:noFill/>
                </a:ln>
                <a:solidFill>
                  <a:srgbClr val="000000"/>
                </a:solidFill>
                <a:effectLst/>
                <a:latin typeface="Arial" panose="020B0604020202020204" pitchFamily="34" charset="0"/>
                <a:ea typeface="Times New Roman" pitchFamily="18" charset="0"/>
                <a:cs typeface="Arial" panose="020B0604020202020204" pitchFamily="34" charset="0"/>
              </a:rPr>
              <a:t>è iniziata, in Guinea,  attorno al mese di febbraio 2014</a:t>
            </a:r>
            <a:r>
              <a:rPr lang="it-IT" altLang="it-IT" sz="1500" b="1" dirty="0" smtClean="0">
                <a:solidFill>
                  <a:srgbClr val="000000"/>
                </a:solidFill>
                <a:latin typeface="Arial" panose="020B0604020202020204" pitchFamily="34" charset="0"/>
                <a:ea typeface="Times New Roman" pitchFamily="18" charset="0"/>
                <a:cs typeface="Arial" panose="020B0604020202020204" pitchFamily="34" charset="0"/>
              </a:rPr>
              <a:t> e</a:t>
            </a:r>
            <a:r>
              <a:rPr kumimoji="0" lang="it-IT" altLang="it-IT" sz="1500" b="1" i="0" u="none" strike="noStrike" cap="none" normalizeH="0" dirty="0" smtClean="0">
                <a:ln>
                  <a:noFill/>
                </a:ln>
                <a:solidFill>
                  <a:srgbClr val="000000"/>
                </a:solidFill>
                <a:effectLst/>
                <a:latin typeface="Arial" panose="020B0604020202020204" pitchFamily="34" charset="0"/>
                <a:ea typeface="Times New Roman" pitchFamily="18" charset="0"/>
                <a:cs typeface="Arial" panose="020B0604020202020204" pitchFamily="34" charset="0"/>
              </a:rPr>
              <a:t> si è diffusa in </a:t>
            </a:r>
            <a:r>
              <a:rPr lang="it-IT" sz="1500" b="1" dirty="0" smtClean="0">
                <a:solidFill>
                  <a:srgbClr val="0B192B"/>
                </a:solidFill>
                <a:latin typeface="Arial" panose="020B0604020202020204" pitchFamily="34" charset="0"/>
                <a:cs typeface="Arial" panose="020B0604020202020204" pitchFamily="34" charset="0"/>
              </a:rPr>
              <a:t>Liberia</a:t>
            </a:r>
            <a:r>
              <a:rPr lang="it-IT" sz="1500" b="1" dirty="0" smtClean="0">
                <a:latin typeface="Arial" panose="020B0604020202020204" pitchFamily="34" charset="0"/>
                <a:cs typeface="Arial" panose="020B0604020202020204" pitchFamily="34" charset="0"/>
              </a:rPr>
              <a:t>, Sierra Leone e Nigeria</a:t>
            </a:r>
            <a:r>
              <a:rPr lang="it-IT" sz="1500" dirty="0" smtClean="0">
                <a:latin typeface="Arial" panose="020B0604020202020204" pitchFamily="34" charset="0"/>
                <a:cs typeface="Arial" panose="020B0604020202020204" pitchFamily="34" charset="0"/>
              </a:rPr>
              <a:t>.</a:t>
            </a:r>
            <a:r>
              <a:rPr lang="it-IT" sz="1500" baseline="30000" dirty="0" smtClean="0">
                <a:latin typeface="Arial" panose="020B0604020202020204" pitchFamily="34" charset="0"/>
                <a:cs typeface="Arial" panose="020B0604020202020204" pitchFamily="34" charset="0"/>
              </a:rPr>
              <a:t> </a:t>
            </a:r>
            <a:r>
              <a:rPr lang="it-IT" sz="1500" b="1" dirty="0" smtClean="0">
                <a:latin typeface="Arial" panose="020B0604020202020204" pitchFamily="34" charset="0"/>
                <a:cs typeface="Arial" panose="020B0604020202020204" pitchFamily="34" charset="0"/>
              </a:rPr>
              <a:t>L’epidemia da EVD (è stata dichiarata conclusa in Guinea il 29 Dicembre 2015</a:t>
            </a:r>
            <a:r>
              <a:rPr lang="it-IT" sz="1500" dirty="0" smtClean="0">
                <a:latin typeface="Arial" panose="020B0604020202020204" pitchFamily="34" charset="0"/>
                <a:cs typeface="Arial" panose="020B0604020202020204" pitchFamily="34" charset="0"/>
              </a:rPr>
              <a:t>. Nel corso dell’epidemia sono </a:t>
            </a:r>
            <a:r>
              <a:rPr lang="it-IT" sz="1500" dirty="0">
                <a:latin typeface="Arial" panose="020B0604020202020204" pitchFamily="34" charset="0"/>
                <a:cs typeface="Arial" panose="020B0604020202020204" pitchFamily="34" charset="0"/>
              </a:rPr>
              <a:t>stati segnalati </a:t>
            </a:r>
            <a:r>
              <a:rPr lang="it-IT" sz="1500" b="1" dirty="0" smtClean="0">
                <a:solidFill>
                  <a:srgbClr val="FF0000"/>
                </a:solidFill>
                <a:latin typeface="Arial" panose="020B0604020202020204" pitchFamily="34" charset="0"/>
                <a:cs typeface="Arial" panose="020B0604020202020204" pitchFamily="34" charset="0"/>
              </a:rPr>
              <a:t>28.526 </a:t>
            </a:r>
            <a:r>
              <a:rPr lang="it-IT" sz="1500" b="1" dirty="0">
                <a:solidFill>
                  <a:srgbClr val="FF0000"/>
                </a:solidFill>
                <a:latin typeface="Arial" panose="020B0604020202020204" pitchFamily="34" charset="0"/>
                <a:cs typeface="Arial" panose="020B0604020202020204" pitchFamily="34" charset="0"/>
              </a:rPr>
              <a:t>casi sospetti con </a:t>
            </a:r>
            <a:r>
              <a:rPr lang="it-IT" sz="1500" b="1" dirty="0" smtClean="0">
                <a:solidFill>
                  <a:srgbClr val="FF0000"/>
                </a:solidFill>
                <a:latin typeface="Arial" panose="020B0604020202020204" pitchFamily="34" charset="0"/>
                <a:cs typeface="Arial" panose="020B0604020202020204" pitchFamily="34" charset="0"/>
              </a:rPr>
              <a:t>11.323 </a:t>
            </a:r>
            <a:r>
              <a:rPr lang="it-IT" sz="1500" b="1" dirty="0">
                <a:solidFill>
                  <a:srgbClr val="FF0000"/>
                </a:solidFill>
                <a:latin typeface="Arial" panose="020B0604020202020204" pitchFamily="34" charset="0"/>
                <a:cs typeface="Arial" panose="020B0604020202020204" pitchFamily="34" charset="0"/>
              </a:rPr>
              <a:t>morti</a:t>
            </a:r>
            <a:r>
              <a:rPr lang="it-IT" sz="1500" b="1" dirty="0">
                <a:latin typeface="Arial" panose="020B0604020202020204" pitchFamily="34" charset="0"/>
                <a:cs typeface="Arial" panose="020B0604020202020204" pitchFamily="34" charset="0"/>
              </a:rPr>
              <a:t>. </a:t>
            </a:r>
            <a:endParaRPr kumimoji="0" lang="it-IT" altLang="it-IT" sz="1500" b="1" i="0" u="none" strike="noStrike" cap="none" normalizeH="0" baseline="0" dirty="0" smtClean="0">
              <a:ln>
                <a:noFill/>
              </a:ln>
              <a:solidFill>
                <a:srgbClr val="000000"/>
              </a:solidFill>
              <a:effectLst/>
              <a:latin typeface="Arial" panose="020B0604020202020204" pitchFamily="34" charset="0"/>
              <a:ea typeface="Times New Roman" pitchFamily="18" charset="0"/>
              <a:cs typeface="Arial" panose="020B060402020202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pPr>
            <a:endParaRPr kumimoji="0" lang="it-IT" altLang="it-IT" sz="1500" b="0" i="0" u="none" strike="noStrike" cap="none" normalizeH="0" baseline="0" dirty="0" smtClean="0">
              <a:ln>
                <a:noFill/>
              </a:ln>
              <a:solidFill>
                <a:srgbClr val="000000"/>
              </a:solidFill>
              <a:effectLst/>
              <a:latin typeface="Arial" panose="020B0604020202020204" pitchFamily="34" charset="0"/>
              <a:ea typeface="Times New Roman" pitchFamily="18" charset="0"/>
              <a:cs typeface="Arial" panose="020B060402020202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0" lang="it-IT" altLang="it-IT" sz="1500" b="0" i="0" u="none" strike="noStrike" cap="none" normalizeH="0" baseline="0" dirty="0" smtClean="0">
                <a:ln>
                  <a:noFill/>
                </a:ln>
                <a:solidFill>
                  <a:srgbClr val="000000"/>
                </a:solidFill>
                <a:effectLst/>
                <a:latin typeface="Arial" panose="020B0604020202020204" pitchFamily="34" charset="0"/>
                <a:ea typeface="Times New Roman" pitchFamily="18" charset="0"/>
                <a:cs typeface="Arial" panose="020B0604020202020204" pitchFamily="34" charset="0"/>
              </a:rPr>
              <a:t>L’infezione è arrivata anche in Spagna, Stati Uniti e Italia attraverso personale medico ed infermieristico ritornato dai presidi medici in Africa.</a:t>
            </a: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pPr>
            <a:endParaRPr lang="it-IT" altLang="it-IT" sz="1500" dirty="0">
              <a:solidFill>
                <a:srgbClr val="000000"/>
              </a:solidFill>
              <a:latin typeface="Arial" panose="020B0604020202020204"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r>
              <a:rPr lang="it-IT" sz="1500" dirty="0">
                <a:latin typeface="Arial" panose="020B0604020202020204" pitchFamily="34" charset="0"/>
                <a:cs typeface="Arial" panose="020B0604020202020204" pitchFamily="34" charset="0"/>
              </a:rPr>
              <a:t>Dopo </a:t>
            </a:r>
            <a:r>
              <a:rPr lang="it-IT" sz="1500" dirty="0" smtClean="0">
                <a:latin typeface="Arial" panose="020B0604020202020204" pitchFamily="34" charset="0"/>
                <a:cs typeface="Arial" panose="020B0604020202020204" pitchFamily="34" charset="0"/>
              </a:rPr>
              <a:t>alcuni anni </a:t>
            </a:r>
            <a:r>
              <a:rPr lang="it-IT" sz="1500" dirty="0">
                <a:latin typeface="Arial" panose="020B0604020202020204" pitchFamily="34" charset="0"/>
                <a:cs typeface="Arial" panose="020B0604020202020204" pitchFamily="34" charset="0"/>
              </a:rPr>
              <a:t>dalla </a:t>
            </a:r>
            <a:r>
              <a:rPr lang="it-IT" sz="1500" dirty="0" smtClean="0">
                <a:latin typeface="Arial" panose="020B0604020202020204" pitchFamily="34" charset="0"/>
                <a:cs typeface="Arial" panose="020B0604020202020204" pitchFamily="34" charset="0"/>
              </a:rPr>
              <a:t>scomparsa </a:t>
            </a:r>
            <a:r>
              <a:rPr lang="it-IT" sz="1500" dirty="0">
                <a:latin typeface="Arial" panose="020B0604020202020204" pitchFamily="34" charset="0"/>
                <a:cs typeface="Arial" panose="020B0604020202020204" pitchFamily="34" charset="0"/>
              </a:rPr>
              <a:t>dell’</a:t>
            </a:r>
            <a:r>
              <a:rPr lang="it-IT" sz="1500" b="1" dirty="0">
                <a:latin typeface="Arial" panose="020B0604020202020204" pitchFamily="34" charset="0"/>
                <a:cs typeface="Arial" panose="020B0604020202020204" pitchFamily="34" charset="0"/>
              </a:rPr>
              <a:t>epidemia di </a:t>
            </a:r>
            <a:r>
              <a:rPr lang="it-IT" sz="1500" b="1" dirty="0" smtClean="0">
                <a:latin typeface="Arial" panose="020B0604020202020204" pitchFamily="34" charset="0"/>
                <a:cs typeface="Arial" panose="020B0604020202020204" pitchFamily="34" charset="0"/>
              </a:rPr>
              <a:t>Ebola, nel 2018,</a:t>
            </a:r>
            <a:r>
              <a:rPr lang="it-IT" sz="1500" dirty="0">
                <a:latin typeface="Arial" panose="020B0604020202020204" pitchFamily="34" charset="0"/>
                <a:cs typeface="Arial" panose="020B0604020202020204" pitchFamily="34" charset="0"/>
              </a:rPr>
              <a:t> </a:t>
            </a:r>
            <a:r>
              <a:rPr lang="it-IT" sz="1500" dirty="0" smtClean="0">
                <a:latin typeface="Arial" panose="020B0604020202020204" pitchFamily="34" charset="0"/>
                <a:cs typeface="Arial" panose="020B0604020202020204" pitchFamily="34" charset="0"/>
              </a:rPr>
              <a:t>è stata diagnosticata nella</a:t>
            </a:r>
            <a:r>
              <a:rPr lang="it-IT" sz="1500" dirty="0">
                <a:latin typeface="Arial" panose="020B0604020202020204" pitchFamily="34" charset="0"/>
                <a:cs typeface="Arial" panose="020B0604020202020204" pitchFamily="34" charset="0"/>
              </a:rPr>
              <a:t> </a:t>
            </a:r>
            <a:r>
              <a:rPr lang="it-IT" sz="1500" b="1" dirty="0">
                <a:latin typeface="Arial" panose="020B0604020202020204" pitchFamily="34" charset="0"/>
                <a:cs typeface="Arial" panose="020B0604020202020204" pitchFamily="34" charset="0"/>
              </a:rPr>
              <a:t>Repubblica Democratica del Congo (</a:t>
            </a:r>
            <a:r>
              <a:rPr lang="it-IT" sz="1500" b="1" dirty="0" smtClean="0">
                <a:latin typeface="Arial" panose="020B0604020202020204" pitchFamily="34" charset="0"/>
                <a:cs typeface="Arial" panose="020B0604020202020204" pitchFamily="34" charset="0"/>
              </a:rPr>
              <a:t>DRC)</a:t>
            </a:r>
            <a:r>
              <a:rPr lang="it-IT" sz="1500" dirty="0" smtClean="0">
                <a:latin typeface="Arial" panose="020B0604020202020204" pitchFamily="34" charset="0"/>
                <a:cs typeface="Arial" panose="020B0604020202020204" pitchFamily="34" charset="0"/>
              </a:rPr>
              <a:t> una nuova epidemia, con </a:t>
            </a:r>
            <a:r>
              <a:rPr lang="it-IT" sz="1500" b="1" dirty="0" smtClean="0">
                <a:latin typeface="Arial" panose="020B0604020202020204" pitchFamily="34" charset="0"/>
                <a:cs typeface="Arial" panose="020B0604020202020204" pitchFamily="34" charset="0"/>
              </a:rPr>
              <a:t>1.122 morti,</a:t>
            </a:r>
            <a:r>
              <a:rPr lang="it-IT" sz="1500" dirty="0">
                <a:latin typeface="Arial" panose="020B0604020202020204" pitchFamily="34" charset="0"/>
                <a:cs typeface="Arial" panose="020B0604020202020204" pitchFamily="34" charset="0"/>
              </a:rPr>
              <a:t> </a:t>
            </a:r>
            <a:r>
              <a:rPr lang="it-IT" sz="1500" dirty="0" smtClean="0">
                <a:latin typeface="Arial" panose="020B0604020202020204" pitchFamily="34" charset="0"/>
                <a:cs typeface="Arial" panose="020B0604020202020204" pitchFamily="34" charset="0"/>
              </a:rPr>
              <a:t>ancora in corso. (</a:t>
            </a:r>
            <a:r>
              <a:rPr lang="it-IT" sz="1500" dirty="0">
                <a:latin typeface="Arial" panose="020B0604020202020204" pitchFamily="34" charset="0"/>
                <a:cs typeface="Arial" panose="020B0604020202020204" pitchFamily="34" charset="0"/>
              </a:rPr>
              <a:t>28%)</a:t>
            </a: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pPr>
            <a:endParaRPr kumimoji="0" lang="it-IT" altLang="it-IT"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 name="Picture 2" descr="Ebola virus virion.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608" y="1268760"/>
            <a:ext cx="435538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450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412776"/>
            <a:ext cx="8229600" cy="4525963"/>
          </a:xfrm>
        </p:spPr>
        <p:txBody>
          <a:bodyPr>
            <a:normAutofit fontScale="70000" lnSpcReduction="20000"/>
          </a:bodyPr>
          <a:lstStyle/>
          <a:p>
            <a:pPr marL="0" indent="0" algn="ctr">
              <a:buNone/>
            </a:pPr>
            <a:r>
              <a:rPr lang="it-IT" b="1" cap="all" dirty="0">
                <a:solidFill>
                  <a:srgbClr val="FF0000"/>
                </a:solidFill>
              </a:rPr>
              <a:t>8. È VERO CHE Ebola potrebbe mutare e diffondersi anche per via aerea</a:t>
            </a:r>
            <a:r>
              <a:rPr lang="it-IT" b="1" cap="all" dirty="0" smtClean="0">
                <a:solidFill>
                  <a:srgbClr val="FF0000"/>
                </a:solidFill>
              </a:rPr>
              <a:t>?</a:t>
            </a:r>
          </a:p>
          <a:p>
            <a:pPr marL="0" indent="0" algn="ctr">
              <a:buNone/>
            </a:pPr>
            <a:endParaRPr lang="it-IT" b="1" cap="all" dirty="0" smtClean="0">
              <a:solidFill>
                <a:srgbClr val="FF0000"/>
              </a:solidFill>
            </a:endParaRPr>
          </a:p>
          <a:p>
            <a:r>
              <a:rPr lang="it-IT" dirty="0" smtClean="0"/>
              <a:t>L'ipotesi </a:t>
            </a:r>
            <a:r>
              <a:rPr lang="it-IT" dirty="0"/>
              <a:t>del cambiamento nelle modalità di trasmissione del virus Ebola non ha per ora nessun fondamento, e trova poche evidenze anche nella storia delle epidemie virali. È vero che Ebola - come tutti i virus - è soggetto a modificazioni genetiche, ma queste non sono mai tali da determinare un cambiamento delle caratteristiche di trasmissione. </a:t>
            </a:r>
            <a:endParaRPr lang="it-IT" dirty="0" smtClean="0"/>
          </a:p>
          <a:p>
            <a:endParaRPr lang="it-IT" dirty="0"/>
          </a:p>
          <a:p>
            <a:r>
              <a:rPr lang="it-IT" dirty="0"/>
              <a:t>Per diventare trasmissibile per via aerea, Ebola dovrebbe iniziare a replicarsi nelle cellule delle vie respiratorie dell'ospite. Ma il virus per sua natura non è interessato a questa parte del corpo: colpisce i vasi sanguigni e il fegato.</a:t>
            </a:r>
          </a:p>
          <a:p>
            <a:endParaRPr lang="it-IT" dirty="0"/>
          </a:p>
        </p:txBody>
      </p:sp>
    </p:spTree>
    <p:extLst>
      <p:ext uri="{BB962C8B-B14F-4D97-AF65-F5344CB8AC3E}">
        <p14:creationId xmlns:p14="http://schemas.microsoft.com/office/powerpoint/2010/main" val="2890632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ctrTitle"/>
          </p:nvPr>
        </p:nvSpPr>
        <p:spPr/>
        <p:txBody>
          <a:bodyPr>
            <a:normAutofit fontScale="90000"/>
          </a:bodyPr>
          <a:lstStyle/>
          <a:p>
            <a:pPr algn="ctr"/>
            <a:r>
              <a:rPr lang="it-IT" altLang="it-IT" sz="3200" dirty="0" smtClean="0"/>
              <a:t>ARBOVIRUS (</a:t>
            </a:r>
            <a:r>
              <a:rPr lang="it-IT" altLang="it-IT" sz="3200" dirty="0" err="1" smtClean="0"/>
              <a:t>ARthropod-Borne-VIRUSes</a:t>
            </a:r>
            <a:r>
              <a:rPr lang="it-IT" altLang="it-IT" sz="3200" dirty="0" smtClean="0"/>
              <a:t/>
            </a:r>
            <a:br>
              <a:rPr lang="it-IT" altLang="it-IT" sz="3200" dirty="0" smtClean="0"/>
            </a:br>
            <a:r>
              <a:rPr lang="it-IT" altLang="it-IT" sz="3200" dirty="0" smtClean="0"/>
              <a:t>INFEZIONI TRASMESSE DA ARTROPODI </a:t>
            </a:r>
            <a:br>
              <a:rPr lang="it-IT" altLang="it-IT" sz="3200" dirty="0" smtClean="0"/>
            </a:br>
            <a:endParaRPr lang="it-IT" altLang="it-IT" sz="3200" dirty="0" smtClean="0"/>
          </a:p>
        </p:txBody>
      </p:sp>
    </p:spTree>
    <p:extLst>
      <p:ext uri="{BB962C8B-B14F-4D97-AF65-F5344CB8AC3E}">
        <p14:creationId xmlns:p14="http://schemas.microsoft.com/office/powerpoint/2010/main" val="2810898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51520" y="-27384"/>
            <a:ext cx="8712968" cy="6668107"/>
          </a:xfrm>
          <a:prstGeom prst="rect">
            <a:avLst/>
          </a:prstGeom>
        </p:spPr>
        <p:txBody>
          <a:bodyPr wrap="square">
            <a:spAutoFit/>
          </a:bodyPr>
          <a:lstStyle/>
          <a:p>
            <a:pPr algn="ctr">
              <a:lnSpc>
                <a:spcPct val="107000"/>
              </a:lnSpc>
              <a:spcAft>
                <a:spcPts val="800"/>
              </a:spcAft>
            </a:pPr>
            <a:r>
              <a:rPr lang="it-IT"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ARBOVIRUS </a:t>
            </a:r>
            <a:r>
              <a:rPr lang="it-IT" altLang="it-IT" sz="2800" dirty="0"/>
              <a:t>(</a:t>
            </a:r>
            <a:r>
              <a:rPr lang="it-IT" altLang="it-IT" sz="2800" dirty="0" err="1" smtClean="0">
                <a:solidFill>
                  <a:srgbClr val="FF0000"/>
                </a:solidFill>
              </a:rPr>
              <a:t>AR</a:t>
            </a:r>
            <a:r>
              <a:rPr lang="it-IT" altLang="it-IT" sz="2800" dirty="0" err="1" smtClean="0"/>
              <a:t>thropod-</a:t>
            </a:r>
            <a:r>
              <a:rPr lang="it-IT" altLang="it-IT" sz="2800" dirty="0" err="1" smtClean="0">
                <a:solidFill>
                  <a:srgbClr val="FF0000"/>
                </a:solidFill>
              </a:rPr>
              <a:t>BO</a:t>
            </a:r>
            <a:r>
              <a:rPr lang="it-IT" altLang="it-IT" sz="2800" dirty="0" err="1" smtClean="0"/>
              <a:t>rne-</a:t>
            </a:r>
            <a:r>
              <a:rPr lang="it-IT" altLang="it-IT" sz="2800" dirty="0" err="1" smtClean="0">
                <a:solidFill>
                  <a:srgbClr val="FF0000"/>
                </a:solidFill>
              </a:rPr>
              <a:t>VIRUS</a:t>
            </a:r>
            <a:r>
              <a:rPr lang="it-IT" altLang="it-IT" sz="2800" dirty="0" err="1" smtClean="0"/>
              <a:t>es</a:t>
            </a:r>
            <a:r>
              <a:rPr lang="it-IT" altLang="it-IT" sz="2800" dirty="0" smtClean="0"/>
              <a:t>)</a:t>
            </a:r>
          </a:p>
          <a:p>
            <a:pPr algn="ctr">
              <a:lnSpc>
                <a:spcPct val="107000"/>
              </a:lnSpc>
              <a:spcAft>
                <a:spcPts val="800"/>
              </a:spcAft>
            </a:pPr>
            <a:endParaRPr lang="it-IT"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Ø"/>
            </a:pPr>
            <a:r>
              <a:rPr lang="it-IT" dirty="0" smtClean="0">
                <a:latin typeface="Calibri" panose="020F0502020204030204" pitchFamily="34" charset="0"/>
                <a:ea typeface="Calibri" panose="020F0502020204030204" pitchFamily="34" charset="0"/>
                <a:cs typeface="Times New Roman" panose="02020603050405020304" pitchFamily="18" charset="0"/>
              </a:rPr>
              <a:t>Gli </a:t>
            </a:r>
            <a:r>
              <a:rPr lang="it-IT" dirty="0" err="1">
                <a:latin typeface="Calibri" panose="020F0502020204030204" pitchFamily="34" charset="0"/>
                <a:ea typeface="Calibri" panose="020F0502020204030204" pitchFamily="34" charset="0"/>
                <a:cs typeface="Times New Roman" panose="02020603050405020304" pitchFamily="18" charset="0"/>
              </a:rPr>
              <a:t>arbovirus</a:t>
            </a:r>
            <a:r>
              <a:rPr lang="it-IT" dirty="0">
                <a:latin typeface="Calibri" panose="020F0502020204030204" pitchFamily="34" charset="0"/>
                <a:ea typeface="Calibri" panose="020F0502020204030204" pitchFamily="34" charset="0"/>
                <a:cs typeface="Times New Roman" panose="02020603050405020304" pitchFamily="18" charset="0"/>
              </a:rPr>
              <a:t> secondo i criteri stabiliti dall’OMS sono virus che si mantengono in natura attraverso </a:t>
            </a:r>
            <a:r>
              <a:rPr lang="it-IT" dirty="0">
                <a:solidFill>
                  <a:srgbClr val="FF0000"/>
                </a:solidFill>
                <a:latin typeface="Calibri" panose="020F0502020204030204" pitchFamily="34" charset="0"/>
                <a:ea typeface="Calibri" panose="020F0502020204030204" pitchFamily="34" charset="0"/>
                <a:cs typeface="Times New Roman" panose="02020603050405020304" pitchFamily="18" charset="0"/>
              </a:rPr>
              <a:t>la trasmissione da un ospite vertebrato ad un altro attraverso un artropodo ematofago vettore (</a:t>
            </a:r>
            <a:r>
              <a:rPr lang="it-IT"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zanzare, flebotomi e zecche</a:t>
            </a:r>
            <a:r>
              <a:rPr lang="it-IT"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lnSpc>
                <a:spcPct val="107000"/>
              </a:lnSpc>
              <a:spcAft>
                <a:spcPts val="800"/>
              </a:spcAft>
              <a:buFont typeface="Wingdings" panose="05000000000000000000" pitchFamily="2" charset="2"/>
              <a:buChar char="Ø"/>
            </a:pPr>
            <a:r>
              <a:rPr lang="it-IT" dirty="0">
                <a:latin typeface="Calibri" panose="020F0502020204030204" pitchFamily="34" charset="0"/>
                <a:ea typeface="Calibri" panose="020F0502020204030204" pitchFamily="34" charset="0"/>
                <a:cs typeface="Times New Roman" panose="02020603050405020304" pitchFamily="18" charset="0"/>
              </a:rPr>
              <a:t>Nelle infezioni da </a:t>
            </a:r>
            <a:r>
              <a:rPr lang="it-IT" dirty="0" err="1">
                <a:latin typeface="Calibri" panose="020F0502020204030204" pitchFamily="34" charset="0"/>
                <a:ea typeface="Calibri" panose="020F0502020204030204" pitchFamily="34" charset="0"/>
                <a:cs typeface="Times New Roman" panose="02020603050405020304" pitchFamily="18" charset="0"/>
              </a:rPr>
              <a:t>Arbovirus</a:t>
            </a:r>
            <a:r>
              <a:rPr lang="it-IT" dirty="0">
                <a:latin typeface="Calibri" panose="020F0502020204030204" pitchFamily="34" charset="0"/>
                <a:ea typeface="Calibri" panose="020F0502020204030204" pitchFamily="34" charset="0"/>
                <a:cs typeface="Times New Roman" panose="02020603050405020304" pitchFamily="18" charset="0"/>
              </a:rPr>
              <a:t> </a:t>
            </a:r>
            <a:r>
              <a:rPr lang="it-IT" dirty="0" smtClean="0">
                <a:latin typeface="Calibri" panose="020F0502020204030204" pitchFamily="34" charset="0"/>
                <a:ea typeface="Calibri" panose="020F0502020204030204" pitchFamily="34" charset="0"/>
                <a:cs typeface="Times New Roman" panose="02020603050405020304" pitchFamily="18" charset="0"/>
              </a:rPr>
              <a:t>quasi sempre </a:t>
            </a:r>
            <a:r>
              <a:rPr lang="it-IT"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la </a:t>
            </a:r>
            <a:r>
              <a:rPr lang="it-IT" dirty="0">
                <a:solidFill>
                  <a:srgbClr val="FF0000"/>
                </a:solidFill>
                <a:latin typeface="Calibri" panose="020F0502020204030204" pitchFamily="34" charset="0"/>
                <a:ea typeface="Calibri" panose="020F0502020204030204" pitchFamily="34" charset="0"/>
                <a:cs typeface="Times New Roman" panose="02020603050405020304" pitchFamily="18" charset="0"/>
              </a:rPr>
              <a:t>specie umana rappresenta un anello non essenziale al mantenimento del virus</a:t>
            </a:r>
            <a:r>
              <a:rPr lang="it-IT" dirty="0">
                <a:latin typeface="Calibri" panose="020F0502020204030204" pitchFamily="34" charset="0"/>
                <a:ea typeface="Calibri" panose="020F0502020204030204" pitchFamily="34" charset="0"/>
                <a:cs typeface="Times New Roman" panose="02020603050405020304" pitchFamily="18" charset="0"/>
              </a:rPr>
              <a:t> e la riserva naturale è rappresentata da vertebrati (roditori, primati, uccelli, bestiame) con infezioni silenti che fungono da riserva per i vettori che trasmettono all’uomo specialmente in estate. </a:t>
            </a:r>
            <a:endParaRPr lang="it-IT"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Ø"/>
            </a:pPr>
            <a:r>
              <a:rPr lang="it-IT" dirty="0" smtClean="0">
                <a:latin typeface="Calibri" panose="020F0502020204030204" pitchFamily="34" charset="0"/>
                <a:ea typeface="Calibri" panose="020F0502020204030204" pitchFamily="34" charset="0"/>
                <a:cs typeface="Times New Roman" panose="02020603050405020304" pitchFamily="18" charset="0"/>
              </a:rPr>
              <a:t>L’infezione </a:t>
            </a:r>
            <a:r>
              <a:rPr lang="it-IT" dirty="0">
                <a:latin typeface="Calibri" panose="020F0502020204030204" pitchFamily="34" charset="0"/>
                <a:ea typeface="Calibri" panose="020F0502020204030204" pitchFamily="34" charset="0"/>
                <a:cs typeface="Times New Roman" panose="02020603050405020304" pitchFamily="18" charset="0"/>
              </a:rPr>
              <a:t>nel vettore è di solito persistente e (1) viene acquisita durante la </a:t>
            </a:r>
            <a:r>
              <a:rPr lang="it-IT" dirty="0" err="1" smtClean="0">
                <a:latin typeface="Calibri" panose="020F0502020204030204" pitchFamily="34" charset="0"/>
                <a:ea typeface="Calibri" panose="020F0502020204030204" pitchFamily="34" charset="0"/>
                <a:cs typeface="Times New Roman" panose="02020603050405020304" pitchFamily="18" charset="0"/>
              </a:rPr>
              <a:t>sunzione</a:t>
            </a:r>
            <a:r>
              <a:rPr lang="it-IT" dirty="0" smtClean="0">
                <a:latin typeface="Calibri" panose="020F0502020204030204" pitchFamily="34" charset="0"/>
                <a:ea typeface="Calibri" panose="020F0502020204030204" pitchFamily="34" charset="0"/>
                <a:cs typeface="Times New Roman" panose="02020603050405020304" pitchFamily="18" charset="0"/>
              </a:rPr>
              <a:t> </a:t>
            </a:r>
            <a:r>
              <a:rPr lang="it-IT" dirty="0">
                <a:latin typeface="Calibri" panose="020F0502020204030204" pitchFamily="34" charset="0"/>
                <a:ea typeface="Calibri" panose="020F0502020204030204" pitchFamily="34" charset="0"/>
                <a:cs typeface="Times New Roman" panose="02020603050405020304" pitchFamily="18" charset="0"/>
              </a:rPr>
              <a:t>di sangue dal vertebrato in fase viremica, (2) il virus si replica nelle cellule epiteliali dell’intestino del vettore, (3) diffonde nelle ghiandole salivari dove genera un’infezione persistente. L</a:t>
            </a:r>
            <a:r>
              <a:rPr lang="it-IT" dirty="0" smtClean="0">
                <a:latin typeface="Calibri" panose="020F0502020204030204" pitchFamily="34" charset="0"/>
                <a:ea typeface="Calibri" panose="020F0502020204030204" pitchFamily="34" charset="0"/>
                <a:cs typeface="Times New Roman" panose="02020603050405020304" pitchFamily="18" charset="0"/>
              </a:rPr>
              <a:t>’ artropode </a:t>
            </a:r>
            <a:r>
              <a:rPr lang="it-IT" dirty="0">
                <a:latin typeface="Calibri" panose="020F0502020204030204" pitchFamily="34" charset="0"/>
                <a:ea typeface="Calibri" panose="020F0502020204030204" pitchFamily="34" charset="0"/>
                <a:cs typeface="Times New Roman" panose="02020603050405020304" pitchFamily="18" charset="0"/>
              </a:rPr>
              <a:t>(generalmente femmina) punge l’ospite e rigurgita la saliva infetta nel circolo sanguigno dove il virus viene a contatto con le cellule bersaglio sensibili quali le cellule </a:t>
            </a:r>
            <a:r>
              <a:rPr lang="it-IT" dirty="0" smtClean="0">
                <a:latin typeface="Calibri" panose="020F0502020204030204" pitchFamily="34" charset="0"/>
                <a:ea typeface="Calibri" panose="020F0502020204030204" pitchFamily="34" charset="0"/>
                <a:cs typeface="Times New Roman" panose="02020603050405020304" pitchFamily="18" charset="0"/>
              </a:rPr>
              <a:t>endoteliali, </a:t>
            </a:r>
            <a:r>
              <a:rPr lang="it-IT" dirty="0">
                <a:latin typeface="Calibri" panose="020F0502020204030204" pitchFamily="34" charset="0"/>
                <a:ea typeface="Calibri" panose="020F0502020204030204" pitchFamily="34" charset="0"/>
                <a:cs typeface="Times New Roman" panose="02020603050405020304" pitchFamily="18" charset="0"/>
              </a:rPr>
              <a:t>le cellule dendritiche, i monociti e i macrofagi. </a:t>
            </a:r>
            <a:endParaRPr lang="it-IT"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Ø"/>
            </a:pPr>
            <a:r>
              <a:rPr lang="it-IT" dirty="0" smtClean="0">
                <a:latin typeface="Calibri" panose="020F0502020204030204" pitchFamily="34" charset="0"/>
                <a:ea typeface="Calibri" panose="020F0502020204030204" pitchFamily="34" charset="0"/>
                <a:cs typeface="Times New Roman" panose="02020603050405020304" pitchFamily="18" charset="0"/>
              </a:rPr>
              <a:t>L’infezione </a:t>
            </a:r>
            <a:r>
              <a:rPr lang="it-IT" dirty="0">
                <a:latin typeface="Calibri" panose="020F0502020204030204" pitchFamily="34" charset="0"/>
                <a:ea typeface="Calibri" panose="020F0502020204030204" pitchFamily="34" charset="0"/>
                <a:cs typeface="Times New Roman" panose="02020603050405020304" pitchFamily="18" charset="0"/>
              </a:rPr>
              <a:t>può dare tre tipi di manifestazioni cliniche, correlate al diverso tropismo del virus: </a:t>
            </a:r>
            <a:r>
              <a:rPr lang="it-IT" b="1" dirty="0">
                <a:latin typeface="Calibri" panose="020F0502020204030204" pitchFamily="34" charset="0"/>
                <a:ea typeface="Calibri" panose="020F0502020204030204" pitchFamily="34" charset="0"/>
                <a:cs typeface="Times New Roman" panose="02020603050405020304" pitchFamily="18" charset="0"/>
              </a:rPr>
              <a:t>malattia febbrile non specifica, </a:t>
            </a:r>
            <a:r>
              <a:rPr lang="it-IT" b="1" dirty="0" smtClean="0">
                <a:latin typeface="Calibri" panose="020F0502020204030204" pitchFamily="34" charset="0"/>
                <a:ea typeface="Calibri" panose="020F0502020204030204" pitchFamily="34" charset="0"/>
                <a:cs typeface="Times New Roman" panose="02020603050405020304" pitchFamily="18" charset="0"/>
              </a:rPr>
              <a:t>encefalite</a:t>
            </a:r>
            <a:r>
              <a:rPr lang="it-IT" b="1" dirty="0">
                <a:latin typeface="Calibri" panose="020F0502020204030204" pitchFamily="34" charset="0"/>
                <a:ea typeface="Calibri" panose="020F0502020204030204" pitchFamily="34" charset="0"/>
                <a:cs typeface="Times New Roman" panose="02020603050405020304" pitchFamily="18" charset="0"/>
              </a:rPr>
              <a:t>, febbre</a:t>
            </a:r>
            <a:r>
              <a:rPr lang="it-IT" dirty="0">
                <a:latin typeface="Calibri" panose="020F0502020204030204" pitchFamily="34" charset="0"/>
                <a:ea typeface="Calibri" panose="020F0502020204030204" pitchFamily="34" charset="0"/>
                <a:cs typeface="Times New Roman" panose="02020603050405020304" pitchFamily="18" charset="0"/>
              </a:rPr>
              <a:t> </a:t>
            </a:r>
            <a:r>
              <a:rPr lang="it-IT" b="1" dirty="0">
                <a:latin typeface="Calibri" panose="020F0502020204030204" pitchFamily="34" charset="0"/>
                <a:ea typeface="Calibri" panose="020F0502020204030204" pitchFamily="34" charset="0"/>
                <a:cs typeface="Times New Roman" panose="02020603050405020304" pitchFamily="18" charset="0"/>
              </a:rPr>
              <a:t>emorragica</a:t>
            </a:r>
            <a:r>
              <a:rPr lang="it-IT" dirty="0">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lnSpc>
                <a:spcPct val="107000"/>
              </a:lnSpc>
              <a:spcAft>
                <a:spcPts val="800"/>
              </a:spcAft>
              <a:buFont typeface="Wingdings" panose="05000000000000000000" pitchFamily="2" charset="2"/>
              <a:buChar char="Ø"/>
            </a:pPr>
            <a:r>
              <a:rPr lang="it-IT" dirty="0">
                <a:latin typeface="Calibri" panose="020F0502020204030204" pitchFamily="34" charset="0"/>
                <a:ea typeface="Calibri" panose="020F0502020204030204" pitchFamily="34" charset="0"/>
                <a:cs typeface="Times New Roman" panose="02020603050405020304" pitchFamily="18" charset="0"/>
              </a:rPr>
              <a:t>Le malattie da </a:t>
            </a:r>
            <a:r>
              <a:rPr lang="it-IT" dirty="0" err="1">
                <a:latin typeface="Calibri" panose="020F0502020204030204" pitchFamily="34" charset="0"/>
                <a:ea typeface="Calibri" panose="020F0502020204030204" pitchFamily="34" charset="0"/>
                <a:cs typeface="Times New Roman" panose="02020603050405020304" pitchFamily="18" charset="0"/>
              </a:rPr>
              <a:t>Arbovirus</a:t>
            </a:r>
            <a:r>
              <a:rPr lang="it-IT" dirty="0">
                <a:latin typeface="Calibri" panose="020F0502020204030204" pitchFamily="34" charset="0"/>
                <a:ea typeface="Calibri" panose="020F0502020204030204" pitchFamily="34" charset="0"/>
                <a:cs typeface="Times New Roman" panose="02020603050405020304" pitchFamily="18" charset="0"/>
              </a:rPr>
              <a:t> si verificano nei mesi estivi e stagione delle </a:t>
            </a:r>
            <a:r>
              <a:rPr lang="it-IT" dirty="0" smtClean="0">
                <a:latin typeface="Calibri" panose="020F0502020204030204" pitchFamily="34" charset="0"/>
                <a:ea typeface="Calibri" panose="020F0502020204030204" pitchFamily="34" charset="0"/>
                <a:cs typeface="Times New Roman" panose="02020603050405020304" pitchFamily="18" charset="0"/>
              </a:rPr>
              <a:t>piogge</a:t>
            </a:r>
            <a:r>
              <a:rPr lang="it-IT" dirty="0">
                <a:latin typeface="Calibri" panose="020F0502020204030204" pitchFamily="34" charset="0"/>
                <a:ea typeface="Calibri" panose="020F0502020204030204" pitchFamily="34" charset="0"/>
                <a:cs typeface="Times New Roman" panose="02020603050405020304" pitchFamily="18" charset="0"/>
              </a:rPr>
              <a:t>, che favoriscono la riproduzione degli </a:t>
            </a:r>
            <a:r>
              <a:rPr lang="it-IT" dirty="0" smtClean="0">
                <a:latin typeface="Calibri" panose="020F0502020204030204" pitchFamily="34" charset="0"/>
                <a:ea typeface="Calibri" panose="020F0502020204030204" pitchFamily="34" charset="0"/>
                <a:cs typeface="Times New Roman" panose="02020603050405020304" pitchFamily="18" charset="0"/>
              </a:rPr>
              <a:t>artropodi</a:t>
            </a:r>
            <a:endParaRPr lang="it-I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3576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63277"/>
            <a:ext cx="8229600" cy="5318051"/>
          </a:xfrm>
        </p:spPr>
        <p:txBody>
          <a:bodyPr>
            <a:noAutofit/>
          </a:bodyPr>
          <a:lstStyle/>
          <a:p>
            <a:pPr marL="0" indent="0" algn="just">
              <a:buNone/>
            </a:pPr>
            <a:r>
              <a:rPr lang="it-IT" sz="2200" dirty="0"/>
              <a:t>Agli </a:t>
            </a:r>
            <a:r>
              <a:rPr lang="it-IT" sz="2400" b="1" dirty="0" err="1"/>
              <a:t>Arbovirus</a:t>
            </a:r>
            <a:r>
              <a:rPr lang="it-IT" sz="2200" dirty="0"/>
              <a:t> appartengono diverse famiglie e generi caratterizzati da </a:t>
            </a:r>
            <a:r>
              <a:rPr lang="it-IT" sz="2200" dirty="0" smtClean="0"/>
              <a:t>virus con </a:t>
            </a:r>
            <a:r>
              <a:rPr lang="it-IT" sz="2200" i="1" dirty="0" err="1"/>
              <a:t>envelope</a:t>
            </a:r>
            <a:r>
              <a:rPr lang="it-IT" sz="2200" dirty="0"/>
              <a:t> </a:t>
            </a:r>
            <a:r>
              <a:rPr lang="it-IT" sz="2200" dirty="0" smtClean="0"/>
              <a:t>come: </a:t>
            </a:r>
          </a:p>
          <a:p>
            <a:pPr marL="0" indent="0" algn="just">
              <a:buNone/>
            </a:pPr>
            <a:endParaRPr lang="it-IT" sz="2200" dirty="0"/>
          </a:p>
          <a:p>
            <a:pPr marL="0" indent="0" algn="just">
              <a:buNone/>
            </a:pPr>
            <a:r>
              <a:rPr lang="it-IT" sz="2200" b="1" i="1" dirty="0" err="1" smtClean="0"/>
              <a:t>Bunjaviridae</a:t>
            </a:r>
            <a:r>
              <a:rPr lang="it-IT" sz="2200" b="1" dirty="0" smtClean="0"/>
              <a:t> </a:t>
            </a:r>
            <a:r>
              <a:rPr lang="it-IT" sz="2200" dirty="0" smtClean="0"/>
              <a:t>RNA</a:t>
            </a:r>
            <a:r>
              <a:rPr lang="it-IT" sz="2200" baseline="30000" dirty="0" smtClean="0"/>
              <a:t>- </a:t>
            </a:r>
            <a:r>
              <a:rPr lang="it-IT" sz="2200" dirty="0" smtClean="0"/>
              <a:t>(genere </a:t>
            </a:r>
            <a:r>
              <a:rPr lang="it-IT" sz="2200" i="1" dirty="0" err="1" smtClean="0"/>
              <a:t>Nairovirus</a:t>
            </a:r>
            <a:r>
              <a:rPr lang="it-IT" sz="2200" i="1" dirty="0"/>
              <a:t>, </a:t>
            </a:r>
            <a:r>
              <a:rPr lang="it-IT" sz="2200" i="1" dirty="0" err="1"/>
              <a:t>Hantavirus</a:t>
            </a:r>
            <a:r>
              <a:rPr lang="it-IT" sz="2200" dirty="0"/>
              <a:t> e </a:t>
            </a:r>
            <a:r>
              <a:rPr lang="it-IT" sz="2400" b="1" i="1" dirty="0" err="1"/>
              <a:t>Phlebovirus</a:t>
            </a:r>
            <a:r>
              <a:rPr lang="it-IT" sz="2200" b="1" dirty="0">
                <a:solidFill>
                  <a:srgbClr val="FF0000"/>
                </a:solidFill>
              </a:rPr>
              <a:t> es. virus toscano, napoletano e siciliano</a:t>
            </a:r>
            <a:r>
              <a:rPr lang="it-IT" sz="2200" dirty="0" smtClean="0"/>
              <a:t>), </a:t>
            </a:r>
          </a:p>
          <a:p>
            <a:pPr marL="0" indent="0" algn="just">
              <a:buNone/>
            </a:pPr>
            <a:endParaRPr lang="it-IT" sz="2200" dirty="0" smtClean="0"/>
          </a:p>
          <a:p>
            <a:pPr marL="0" indent="0" algn="just">
              <a:buNone/>
            </a:pPr>
            <a:r>
              <a:rPr lang="it-IT" sz="2200" b="1" dirty="0" err="1" smtClean="0"/>
              <a:t>Togaviridae</a:t>
            </a:r>
            <a:r>
              <a:rPr lang="it-IT" sz="2200" dirty="0" smtClean="0"/>
              <a:t> </a:t>
            </a:r>
            <a:r>
              <a:rPr lang="it-IT" sz="2200" dirty="0"/>
              <a:t>RNA</a:t>
            </a:r>
            <a:r>
              <a:rPr lang="it-IT" sz="2200" b="1" baseline="30000" dirty="0"/>
              <a:t>+</a:t>
            </a:r>
            <a:r>
              <a:rPr lang="it-IT" sz="2200" baseline="30000" dirty="0"/>
              <a:t> </a:t>
            </a:r>
            <a:r>
              <a:rPr lang="it-IT" sz="2200" dirty="0" smtClean="0"/>
              <a:t>(genere </a:t>
            </a:r>
            <a:r>
              <a:rPr lang="it-IT" sz="2400" b="1" i="1" dirty="0" err="1" smtClean="0"/>
              <a:t>Alphavirus</a:t>
            </a:r>
            <a:r>
              <a:rPr lang="it-IT" sz="2200" i="1" dirty="0"/>
              <a:t>, </a:t>
            </a:r>
            <a:r>
              <a:rPr lang="it-IT" sz="2200" dirty="0"/>
              <a:t>es. </a:t>
            </a:r>
            <a:r>
              <a:rPr lang="it-IT" sz="2200" b="1" dirty="0" err="1">
                <a:solidFill>
                  <a:srgbClr val="FF0000"/>
                </a:solidFill>
              </a:rPr>
              <a:t>Chikungunya</a:t>
            </a:r>
            <a:r>
              <a:rPr lang="it-IT" sz="2200" dirty="0"/>
              <a:t> e virus dell’encefalite equina</a:t>
            </a:r>
            <a:r>
              <a:rPr lang="it-IT" sz="2200" dirty="0" smtClean="0"/>
              <a:t>)</a:t>
            </a:r>
          </a:p>
          <a:p>
            <a:pPr marL="0" indent="0" algn="just">
              <a:buNone/>
            </a:pPr>
            <a:endParaRPr lang="it-IT" sz="2200" dirty="0" smtClean="0"/>
          </a:p>
          <a:p>
            <a:pPr marL="0" indent="0" algn="just">
              <a:buNone/>
            </a:pPr>
            <a:r>
              <a:rPr lang="it-IT" sz="2200" b="1" dirty="0" err="1" smtClean="0"/>
              <a:t>Flaviviridae</a:t>
            </a:r>
            <a:r>
              <a:rPr lang="it-IT" sz="2200" dirty="0"/>
              <a:t> RNA</a:t>
            </a:r>
            <a:r>
              <a:rPr lang="it-IT" sz="2200" baseline="30000" dirty="0"/>
              <a:t>+ </a:t>
            </a:r>
            <a:r>
              <a:rPr lang="it-IT" sz="2200" dirty="0" smtClean="0"/>
              <a:t>(genere </a:t>
            </a:r>
            <a:r>
              <a:rPr lang="it-IT" sz="2400" b="1" i="1" dirty="0" err="1" smtClean="0"/>
              <a:t>Flavivirus</a:t>
            </a:r>
            <a:r>
              <a:rPr lang="it-IT" sz="2200" dirty="0" smtClean="0"/>
              <a:t> </a:t>
            </a:r>
            <a:r>
              <a:rPr lang="it-IT" sz="2200" dirty="0"/>
              <a:t>es. </a:t>
            </a:r>
            <a:r>
              <a:rPr lang="it-IT" sz="2200" dirty="0">
                <a:solidFill>
                  <a:srgbClr val="FF0000"/>
                </a:solidFill>
              </a:rPr>
              <a:t>Febbre gialla, Dengue</a:t>
            </a:r>
            <a:r>
              <a:rPr lang="it-IT" sz="2200" b="1" dirty="0">
                <a:solidFill>
                  <a:srgbClr val="FF0000"/>
                </a:solidFill>
              </a:rPr>
              <a:t>, virus West </a:t>
            </a:r>
            <a:r>
              <a:rPr lang="it-IT" sz="2200" b="1" dirty="0" err="1">
                <a:solidFill>
                  <a:srgbClr val="FF0000"/>
                </a:solidFill>
              </a:rPr>
              <a:t>Nile</a:t>
            </a:r>
            <a:r>
              <a:rPr lang="it-IT" sz="2200" b="1" dirty="0" smtClean="0">
                <a:solidFill>
                  <a:srgbClr val="FF0000"/>
                </a:solidFill>
              </a:rPr>
              <a:t>,</a:t>
            </a:r>
            <a:r>
              <a:rPr lang="it-IT" sz="2200" b="1" dirty="0" smtClean="0"/>
              <a:t>)</a:t>
            </a:r>
            <a:r>
              <a:rPr lang="it-IT" sz="2200" dirty="0" smtClean="0"/>
              <a:t>, </a:t>
            </a:r>
            <a:r>
              <a:rPr lang="it-IT" sz="2200" b="1" dirty="0" err="1" smtClean="0">
                <a:solidFill>
                  <a:srgbClr val="FF0000"/>
                </a:solidFill>
              </a:rPr>
              <a:t>Zika</a:t>
            </a:r>
            <a:r>
              <a:rPr lang="it-IT" sz="2200" b="1" dirty="0" smtClean="0">
                <a:solidFill>
                  <a:srgbClr val="FF0000"/>
                </a:solidFill>
              </a:rPr>
              <a:t>, </a:t>
            </a:r>
            <a:r>
              <a:rPr lang="it-IT" sz="2200" b="1" dirty="0" err="1" smtClean="0">
                <a:solidFill>
                  <a:srgbClr val="FF0000"/>
                </a:solidFill>
              </a:rPr>
              <a:t>Usuto</a:t>
            </a:r>
            <a:r>
              <a:rPr lang="it-IT" sz="2200" b="1" dirty="0" smtClean="0">
                <a:solidFill>
                  <a:srgbClr val="FF0000"/>
                </a:solidFill>
              </a:rPr>
              <a:t> virus (USUS</a:t>
            </a:r>
            <a:r>
              <a:rPr lang="it-IT" sz="2200" b="1" dirty="0">
                <a:solidFill>
                  <a:srgbClr val="FF0000"/>
                </a:solidFill>
              </a:rPr>
              <a:t>) </a:t>
            </a:r>
            <a:r>
              <a:rPr lang="it-IT" sz="2200" b="1" dirty="0" smtClean="0">
                <a:solidFill>
                  <a:srgbClr val="FF0000"/>
                </a:solidFill>
              </a:rPr>
              <a:t>e encefaliti </a:t>
            </a:r>
            <a:r>
              <a:rPr lang="it-IT" sz="2200" b="1" dirty="0">
                <a:solidFill>
                  <a:srgbClr val="FF0000"/>
                </a:solidFill>
              </a:rPr>
              <a:t>da zecche-TBE</a:t>
            </a:r>
            <a:endParaRPr lang="it-IT" sz="2200" b="1" dirty="0" smtClean="0">
              <a:solidFill>
                <a:srgbClr val="FF0000"/>
              </a:solidFill>
            </a:endParaRPr>
          </a:p>
          <a:p>
            <a:pPr marL="0" indent="0" algn="just">
              <a:buNone/>
            </a:pPr>
            <a:endParaRPr lang="it-IT" sz="2200" b="1" dirty="0"/>
          </a:p>
          <a:p>
            <a:pPr marL="0" indent="0" algn="just">
              <a:buNone/>
            </a:pPr>
            <a:r>
              <a:rPr lang="it-IT" sz="2200" b="1" dirty="0" err="1" smtClean="0"/>
              <a:t>Reoviridae</a:t>
            </a:r>
            <a:r>
              <a:rPr lang="it-IT" sz="2200" dirty="0" smtClean="0"/>
              <a:t> </a:t>
            </a:r>
            <a:r>
              <a:rPr lang="it-IT" sz="2200" dirty="0"/>
              <a:t>RNA a doppia elica (</a:t>
            </a:r>
            <a:r>
              <a:rPr lang="it-IT" sz="2200" dirty="0" smtClean="0"/>
              <a:t>genere </a:t>
            </a:r>
            <a:r>
              <a:rPr lang="it-IT" sz="2200" i="1" dirty="0" err="1" smtClean="0"/>
              <a:t>Orbivirus</a:t>
            </a:r>
            <a:r>
              <a:rPr lang="it-IT" sz="2200" i="1" dirty="0" smtClean="0"/>
              <a:t> e </a:t>
            </a:r>
            <a:r>
              <a:rPr lang="it-IT" sz="2200" i="1" dirty="0" err="1" smtClean="0"/>
              <a:t>Coltivirus</a:t>
            </a:r>
            <a:r>
              <a:rPr lang="it-IT" sz="2200" dirty="0" smtClean="0"/>
              <a:t>).</a:t>
            </a:r>
          </a:p>
          <a:p>
            <a:pPr marL="0" indent="0" algn="just">
              <a:buNone/>
            </a:pPr>
            <a:endParaRPr lang="it-IT" sz="2200" dirty="0"/>
          </a:p>
        </p:txBody>
      </p:sp>
    </p:spTree>
    <p:extLst>
      <p:ext uri="{BB962C8B-B14F-4D97-AF65-F5344CB8AC3E}">
        <p14:creationId xmlns:p14="http://schemas.microsoft.com/office/powerpoint/2010/main" val="1537010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395536" y="507151"/>
            <a:ext cx="8424936" cy="6047809"/>
          </a:xfrm>
          <a:prstGeom prst="rect">
            <a:avLst/>
          </a:prstGeom>
        </p:spPr>
        <p:txBody>
          <a:bodyPr wrap="square">
            <a:spAutoFit/>
          </a:bodyPr>
          <a:lstStyle/>
          <a:p>
            <a:pPr lvl="1" algn="ctr">
              <a:lnSpc>
                <a:spcPct val="150000"/>
              </a:lnSpc>
            </a:pPr>
            <a:r>
              <a:rPr lang="it-IT"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Gli artropodi ematofagi: i principali vettori di </a:t>
            </a:r>
            <a:r>
              <a:rPr lang="it-IT"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Arbovirus</a:t>
            </a:r>
            <a:endParaRPr lang="it-IT"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1" algn="ctr">
              <a:lnSpc>
                <a:spcPct val="150000"/>
              </a:lnSpc>
            </a:pPr>
            <a:endParaRPr lang="it-IT" sz="20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it-IT"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I principali vettori virali di interesse medico in Italia, ossia coloro che sono in grado di trasmettere virus agli esseri umani, sono organismi appartenenti principalmente al </a:t>
            </a:r>
            <a:r>
              <a:rPr lang="it-IT" sz="16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philum</a:t>
            </a:r>
            <a:r>
              <a:rPr lang="it-IT" sz="16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degli artropodi ematofagi che vengono suddivisi in tre diverse classi:</a:t>
            </a:r>
            <a:endParaRPr lang="it-IT" sz="1600" dirty="0">
              <a:latin typeface="Arial" panose="020B0604020202020204" pitchFamily="34" charset="0"/>
              <a:ea typeface="Times New Roman" panose="02020603050405020304" pitchFamily="18" charset="0"/>
              <a:cs typeface="Arial" panose="020B0604020202020204" pitchFamily="34" charset="0"/>
            </a:endParaRPr>
          </a:p>
          <a:p>
            <a:pPr lvl="0">
              <a:lnSpc>
                <a:spcPct val="150000"/>
              </a:lnSpc>
            </a:pPr>
            <a:r>
              <a:rPr lang="it-IT"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sz="16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 Culicidi </a:t>
            </a:r>
            <a:r>
              <a:rPr lang="it-IT"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(zanzare)</a:t>
            </a:r>
            <a:r>
              <a:rPr lang="it-IT"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nei quali troviamo:</a:t>
            </a:r>
            <a:endParaRPr lang="it-IT" sz="1600" dirty="0">
              <a:latin typeface="Arial" panose="020B0604020202020204" pitchFamily="34" charset="0"/>
              <a:ea typeface="Times New Roman" panose="02020603050405020304" pitchFamily="18" charset="0"/>
              <a:cs typeface="Arial" panose="020B0604020202020204" pitchFamily="34" charset="0"/>
            </a:endParaRPr>
          </a:p>
          <a:p>
            <a:pPr marL="457200">
              <a:lnSpc>
                <a:spcPct val="150000"/>
              </a:lnSpc>
            </a:pPr>
            <a:r>
              <a:rPr lang="it-IT"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sz="1400" i="1" dirty="0">
                <a:solidFill>
                  <a:srgbClr val="000000"/>
                </a:solidFill>
                <a:latin typeface="Arial" panose="020B0604020202020204" pitchFamily="34" charset="0"/>
                <a:ea typeface="Times New Roman" panose="02020603050405020304" pitchFamily="18" charset="0"/>
                <a:cs typeface="Arial" panose="020B0604020202020204" pitchFamily="34" charset="0"/>
              </a:rPr>
              <a:t>Aedes </a:t>
            </a:r>
            <a:r>
              <a:rPr lang="it-IT" sz="14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Albopictus</a:t>
            </a:r>
            <a:r>
              <a:rPr lang="it-IT"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comunemente denominata “zanzara tigre” è vettore di Dengue virus (DENV), virus </a:t>
            </a:r>
            <a:r>
              <a:rPr lang="it-IT" sz="1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Zika</a:t>
            </a:r>
            <a:r>
              <a:rPr lang="it-IT"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(ZIKV) e febbre gialla, pertanto è responsabile della loro trasmissione e diffusione.</a:t>
            </a:r>
            <a:endParaRPr lang="it-IT" sz="1400" dirty="0">
              <a:latin typeface="Arial" panose="020B0604020202020204" pitchFamily="34" charset="0"/>
              <a:ea typeface="Times New Roman" panose="02020603050405020304" pitchFamily="18" charset="0"/>
              <a:cs typeface="Arial" panose="020B0604020202020204" pitchFamily="34" charset="0"/>
            </a:endParaRPr>
          </a:p>
          <a:p>
            <a:pPr marL="457200">
              <a:lnSpc>
                <a:spcPct val="150000"/>
              </a:lnSpc>
            </a:pPr>
            <a:r>
              <a:rPr lang="it-IT"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sz="1400" i="1" dirty="0">
                <a:solidFill>
                  <a:srgbClr val="000000"/>
                </a:solidFill>
                <a:latin typeface="Arial" panose="020B0604020202020204" pitchFamily="34" charset="0"/>
                <a:ea typeface="Times New Roman" panose="02020603050405020304" pitchFamily="18" charset="0"/>
                <a:cs typeface="Arial" panose="020B0604020202020204" pitchFamily="34" charset="0"/>
              </a:rPr>
              <a:t>Aedes </a:t>
            </a:r>
            <a:r>
              <a:rPr lang="it-IT" sz="14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Aegypti</a:t>
            </a:r>
            <a:r>
              <a:rPr lang="it-IT"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è vettore di virus </a:t>
            </a:r>
            <a:r>
              <a:rPr lang="it-IT" sz="1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Chikungunya</a:t>
            </a:r>
            <a:r>
              <a:rPr lang="it-IT"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(CHIKV)</a:t>
            </a:r>
            <a:endParaRPr lang="it-IT" sz="1400" dirty="0">
              <a:latin typeface="Arial" panose="020B0604020202020204" pitchFamily="34" charset="0"/>
              <a:ea typeface="Times New Roman" panose="02020603050405020304" pitchFamily="18" charset="0"/>
              <a:cs typeface="Arial" panose="020B0604020202020204" pitchFamily="34" charset="0"/>
            </a:endParaRPr>
          </a:p>
          <a:p>
            <a:pPr marL="457200">
              <a:lnSpc>
                <a:spcPct val="150000"/>
              </a:lnSpc>
            </a:pPr>
            <a:r>
              <a:rPr lang="it-IT"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sz="14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Culex</a:t>
            </a:r>
            <a:r>
              <a:rPr lang="it-IT" sz="14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sz="14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Pipiens</a:t>
            </a:r>
            <a:r>
              <a:rPr lang="it-IT"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responsabile della trasmissione di West </a:t>
            </a:r>
            <a:r>
              <a:rPr lang="it-IT" sz="1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Nile</a:t>
            </a:r>
            <a:r>
              <a:rPr lang="it-IT"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virus (WNV)</a:t>
            </a:r>
            <a:endParaRPr lang="it-IT" sz="1400" dirty="0">
              <a:latin typeface="Arial" panose="020B0604020202020204" pitchFamily="34" charset="0"/>
              <a:ea typeface="Times New Roman" panose="02020603050405020304" pitchFamily="18" charset="0"/>
              <a:cs typeface="Arial" panose="020B0604020202020204" pitchFamily="34" charset="0"/>
            </a:endParaRPr>
          </a:p>
          <a:p>
            <a:pPr marL="457200">
              <a:lnSpc>
                <a:spcPct val="150000"/>
              </a:lnSpc>
            </a:pPr>
            <a:r>
              <a:rPr lang="it-IT" sz="14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sz="14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Culex</a:t>
            </a:r>
            <a:r>
              <a:rPr lang="it-IT" sz="14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sz="14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Naveii</a:t>
            </a:r>
            <a:r>
              <a:rPr lang="it-IT"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responsabile della trasmissione di virus </a:t>
            </a:r>
            <a:r>
              <a:rPr lang="it-IT" sz="1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Usutu</a:t>
            </a:r>
            <a:r>
              <a:rPr lang="it-IT"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sz="1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USUV)</a:t>
            </a:r>
          </a:p>
          <a:p>
            <a:pPr marL="457200">
              <a:lnSpc>
                <a:spcPct val="150000"/>
              </a:lnSpc>
            </a:pPr>
            <a:r>
              <a:rPr lang="it-IT" sz="1600" b="1" dirty="0" smtClean="0">
                <a:latin typeface="Arial" panose="020B0604020202020204" pitchFamily="34" charset="0"/>
                <a:cs typeface="Arial" panose="020B0604020202020204" pitchFamily="34" charset="0"/>
              </a:rPr>
              <a:t>B. Flebotomi </a:t>
            </a:r>
            <a:r>
              <a:rPr lang="it-IT" sz="1600" dirty="0">
                <a:latin typeface="Arial" panose="020B0604020202020204" pitchFamily="34" charset="0"/>
                <a:cs typeface="Arial" panose="020B0604020202020204" pitchFamily="34" charset="0"/>
              </a:rPr>
              <a:t>dove si trova “</a:t>
            </a:r>
            <a:r>
              <a:rPr lang="it-IT" sz="1600" dirty="0" err="1">
                <a:latin typeface="Arial" panose="020B0604020202020204" pitchFamily="34" charset="0"/>
                <a:cs typeface="Arial" panose="020B0604020202020204" pitchFamily="34" charset="0"/>
              </a:rPr>
              <a:t>Phlebotomus</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Perniciosus</a:t>
            </a:r>
            <a:r>
              <a:rPr lang="it-IT" sz="1600" dirty="0">
                <a:latin typeface="Arial" panose="020B0604020202020204" pitchFamily="34" charset="0"/>
                <a:cs typeface="Arial" panose="020B0604020202020204" pitchFamily="34" charset="0"/>
              </a:rPr>
              <a:t>”  vettore di virus Toscana (TOSV</a:t>
            </a:r>
            <a:r>
              <a:rPr lang="it-IT" sz="1600" dirty="0" smtClean="0">
                <a:latin typeface="Arial" panose="020B0604020202020204" pitchFamily="34" charset="0"/>
                <a:cs typeface="Arial" panose="020B0604020202020204" pitchFamily="34" charset="0"/>
              </a:rPr>
              <a:t>).</a:t>
            </a:r>
          </a:p>
          <a:p>
            <a:pPr marL="457200">
              <a:lnSpc>
                <a:spcPct val="150000"/>
              </a:lnSpc>
            </a:pPr>
            <a:r>
              <a:rPr lang="it-IT" b="1" dirty="0" smtClean="0"/>
              <a:t>C. Zecche</a:t>
            </a:r>
            <a:r>
              <a:rPr lang="it-IT" dirty="0" smtClean="0"/>
              <a:t> </a:t>
            </a:r>
            <a:r>
              <a:rPr lang="it-IT" dirty="0"/>
              <a:t>del genere </a:t>
            </a:r>
            <a:r>
              <a:rPr lang="it-IT" i="1" dirty="0"/>
              <a:t>“</a:t>
            </a:r>
            <a:r>
              <a:rPr lang="it-IT" i="1" dirty="0" err="1"/>
              <a:t>Ixodes</a:t>
            </a:r>
            <a:r>
              <a:rPr lang="it-IT" i="1" dirty="0"/>
              <a:t>” </a:t>
            </a:r>
            <a:r>
              <a:rPr lang="it-IT" dirty="0"/>
              <a:t>per la trasmissione di </a:t>
            </a:r>
            <a:r>
              <a:rPr lang="it-IT" dirty="0" err="1"/>
              <a:t>Tick-Borne</a:t>
            </a:r>
            <a:r>
              <a:rPr lang="it-IT" dirty="0"/>
              <a:t> </a:t>
            </a:r>
            <a:r>
              <a:rPr lang="it-IT" dirty="0" err="1"/>
              <a:t>Encephalitis</a:t>
            </a:r>
            <a:r>
              <a:rPr lang="it-IT" dirty="0"/>
              <a:t> virus (TBEV).“</a:t>
            </a:r>
            <a:endParaRPr lang="it-IT" sz="1600" i="1" dirty="0">
              <a:latin typeface="Arial" panose="020B0604020202020204" pitchFamily="34" charset="0"/>
              <a:cs typeface="Arial" panose="020B0604020202020204" pitchFamily="34" charset="0"/>
            </a:endParaRPr>
          </a:p>
          <a:p>
            <a:pPr marL="742950" indent="-285750">
              <a:lnSpc>
                <a:spcPct val="150000"/>
              </a:lnSpc>
              <a:buFontTx/>
              <a:buChar char="-"/>
            </a:pPr>
            <a:endParaRPr lang="it-IT"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6070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Segnaposto contenuto 3" descr="5402.gif"/>
          <p:cNvPicPr>
            <a:picLocks noGrp="1" noChangeAspect="1"/>
          </p:cNvPicPr>
          <p:nvPr>
            <p:ph/>
          </p:nvPr>
        </p:nvPicPr>
        <p:blipFill rotWithShape="1">
          <a:blip r:embed="rId3">
            <a:extLst>
              <a:ext uri="{28A0092B-C50C-407E-A947-70E740481C1C}">
                <a14:useLocalDpi xmlns:a14="http://schemas.microsoft.com/office/drawing/2010/main" val="0"/>
              </a:ext>
            </a:extLst>
          </a:blip>
          <a:srcRect l="41857" t="6833" r="5624" b="13921"/>
          <a:stretch/>
        </p:blipFill>
        <p:spPr>
          <a:xfrm>
            <a:off x="3995936" y="762249"/>
            <a:ext cx="5148620" cy="5835103"/>
          </a:xfrm>
        </p:spPr>
      </p:pic>
      <p:sp>
        <p:nvSpPr>
          <p:cNvPr id="2" name="CasellaDiTesto 1"/>
          <p:cNvSpPr txBox="1"/>
          <p:nvPr/>
        </p:nvSpPr>
        <p:spPr>
          <a:xfrm>
            <a:off x="179512" y="1340768"/>
            <a:ext cx="3600400" cy="5509200"/>
          </a:xfrm>
          <a:prstGeom prst="rect">
            <a:avLst/>
          </a:prstGeom>
          <a:noFill/>
        </p:spPr>
        <p:txBody>
          <a:bodyPr wrap="square" rtlCol="0">
            <a:spAutoFit/>
          </a:bodyPr>
          <a:lstStyle/>
          <a:p>
            <a:pPr marL="285750" indent="-285750" algn="just">
              <a:buFont typeface="Wingdings" panose="05000000000000000000" pitchFamily="2" charset="2"/>
              <a:buChar char="Ø"/>
            </a:pPr>
            <a:r>
              <a:rPr lang="it-IT" sz="1600" dirty="0" smtClean="0"/>
              <a:t>Il ciclo di trasmissione degli </a:t>
            </a:r>
            <a:r>
              <a:rPr lang="it-IT" sz="1600" dirty="0" err="1" smtClean="0"/>
              <a:t>arbovirus</a:t>
            </a:r>
            <a:r>
              <a:rPr lang="it-IT" sz="1600" dirty="0" smtClean="0"/>
              <a:t> mantiene ed amplifica il virus nell’ambiente. Le relazioni ospite vettore che rendono possibile questo ciclo sono indicate con la doppia freccia             </a:t>
            </a:r>
          </a:p>
          <a:p>
            <a:pPr marL="285750" indent="-285750" algn="just">
              <a:buFont typeface="Wingdings" panose="05000000000000000000" pitchFamily="2" charset="2"/>
              <a:buChar char="Ø"/>
            </a:pPr>
            <a:r>
              <a:rPr lang="it-IT" sz="1600" dirty="0" smtClean="0"/>
              <a:t>Le infezioni «terminali» o «</a:t>
            </a:r>
            <a:r>
              <a:rPr lang="it-IT" sz="1600" i="1" dirty="0" smtClean="0"/>
              <a:t>dead end </a:t>
            </a:r>
            <a:r>
              <a:rPr lang="it-IT" sz="1600" i="1" dirty="0" err="1" smtClean="0"/>
              <a:t>host</a:t>
            </a:r>
            <a:r>
              <a:rPr lang="it-IT" sz="1600" dirty="0" smtClean="0"/>
              <a:t>» senza ritorno del virus al vettore sono indicati con la freccia semplice</a:t>
            </a:r>
          </a:p>
          <a:p>
            <a:pPr marL="285750" indent="-285750" algn="just">
              <a:buFont typeface="Wingdings" panose="05000000000000000000" pitchFamily="2" charset="2"/>
              <a:buChar char="Ø"/>
            </a:pPr>
            <a:r>
              <a:rPr lang="it-IT" sz="1600" dirty="0" smtClean="0"/>
              <a:t>Per i virus di St.Louis, della Febbre Gialla e della Dengue l’uomo non rappresenta l’ospite finale  e sostiene un ciclo urbano. </a:t>
            </a:r>
            <a:endParaRPr lang="it-IT" sz="1600" dirty="0"/>
          </a:p>
          <a:p>
            <a:pPr marL="285750" indent="-285750" algn="just">
              <a:buFont typeface="Wingdings" panose="05000000000000000000" pitchFamily="2" charset="2"/>
              <a:buChar char="Ø"/>
            </a:pPr>
            <a:r>
              <a:rPr lang="it-IT" sz="1600" dirty="0" smtClean="0"/>
              <a:t>Il virus dell’encefalite russa  di primavera-estate può essere trasmesso all’uomo  sia dalla puntura di una zecca  che dalle capre infette attraverso il latte. </a:t>
            </a:r>
            <a:endParaRPr lang="it-IT" sz="1600" dirty="0" smtClean="0"/>
          </a:p>
          <a:p>
            <a:pPr marL="285750" indent="-285750" algn="just">
              <a:buFont typeface="Wingdings" panose="05000000000000000000" pitchFamily="2" charset="2"/>
              <a:buChar char="Ø"/>
            </a:pPr>
            <a:endParaRPr lang="it-IT" sz="1600" dirty="0" smtClean="0"/>
          </a:p>
          <a:p>
            <a:pPr marL="285750" indent="-285750" algn="just">
              <a:buFont typeface="Wingdings" panose="05000000000000000000" pitchFamily="2" charset="2"/>
              <a:buChar char="Ø"/>
            </a:pPr>
            <a:r>
              <a:rPr lang="it-IT" sz="1600" dirty="0" smtClean="0"/>
              <a:t>WEE= encefalite equina occidentale VEE= </a:t>
            </a:r>
            <a:r>
              <a:rPr lang="it-IT" sz="1600" dirty="0"/>
              <a:t>encefalite equina </a:t>
            </a:r>
            <a:r>
              <a:rPr lang="it-IT" sz="1600" dirty="0" smtClean="0"/>
              <a:t>venezuelana  </a:t>
            </a:r>
            <a:endParaRPr lang="it-IT" sz="1600" i="1" dirty="0"/>
          </a:p>
        </p:txBody>
      </p:sp>
      <p:sp>
        <p:nvSpPr>
          <p:cNvPr id="3" name="Freccia bidirezionale orizzontale 2"/>
          <p:cNvSpPr/>
          <p:nvPr/>
        </p:nvSpPr>
        <p:spPr>
          <a:xfrm>
            <a:off x="1907704" y="2680174"/>
            <a:ext cx="504056" cy="10075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a destra 3"/>
          <p:cNvSpPr/>
          <p:nvPr/>
        </p:nvSpPr>
        <p:spPr>
          <a:xfrm>
            <a:off x="1475656" y="3667882"/>
            <a:ext cx="489204"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437443" y="516216"/>
            <a:ext cx="3342469" cy="707886"/>
          </a:xfrm>
          <a:prstGeom prst="rect">
            <a:avLst/>
          </a:prstGeom>
          <a:noFill/>
        </p:spPr>
        <p:txBody>
          <a:bodyPr wrap="square" rtlCol="0">
            <a:spAutoFit/>
          </a:bodyPr>
          <a:lstStyle/>
          <a:p>
            <a:pPr algn="ctr"/>
            <a:r>
              <a:rPr lang="it-IT" sz="2000" b="1" i="1" dirty="0" smtClean="0"/>
              <a:t>Pattern</a:t>
            </a:r>
            <a:r>
              <a:rPr lang="it-IT" sz="2000" b="1" dirty="0" smtClean="0"/>
              <a:t> di trasmissione di</a:t>
            </a:r>
          </a:p>
          <a:p>
            <a:pPr algn="ctr"/>
            <a:r>
              <a:rPr lang="it-IT" sz="2000" b="1" dirty="0" err="1" smtClean="0"/>
              <a:t>Alphavirus</a:t>
            </a:r>
            <a:r>
              <a:rPr lang="it-IT" sz="2000" b="1" dirty="0" smtClean="0"/>
              <a:t> e </a:t>
            </a:r>
            <a:r>
              <a:rPr lang="it-IT" sz="2000" b="1" dirty="0" err="1" smtClean="0"/>
              <a:t>Flavivirus</a:t>
            </a:r>
            <a:endParaRPr lang="it-IT" sz="2000" b="1" dirty="0"/>
          </a:p>
        </p:txBody>
      </p:sp>
      <p:sp>
        <p:nvSpPr>
          <p:cNvPr id="6" name="CasellaDiTesto 5"/>
          <p:cNvSpPr txBox="1"/>
          <p:nvPr/>
        </p:nvSpPr>
        <p:spPr>
          <a:xfrm>
            <a:off x="4139952" y="5229200"/>
            <a:ext cx="864096" cy="600164"/>
          </a:xfrm>
          <a:prstGeom prst="rect">
            <a:avLst/>
          </a:prstGeom>
          <a:solidFill>
            <a:schemeClr val="accent4">
              <a:lumMod val="40000"/>
              <a:lumOff val="60000"/>
            </a:schemeClr>
          </a:solidFill>
        </p:spPr>
        <p:txBody>
          <a:bodyPr wrap="square" rtlCol="0">
            <a:spAutoFit/>
          </a:bodyPr>
          <a:lstStyle/>
          <a:p>
            <a:pPr algn="ctr"/>
            <a:r>
              <a:rPr lang="it-IT" sz="1100" dirty="0">
                <a:solidFill>
                  <a:schemeClr val="tx1">
                    <a:lumMod val="75000"/>
                    <a:lumOff val="25000"/>
                  </a:schemeClr>
                </a:solidFill>
              </a:rPr>
              <a:t>TBE-</a:t>
            </a:r>
            <a:r>
              <a:rPr lang="it-IT" sz="1100" i="1" dirty="0" err="1">
                <a:solidFill>
                  <a:schemeClr val="tx1">
                    <a:lumMod val="75000"/>
                    <a:lumOff val="25000"/>
                  </a:schemeClr>
                </a:solidFill>
              </a:rPr>
              <a:t>tick</a:t>
            </a:r>
            <a:r>
              <a:rPr lang="it-IT" sz="1100" i="1" dirty="0">
                <a:solidFill>
                  <a:schemeClr val="tx1">
                    <a:lumMod val="75000"/>
                    <a:lumOff val="25000"/>
                  </a:schemeClr>
                </a:solidFill>
              </a:rPr>
              <a:t>-</a:t>
            </a:r>
            <a:r>
              <a:rPr lang="it-IT" sz="1100" i="1" dirty="0" err="1">
                <a:solidFill>
                  <a:schemeClr val="tx1">
                    <a:lumMod val="75000"/>
                    <a:lumOff val="25000"/>
                  </a:schemeClr>
                </a:solidFill>
              </a:rPr>
              <a:t>borne</a:t>
            </a:r>
            <a:r>
              <a:rPr lang="it-IT" sz="1100" i="1" dirty="0">
                <a:solidFill>
                  <a:schemeClr val="tx1">
                    <a:lumMod val="75000"/>
                    <a:lumOff val="25000"/>
                  </a:schemeClr>
                </a:solidFill>
              </a:rPr>
              <a:t> </a:t>
            </a:r>
            <a:r>
              <a:rPr lang="it-IT" sz="1100" i="1" dirty="0" err="1">
                <a:solidFill>
                  <a:schemeClr val="tx1">
                    <a:lumMod val="75000"/>
                    <a:lumOff val="25000"/>
                  </a:schemeClr>
                </a:solidFill>
              </a:rPr>
              <a:t>encephalitis</a:t>
            </a:r>
            <a:endParaRPr lang="it-IT" sz="1100" dirty="0">
              <a:solidFill>
                <a:schemeClr val="tx1">
                  <a:lumMod val="75000"/>
                  <a:lumOff val="25000"/>
                </a:schemeClr>
              </a:solidFill>
            </a:endParaRPr>
          </a:p>
        </p:txBody>
      </p:sp>
      <p:sp>
        <p:nvSpPr>
          <p:cNvPr id="7" name="CasellaDiTesto 6"/>
          <p:cNvSpPr txBox="1"/>
          <p:nvPr/>
        </p:nvSpPr>
        <p:spPr>
          <a:xfrm flipH="1">
            <a:off x="4139952" y="3356992"/>
            <a:ext cx="720080" cy="269304"/>
          </a:xfrm>
          <a:prstGeom prst="rect">
            <a:avLst/>
          </a:prstGeom>
          <a:solidFill>
            <a:schemeClr val="accent4">
              <a:lumMod val="40000"/>
              <a:lumOff val="60000"/>
            </a:schemeClr>
          </a:solidFill>
        </p:spPr>
        <p:txBody>
          <a:bodyPr wrap="square" rtlCol="0">
            <a:spAutoFit/>
          </a:bodyPr>
          <a:lstStyle/>
          <a:p>
            <a:pPr algn="ctr"/>
            <a:r>
              <a:rPr lang="it-IT" altLang="it-IT" sz="1150" dirty="0" smtClean="0"/>
              <a:t>CHIKV</a:t>
            </a:r>
            <a:endParaRPr lang="it-IT" sz="1150" dirty="0"/>
          </a:p>
        </p:txBody>
      </p:sp>
      <p:sp>
        <p:nvSpPr>
          <p:cNvPr id="8" name="CasellaDiTesto 7"/>
          <p:cNvSpPr txBox="1"/>
          <p:nvPr/>
        </p:nvSpPr>
        <p:spPr>
          <a:xfrm>
            <a:off x="179512" y="5986155"/>
            <a:ext cx="3456384" cy="323165"/>
          </a:xfrm>
          <a:prstGeom prst="rect">
            <a:avLst/>
          </a:prstGeom>
          <a:solidFill>
            <a:schemeClr val="bg1"/>
          </a:solidFill>
        </p:spPr>
        <p:txBody>
          <a:bodyPr wrap="square" rtlCol="0">
            <a:spAutoFit/>
          </a:bodyPr>
          <a:lstStyle/>
          <a:p>
            <a:pPr marL="285750" indent="-285750">
              <a:buFont typeface="Wingdings" panose="05000000000000000000" pitchFamily="2" charset="2"/>
              <a:buChar char="Ø"/>
            </a:pPr>
            <a:r>
              <a:rPr lang="it-IT" altLang="it-IT" sz="1500" dirty="0" smtClean="0"/>
              <a:t>CHIKV=Virus </a:t>
            </a:r>
            <a:r>
              <a:rPr lang="it-IT" altLang="it-IT" sz="1500" dirty="0" err="1"/>
              <a:t>Chikungunya</a:t>
            </a:r>
            <a:endParaRPr lang="it-IT" sz="1500" dirty="0"/>
          </a:p>
        </p:txBody>
      </p:sp>
      <p:sp>
        <p:nvSpPr>
          <p:cNvPr id="9" name="CasellaDiTesto 8"/>
          <p:cNvSpPr txBox="1"/>
          <p:nvPr/>
        </p:nvSpPr>
        <p:spPr>
          <a:xfrm>
            <a:off x="4139952" y="1556793"/>
            <a:ext cx="864096" cy="292388"/>
          </a:xfrm>
          <a:prstGeom prst="rect">
            <a:avLst/>
          </a:prstGeom>
          <a:solidFill>
            <a:schemeClr val="accent4">
              <a:lumMod val="40000"/>
              <a:lumOff val="60000"/>
            </a:schemeClr>
          </a:solidFill>
        </p:spPr>
        <p:txBody>
          <a:bodyPr wrap="square" rtlCol="0">
            <a:spAutoFit/>
          </a:bodyPr>
          <a:lstStyle/>
          <a:p>
            <a:r>
              <a:rPr lang="it-IT" sz="1300" dirty="0" smtClean="0"/>
              <a:t>West </a:t>
            </a:r>
            <a:r>
              <a:rPr lang="it-IT" sz="1300" dirty="0" err="1" smtClean="0"/>
              <a:t>Nile</a:t>
            </a:r>
            <a:endParaRPr lang="it-IT" sz="1300" dirty="0"/>
          </a:p>
        </p:txBody>
      </p:sp>
      <p:sp>
        <p:nvSpPr>
          <p:cNvPr id="10" name="CasellaDiTesto 9"/>
          <p:cNvSpPr txBox="1"/>
          <p:nvPr/>
        </p:nvSpPr>
        <p:spPr>
          <a:xfrm>
            <a:off x="179512" y="6536377"/>
            <a:ext cx="4176464" cy="276999"/>
          </a:xfrm>
          <a:prstGeom prst="rect">
            <a:avLst/>
          </a:prstGeom>
          <a:solidFill>
            <a:schemeClr val="bg1"/>
          </a:solidFill>
        </p:spPr>
        <p:txBody>
          <a:bodyPr wrap="square" rtlCol="0">
            <a:spAutoFit/>
          </a:bodyPr>
          <a:lstStyle/>
          <a:p>
            <a:endParaRPr lang="it-IT" sz="1200" dirty="0"/>
          </a:p>
        </p:txBody>
      </p:sp>
    </p:spTree>
    <p:extLst>
      <p:ext uri="{BB962C8B-B14F-4D97-AF65-F5344CB8AC3E}">
        <p14:creationId xmlns:p14="http://schemas.microsoft.com/office/powerpoint/2010/main" val="2664883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Segnaposto contenuto 3" descr="5404.gif"/>
          <p:cNvPicPr>
            <a:picLocks noGrp="1" noChangeAspect="1"/>
          </p:cNvPicPr>
          <p:nvPr>
            <p:ph/>
          </p:nvPr>
        </p:nvPicPr>
        <p:blipFill rotWithShape="1">
          <a:blip r:embed="rId2">
            <a:extLst>
              <a:ext uri="{28A0092B-C50C-407E-A947-70E740481C1C}">
                <a14:useLocalDpi xmlns:a14="http://schemas.microsoft.com/office/drawing/2010/main" val="0"/>
              </a:ext>
            </a:extLst>
          </a:blip>
          <a:srcRect l="3355" t="3352" r="40519"/>
          <a:stretch/>
        </p:blipFill>
        <p:spPr>
          <a:xfrm>
            <a:off x="5280548" y="194451"/>
            <a:ext cx="3755948" cy="6474909"/>
          </a:xfrm>
        </p:spPr>
      </p:pic>
      <p:sp>
        <p:nvSpPr>
          <p:cNvPr id="2" name="CasellaDiTesto 1"/>
          <p:cNvSpPr txBox="1"/>
          <p:nvPr/>
        </p:nvSpPr>
        <p:spPr>
          <a:xfrm rot="5581703">
            <a:off x="7986870" y="632509"/>
            <a:ext cx="1509839" cy="654576"/>
          </a:xfrm>
          <a:prstGeom prst="rect">
            <a:avLst/>
          </a:prstGeom>
          <a:solidFill>
            <a:schemeClr val="bg1"/>
          </a:solidFill>
          <a:ln>
            <a:solidFill>
              <a:schemeClr val="bg1"/>
            </a:solidFill>
          </a:ln>
        </p:spPr>
        <p:txBody>
          <a:bodyPr wrap="square" rtlCol="0">
            <a:spAutoFit/>
          </a:bodyPr>
          <a:lstStyle/>
          <a:p>
            <a:endParaRPr lang="it-IT" dirty="0"/>
          </a:p>
        </p:txBody>
      </p:sp>
      <p:sp>
        <p:nvSpPr>
          <p:cNvPr id="3" name="CasellaDiTesto 2"/>
          <p:cNvSpPr txBox="1"/>
          <p:nvPr/>
        </p:nvSpPr>
        <p:spPr>
          <a:xfrm>
            <a:off x="683568" y="116632"/>
            <a:ext cx="3384376" cy="830997"/>
          </a:xfrm>
          <a:prstGeom prst="rect">
            <a:avLst/>
          </a:prstGeom>
          <a:noFill/>
        </p:spPr>
        <p:txBody>
          <a:bodyPr wrap="square" rtlCol="0">
            <a:spAutoFit/>
          </a:bodyPr>
          <a:lstStyle/>
          <a:p>
            <a:pPr algn="ctr"/>
            <a:r>
              <a:rPr lang="it-IT" sz="2400" b="1" dirty="0" smtClean="0"/>
              <a:t>Malattie causate da </a:t>
            </a:r>
            <a:r>
              <a:rPr lang="it-IT" sz="2400" b="1" dirty="0" err="1" smtClean="0"/>
              <a:t>Alphavirus</a:t>
            </a:r>
            <a:r>
              <a:rPr lang="it-IT" sz="2400" b="1" dirty="0" smtClean="0"/>
              <a:t> e </a:t>
            </a:r>
            <a:r>
              <a:rPr lang="it-IT" sz="2400" b="1" dirty="0" err="1" smtClean="0"/>
              <a:t>Flavivirus</a:t>
            </a:r>
            <a:endParaRPr lang="it-IT" sz="2400" b="1" dirty="0"/>
          </a:p>
        </p:txBody>
      </p:sp>
      <p:sp>
        <p:nvSpPr>
          <p:cNvPr id="4" name="CasellaDiTesto 3"/>
          <p:cNvSpPr txBox="1"/>
          <p:nvPr/>
        </p:nvSpPr>
        <p:spPr>
          <a:xfrm>
            <a:off x="179512" y="1124744"/>
            <a:ext cx="5256584" cy="5355312"/>
          </a:xfrm>
          <a:prstGeom prst="rect">
            <a:avLst/>
          </a:prstGeom>
          <a:noFill/>
        </p:spPr>
        <p:txBody>
          <a:bodyPr wrap="square" rtlCol="0">
            <a:spAutoFit/>
          </a:bodyPr>
          <a:lstStyle/>
          <a:p>
            <a:pPr algn="just"/>
            <a:r>
              <a:rPr lang="it-IT" dirty="0" smtClean="0"/>
              <a:t>Quando il vettore punge l’ospite, l’insetto deposita il virus direttamente nel circolo ematico o sanguigno (</a:t>
            </a:r>
            <a:r>
              <a:rPr lang="it-IT" b="1" dirty="0" smtClean="0"/>
              <a:t>viremia prodromica</a:t>
            </a:r>
            <a:r>
              <a:rPr lang="it-IT" dirty="0" smtClean="0"/>
              <a:t>) dove si moltiplica nel sistema reticolo–endoteliale (endotelio, macrofago, fegato e milza). Molte infezioni si arrestano in questa fase e risultano </a:t>
            </a:r>
            <a:r>
              <a:rPr lang="it-IT" b="1" dirty="0" smtClean="0"/>
              <a:t>asintomatiche</a:t>
            </a:r>
            <a:r>
              <a:rPr lang="it-IT" dirty="0" smtClean="0"/>
              <a:t> o con lievi sintomi (</a:t>
            </a:r>
            <a:r>
              <a:rPr lang="it-IT" b="1" dirty="0" smtClean="0"/>
              <a:t>malattia sistemica lieve</a:t>
            </a:r>
            <a:r>
              <a:rPr lang="it-IT" dirty="0" smtClean="0"/>
              <a:t>). In alcuni casi, in assenza di un’adeguata risposta immunitaria, si ha una </a:t>
            </a:r>
            <a:r>
              <a:rPr lang="it-IT" b="1" dirty="0" smtClean="0"/>
              <a:t>viremia secondaria </a:t>
            </a:r>
            <a:r>
              <a:rPr lang="it-IT" dirty="0" smtClean="0"/>
              <a:t>con</a:t>
            </a:r>
            <a:r>
              <a:rPr lang="it-IT" b="1" dirty="0" smtClean="0"/>
              <a:t> </a:t>
            </a:r>
            <a:r>
              <a:rPr lang="it-IT" dirty="0" smtClean="0"/>
              <a:t>gravi malattie sistemiche</a:t>
            </a:r>
          </a:p>
          <a:p>
            <a:pPr algn="just"/>
            <a:endParaRPr lang="it-IT" dirty="0" smtClean="0"/>
          </a:p>
          <a:p>
            <a:pPr algn="just"/>
            <a:r>
              <a:rPr lang="it-IT" b="1" dirty="0" smtClean="0">
                <a:solidFill>
                  <a:srgbClr val="FF0000"/>
                </a:solidFill>
              </a:rPr>
              <a:t>   Viremia secondaria</a:t>
            </a:r>
            <a:r>
              <a:rPr lang="it-IT" dirty="0" smtClean="0">
                <a:solidFill>
                  <a:srgbClr val="FF0000"/>
                </a:solidFill>
              </a:rPr>
              <a:t>                        </a:t>
            </a:r>
            <a:r>
              <a:rPr lang="it-IT" b="1" dirty="0" smtClean="0">
                <a:solidFill>
                  <a:srgbClr val="FF0000"/>
                </a:solidFill>
              </a:rPr>
              <a:t>organi bersaglio</a:t>
            </a:r>
          </a:p>
          <a:p>
            <a:pPr algn="just"/>
            <a:endParaRPr lang="it-IT" dirty="0" smtClean="0">
              <a:solidFill>
                <a:srgbClr val="FF0000"/>
              </a:solidFill>
            </a:endParaRPr>
          </a:p>
          <a:p>
            <a:pPr marL="285750" indent="-285750" algn="just">
              <a:buFont typeface="Wingdings" panose="05000000000000000000" pitchFamily="2" charset="2"/>
              <a:buChar char="Ø"/>
            </a:pPr>
            <a:r>
              <a:rPr lang="it-IT" b="1" dirty="0" smtClean="0">
                <a:solidFill>
                  <a:srgbClr val="FF0000"/>
                </a:solidFill>
              </a:rPr>
              <a:t>SNC</a:t>
            </a:r>
            <a:r>
              <a:rPr lang="it-IT" dirty="0" smtClean="0">
                <a:solidFill>
                  <a:srgbClr val="FF0000"/>
                </a:solidFill>
              </a:rPr>
              <a:t> ------</a:t>
            </a:r>
            <a:r>
              <a:rPr lang="it-IT" dirty="0" smtClean="0"/>
              <a:t>encefalite</a:t>
            </a:r>
          </a:p>
          <a:p>
            <a:pPr marL="285750" indent="-285750" algn="just">
              <a:buFont typeface="Wingdings" panose="05000000000000000000" pitchFamily="2" charset="2"/>
              <a:buChar char="Ø"/>
            </a:pPr>
            <a:r>
              <a:rPr lang="it-IT" b="1" dirty="0" smtClean="0">
                <a:solidFill>
                  <a:srgbClr val="FF0000"/>
                </a:solidFill>
              </a:rPr>
              <a:t>Pelle</a:t>
            </a:r>
            <a:r>
              <a:rPr lang="it-IT" dirty="0" smtClean="0">
                <a:solidFill>
                  <a:srgbClr val="FF0000"/>
                </a:solidFill>
              </a:rPr>
              <a:t>-----</a:t>
            </a:r>
            <a:r>
              <a:rPr lang="it-IT" dirty="0" smtClean="0"/>
              <a:t>esantema, a volte emorragico</a:t>
            </a:r>
          </a:p>
          <a:p>
            <a:pPr marL="285750" indent="-285750" algn="just">
              <a:buFont typeface="Wingdings" panose="05000000000000000000" pitchFamily="2" charset="2"/>
              <a:buChar char="Ø"/>
            </a:pPr>
            <a:r>
              <a:rPr lang="it-IT" b="1" dirty="0" smtClean="0">
                <a:solidFill>
                  <a:srgbClr val="FF0000"/>
                </a:solidFill>
              </a:rPr>
              <a:t>Articolazione</a:t>
            </a:r>
            <a:r>
              <a:rPr lang="it-IT" dirty="0" smtClean="0">
                <a:solidFill>
                  <a:srgbClr val="FF0000"/>
                </a:solidFill>
              </a:rPr>
              <a:t>-------</a:t>
            </a:r>
            <a:r>
              <a:rPr lang="it-IT" dirty="0" smtClean="0"/>
              <a:t>artrite</a:t>
            </a:r>
          </a:p>
          <a:p>
            <a:pPr marL="285750" indent="-285750" algn="just">
              <a:buFont typeface="Wingdings" panose="05000000000000000000" pitchFamily="2" charset="2"/>
              <a:buChar char="Ø"/>
            </a:pPr>
            <a:r>
              <a:rPr lang="it-IT" dirty="0" smtClean="0">
                <a:solidFill>
                  <a:srgbClr val="FF0000"/>
                </a:solidFill>
              </a:rPr>
              <a:t>M</a:t>
            </a:r>
            <a:r>
              <a:rPr lang="it-IT" b="1" dirty="0" smtClean="0">
                <a:solidFill>
                  <a:srgbClr val="FF0000"/>
                </a:solidFill>
              </a:rPr>
              <a:t>uscoli</a:t>
            </a:r>
            <a:r>
              <a:rPr lang="it-IT" dirty="0" smtClean="0">
                <a:solidFill>
                  <a:srgbClr val="FF0000"/>
                </a:solidFill>
              </a:rPr>
              <a:t> --------</a:t>
            </a:r>
            <a:r>
              <a:rPr lang="it-IT" dirty="0" smtClean="0"/>
              <a:t>miosite</a:t>
            </a:r>
          </a:p>
          <a:p>
            <a:pPr marL="285750" indent="-285750" algn="just">
              <a:buFont typeface="Wingdings" panose="05000000000000000000" pitchFamily="2" charset="2"/>
              <a:buChar char="Ø"/>
            </a:pPr>
            <a:r>
              <a:rPr lang="it-IT" b="1" dirty="0" smtClean="0">
                <a:solidFill>
                  <a:srgbClr val="FF0000"/>
                </a:solidFill>
              </a:rPr>
              <a:t>Fegato </a:t>
            </a:r>
            <a:r>
              <a:rPr lang="it-IT" dirty="0" smtClean="0">
                <a:solidFill>
                  <a:srgbClr val="FF0000"/>
                </a:solidFill>
              </a:rPr>
              <a:t>----------</a:t>
            </a:r>
            <a:r>
              <a:rPr lang="it-IT" dirty="0" smtClean="0"/>
              <a:t>epatite</a:t>
            </a:r>
          </a:p>
          <a:p>
            <a:pPr marL="285750" indent="-285750" algn="just">
              <a:buFont typeface="Wingdings" panose="05000000000000000000" pitchFamily="2" charset="2"/>
              <a:buChar char="Ø"/>
            </a:pPr>
            <a:r>
              <a:rPr lang="it-IT" b="1" dirty="0" smtClean="0">
                <a:solidFill>
                  <a:srgbClr val="FF0000"/>
                </a:solidFill>
              </a:rPr>
              <a:t>Reni </a:t>
            </a:r>
            <a:r>
              <a:rPr lang="it-IT" dirty="0" smtClean="0">
                <a:solidFill>
                  <a:srgbClr val="FF0000"/>
                </a:solidFill>
              </a:rPr>
              <a:t>-------------</a:t>
            </a:r>
            <a:r>
              <a:rPr lang="it-IT" dirty="0" smtClean="0"/>
              <a:t>nefrite</a:t>
            </a:r>
          </a:p>
          <a:p>
            <a:pPr algn="just"/>
            <a:r>
              <a:rPr lang="it-IT" dirty="0" smtClean="0"/>
              <a:t>. </a:t>
            </a:r>
            <a:endParaRPr lang="it-IT" dirty="0"/>
          </a:p>
        </p:txBody>
      </p:sp>
      <p:sp>
        <p:nvSpPr>
          <p:cNvPr id="7" name="Freccia a destra 6"/>
          <p:cNvSpPr/>
          <p:nvPr/>
        </p:nvSpPr>
        <p:spPr>
          <a:xfrm>
            <a:off x="2627784" y="3981100"/>
            <a:ext cx="360040" cy="167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98173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Segnaposto contenuto 3" descr="tab5402.gif"/>
          <p:cNvPicPr>
            <a:picLocks noGrp="1" noChangeAspect="1"/>
          </p:cNvPicPr>
          <p:nvPr>
            <p:ph/>
          </p:nvPr>
        </p:nvPicPr>
        <p:blipFill rotWithShape="1">
          <a:blip r:embed="rId2">
            <a:extLst>
              <a:ext uri="{28A0092B-C50C-407E-A947-70E740481C1C}">
                <a14:useLocalDpi xmlns:a14="http://schemas.microsoft.com/office/drawing/2010/main" val="0"/>
              </a:ext>
            </a:extLst>
          </a:blip>
          <a:srcRect l="6829" t="12766" r="6824" b="16039"/>
          <a:stretch/>
        </p:blipFill>
        <p:spPr>
          <a:xfrm>
            <a:off x="230685" y="1142747"/>
            <a:ext cx="8733804" cy="5676127"/>
          </a:xfrm>
        </p:spPr>
      </p:pic>
      <p:sp>
        <p:nvSpPr>
          <p:cNvPr id="4" name="CasellaDiTesto 3"/>
          <p:cNvSpPr txBox="1"/>
          <p:nvPr/>
        </p:nvSpPr>
        <p:spPr>
          <a:xfrm>
            <a:off x="1691680" y="116632"/>
            <a:ext cx="5256584" cy="954107"/>
          </a:xfrm>
          <a:prstGeom prst="rect">
            <a:avLst/>
          </a:prstGeom>
          <a:noFill/>
        </p:spPr>
        <p:txBody>
          <a:bodyPr wrap="square" rtlCol="0">
            <a:spAutoFit/>
          </a:bodyPr>
          <a:lstStyle/>
          <a:p>
            <a:pPr algn="ctr"/>
            <a:r>
              <a:rPr lang="it-IT" sz="2800" dirty="0" smtClean="0"/>
              <a:t>Famiglia </a:t>
            </a:r>
            <a:r>
              <a:rPr lang="it-IT" sz="2800" dirty="0" err="1" smtClean="0"/>
              <a:t>Flaviridae</a:t>
            </a:r>
            <a:r>
              <a:rPr lang="it-IT" sz="2800" dirty="0" smtClean="0"/>
              <a:t>,</a:t>
            </a:r>
          </a:p>
          <a:p>
            <a:pPr algn="ctr"/>
            <a:r>
              <a:rPr lang="it-IT" sz="2800" dirty="0" smtClean="0"/>
              <a:t> </a:t>
            </a:r>
            <a:r>
              <a:rPr lang="it-IT" sz="2800" b="1" dirty="0" smtClean="0"/>
              <a:t>genere </a:t>
            </a:r>
            <a:r>
              <a:rPr lang="it-IT" sz="2800" b="1" i="1" dirty="0" err="1" smtClean="0"/>
              <a:t>Flavivirus</a:t>
            </a:r>
            <a:endParaRPr lang="it-IT" sz="2800" b="1" i="1" dirty="0"/>
          </a:p>
        </p:txBody>
      </p:sp>
      <p:sp>
        <p:nvSpPr>
          <p:cNvPr id="2" name="CasellaDiTesto 1"/>
          <p:cNvSpPr txBox="1"/>
          <p:nvPr/>
        </p:nvSpPr>
        <p:spPr>
          <a:xfrm>
            <a:off x="1763688" y="3429000"/>
            <a:ext cx="1296144" cy="276999"/>
          </a:xfrm>
          <a:prstGeom prst="rect">
            <a:avLst/>
          </a:prstGeom>
          <a:noFill/>
          <a:ln>
            <a:solidFill>
              <a:srgbClr val="FF0000"/>
            </a:solidFill>
          </a:ln>
        </p:spPr>
        <p:txBody>
          <a:bodyPr wrap="square" rtlCol="0">
            <a:spAutoFit/>
          </a:bodyPr>
          <a:lstStyle/>
          <a:p>
            <a:endParaRPr lang="it-IT" sz="1200" dirty="0"/>
          </a:p>
        </p:txBody>
      </p:sp>
      <p:sp>
        <p:nvSpPr>
          <p:cNvPr id="3" name="CasellaDiTesto 2"/>
          <p:cNvSpPr txBox="1"/>
          <p:nvPr/>
        </p:nvSpPr>
        <p:spPr>
          <a:xfrm>
            <a:off x="1763688" y="4077072"/>
            <a:ext cx="1152128" cy="307777"/>
          </a:xfrm>
          <a:prstGeom prst="rect">
            <a:avLst/>
          </a:prstGeom>
          <a:solidFill>
            <a:schemeClr val="bg1"/>
          </a:solidFill>
          <a:ln>
            <a:solidFill>
              <a:srgbClr val="FF0000"/>
            </a:solidFill>
          </a:ln>
        </p:spPr>
        <p:txBody>
          <a:bodyPr wrap="square" rtlCol="0">
            <a:spAutoFit/>
          </a:bodyPr>
          <a:lstStyle/>
          <a:p>
            <a:r>
              <a:rPr lang="it-IT" sz="1400" i="1" dirty="0" smtClean="0">
                <a:solidFill>
                  <a:schemeClr val="tx1">
                    <a:lumMod val="65000"/>
                    <a:lumOff val="35000"/>
                  </a:schemeClr>
                </a:solidFill>
              </a:rPr>
              <a:t>Virus «</a:t>
            </a:r>
            <a:r>
              <a:rPr lang="it-IT" sz="1400" i="1" dirty="0" err="1" smtClean="0">
                <a:solidFill>
                  <a:schemeClr val="tx1">
                    <a:lumMod val="65000"/>
                    <a:lumOff val="35000"/>
                  </a:schemeClr>
                </a:solidFill>
              </a:rPr>
              <a:t>Zika</a:t>
            </a:r>
            <a:r>
              <a:rPr lang="it-IT" sz="1400" i="1" dirty="0" smtClean="0">
                <a:solidFill>
                  <a:schemeClr val="tx1">
                    <a:lumMod val="65000"/>
                    <a:lumOff val="35000"/>
                  </a:schemeClr>
                </a:solidFill>
              </a:rPr>
              <a:t>»</a:t>
            </a:r>
            <a:endParaRPr lang="it-IT" sz="1400" i="1" dirty="0">
              <a:solidFill>
                <a:schemeClr val="tx1">
                  <a:lumMod val="65000"/>
                  <a:lumOff val="35000"/>
                </a:schemeClr>
              </a:solidFill>
            </a:endParaRPr>
          </a:p>
        </p:txBody>
      </p:sp>
      <p:sp>
        <p:nvSpPr>
          <p:cNvPr id="5" name="CasellaDiTesto 4"/>
          <p:cNvSpPr txBox="1"/>
          <p:nvPr/>
        </p:nvSpPr>
        <p:spPr>
          <a:xfrm>
            <a:off x="1763688" y="3717032"/>
            <a:ext cx="1232710" cy="307777"/>
          </a:xfrm>
          <a:prstGeom prst="rect">
            <a:avLst/>
          </a:prstGeom>
          <a:noFill/>
          <a:ln>
            <a:solidFill>
              <a:srgbClr val="FF0000"/>
            </a:solidFill>
          </a:ln>
        </p:spPr>
        <p:txBody>
          <a:bodyPr wrap="none" rtlCol="0">
            <a:spAutoFit/>
          </a:bodyPr>
          <a:lstStyle/>
          <a:p>
            <a:r>
              <a:rPr lang="it-IT" sz="1400" i="1" dirty="0" smtClean="0">
                <a:solidFill>
                  <a:schemeClr val="tx1">
                    <a:lumMod val="65000"/>
                    <a:lumOff val="35000"/>
                  </a:schemeClr>
                </a:solidFill>
              </a:rPr>
              <a:t>Virus «</a:t>
            </a:r>
            <a:r>
              <a:rPr lang="it-IT" sz="1400" i="1" dirty="0" err="1" smtClean="0">
                <a:solidFill>
                  <a:schemeClr val="tx1">
                    <a:lumMod val="65000"/>
                    <a:lumOff val="35000"/>
                  </a:schemeClr>
                </a:solidFill>
              </a:rPr>
              <a:t>Usuto</a:t>
            </a:r>
            <a:r>
              <a:rPr lang="it-IT" sz="1400" dirty="0" smtClean="0">
                <a:solidFill>
                  <a:schemeClr val="tx1">
                    <a:lumMod val="65000"/>
                    <a:lumOff val="35000"/>
                  </a:schemeClr>
                </a:solidFill>
              </a:rPr>
              <a:t>»</a:t>
            </a:r>
            <a:endParaRPr lang="it-IT" sz="1400" dirty="0">
              <a:solidFill>
                <a:schemeClr val="tx1">
                  <a:lumMod val="65000"/>
                  <a:lumOff val="35000"/>
                </a:schemeClr>
              </a:solidFill>
            </a:endParaRPr>
          </a:p>
        </p:txBody>
      </p:sp>
      <p:sp>
        <p:nvSpPr>
          <p:cNvPr id="7" name="CasellaDiTesto 6"/>
          <p:cNvSpPr txBox="1"/>
          <p:nvPr/>
        </p:nvSpPr>
        <p:spPr>
          <a:xfrm>
            <a:off x="4499992" y="4077072"/>
            <a:ext cx="1828077" cy="307777"/>
          </a:xfrm>
          <a:prstGeom prst="rect">
            <a:avLst/>
          </a:prstGeom>
          <a:solidFill>
            <a:schemeClr val="bg1"/>
          </a:solidFill>
        </p:spPr>
        <p:txBody>
          <a:bodyPr wrap="square" rtlCol="0">
            <a:spAutoFit/>
          </a:bodyPr>
          <a:lstStyle/>
          <a:p>
            <a:r>
              <a:rPr lang="it-IT" sz="1400" dirty="0" smtClean="0">
                <a:solidFill>
                  <a:schemeClr val="tx1">
                    <a:lumMod val="65000"/>
                    <a:lumOff val="35000"/>
                  </a:schemeClr>
                </a:solidFill>
              </a:rPr>
              <a:t>Africa</a:t>
            </a:r>
            <a:r>
              <a:rPr lang="it-IT" sz="1400" dirty="0">
                <a:solidFill>
                  <a:schemeClr val="tx1">
                    <a:lumMod val="65000"/>
                    <a:lumOff val="35000"/>
                  </a:schemeClr>
                </a:solidFill>
              </a:rPr>
              <a:t>, Americhe, Asia</a:t>
            </a:r>
          </a:p>
        </p:txBody>
      </p:sp>
      <p:sp>
        <p:nvSpPr>
          <p:cNvPr id="8" name="CasellaDiTesto 7"/>
          <p:cNvSpPr txBox="1"/>
          <p:nvPr/>
        </p:nvSpPr>
        <p:spPr>
          <a:xfrm>
            <a:off x="6516216" y="4077072"/>
            <a:ext cx="1513107" cy="307777"/>
          </a:xfrm>
          <a:prstGeom prst="rect">
            <a:avLst/>
          </a:prstGeom>
          <a:solidFill>
            <a:srgbClr val="E6E6E6"/>
          </a:solidFill>
        </p:spPr>
        <p:txBody>
          <a:bodyPr wrap="none" rtlCol="0">
            <a:spAutoFit/>
          </a:bodyPr>
          <a:lstStyle/>
          <a:p>
            <a:r>
              <a:rPr lang="it-IT" sz="1400" dirty="0" smtClean="0">
                <a:solidFill>
                  <a:schemeClr val="tx1">
                    <a:lumMod val="65000"/>
                    <a:lumOff val="35000"/>
                  </a:schemeClr>
                </a:solidFill>
              </a:rPr>
              <a:t>Febbre, esantema</a:t>
            </a:r>
            <a:endParaRPr lang="it-IT" sz="1400" dirty="0">
              <a:solidFill>
                <a:schemeClr val="tx1">
                  <a:lumMod val="65000"/>
                  <a:lumOff val="35000"/>
                </a:schemeClr>
              </a:solidFill>
            </a:endParaRPr>
          </a:p>
        </p:txBody>
      </p:sp>
    </p:spTree>
    <p:extLst>
      <p:ext uri="{BB962C8B-B14F-4D97-AF65-F5344CB8AC3E}">
        <p14:creationId xmlns:p14="http://schemas.microsoft.com/office/powerpoint/2010/main" val="2942945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548680"/>
            <a:ext cx="8229600" cy="5976664"/>
          </a:xfrm>
        </p:spPr>
        <p:txBody>
          <a:bodyPr>
            <a:normAutofit fontScale="25000" lnSpcReduction="20000"/>
          </a:bodyPr>
          <a:lstStyle/>
          <a:p>
            <a:pPr marL="0" indent="0" algn="just">
              <a:buNone/>
            </a:pPr>
            <a:endParaRPr lang="it-IT" dirty="0" smtClean="0"/>
          </a:p>
          <a:p>
            <a:pPr marL="0" indent="0" algn="ctr">
              <a:buNone/>
            </a:pPr>
            <a:r>
              <a:rPr lang="it-IT" sz="9600" b="1" i="1" dirty="0" smtClean="0">
                <a:latin typeface="+mj-lt"/>
                <a:cs typeface="Arial" panose="020B0604020202020204" pitchFamily="34" charset="0"/>
              </a:rPr>
              <a:t>FLAVIVIRUS</a:t>
            </a:r>
            <a:endParaRPr lang="it-IT" sz="9600" b="1" i="1" dirty="0">
              <a:latin typeface="+mj-lt"/>
              <a:cs typeface="Arial" panose="020B0604020202020204" pitchFamily="34" charset="0"/>
            </a:endParaRPr>
          </a:p>
          <a:p>
            <a:pPr marL="0" indent="0" algn="just">
              <a:buNone/>
            </a:pPr>
            <a:endParaRPr lang="it-IT" sz="7200" dirty="0" smtClean="0">
              <a:latin typeface="+mj-lt"/>
            </a:endParaRPr>
          </a:p>
          <a:p>
            <a:pPr marL="0" indent="0" algn="just">
              <a:buNone/>
            </a:pPr>
            <a:r>
              <a:rPr lang="it-IT" sz="7200" dirty="0" smtClean="0">
                <a:latin typeface="+mj-lt"/>
                <a:cs typeface="Arial" panose="020B0604020202020204" pitchFamily="34" charset="0"/>
              </a:rPr>
              <a:t>Questi </a:t>
            </a:r>
            <a:r>
              <a:rPr lang="it-IT" sz="7200" dirty="0">
                <a:latin typeface="+mj-lt"/>
                <a:cs typeface="Arial" panose="020B0604020202020204" pitchFamily="34" charset="0"/>
              </a:rPr>
              <a:t>virus sono responsabili della </a:t>
            </a:r>
            <a:r>
              <a:rPr lang="it-IT" sz="7200" b="1" dirty="0">
                <a:solidFill>
                  <a:srgbClr val="FF0000"/>
                </a:solidFill>
                <a:latin typeface="+mj-lt"/>
                <a:cs typeface="Arial" panose="020B0604020202020204" pitchFamily="34" charset="0"/>
              </a:rPr>
              <a:t>febbre gialla, della Dengue, encefaliti da zanzare (virus West </a:t>
            </a:r>
            <a:r>
              <a:rPr lang="it-IT" sz="7200" b="1" dirty="0" err="1">
                <a:solidFill>
                  <a:srgbClr val="FF0000"/>
                </a:solidFill>
                <a:latin typeface="+mj-lt"/>
                <a:cs typeface="Arial" panose="020B0604020202020204" pitchFamily="34" charset="0"/>
              </a:rPr>
              <a:t>Nile</a:t>
            </a:r>
            <a:r>
              <a:rPr lang="it-IT" sz="7200" b="1" dirty="0">
                <a:solidFill>
                  <a:srgbClr val="FF0000"/>
                </a:solidFill>
                <a:latin typeface="+mj-lt"/>
                <a:cs typeface="Arial" panose="020B0604020202020204" pitchFamily="34" charset="0"/>
              </a:rPr>
              <a:t>), virus </a:t>
            </a:r>
            <a:r>
              <a:rPr lang="it-IT" sz="7200" b="1" dirty="0" err="1" smtClean="0">
                <a:solidFill>
                  <a:srgbClr val="FF0000"/>
                </a:solidFill>
                <a:latin typeface="+mj-lt"/>
                <a:cs typeface="Arial" panose="020B0604020202020204" pitchFamily="34" charset="0"/>
              </a:rPr>
              <a:t>Zika</a:t>
            </a:r>
            <a:r>
              <a:rPr lang="it-IT" sz="7200" b="1" dirty="0" smtClean="0">
                <a:solidFill>
                  <a:srgbClr val="FF0000"/>
                </a:solidFill>
                <a:latin typeface="+mj-lt"/>
                <a:cs typeface="Arial" panose="020B0604020202020204" pitchFamily="34" charset="0"/>
              </a:rPr>
              <a:t> </a:t>
            </a:r>
            <a:r>
              <a:rPr lang="it-IT" sz="7200" b="1" dirty="0">
                <a:solidFill>
                  <a:srgbClr val="FF0000"/>
                </a:solidFill>
                <a:latin typeface="+mj-lt"/>
                <a:cs typeface="Arial" panose="020B0604020202020204" pitchFamily="34" charset="0"/>
              </a:rPr>
              <a:t>ed encefaliti da zecche (TBE</a:t>
            </a:r>
            <a:r>
              <a:rPr lang="it-IT" sz="7200" b="1" dirty="0" smtClean="0">
                <a:solidFill>
                  <a:srgbClr val="FF0000"/>
                </a:solidFill>
                <a:latin typeface="+mj-lt"/>
                <a:cs typeface="Arial" panose="020B0604020202020204" pitchFamily="34" charset="0"/>
              </a:rPr>
              <a:t>)</a:t>
            </a:r>
          </a:p>
          <a:p>
            <a:pPr marL="0" indent="0" algn="just">
              <a:buNone/>
            </a:pPr>
            <a:endParaRPr lang="it-IT" sz="7200" b="1" dirty="0" smtClean="0">
              <a:solidFill>
                <a:srgbClr val="FF0000"/>
              </a:solidFill>
              <a:latin typeface="+mj-lt"/>
              <a:cs typeface="Arial" panose="020B0604020202020204" pitchFamily="34" charset="0"/>
            </a:endParaRPr>
          </a:p>
          <a:p>
            <a:pPr marL="0" indent="0" algn="ctr">
              <a:buNone/>
            </a:pPr>
            <a:r>
              <a:rPr lang="it-IT" sz="8000" b="1" dirty="0" smtClean="0">
                <a:latin typeface="+mj-lt"/>
                <a:cs typeface="Arial" panose="020B0604020202020204" pitchFamily="34" charset="0"/>
              </a:rPr>
              <a:t>Febbre gialla</a:t>
            </a:r>
            <a:endParaRPr lang="it-IT" sz="8000" b="1" dirty="0">
              <a:latin typeface="+mj-lt"/>
              <a:cs typeface="Arial" panose="020B0604020202020204" pitchFamily="34" charset="0"/>
            </a:endParaRPr>
          </a:p>
          <a:p>
            <a:pPr marL="0" indent="0" algn="just">
              <a:buNone/>
            </a:pPr>
            <a:endParaRPr lang="it-IT" sz="7200" b="1" dirty="0">
              <a:solidFill>
                <a:srgbClr val="FF0000"/>
              </a:solidFill>
              <a:latin typeface="+mj-lt"/>
              <a:cs typeface="Arial" panose="020B0604020202020204" pitchFamily="34" charset="0"/>
            </a:endParaRPr>
          </a:p>
          <a:p>
            <a:pPr marL="0" indent="0" algn="just">
              <a:buNone/>
            </a:pPr>
            <a:r>
              <a:rPr lang="it-IT" sz="7200" dirty="0" smtClean="0">
                <a:latin typeface="+mj-lt"/>
                <a:cs typeface="Arial" panose="020B0604020202020204" pitchFamily="34" charset="0"/>
              </a:rPr>
              <a:t>Infezione endemica ed epidemica in Africa e Sud-America: esistono </a:t>
            </a:r>
            <a:r>
              <a:rPr lang="it-IT" sz="7200" dirty="0">
                <a:latin typeface="+mj-lt"/>
                <a:cs typeface="Arial" panose="020B0604020202020204" pitchFamily="34" charset="0"/>
              </a:rPr>
              <a:t>due forme di infezione </a:t>
            </a:r>
            <a:r>
              <a:rPr lang="it-IT" sz="7200" dirty="0" smtClean="0">
                <a:latin typeface="+mj-lt"/>
                <a:cs typeface="Arial" panose="020B0604020202020204" pitchFamily="34" charset="0"/>
              </a:rPr>
              <a:t>grave: (1) </a:t>
            </a:r>
            <a:r>
              <a:rPr lang="it-IT" sz="7200" i="1" dirty="0">
                <a:latin typeface="+mj-lt"/>
                <a:cs typeface="Arial" panose="020B0604020202020204" pitchFamily="34" charset="0"/>
              </a:rPr>
              <a:t>la febbre urbana</a:t>
            </a:r>
            <a:r>
              <a:rPr lang="it-IT" sz="7200" dirty="0">
                <a:latin typeface="+mj-lt"/>
                <a:cs typeface="Arial" panose="020B0604020202020204" pitchFamily="34" charset="0"/>
              </a:rPr>
              <a:t> e </a:t>
            </a:r>
            <a:r>
              <a:rPr lang="it-IT" sz="7200" dirty="0" smtClean="0">
                <a:latin typeface="+mj-lt"/>
                <a:cs typeface="Arial" panose="020B0604020202020204" pitchFamily="34" charset="0"/>
              </a:rPr>
              <a:t>(2) la </a:t>
            </a:r>
            <a:r>
              <a:rPr lang="it-IT" sz="7200" i="1" dirty="0">
                <a:latin typeface="+mj-lt"/>
                <a:cs typeface="Arial" panose="020B0604020202020204" pitchFamily="34" charset="0"/>
              </a:rPr>
              <a:t>febbre della </a:t>
            </a:r>
            <a:r>
              <a:rPr lang="it-IT" sz="7200" i="1" dirty="0" smtClean="0">
                <a:latin typeface="+mj-lt"/>
                <a:cs typeface="Arial" panose="020B0604020202020204" pitchFamily="34" charset="0"/>
              </a:rPr>
              <a:t>giungla o silvestre. </a:t>
            </a:r>
            <a:r>
              <a:rPr lang="it-IT" sz="7200" dirty="0" smtClean="0">
                <a:latin typeface="+mj-lt"/>
                <a:cs typeface="Arial" panose="020B0604020202020204" pitchFamily="34" charset="0"/>
              </a:rPr>
              <a:t>La febbre silvestre è la </a:t>
            </a:r>
            <a:r>
              <a:rPr lang="it-IT" sz="7200" dirty="0">
                <a:latin typeface="+mj-lt"/>
                <a:cs typeface="Arial" panose="020B0604020202020204" pitchFamily="34" charset="0"/>
              </a:rPr>
              <a:t>riserva naturale del virus </a:t>
            </a:r>
            <a:r>
              <a:rPr lang="it-IT" sz="7200" dirty="0" smtClean="0">
                <a:latin typeface="+mj-lt"/>
                <a:cs typeface="Arial" panose="020B0604020202020204" pitchFamily="34" charset="0"/>
              </a:rPr>
              <a:t>con  </a:t>
            </a:r>
            <a:r>
              <a:rPr lang="it-IT" sz="7200" dirty="0">
                <a:latin typeface="+mj-lt"/>
                <a:cs typeface="Arial" panose="020B0604020202020204" pitchFamily="34" charset="0"/>
              </a:rPr>
              <a:t>un ciclo primati-zanzare mentre l’uomo si infetta </a:t>
            </a:r>
            <a:r>
              <a:rPr lang="it-IT" sz="7200" dirty="0" smtClean="0">
                <a:latin typeface="+mj-lt"/>
                <a:cs typeface="Arial" panose="020B0604020202020204" pitchFamily="34" charset="0"/>
              </a:rPr>
              <a:t>accidentalmente. La febbre urbana consiste nella trasmissione uomo-uomo mediata dalla zanzara. </a:t>
            </a:r>
            <a:r>
              <a:rPr lang="it-IT" sz="7200" dirty="0">
                <a:latin typeface="+mj-lt"/>
                <a:cs typeface="Arial" panose="020B0604020202020204" pitchFamily="34" charset="0"/>
              </a:rPr>
              <a:t>In città, si diffonde principalmente attraverso le zanzare della </a:t>
            </a:r>
            <a:r>
              <a:rPr lang="it-IT" sz="7200" dirty="0">
                <a:latin typeface="+mj-lt"/>
                <a:cs typeface="Arial" panose="020B0604020202020204" pitchFamily="34" charset="0"/>
                <a:hlinkClick r:id="rId2" tooltip="Specie"/>
              </a:rPr>
              <a:t>specie</a:t>
            </a:r>
            <a:r>
              <a:rPr lang="it-IT" sz="7200" dirty="0">
                <a:latin typeface="+mj-lt"/>
                <a:cs typeface="Arial" panose="020B0604020202020204" pitchFamily="34" charset="0"/>
              </a:rPr>
              <a:t> </a:t>
            </a:r>
            <a:r>
              <a:rPr lang="it-IT" sz="7200" i="1" dirty="0">
                <a:latin typeface="+mj-lt"/>
                <a:cs typeface="Arial" panose="020B0604020202020204" pitchFamily="34" charset="0"/>
                <a:hlinkClick r:id="rId3" tooltip="Aedes aegypti"/>
              </a:rPr>
              <a:t>Aedes </a:t>
            </a:r>
            <a:r>
              <a:rPr lang="it-IT" sz="7200" i="1" dirty="0" err="1">
                <a:latin typeface="+mj-lt"/>
                <a:cs typeface="Arial" panose="020B0604020202020204" pitchFamily="34" charset="0"/>
                <a:hlinkClick r:id="rId3" tooltip="Aedes aegypti"/>
              </a:rPr>
              <a:t>aegypti</a:t>
            </a:r>
            <a:r>
              <a:rPr lang="it-IT" sz="7200" dirty="0" smtClean="0">
                <a:latin typeface="+mj-lt"/>
                <a:cs typeface="Arial" panose="020B0604020202020204" pitchFamily="34" charset="0"/>
              </a:rPr>
              <a:t> </a:t>
            </a:r>
          </a:p>
          <a:p>
            <a:pPr marL="0" indent="0" algn="just">
              <a:buNone/>
            </a:pPr>
            <a:r>
              <a:rPr lang="it-IT" sz="7200" dirty="0" smtClean="0">
                <a:latin typeface="+mj-lt"/>
                <a:cs typeface="Arial" panose="020B0604020202020204" pitchFamily="34" charset="0"/>
              </a:rPr>
              <a:t>Alte </a:t>
            </a:r>
            <a:r>
              <a:rPr lang="it-IT" sz="7200" dirty="0">
                <a:latin typeface="+mj-lt"/>
                <a:cs typeface="Arial" panose="020B0604020202020204" pitchFamily="34" charset="0"/>
              </a:rPr>
              <a:t>temperature e abbondanti piogge favoriscono il proliferare delle zanzare e l’aumento dei casi</a:t>
            </a:r>
            <a:r>
              <a:rPr lang="it-IT" sz="7200" dirty="0" smtClean="0">
                <a:latin typeface="+mj-lt"/>
                <a:cs typeface="Arial" panose="020B0604020202020204" pitchFamily="34" charset="0"/>
              </a:rPr>
              <a:t>.</a:t>
            </a:r>
          </a:p>
          <a:p>
            <a:pPr marL="0" indent="0" algn="just">
              <a:buNone/>
            </a:pPr>
            <a:r>
              <a:rPr lang="it-IT" sz="7200" dirty="0" smtClean="0">
                <a:latin typeface="+mj-lt"/>
                <a:cs typeface="Arial" panose="020B0604020202020204" pitchFamily="34" charset="0"/>
              </a:rPr>
              <a:t>I sintomi insorgono violentemente accompagnati da febbre e cefalea; tipici sono arrossamento linguale e congiuntivite.</a:t>
            </a:r>
          </a:p>
          <a:p>
            <a:pPr marL="0" indent="0" algn="just">
              <a:buNone/>
            </a:pPr>
            <a:r>
              <a:rPr lang="it-IT" sz="7200" dirty="0" smtClean="0">
                <a:latin typeface="+mj-lt"/>
                <a:cs typeface="Arial" panose="020B0604020202020204" pitchFamily="34" charset="0"/>
              </a:rPr>
              <a:t>Nella </a:t>
            </a:r>
            <a:r>
              <a:rPr lang="it-IT" sz="7200" i="1" dirty="0" smtClean="0">
                <a:solidFill>
                  <a:srgbClr val="FF0000"/>
                </a:solidFill>
                <a:latin typeface="+mj-lt"/>
                <a:cs typeface="Arial" panose="020B0604020202020204" pitchFamily="34" charset="0"/>
              </a:rPr>
              <a:t>forma lieve </a:t>
            </a:r>
            <a:r>
              <a:rPr lang="it-IT" sz="7200" dirty="0" smtClean="0">
                <a:latin typeface="+mj-lt"/>
                <a:cs typeface="Arial" panose="020B0604020202020204" pitchFamily="34" charset="0"/>
              </a:rPr>
              <a:t>segue la guarigione </a:t>
            </a:r>
          </a:p>
          <a:p>
            <a:pPr marL="0" indent="0" algn="just">
              <a:buNone/>
            </a:pPr>
            <a:r>
              <a:rPr lang="it-IT" sz="7200" dirty="0" smtClean="0">
                <a:latin typeface="+mj-lt"/>
                <a:cs typeface="Arial" panose="020B0604020202020204" pitchFamily="34" charset="0"/>
              </a:rPr>
              <a:t>Nella </a:t>
            </a:r>
            <a:r>
              <a:rPr lang="it-IT" sz="7200" i="1" dirty="0" smtClean="0">
                <a:latin typeface="+mj-lt"/>
                <a:cs typeface="Arial" panose="020B0604020202020204" pitchFamily="34" charset="0"/>
              </a:rPr>
              <a:t>forma </a:t>
            </a:r>
            <a:r>
              <a:rPr lang="it-IT" sz="7200" i="1" dirty="0" smtClean="0">
                <a:solidFill>
                  <a:srgbClr val="FF0000"/>
                </a:solidFill>
                <a:latin typeface="+mj-lt"/>
                <a:cs typeface="Arial" panose="020B0604020202020204" pitchFamily="34" charset="0"/>
              </a:rPr>
              <a:t>grave</a:t>
            </a:r>
            <a:r>
              <a:rPr lang="it-IT" sz="7200" i="1" dirty="0" smtClean="0">
                <a:latin typeface="+mj-lt"/>
                <a:cs typeface="Arial" panose="020B0604020202020204" pitchFamily="34" charset="0"/>
              </a:rPr>
              <a:t> </a:t>
            </a:r>
            <a:r>
              <a:rPr lang="it-IT" sz="7200" dirty="0" smtClean="0">
                <a:latin typeface="+mj-lt"/>
                <a:cs typeface="Arial" panose="020B0604020202020204" pitchFamily="34" charset="0"/>
              </a:rPr>
              <a:t>la febbre risale, compaiono ittero e manifestazioni emorragiche «vomito nero» che possono portare a morte.</a:t>
            </a:r>
          </a:p>
          <a:p>
            <a:pPr marL="0" indent="0" algn="just">
              <a:buNone/>
            </a:pPr>
            <a:endParaRPr lang="it-IT" sz="7200" dirty="0" smtClean="0">
              <a:latin typeface="+mj-lt"/>
              <a:cs typeface="Arial" panose="020B0604020202020204" pitchFamily="34" charset="0"/>
            </a:endParaRPr>
          </a:p>
          <a:p>
            <a:pPr marL="0" indent="0" algn="just">
              <a:buNone/>
            </a:pPr>
            <a:r>
              <a:rPr lang="it-IT" sz="7200" u="sng" dirty="0" smtClean="0">
                <a:latin typeface="+mj-lt"/>
                <a:cs typeface="Arial" panose="020B0604020202020204" pitchFamily="34" charset="0"/>
              </a:rPr>
              <a:t>Esiste </a:t>
            </a:r>
            <a:r>
              <a:rPr lang="it-IT" sz="7200" u="sng" dirty="0">
                <a:latin typeface="+mj-lt"/>
                <a:cs typeface="Arial" panose="020B0604020202020204" pitchFamily="34" charset="0"/>
              </a:rPr>
              <a:t>una profilassi specifica con un vaccini </a:t>
            </a:r>
            <a:r>
              <a:rPr lang="it-IT" sz="7200" u="sng" dirty="0" smtClean="0">
                <a:latin typeface="+mj-lt"/>
                <a:cs typeface="Arial" panose="020B0604020202020204" pitchFamily="34" charset="0"/>
              </a:rPr>
              <a:t>attenuato</a:t>
            </a:r>
          </a:p>
          <a:p>
            <a:pPr marL="0" indent="0" algn="just">
              <a:buNone/>
            </a:pPr>
            <a:endParaRPr lang="it-IT" sz="7200" dirty="0">
              <a:latin typeface="Arial" panose="020B0604020202020204" pitchFamily="34" charset="0"/>
              <a:cs typeface="Arial" panose="020B0604020202020204" pitchFamily="34" charset="0"/>
            </a:endParaRPr>
          </a:p>
          <a:p>
            <a:endParaRPr lang="it-IT" dirty="0"/>
          </a:p>
        </p:txBody>
      </p:sp>
    </p:spTree>
    <p:extLst>
      <p:ext uri="{BB962C8B-B14F-4D97-AF65-F5344CB8AC3E}">
        <p14:creationId xmlns:p14="http://schemas.microsoft.com/office/powerpoint/2010/main" val="1220280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https://upload.wikimedia.org/wikipedia/commons/4/49/Dengue06.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116632"/>
            <a:ext cx="4824536" cy="2166506"/>
          </a:xfrm>
          <a:prstGeom prst="rect">
            <a:avLst/>
          </a:prstGeom>
          <a:noFill/>
          <a:ln>
            <a:noFill/>
          </a:ln>
        </p:spPr>
      </p:pic>
      <p:sp>
        <p:nvSpPr>
          <p:cNvPr id="5" name="CasellaDiTesto 4"/>
          <p:cNvSpPr txBox="1"/>
          <p:nvPr/>
        </p:nvSpPr>
        <p:spPr>
          <a:xfrm>
            <a:off x="107504" y="2375877"/>
            <a:ext cx="9036496" cy="4278094"/>
          </a:xfrm>
          <a:prstGeom prst="rect">
            <a:avLst/>
          </a:prstGeom>
          <a:noFill/>
        </p:spPr>
        <p:txBody>
          <a:bodyPr wrap="square" rtlCol="0">
            <a:spAutoFit/>
          </a:bodyPr>
          <a:lstStyle/>
          <a:p>
            <a:r>
              <a:rPr lang="it-IT" sz="1600" dirty="0"/>
              <a:t>La </a:t>
            </a:r>
            <a:r>
              <a:rPr lang="it-IT" sz="1600" b="1" dirty="0"/>
              <a:t>febbre dengue</a:t>
            </a:r>
            <a:r>
              <a:rPr lang="it-IT" sz="1600" dirty="0"/>
              <a:t>, più conosciuta semplicemente come </a:t>
            </a:r>
            <a:r>
              <a:rPr lang="it-IT" sz="1600" b="1" dirty="0"/>
              <a:t>dengue</a:t>
            </a:r>
            <a:r>
              <a:rPr lang="it-IT" sz="1600" dirty="0"/>
              <a:t>, è una </a:t>
            </a:r>
            <a:r>
              <a:rPr lang="it-IT" sz="1600" dirty="0">
                <a:hlinkClick r:id="rId3" tooltip="Malattia infettiva"/>
              </a:rPr>
              <a:t>malattia infettiva</a:t>
            </a:r>
            <a:r>
              <a:rPr lang="it-IT" sz="1600" dirty="0"/>
              <a:t> tropicale causata dal </a:t>
            </a:r>
            <a:r>
              <a:rPr lang="it-IT" sz="1600" dirty="0">
                <a:hlinkClick r:id="rId4" tooltip="Virus (biologia)"/>
              </a:rPr>
              <a:t>virus</a:t>
            </a:r>
            <a:r>
              <a:rPr lang="it-IT" sz="1600" dirty="0"/>
              <a:t> </a:t>
            </a:r>
            <a:r>
              <a:rPr lang="it-IT" sz="1600" i="1" dirty="0"/>
              <a:t>Dengue</a:t>
            </a:r>
            <a:r>
              <a:rPr lang="it-IT" sz="1600" dirty="0"/>
              <a:t>. Il virus esiste in quattro </a:t>
            </a:r>
            <a:r>
              <a:rPr lang="it-IT" sz="1600" dirty="0">
                <a:hlinkClick r:id="rId5" tooltip="Sierotipo"/>
              </a:rPr>
              <a:t>sierotipi</a:t>
            </a:r>
            <a:r>
              <a:rPr lang="it-IT" sz="1600" dirty="0"/>
              <a:t> differenti (DENV-1, DENV-2, DENV-3, DENV-4) e generalmente l'infezione con un tipo garantisce un'</a:t>
            </a:r>
            <a:r>
              <a:rPr lang="it-IT" sz="1600" dirty="0">
                <a:hlinkClick r:id="rId6" tooltip="Immunità (medicina)"/>
              </a:rPr>
              <a:t>immunità</a:t>
            </a:r>
            <a:r>
              <a:rPr lang="it-IT" sz="1600" dirty="0"/>
              <a:t> a vita per quel tipo, mentre comporta solamente una breve e non duratura immunità nei confronti degli altri. L'ulteriore infezione con un altro sierotipo comporta un aumento del rischio di complicanze </a:t>
            </a:r>
            <a:r>
              <a:rPr lang="it-IT" sz="1600" dirty="0" smtClean="0"/>
              <a:t>gravi..</a:t>
            </a:r>
          </a:p>
          <a:p>
            <a:r>
              <a:rPr lang="it-IT" sz="1600" dirty="0" smtClean="0"/>
              <a:t>La </a:t>
            </a:r>
            <a:r>
              <a:rPr lang="it-IT" sz="1600" dirty="0"/>
              <a:t>malattia è trasmessa da </a:t>
            </a:r>
            <a:r>
              <a:rPr lang="it-IT" sz="1600" dirty="0">
                <a:hlinkClick r:id="rId7" tooltip="Zanzara"/>
              </a:rPr>
              <a:t>zanzare</a:t>
            </a:r>
            <a:r>
              <a:rPr lang="it-IT" sz="1600" dirty="0"/>
              <a:t> del </a:t>
            </a:r>
            <a:r>
              <a:rPr lang="it-IT" sz="1600" dirty="0">
                <a:hlinkClick r:id="rId8" tooltip="Genere (tassonomia)"/>
              </a:rPr>
              <a:t>genere</a:t>
            </a:r>
            <a:r>
              <a:rPr lang="it-IT" sz="1600" dirty="0"/>
              <a:t> </a:t>
            </a:r>
            <a:r>
              <a:rPr lang="it-IT" sz="1600" i="1" dirty="0">
                <a:hlinkClick r:id="rId9" tooltip="Aedes"/>
              </a:rPr>
              <a:t>Aedes</a:t>
            </a:r>
            <a:r>
              <a:rPr lang="it-IT" sz="1600" dirty="0"/>
              <a:t>, in particolar modo la </a:t>
            </a:r>
            <a:r>
              <a:rPr lang="it-IT" sz="1600" dirty="0">
                <a:hlinkClick r:id="rId10" tooltip="Specie"/>
              </a:rPr>
              <a:t>specie</a:t>
            </a:r>
            <a:r>
              <a:rPr lang="it-IT" sz="1600" dirty="0"/>
              <a:t> </a:t>
            </a:r>
            <a:r>
              <a:rPr lang="it-IT" sz="1600" i="1" dirty="0" smtClean="0">
                <a:hlinkClick r:id="rId11" tooltip="Aedes aegypti"/>
              </a:rPr>
              <a:t>Aedes </a:t>
            </a:r>
            <a:r>
              <a:rPr lang="it-IT" sz="1600" i="1" dirty="0" err="1">
                <a:hlinkClick r:id="rId11" tooltip="Aedes aegypti"/>
              </a:rPr>
              <a:t>aegypti</a:t>
            </a:r>
            <a:r>
              <a:rPr lang="it-IT" sz="1600" dirty="0"/>
              <a:t>. </a:t>
            </a:r>
            <a:r>
              <a:rPr lang="it-IT" sz="1600" dirty="0" smtClean="0"/>
              <a:t>Rappresenta l’infezione virale più grave, con più di 100 milioni di casi e 250.000 di casi di Dengue emorragico.</a:t>
            </a:r>
          </a:p>
          <a:p>
            <a:r>
              <a:rPr lang="it-IT" sz="1600" dirty="0" smtClean="0"/>
              <a:t>La </a:t>
            </a:r>
            <a:r>
              <a:rPr lang="it-IT" sz="1600" i="1" dirty="0" smtClean="0">
                <a:solidFill>
                  <a:srgbClr val="FF0000"/>
                </a:solidFill>
              </a:rPr>
              <a:t>malattia lieve (Dengue classica)</a:t>
            </a:r>
            <a:r>
              <a:rPr lang="it-IT" sz="1600" dirty="0" smtClean="0"/>
              <a:t>si </a:t>
            </a:r>
            <a:r>
              <a:rPr lang="it-IT" sz="1600" dirty="0"/>
              <a:t>presenta con </a:t>
            </a:r>
            <a:r>
              <a:rPr lang="it-IT" sz="1600" dirty="0">
                <a:hlinkClick r:id="rId12" tooltip="Febbre"/>
              </a:rPr>
              <a:t>febbre</a:t>
            </a:r>
            <a:r>
              <a:rPr lang="it-IT" sz="1600" dirty="0"/>
              <a:t>, </a:t>
            </a:r>
            <a:r>
              <a:rPr lang="it-IT" sz="1600" dirty="0">
                <a:hlinkClick r:id="rId13" tooltip="Cefalea"/>
              </a:rPr>
              <a:t>cefalea</a:t>
            </a:r>
            <a:r>
              <a:rPr lang="it-IT" sz="1600" dirty="0"/>
              <a:t>, </a:t>
            </a:r>
            <a:r>
              <a:rPr lang="it-IT" sz="1600" dirty="0">
                <a:hlinkClick r:id="rId14" tooltip="Mialgia"/>
              </a:rPr>
              <a:t>dolore muscolare</a:t>
            </a:r>
            <a:r>
              <a:rPr lang="it-IT" sz="1600" dirty="0"/>
              <a:t> e </a:t>
            </a:r>
            <a:r>
              <a:rPr lang="it-IT" sz="1600" dirty="0">
                <a:hlinkClick r:id="rId15" tooltip="Artralgia"/>
              </a:rPr>
              <a:t>articolare</a:t>
            </a:r>
            <a:r>
              <a:rPr lang="it-IT" sz="1600" dirty="0"/>
              <a:t>, oltre al caratteristico </a:t>
            </a:r>
            <a:r>
              <a:rPr lang="it-IT" sz="1600" dirty="0" smtClean="0">
                <a:hlinkClick r:id="rId16" tooltip="Esantema"/>
              </a:rPr>
              <a:t>esantema</a:t>
            </a:r>
            <a:r>
              <a:rPr lang="it-IT" sz="1600" dirty="0" smtClean="0"/>
              <a:t> simile </a:t>
            </a:r>
            <a:r>
              <a:rPr lang="it-IT" sz="1600" dirty="0"/>
              <a:t>a quello del </a:t>
            </a:r>
            <a:r>
              <a:rPr lang="it-IT" sz="1600" dirty="0">
                <a:hlinkClick r:id="rId17" tooltip="Morbillo"/>
              </a:rPr>
              <a:t>morbillo</a:t>
            </a:r>
            <a:r>
              <a:rPr lang="it-IT" sz="1600" dirty="0"/>
              <a:t>. </a:t>
            </a:r>
            <a:r>
              <a:rPr lang="it-IT" sz="1600" dirty="0" smtClean="0"/>
              <a:t>Il quadro sintomatico è noto come «febbre dalle ossa rotte».</a:t>
            </a:r>
          </a:p>
          <a:p>
            <a:r>
              <a:rPr lang="it-IT" sz="1600" dirty="0" smtClean="0"/>
              <a:t>La </a:t>
            </a:r>
            <a:r>
              <a:rPr lang="it-IT" sz="1600" i="1" dirty="0" smtClean="0">
                <a:solidFill>
                  <a:srgbClr val="FF0000"/>
                </a:solidFill>
              </a:rPr>
              <a:t>malattia grave (Dengue emorragica-DHF) </a:t>
            </a:r>
            <a:r>
              <a:rPr lang="it-IT" sz="1600" dirty="0" smtClean="0"/>
              <a:t>, in </a:t>
            </a:r>
            <a:r>
              <a:rPr lang="it-IT" sz="1600" dirty="0"/>
              <a:t>una piccola percentuale dei </a:t>
            </a:r>
            <a:r>
              <a:rPr lang="it-IT" sz="1600" dirty="0" smtClean="0"/>
              <a:t>casi, </a:t>
            </a:r>
            <a:r>
              <a:rPr lang="it-IT" sz="1600" dirty="0"/>
              <a:t>si sviluppa </a:t>
            </a:r>
            <a:r>
              <a:rPr lang="it-IT" sz="1600" dirty="0" smtClean="0"/>
              <a:t>con una </a:t>
            </a:r>
            <a:r>
              <a:rPr lang="it-IT" sz="1600" dirty="0" smtClean="0">
                <a:hlinkClick r:id="rId18" tooltip="Febbre emorragica"/>
              </a:rPr>
              <a:t>febbre </a:t>
            </a:r>
            <a:r>
              <a:rPr lang="it-IT" sz="1600" dirty="0">
                <a:hlinkClick r:id="rId18" tooltip="Febbre emorragica"/>
              </a:rPr>
              <a:t>emorragica</a:t>
            </a:r>
            <a:r>
              <a:rPr lang="it-IT" sz="1600" dirty="0"/>
              <a:t> </a:t>
            </a:r>
            <a:r>
              <a:rPr lang="it-IT" sz="1600" dirty="0" smtClean="0"/>
              <a:t>pericolosa </a:t>
            </a:r>
            <a:r>
              <a:rPr lang="it-IT" sz="1600" dirty="0"/>
              <a:t>per la vita, </a:t>
            </a:r>
            <a:r>
              <a:rPr lang="it-IT" sz="1600" dirty="0" smtClean="0"/>
              <a:t>con </a:t>
            </a:r>
            <a:r>
              <a:rPr lang="it-IT" sz="1600" dirty="0">
                <a:hlinkClick r:id="rId19" tooltip="Trombocitopenia"/>
              </a:rPr>
              <a:t>trombocitopenia</a:t>
            </a:r>
            <a:r>
              <a:rPr lang="it-IT" sz="1600" dirty="0"/>
              <a:t>, </a:t>
            </a:r>
            <a:r>
              <a:rPr lang="it-IT" sz="1600" dirty="0">
                <a:hlinkClick r:id="rId20" tooltip="Emorragia"/>
              </a:rPr>
              <a:t>emorragie</a:t>
            </a:r>
            <a:r>
              <a:rPr lang="it-IT" sz="1600" dirty="0"/>
              <a:t> e perdita di liquidi, che può evolvere in </a:t>
            </a:r>
            <a:r>
              <a:rPr lang="it-IT" sz="1600" dirty="0" smtClean="0">
                <a:hlinkClick r:id="rId21" tooltip="Shock ipovolemico"/>
              </a:rPr>
              <a:t>shock </a:t>
            </a:r>
            <a:r>
              <a:rPr lang="it-IT" sz="1600" dirty="0">
                <a:hlinkClick r:id="rId21" tooltip="Shock ipovolemico"/>
              </a:rPr>
              <a:t>circolatorio</a:t>
            </a:r>
            <a:r>
              <a:rPr lang="it-IT" sz="1600" dirty="0"/>
              <a:t> e morte</a:t>
            </a:r>
            <a:r>
              <a:rPr lang="it-IT" sz="1600" dirty="0" smtClean="0"/>
              <a:t>. La reinfezione con un ceppo diverso può favorire l’evoluzione a </a:t>
            </a:r>
            <a:r>
              <a:rPr lang="it-IT" sz="1600" b="1" dirty="0" smtClean="0">
                <a:solidFill>
                  <a:srgbClr val="FF0000"/>
                </a:solidFill>
              </a:rPr>
              <a:t>shock dengue (DSS)</a:t>
            </a:r>
          </a:p>
          <a:p>
            <a:r>
              <a:rPr lang="it-IT" sz="1600" dirty="0" smtClean="0"/>
              <a:t>Non </a:t>
            </a:r>
            <a:r>
              <a:rPr lang="it-IT" sz="1600" dirty="0"/>
              <a:t>esistendo una </a:t>
            </a:r>
            <a:r>
              <a:rPr lang="it-IT" sz="1600" dirty="0">
                <a:hlinkClick r:id="rId22" tooltip="Vaccinazione"/>
              </a:rPr>
              <a:t>vaccinazione</a:t>
            </a:r>
            <a:r>
              <a:rPr lang="it-IT" sz="1600" dirty="0"/>
              <a:t> efficace, la </a:t>
            </a:r>
            <a:r>
              <a:rPr lang="it-IT" sz="1600" dirty="0">
                <a:hlinkClick r:id="rId23" tooltip="Prevenzione"/>
              </a:rPr>
              <a:t>prevenzione</a:t>
            </a:r>
            <a:r>
              <a:rPr lang="it-IT" sz="1600" dirty="0"/>
              <a:t> si ottiene mediante </a:t>
            </a:r>
            <a:r>
              <a:rPr lang="it-IT" sz="1600" dirty="0" smtClean="0"/>
              <a:t>l'eliminazione delle </a:t>
            </a:r>
            <a:r>
              <a:rPr lang="it-IT" sz="1600" dirty="0"/>
              <a:t>zanzare e del loro </a:t>
            </a:r>
            <a:r>
              <a:rPr lang="it-IT" sz="1600" dirty="0">
                <a:hlinkClick r:id="rId24" tooltip="Habitat"/>
              </a:rPr>
              <a:t>habitat</a:t>
            </a:r>
            <a:r>
              <a:rPr lang="it-IT" sz="1600" dirty="0"/>
              <a:t>, per limitare l'esposizione al rischio di </a:t>
            </a:r>
            <a:r>
              <a:rPr lang="it-IT" sz="1600" dirty="0" smtClean="0"/>
              <a:t>trasmissione.</a:t>
            </a:r>
            <a:endParaRPr lang="it-IT" sz="1600" dirty="0"/>
          </a:p>
        </p:txBody>
      </p:sp>
      <p:sp>
        <p:nvSpPr>
          <p:cNvPr id="6" name="CasellaDiTesto 5"/>
          <p:cNvSpPr txBox="1"/>
          <p:nvPr/>
        </p:nvSpPr>
        <p:spPr>
          <a:xfrm>
            <a:off x="899592" y="836712"/>
            <a:ext cx="2088231" cy="584775"/>
          </a:xfrm>
          <a:prstGeom prst="rect">
            <a:avLst/>
          </a:prstGeom>
          <a:noFill/>
        </p:spPr>
        <p:txBody>
          <a:bodyPr wrap="square" rtlCol="0">
            <a:spAutoFit/>
          </a:bodyPr>
          <a:lstStyle/>
          <a:p>
            <a:r>
              <a:rPr lang="it-IT" sz="3200" b="1" dirty="0" smtClean="0"/>
              <a:t>DENGUE</a:t>
            </a:r>
            <a:endParaRPr lang="it-IT" sz="3200" b="1" dirty="0"/>
          </a:p>
        </p:txBody>
      </p:sp>
    </p:spTree>
    <p:extLst>
      <p:ext uri="{BB962C8B-B14F-4D97-AF65-F5344CB8AC3E}">
        <p14:creationId xmlns:p14="http://schemas.microsoft.com/office/powerpoint/2010/main" val="934426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44624"/>
            <a:ext cx="5040560" cy="7992888"/>
          </a:xfrm>
        </p:spPr>
        <p:txBody>
          <a:bodyPr>
            <a:normAutofit fontScale="25000" lnSpcReduction="20000"/>
          </a:bodyPr>
          <a:lstStyle/>
          <a:p>
            <a:pPr marL="0" indent="0">
              <a:buNone/>
            </a:pPr>
            <a:r>
              <a:rPr lang="it-IT" b="1" cap="all" dirty="0" smtClean="0"/>
              <a:t>	</a:t>
            </a:r>
            <a:endParaRPr lang="it-IT" sz="5600" b="1" cap="all" dirty="0" smtClean="0">
              <a:solidFill>
                <a:srgbClr val="FF0000"/>
              </a:solidFill>
            </a:endParaRPr>
          </a:p>
          <a:p>
            <a:pPr algn="just">
              <a:buFont typeface="Wingdings" panose="05000000000000000000" pitchFamily="2" charset="2"/>
              <a:buChar char="q"/>
            </a:pPr>
            <a:r>
              <a:rPr lang="it-IT" sz="6800" b="1" dirty="0" smtClean="0">
                <a:cs typeface="Arial" panose="020B0604020202020204" pitchFamily="34" charset="0"/>
              </a:rPr>
              <a:t>Il virus Ebola, </a:t>
            </a:r>
            <a:r>
              <a:rPr lang="it-IT" sz="6800" dirty="0">
                <a:cs typeface="Arial" panose="020B0604020202020204" pitchFamily="34" charset="0"/>
              </a:rPr>
              <a:t>come il virus </a:t>
            </a:r>
            <a:r>
              <a:rPr lang="it-IT" sz="6800" dirty="0" err="1">
                <a:cs typeface="Arial" panose="020B0604020202020204" pitchFamily="34" charset="0"/>
              </a:rPr>
              <a:t>Marburg</a:t>
            </a:r>
            <a:r>
              <a:rPr lang="it-IT" sz="6800" dirty="0">
                <a:cs typeface="Arial" panose="020B0604020202020204" pitchFamily="34" charset="0"/>
              </a:rPr>
              <a:t>, </a:t>
            </a:r>
            <a:r>
              <a:rPr lang="it-IT" sz="6800" dirty="0" smtClean="0">
                <a:cs typeface="Arial" panose="020B0604020202020204" pitchFamily="34" charset="0"/>
              </a:rPr>
              <a:t>appartiene alla </a:t>
            </a:r>
            <a:r>
              <a:rPr lang="it-IT" sz="6800" dirty="0">
                <a:cs typeface="Arial" panose="020B0604020202020204" pitchFamily="34" charset="0"/>
              </a:rPr>
              <a:t>famiglia </a:t>
            </a:r>
            <a:r>
              <a:rPr lang="it-IT" sz="6800" dirty="0" smtClean="0">
                <a:cs typeface="Arial" panose="020B0604020202020204" pitchFamily="34" charset="0"/>
              </a:rPr>
              <a:t>delle </a:t>
            </a:r>
            <a:r>
              <a:rPr lang="it-IT" sz="6800" b="1" i="1" dirty="0" err="1" smtClean="0">
                <a:cs typeface="Arial" panose="020B0604020202020204" pitchFamily="34" charset="0"/>
              </a:rPr>
              <a:t>Filoviridae</a:t>
            </a:r>
            <a:r>
              <a:rPr lang="it-IT" sz="6800" b="1" i="1" dirty="0" smtClean="0">
                <a:cs typeface="Arial" panose="020B0604020202020204" pitchFamily="34" charset="0"/>
              </a:rPr>
              <a:t>.      </a:t>
            </a:r>
            <a:r>
              <a:rPr lang="it-IT" sz="6800" i="1" dirty="0" smtClean="0">
                <a:cs typeface="Arial" panose="020B0604020202020204" pitchFamily="34" charset="0"/>
              </a:rPr>
              <a:t>E’</a:t>
            </a:r>
            <a:r>
              <a:rPr lang="it-IT" sz="6800" dirty="0" smtClean="0">
                <a:cs typeface="Arial" panose="020B0604020202020204" pitchFamily="34" charset="0"/>
              </a:rPr>
              <a:t> </a:t>
            </a:r>
            <a:r>
              <a:rPr lang="it-IT" sz="6800" dirty="0">
                <a:cs typeface="Arial" panose="020B0604020202020204" pitchFamily="34" charset="0"/>
              </a:rPr>
              <a:t>un </a:t>
            </a:r>
            <a:r>
              <a:rPr lang="it-IT" sz="6800" dirty="0" smtClean="0">
                <a:cs typeface="Arial" panose="020B0604020202020204" pitchFamily="34" charset="0"/>
              </a:rPr>
              <a:t>virus </a:t>
            </a:r>
            <a:r>
              <a:rPr lang="it-IT" sz="6800" dirty="0">
                <a:cs typeface="Arial" panose="020B0604020202020204" pitchFamily="34" charset="0"/>
              </a:rPr>
              <a:t>a simmetria </a:t>
            </a:r>
            <a:r>
              <a:rPr lang="it-IT" sz="6800" dirty="0" smtClean="0">
                <a:cs typeface="Arial" panose="020B0604020202020204" pitchFamily="34" charset="0"/>
              </a:rPr>
              <a:t>elicoidale provvisto di </a:t>
            </a:r>
            <a:r>
              <a:rPr lang="it-IT" sz="6800" dirty="0" err="1">
                <a:cs typeface="Arial" panose="020B0604020202020204" pitchFamily="34" charset="0"/>
              </a:rPr>
              <a:t>pericapside</a:t>
            </a:r>
            <a:r>
              <a:rPr lang="it-IT" sz="6800" dirty="0">
                <a:cs typeface="Arial" panose="020B0604020202020204" pitchFamily="34" charset="0"/>
              </a:rPr>
              <a:t> </a:t>
            </a:r>
            <a:r>
              <a:rPr lang="it-IT" sz="6800" dirty="0" smtClean="0">
                <a:cs typeface="Arial" panose="020B0604020202020204" pitchFamily="34" charset="0"/>
              </a:rPr>
              <a:t> e con un genoma  a RNA- che codifica per 7 proteine</a:t>
            </a:r>
            <a:r>
              <a:rPr lang="it-IT" sz="6800" b="1" i="1" dirty="0" smtClean="0">
                <a:cs typeface="Arial" panose="020B0604020202020204" pitchFamily="34" charset="0"/>
              </a:rPr>
              <a:t>. </a:t>
            </a:r>
            <a:r>
              <a:rPr lang="it-IT" sz="6800" dirty="0" smtClean="0">
                <a:cs typeface="Arial" panose="020B0604020202020204" pitchFamily="34" charset="0"/>
              </a:rPr>
              <a:t>Questi due virus provocano  </a:t>
            </a:r>
            <a:r>
              <a:rPr lang="it-IT" sz="6800" dirty="0">
                <a:cs typeface="Arial" panose="020B0604020202020204" pitchFamily="34" charset="0"/>
              </a:rPr>
              <a:t>una serie complessa e rapidissima di sintomi </a:t>
            </a:r>
            <a:r>
              <a:rPr lang="it-IT" sz="6800" dirty="0" smtClean="0">
                <a:cs typeface="Arial" panose="020B0604020202020204" pitchFamily="34" charset="0"/>
              </a:rPr>
              <a:t>che portano a un incontrollato sanguinamento (</a:t>
            </a:r>
            <a:r>
              <a:rPr lang="it-IT" sz="6800" b="1" dirty="0" smtClean="0">
                <a:cs typeface="Arial" panose="020B0604020202020204" pitchFamily="34" charset="0"/>
              </a:rPr>
              <a:t>febbri emorragiche) </a:t>
            </a:r>
            <a:r>
              <a:rPr lang="it-IT" sz="6800" dirty="0" smtClean="0">
                <a:cs typeface="Arial" panose="020B0604020202020204" pitchFamily="34" charset="0"/>
              </a:rPr>
              <a:t>tipici della malattia.</a:t>
            </a:r>
            <a:r>
              <a:rPr lang="it-IT" sz="6800" dirty="0">
                <a:cs typeface="Arial" panose="020B0604020202020204" pitchFamily="34" charset="0"/>
              </a:rPr>
              <a:t> </a:t>
            </a:r>
            <a:r>
              <a:rPr lang="it-IT" sz="6800" dirty="0" smtClean="0">
                <a:cs typeface="Arial" panose="020B0604020202020204" pitchFamily="34" charset="0"/>
              </a:rPr>
              <a:t>Il </a:t>
            </a:r>
            <a:r>
              <a:rPr lang="it-IT" sz="6800" b="1" dirty="0" smtClean="0">
                <a:cs typeface="Arial" panose="020B0604020202020204" pitchFamily="34" charset="0"/>
              </a:rPr>
              <a:t>tasso di mortalità </a:t>
            </a:r>
            <a:r>
              <a:rPr lang="it-IT" sz="6800" dirty="0" smtClean="0">
                <a:cs typeface="Arial" panose="020B0604020202020204" pitchFamily="34" charset="0"/>
              </a:rPr>
              <a:t>per il </a:t>
            </a:r>
            <a:r>
              <a:rPr lang="it-IT" sz="6800" dirty="0" err="1" smtClean="0">
                <a:cs typeface="Arial" panose="020B0604020202020204" pitchFamily="34" charset="0"/>
              </a:rPr>
              <a:t>Marburg</a:t>
            </a:r>
            <a:r>
              <a:rPr lang="it-IT" sz="6800" dirty="0" smtClean="0">
                <a:cs typeface="Arial" panose="020B0604020202020204" pitchFamily="34" charset="0"/>
              </a:rPr>
              <a:t> è del 25%, </a:t>
            </a:r>
            <a:r>
              <a:rPr lang="it-IT" sz="6800" dirty="0">
                <a:cs typeface="Arial" panose="020B0604020202020204" pitchFamily="34" charset="0"/>
              </a:rPr>
              <a:t>e</a:t>
            </a:r>
            <a:r>
              <a:rPr lang="it-IT" sz="6800" dirty="0" smtClean="0">
                <a:cs typeface="Arial" panose="020B0604020202020204" pitchFamily="34" charset="0"/>
              </a:rPr>
              <a:t> per </a:t>
            </a:r>
            <a:r>
              <a:rPr lang="it-IT" sz="6800" b="1" dirty="0" smtClean="0">
                <a:cs typeface="Arial" panose="020B0604020202020204" pitchFamily="34" charset="0"/>
              </a:rPr>
              <a:t>l’Ebola è del 60-90%.</a:t>
            </a:r>
          </a:p>
          <a:p>
            <a:pPr algn="just">
              <a:buFont typeface="Wingdings" panose="05000000000000000000" pitchFamily="2" charset="2"/>
              <a:buChar char="q"/>
            </a:pPr>
            <a:endParaRPr lang="it-IT" sz="6800" dirty="0">
              <a:cs typeface="Arial" panose="020B0604020202020204" pitchFamily="34" charset="0"/>
            </a:endParaRPr>
          </a:p>
          <a:p>
            <a:pPr algn="just">
              <a:buFont typeface="Wingdings" panose="05000000000000000000" pitchFamily="2" charset="2"/>
              <a:buChar char="q"/>
            </a:pPr>
            <a:r>
              <a:rPr lang="it-IT" sz="6800" dirty="0">
                <a:cs typeface="Arial" panose="020B0604020202020204" pitchFamily="34" charset="0"/>
              </a:rPr>
              <a:t>Sono stati isolati finora </a:t>
            </a:r>
            <a:r>
              <a:rPr lang="it-IT" sz="6800" dirty="0" smtClean="0">
                <a:cs typeface="Arial" panose="020B0604020202020204" pitchFamily="34" charset="0"/>
              </a:rPr>
              <a:t>5 </a:t>
            </a:r>
            <a:r>
              <a:rPr lang="it-IT" sz="6800" dirty="0">
                <a:cs typeface="Arial" panose="020B0604020202020204" pitchFamily="34" charset="0"/>
              </a:rPr>
              <a:t>ceppi diversi del virus, di cui quattro sono letali per l'uomo. Di questi lo </a:t>
            </a:r>
            <a:r>
              <a:rPr lang="it-IT" sz="6800" b="1" i="1" dirty="0">
                <a:cs typeface="Arial" panose="020B0604020202020204" pitchFamily="34" charset="0"/>
              </a:rPr>
              <a:t>Zaire </a:t>
            </a:r>
            <a:r>
              <a:rPr lang="it-IT" sz="6800" b="1" i="1" dirty="0" err="1">
                <a:cs typeface="Arial" panose="020B0604020202020204" pitchFamily="34" charset="0"/>
              </a:rPr>
              <a:t>ebolavirus</a:t>
            </a:r>
            <a:r>
              <a:rPr lang="it-IT" sz="6800" b="1" i="1" dirty="0">
                <a:cs typeface="Arial" panose="020B0604020202020204" pitchFamily="34" charset="0"/>
              </a:rPr>
              <a:t> </a:t>
            </a:r>
            <a:r>
              <a:rPr lang="it-IT" sz="6800" b="1" dirty="0">
                <a:cs typeface="Arial" panose="020B0604020202020204" pitchFamily="34" charset="0"/>
              </a:rPr>
              <a:t>chiamato «virus ebola», </a:t>
            </a:r>
            <a:r>
              <a:rPr lang="it-IT" sz="6800" dirty="0">
                <a:cs typeface="Arial" panose="020B0604020202020204" pitchFamily="34" charset="0"/>
              </a:rPr>
              <a:t>che prende il nome da un fiume della regione, è il più infettivo e virulento responsabile del maggior numero di epidemie </a:t>
            </a:r>
            <a:r>
              <a:rPr lang="it-IT" sz="6800" dirty="0" smtClean="0">
                <a:cs typeface="Arial" panose="020B0604020202020204" pitchFamily="34" charset="0"/>
              </a:rPr>
              <a:t>fra cui </a:t>
            </a:r>
            <a:r>
              <a:rPr lang="it-IT" sz="6800" dirty="0">
                <a:cs typeface="Arial" panose="020B0604020202020204" pitchFamily="34" charset="0"/>
              </a:rPr>
              <a:t>quella del </a:t>
            </a:r>
            <a:r>
              <a:rPr lang="it-IT" sz="6800" dirty="0" smtClean="0">
                <a:cs typeface="Arial" panose="020B0604020202020204" pitchFamily="34" charset="0"/>
              </a:rPr>
              <a:t>2014 e del 2018.</a:t>
            </a:r>
          </a:p>
          <a:p>
            <a:pPr algn="just">
              <a:buFont typeface="Wingdings" panose="05000000000000000000" pitchFamily="2" charset="2"/>
              <a:buChar char="q"/>
            </a:pPr>
            <a:endParaRPr lang="it-IT" sz="6800" dirty="0" smtClean="0">
              <a:cs typeface="Arial" panose="020B0604020202020204" pitchFamily="34" charset="0"/>
            </a:endParaRPr>
          </a:p>
          <a:p>
            <a:pPr algn="just">
              <a:buFont typeface="Wingdings" panose="05000000000000000000" pitchFamily="2" charset="2"/>
              <a:buChar char="q"/>
            </a:pPr>
            <a:r>
              <a:rPr lang="it-IT" sz="6800" dirty="0" smtClean="0">
                <a:cs typeface="Arial" panose="020B0604020202020204" pitchFamily="34" charset="0"/>
              </a:rPr>
              <a:t>Nello </a:t>
            </a:r>
            <a:r>
              <a:rPr lang="it-IT" sz="6800" dirty="0">
                <a:cs typeface="Arial" panose="020B0604020202020204" pitchFamily="34" charset="0"/>
              </a:rPr>
              <a:t>specifico</a:t>
            </a:r>
            <a:r>
              <a:rPr lang="it-IT" sz="6800" b="1" dirty="0">
                <a:cs typeface="Arial" panose="020B0604020202020204" pitchFamily="34" charset="0"/>
              </a:rPr>
              <a:t> i </a:t>
            </a:r>
            <a:r>
              <a:rPr lang="it-IT" sz="6800" b="1" dirty="0" smtClean="0">
                <a:cs typeface="Arial" panose="020B0604020202020204" pitchFamily="34" charset="0"/>
              </a:rPr>
              <a:t>primi sintomi </a:t>
            </a:r>
            <a:r>
              <a:rPr lang="it-IT" sz="6800" b="1" dirty="0">
                <a:cs typeface="Arial" panose="020B0604020202020204" pitchFamily="34" charset="0"/>
              </a:rPr>
              <a:t>di Ebola </a:t>
            </a:r>
            <a:r>
              <a:rPr lang="it-IT" sz="6800" dirty="0">
                <a:cs typeface="Arial" panose="020B0604020202020204" pitchFamily="34" charset="0"/>
              </a:rPr>
              <a:t>sono:  febbre, </a:t>
            </a:r>
            <a:r>
              <a:rPr lang="it-IT" sz="6800" dirty="0" smtClean="0">
                <a:cs typeface="Arial" panose="020B0604020202020204" pitchFamily="34" charset="0"/>
              </a:rPr>
              <a:t>forte </a:t>
            </a:r>
            <a:r>
              <a:rPr lang="it-IT" sz="6800" dirty="0">
                <a:cs typeface="Arial" panose="020B0604020202020204" pitchFamily="34" charset="0"/>
              </a:rPr>
              <a:t>mal di testa, dolore muscolare, </a:t>
            </a:r>
            <a:r>
              <a:rPr lang="it-IT" sz="6800" dirty="0" smtClean="0">
                <a:cs typeface="Arial" panose="020B0604020202020204" pitchFamily="34" charset="0"/>
              </a:rPr>
              <a:t>astenia, faringite, nausea e vertigini.</a:t>
            </a:r>
          </a:p>
          <a:p>
            <a:pPr algn="just">
              <a:buFont typeface="Wingdings" panose="05000000000000000000" pitchFamily="2" charset="2"/>
              <a:buChar char="q"/>
            </a:pPr>
            <a:endParaRPr lang="it-IT" sz="6800" dirty="0" smtClean="0">
              <a:cs typeface="Arial" panose="020B0604020202020204" pitchFamily="34" charset="0"/>
            </a:endParaRPr>
          </a:p>
          <a:p>
            <a:pPr algn="just">
              <a:buFont typeface="Wingdings" panose="05000000000000000000" pitchFamily="2" charset="2"/>
              <a:buChar char="q"/>
            </a:pPr>
            <a:r>
              <a:rPr lang="it-IT" sz="6800" dirty="0" smtClean="0">
                <a:cs typeface="Arial" panose="020B0604020202020204" pitchFamily="34" charset="0"/>
              </a:rPr>
              <a:t>Progressivamente il virus causa sintomi di più grave entità, come diarrea, feci sanguinolente, vomito scuro, occhi rossi e dilatati con presenza di aree emorragiche sulla sclera, diarrea. Occasionalmente si presentano emorragie esterne orali e nasali.</a:t>
            </a:r>
          </a:p>
          <a:p>
            <a:pPr algn="just">
              <a:buFont typeface="Wingdings" panose="05000000000000000000" pitchFamily="2" charset="2"/>
              <a:buChar char="q"/>
            </a:pPr>
            <a:endParaRPr lang="it-IT" sz="6800" dirty="0">
              <a:cs typeface="Arial" panose="020B0604020202020204" pitchFamily="34" charset="0"/>
            </a:endParaRPr>
          </a:p>
          <a:p>
            <a:pPr algn="just">
              <a:buFont typeface="Wingdings" panose="05000000000000000000" pitchFamily="2" charset="2"/>
              <a:buChar char="q"/>
            </a:pPr>
            <a:r>
              <a:rPr lang="it-IT" sz="6800" dirty="0" smtClean="0">
                <a:cs typeface="Arial" panose="020B0604020202020204" pitchFamily="34" charset="0"/>
              </a:rPr>
              <a:t>Il </a:t>
            </a:r>
            <a:r>
              <a:rPr lang="it-IT" sz="6800" b="1" dirty="0">
                <a:cs typeface="Arial" panose="020B0604020202020204" pitchFamily="34" charset="0"/>
              </a:rPr>
              <a:t>periodo di incubazione</a:t>
            </a:r>
            <a:r>
              <a:rPr lang="it-IT" sz="6800" dirty="0">
                <a:cs typeface="Arial" panose="020B0604020202020204" pitchFamily="34" charset="0"/>
              </a:rPr>
              <a:t> (dal momento del contagio all'insorgenza dei primi sintomi) va da 2 </a:t>
            </a:r>
            <a:r>
              <a:rPr lang="it-IT" sz="6800" dirty="0" smtClean="0">
                <a:cs typeface="Arial" panose="020B0604020202020204" pitchFamily="34" charset="0"/>
              </a:rPr>
              <a:t>a 21giorni.  La morte </a:t>
            </a:r>
            <a:r>
              <a:rPr lang="it-IT" sz="6800" dirty="0">
                <a:cs typeface="Arial" panose="020B0604020202020204" pitchFamily="34" charset="0"/>
              </a:rPr>
              <a:t>è </a:t>
            </a:r>
            <a:r>
              <a:rPr lang="it-IT" sz="6800" dirty="0" smtClean="0">
                <a:cs typeface="Arial" panose="020B0604020202020204" pitchFamily="34" charset="0"/>
              </a:rPr>
              <a:t>fulminante in 2-21 giorni.</a:t>
            </a:r>
            <a:r>
              <a:rPr lang="it-IT" sz="5600" dirty="0">
                <a:cs typeface="Arial" panose="020B0604020202020204" pitchFamily="34" charset="0"/>
              </a:rPr>
              <a:t/>
            </a:r>
            <a:br>
              <a:rPr lang="it-IT" sz="5600" dirty="0">
                <a:cs typeface="Arial" panose="020B0604020202020204" pitchFamily="34" charset="0"/>
              </a:rPr>
            </a:br>
            <a:r>
              <a:rPr lang="it-IT" sz="7200" dirty="0">
                <a:cs typeface="Arial" panose="020B0604020202020204" pitchFamily="34" charset="0"/>
              </a:rPr>
              <a:t/>
            </a:r>
            <a:br>
              <a:rPr lang="it-IT" sz="7200" dirty="0">
                <a:cs typeface="Arial" panose="020B0604020202020204" pitchFamily="34" charset="0"/>
              </a:rPr>
            </a:br>
            <a:endParaRPr lang="it-IT" sz="7200" dirty="0"/>
          </a:p>
        </p:txBody>
      </p:sp>
      <p:pic>
        <p:nvPicPr>
          <p:cNvPr id="2050" name="Picture 2" descr="https://upload.wikimedia.org/wikipedia/commons/thumb/e/e5/SintomiEbola.svg/310px-SintomiEbola.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881988"/>
            <a:ext cx="3600400" cy="3635244"/>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5796136" y="620688"/>
            <a:ext cx="2808312" cy="923330"/>
          </a:xfrm>
          <a:prstGeom prst="rect">
            <a:avLst/>
          </a:prstGeom>
          <a:noFill/>
        </p:spPr>
        <p:txBody>
          <a:bodyPr wrap="square" rtlCol="0">
            <a:spAutoFit/>
          </a:bodyPr>
          <a:lstStyle/>
          <a:p>
            <a:pPr algn="ctr"/>
            <a:r>
              <a:rPr lang="it-IT" b="1" cap="all" dirty="0">
                <a:solidFill>
                  <a:srgbClr val="FF0000"/>
                </a:solidFill>
              </a:rPr>
              <a:t>1a. Cos'è il virus Ebola e </a:t>
            </a:r>
            <a:endParaRPr lang="it-IT" b="1" cap="all" dirty="0" smtClean="0">
              <a:solidFill>
                <a:srgbClr val="FF0000"/>
              </a:solidFill>
            </a:endParaRPr>
          </a:p>
          <a:p>
            <a:pPr algn="ctr"/>
            <a:r>
              <a:rPr lang="it-IT" b="1" cap="all" dirty="0" smtClean="0">
                <a:solidFill>
                  <a:srgbClr val="FF0000"/>
                </a:solidFill>
              </a:rPr>
              <a:t>quali </a:t>
            </a:r>
            <a:r>
              <a:rPr lang="it-IT" b="1" cap="all" dirty="0">
                <a:solidFill>
                  <a:srgbClr val="FF0000"/>
                </a:solidFill>
              </a:rPr>
              <a:t>sono i sintomi?</a:t>
            </a:r>
          </a:p>
          <a:p>
            <a:endParaRPr lang="it-IT" dirty="0"/>
          </a:p>
        </p:txBody>
      </p:sp>
    </p:spTree>
    <p:extLst>
      <p:ext uri="{BB962C8B-B14F-4D97-AF65-F5344CB8AC3E}">
        <p14:creationId xmlns:p14="http://schemas.microsoft.com/office/powerpoint/2010/main" val="2812828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79512" y="1428751"/>
            <a:ext cx="8784976"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9pPr>
          </a:lstStyle>
          <a:p>
            <a:pPr marL="342900" indent="-342900" algn="just">
              <a:spcBef>
                <a:spcPct val="0"/>
              </a:spcBef>
              <a:buClrTx/>
              <a:buSzTx/>
              <a:buFont typeface="Wingdings" panose="05000000000000000000" pitchFamily="2" charset="2"/>
              <a:buChar char="q"/>
            </a:pPr>
            <a:endParaRPr lang="it-IT" altLang="it-IT" sz="2400" dirty="0" smtClean="0">
              <a:solidFill>
                <a:srgbClr val="000000"/>
              </a:solidFill>
              <a:latin typeface="+mj-lt"/>
            </a:endParaRPr>
          </a:p>
          <a:p>
            <a:pPr marL="342900" indent="-342900" algn="just">
              <a:spcBef>
                <a:spcPct val="0"/>
              </a:spcBef>
              <a:buClrTx/>
              <a:buSzTx/>
              <a:buFont typeface="Wingdings" panose="05000000000000000000" pitchFamily="2" charset="2"/>
              <a:buChar char="q"/>
            </a:pPr>
            <a:r>
              <a:rPr lang="it-IT" altLang="it-IT" sz="2400" dirty="0" smtClean="0">
                <a:solidFill>
                  <a:srgbClr val="000000"/>
                </a:solidFill>
                <a:latin typeface="+mj-lt"/>
              </a:rPr>
              <a:t>Nella </a:t>
            </a:r>
            <a:r>
              <a:rPr lang="it-IT" altLang="it-IT" sz="2400" dirty="0">
                <a:solidFill>
                  <a:srgbClr val="000000"/>
                </a:solidFill>
                <a:latin typeface="+mj-lt"/>
              </a:rPr>
              <a:t>tarda estate del 1999, a New York si è verificata una limitata epidemia di encefalite umana, in corrispondenza di un periodo di elevata mortalità di uccelli selvatici (soprattutto corvi).  Dagli uccelli morti, dai casi umani e da zanzare è stato isolato un </a:t>
            </a:r>
            <a:r>
              <a:rPr lang="it-IT" altLang="it-IT" sz="2400" i="1" dirty="0" err="1">
                <a:solidFill>
                  <a:srgbClr val="000000"/>
                </a:solidFill>
                <a:latin typeface="+mj-lt"/>
              </a:rPr>
              <a:t>Flavivirus</a:t>
            </a:r>
            <a:r>
              <a:rPr lang="it-IT" altLang="it-IT" sz="2400" i="1" dirty="0">
                <a:solidFill>
                  <a:srgbClr val="000000"/>
                </a:solidFill>
                <a:latin typeface="+mj-lt"/>
              </a:rPr>
              <a:t> – </a:t>
            </a:r>
            <a:r>
              <a:rPr lang="it-IT" altLang="it-IT" sz="2400" b="1" i="1" dirty="0">
                <a:solidFill>
                  <a:srgbClr val="000000"/>
                </a:solidFill>
                <a:latin typeface="+mj-lt"/>
              </a:rPr>
              <a:t>il Virus West  </a:t>
            </a:r>
            <a:r>
              <a:rPr lang="it-IT" altLang="it-IT" sz="2400" b="1" i="1" dirty="0" err="1" smtClean="0">
                <a:solidFill>
                  <a:srgbClr val="000000"/>
                </a:solidFill>
                <a:latin typeface="+mj-lt"/>
              </a:rPr>
              <a:t>Nile</a:t>
            </a:r>
            <a:r>
              <a:rPr lang="it-IT" altLang="it-IT" sz="2400" b="1" i="1" dirty="0" smtClean="0">
                <a:solidFill>
                  <a:srgbClr val="000000"/>
                </a:solidFill>
                <a:latin typeface="+mj-lt"/>
              </a:rPr>
              <a:t>-</a:t>
            </a:r>
            <a:r>
              <a:rPr lang="it-IT" altLang="it-IT" sz="2400" b="1" dirty="0" smtClean="0">
                <a:solidFill>
                  <a:srgbClr val="000000"/>
                </a:solidFill>
                <a:latin typeface="+mj-lt"/>
              </a:rPr>
              <a:t>WNV</a:t>
            </a:r>
            <a:r>
              <a:rPr lang="it-IT" altLang="it-IT" sz="2400" dirty="0" smtClean="0">
                <a:solidFill>
                  <a:srgbClr val="000000"/>
                </a:solidFill>
                <a:latin typeface="+mj-lt"/>
              </a:rPr>
              <a:t>. </a:t>
            </a:r>
          </a:p>
          <a:p>
            <a:pPr marL="342900" indent="-342900" algn="just">
              <a:spcBef>
                <a:spcPct val="0"/>
              </a:spcBef>
              <a:buClrTx/>
              <a:buSzTx/>
              <a:buFont typeface="Wingdings" panose="05000000000000000000" pitchFamily="2" charset="2"/>
              <a:buChar char="q"/>
            </a:pPr>
            <a:endParaRPr lang="it-IT" altLang="it-IT" sz="2400" dirty="0" smtClean="0">
              <a:solidFill>
                <a:srgbClr val="000000"/>
              </a:solidFill>
              <a:latin typeface="+mj-lt"/>
            </a:endParaRPr>
          </a:p>
          <a:p>
            <a:pPr marL="342900" indent="-342900" algn="just">
              <a:spcBef>
                <a:spcPct val="0"/>
              </a:spcBef>
              <a:buClrTx/>
              <a:buSzTx/>
              <a:buFont typeface="Wingdings" panose="05000000000000000000" pitchFamily="2" charset="2"/>
              <a:buChar char="q"/>
            </a:pPr>
            <a:r>
              <a:rPr lang="it-IT" altLang="it-IT" sz="2400" dirty="0" smtClean="0">
                <a:solidFill>
                  <a:srgbClr val="000000"/>
                </a:solidFill>
              </a:rPr>
              <a:t>Il </a:t>
            </a:r>
            <a:r>
              <a:rPr lang="it-IT" altLang="it-IT" sz="2400" dirty="0">
                <a:solidFill>
                  <a:srgbClr val="000000"/>
                </a:solidFill>
              </a:rPr>
              <a:t>WNV è </a:t>
            </a:r>
            <a:r>
              <a:rPr lang="it-IT" altLang="it-IT" sz="2400" dirty="0" smtClean="0">
                <a:solidFill>
                  <a:srgbClr val="000000"/>
                </a:solidFill>
              </a:rPr>
              <a:t>originario dell’Africa dove è stato </a:t>
            </a:r>
            <a:r>
              <a:rPr lang="it-IT" altLang="it-IT" sz="2400" dirty="0">
                <a:solidFill>
                  <a:srgbClr val="000000"/>
                </a:solidFill>
              </a:rPr>
              <a:t>isolato nel 1937 in </a:t>
            </a:r>
            <a:r>
              <a:rPr lang="it-IT" altLang="it-IT" sz="2400" dirty="0" smtClean="0">
                <a:solidFill>
                  <a:srgbClr val="000000"/>
                </a:solidFill>
              </a:rPr>
              <a:t>Uganda, </a:t>
            </a:r>
            <a:r>
              <a:rPr lang="it-IT" altLang="it-IT" sz="2400" dirty="0">
                <a:solidFill>
                  <a:srgbClr val="000000"/>
                </a:solidFill>
              </a:rPr>
              <a:t>nel distretto </a:t>
            </a:r>
            <a:r>
              <a:rPr lang="it-IT" altLang="it-IT" sz="2400" i="1" dirty="0">
                <a:solidFill>
                  <a:srgbClr val="000000"/>
                </a:solidFill>
              </a:rPr>
              <a:t>West </a:t>
            </a:r>
            <a:r>
              <a:rPr lang="it-IT" altLang="it-IT" sz="2400" i="1" dirty="0" err="1">
                <a:solidFill>
                  <a:srgbClr val="000000"/>
                </a:solidFill>
              </a:rPr>
              <a:t>Nile</a:t>
            </a:r>
            <a:r>
              <a:rPr lang="it-IT" altLang="it-IT" sz="2400" i="1" dirty="0" smtClean="0">
                <a:solidFill>
                  <a:srgbClr val="000000"/>
                </a:solidFill>
              </a:rPr>
              <a:t>.</a:t>
            </a:r>
            <a:r>
              <a:rPr lang="it-IT" altLang="it-IT" sz="2400" i="1" dirty="0" smtClean="0">
                <a:solidFill>
                  <a:srgbClr val="000000"/>
                </a:solidFill>
                <a:latin typeface="+mj-lt"/>
              </a:rPr>
              <a:t> </a:t>
            </a:r>
          </a:p>
          <a:p>
            <a:pPr marL="342900" indent="-342900" algn="just">
              <a:spcBef>
                <a:spcPct val="0"/>
              </a:spcBef>
              <a:buClrTx/>
              <a:buSzTx/>
              <a:buFont typeface="Wingdings" panose="05000000000000000000" pitchFamily="2" charset="2"/>
              <a:buChar char="q"/>
            </a:pPr>
            <a:endParaRPr lang="it-IT" altLang="it-IT" sz="2400" i="1" dirty="0" smtClean="0">
              <a:solidFill>
                <a:srgbClr val="000000"/>
              </a:solidFill>
              <a:latin typeface="+mj-lt"/>
            </a:endParaRPr>
          </a:p>
          <a:p>
            <a:pPr marL="342900" indent="-342900" algn="just">
              <a:spcBef>
                <a:spcPct val="0"/>
              </a:spcBef>
              <a:buClrTx/>
              <a:buSzTx/>
              <a:buFont typeface="Wingdings" panose="05000000000000000000" pitchFamily="2" charset="2"/>
              <a:buChar char="q"/>
            </a:pPr>
            <a:r>
              <a:rPr lang="it-IT" altLang="it-IT" sz="2400" dirty="0" smtClean="0">
                <a:solidFill>
                  <a:srgbClr val="000000"/>
                </a:solidFill>
                <a:latin typeface="+mj-lt"/>
              </a:rPr>
              <a:t>Il </a:t>
            </a:r>
            <a:r>
              <a:rPr lang="it-IT" altLang="it-IT" sz="2400" dirty="0">
                <a:solidFill>
                  <a:srgbClr val="000000"/>
                </a:solidFill>
                <a:latin typeface="+mj-lt"/>
              </a:rPr>
              <a:t>WNV </a:t>
            </a:r>
            <a:r>
              <a:rPr lang="it-IT" altLang="it-IT" sz="2400" dirty="0" smtClean="0">
                <a:solidFill>
                  <a:srgbClr val="000000"/>
                </a:solidFill>
                <a:latin typeface="+mj-lt"/>
              </a:rPr>
              <a:t>è presente e viene trasmesso da  </a:t>
            </a:r>
            <a:r>
              <a:rPr lang="it-IT" altLang="it-IT" sz="2400" dirty="0">
                <a:solidFill>
                  <a:srgbClr val="000000"/>
                </a:solidFill>
                <a:latin typeface="+mj-lt"/>
              </a:rPr>
              <a:t>circa 62 specie diverse di </a:t>
            </a:r>
            <a:r>
              <a:rPr lang="it-IT" altLang="it-IT" sz="2400" dirty="0" smtClean="0">
                <a:solidFill>
                  <a:srgbClr val="000000"/>
                </a:solidFill>
                <a:latin typeface="+mj-lt"/>
              </a:rPr>
              <a:t>zanzare ed in Europa viene trasmesso prevalentemente da una zanzara autoctona, appartenente al genere  </a:t>
            </a:r>
            <a:r>
              <a:rPr lang="it-IT" altLang="it-IT" sz="2400" i="1" dirty="0" err="1" smtClean="0">
                <a:solidFill>
                  <a:srgbClr val="000000"/>
                </a:solidFill>
                <a:latin typeface="+mj-lt"/>
              </a:rPr>
              <a:t>Culex</a:t>
            </a:r>
            <a:endParaRPr lang="it-IT" altLang="it-IT" sz="2400" i="1" dirty="0">
              <a:solidFill>
                <a:srgbClr val="000000"/>
              </a:solidFill>
              <a:latin typeface="+mj-lt"/>
            </a:endParaRPr>
          </a:p>
          <a:p>
            <a:pPr>
              <a:spcBef>
                <a:spcPct val="0"/>
              </a:spcBef>
              <a:buClrTx/>
              <a:buSzTx/>
              <a:buFontTx/>
              <a:buNone/>
            </a:pPr>
            <a:endParaRPr lang="it-IT" altLang="it-IT" sz="1800" dirty="0">
              <a:solidFill>
                <a:srgbClr val="000000"/>
              </a:solidFill>
              <a:latin typeface="+mj-lt"/>
            </a:endParaRPr>
          </a:p>
          <a:p>
            <a:pPr>
              <a:spcBef>
                <a:spcPct val="0"/>
              </a:spcBef>
              <a:buClrTx/>
              <a:buSzTx/>
              <a:buFontTx/>
              <a:buNone/>
            </a:pPr>
            <a:endParaRPr lang="it-IT" altLang="it-IT" sz="2000" dirty="0">
              <a:solidFill>
                <a:srgbClr val="000000"/>
              </a:solidFill>
              <a:latin typeface="Times New Roman" pitchFamily="18" charset="0"/>
            </a:endParaRPr>
          </a:p>
          <a:p>
            <a:pPr>
              <a:spcBef>
                <a:spcPct val="0"/>
              </a:spcBef>
              <a:buClrTx/>
              <a:buSzTx/>
              <a:buFontTx/>
              <a:buNone/>
            </a:pPr>
            <a:endParaRPr lang="it-IT" altLang="it-IT" sz="1600" dirty="0">
              <a:solidFill>
                <a:srgbClr val="000000"/>
              </a:solidFill>
              <a:latin typeface="Helvetica" pitchFamily="34" charset="0"/>
            </a:endParaRPr>
          </a:p>
        </p:txBody>
      </p:sp>
      <p:sp>
        <p:nvSpPr>
          <p:cNvPr id="8195" name="Text Box 3"/>
          <p:cNvSpPr txBox="1">
            <a:spLocks noChangeArrowheads="1"/>
          </p:cNvSpPr>
          <p:nvPr/>
        </p:nvSpPr>
        <p:spPr bwMode="auto">
          <a:xfrm>
            <a:off x="1579685" y="541338"/>
            <a:ext cx="404739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9pPr>
          </a:lstStyle>
          <a:p>
            <a:pPr algn="ctr">
              <a:spcBef>
                <a:spcPct val="0"/>
              </a:spcBef>
              <a:buClrTx/>
              <a:buSzTx/>
              <a:buFontTx/>
              <a:buNone/>
            </a:pPr>
            <a:r>
              <a:rPr lang="it-IT" altLang="it-IT" sz="3600">
                <a:latin typeface="Times" pitchFamily="18" charset="0"/>
              </a:rPr>
              <a:t>Virus West Nile</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5635" y="185738"/>
            <a:ext cx="1318846"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226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auto">
          <a:xfrm rot="10800000" flipH="1">
            <a:off x="3042139" y="2065338"/>
            <a:ext cx="3050931" cy="14589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p:spPr>
        <p:txBody>
          <a:bodyPr wrap="none" anchor="ctr"/>
          <a:lstStyle/>
          <a:p>
            <a:endParaRPr lang="it-IT"/>
          </a:p>
        </p:txBody>
      </p:sp>
      <p:sp>
        <p:nvSpPr>
          <p:cNvPr id="9219" name="AutoShape 3"/>
          <p:cNvSpPr>
            <a:spLocks noChangeArrowheads="1"/>
          </p:cNvSpPr>
          <p:nvPr/>
        </p:nvSpPr>
        <p:spPr bwMode="auto">
          <a:xfrm rot="10800000" flipH="1">
            <a:off x="1518138" y="3513138"/>
            <a:ext cx="6096000" cy="30400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it-IT"/>
          </a:p>
        </p:txBody>
      </p:sp>
      <p:sp>
        <p:nvSpPr>
          <p:cNvPr id="9220" name="AutoShape 4"/>
          <p:cNvSpPr>
            <a:spLocks noChangeArrowheads="1"/>
          </p:cNvSpPr>
          <p:nvPr/>
        </p:nvSpPr>
        <p:spPr bwMode="auto">
          <a:xfrm>
            <a:off x="3804138" y="747714"/>
            <a:ext cx="1524000" cy="1317625"/>
          </a:xfrm>
          <a:prstGeom prst="triangle">
            <a:avLst>
              <a:gd name="adj" fmla="val 5000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bg1"/>
                </a:solidFill>
                <a:latin typeface="Arial" charset="0"/>
              </a:defRPr>
            </a:lvl1pPr>
            <a:lvl2pPr marL="742950" indent="-285750">
              <a:spcBef>
                <a:spcPct val="20000"/>
              </a:spcBef>
              <a:buChar char="–"/>
              <a:defRPr sz="2800">
                <a:solidFill>
                  <a:schemeClr val="bg1"/>
                </a:solidFill>
                <a:latin typeface="Arial" charset="0"/>
              </a:defRPr>
            </a:lvl2pPr>
            <a:lvl3pPr marL="1143000" indent="-228600">
              <a:spcBef>
                <a:spcPct val="20000"/>
              </a:spcBef>
              <a:buChar char="•"/>
              <a:defRPr sz="2400">
                <a:solidFill>
                  <a:schemeClr val="bg1"/>
                </a:solidFill>
                <a:latin typeface="Arial" charset="0"/>
              </a:defRPr>
            </a:lvl3pPr>
            <a:lvl4pPr marL="1600200" indent="-228600">
              <a:spcBef>
                <a:spcPct val="20000"/>
              </a:spcBef>
              <a:buChar char="–"/>
              <a:defRPr sz="2000">
                <a:solidFill>
                  <a:schemeClr val="bg1"/>
                </a:solidFill>
                <a:latin typeface="Arial" charset="0"/>
              </a:defRPr>
            </a:lvl4pPr>
            <a:lvl5pPr marL="2057400" indent="-22860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FontTx/>
              <a:buNone/>
            </a:pPr>
            <a:endParaRPr lang="it-IT" altLang="it-IT">
              <a:solidFill>
                <a:srgbClr val="FFFF00"/>
              </a:solidFill>
              <a:latin typeface="Tahoma" pitchFamily="34" charset="0"/>
            </a:endParaRPr>
          </a:p>
        </p:txBody>
      </p:sp>
      <p:sp>
        <p:nvSpPr>
          <p:cNvPr id="9221" name="Text Box 5"/>
          <p:cNvSpPr txBox="1">
            <a:spLocks noChangeArrowheads="1"/>
          </p:cNvSpPr>
          <p:nvPr/>
        </p:nvSpPr>
        <p:spPr bwMode="auto">
          <a:xfrm>
            <a:off x="3815012" y="4624388"/>
            <a:ext cx="15696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Arial" charset="0"/>
              </a:defRPr>
            </a:lvl1pPr>
            <a:lvl2pPr marL="742950" indent="-285750">
              <a:spcBef>
                <a:spcPct val="20000"/>
              </a:spcBef>
              <a:buChar char="–"/>
              <a:defRPr sz="2800">
                <a:solidFill>
                  <a:schemeClr val="bg1"/>
                </a:solidFill>
                <a:latin typeface="Arial" charset="0"/>
              </a:defRPr>
            </a:lvl2pPr>
            <a:lvl3pPr marL="1143000" indent="-228600">
              <a:spcBef>
                <a:spcPct val="20000"/>
              </a:spcBef>
              <a:buChar char="•"/>
              <a:defRPr sz="2400">
                <a:solidFill>
                  <a:schemeClr val="bg1"/>
                </a:solidFill>
                <a:latin typeface="Arial" charset="0"/>
              </a:defRPr>
            </a:lvl3pPr>
            <a:lvl4pPr marL="1600200" indent="-228600">
              <a:spcBef>
                <a:spcPct val="20000"/>
              </a:spcBef>
              <a:buChar char="–"/>
              <a:defRPr sz="2000">
                <a:solidFill>
                  <a:schemeClr val="bg1"/>
                </a:solidFill>
                <a:latin typeface="Arial" charset="0"/>
              </a:defRPr>
            </a:lvl4pPr>
            <a:lvl5pPr marL="2057400" indent="-22860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r>
              <a:rPr lang="en-US" altLang="it-IT" sz="1800" b="1">
                <a:solidFill>
                  <a:srgbClr val="000000"/>
                </a:solidFill>
                <a:cs typeface="Arial" charset="0"/>
              </a:rPr>
              <a:t>~80%</a:t>
            </a:r>
          </a:p>
          <a:p>
            <a:pPr algn="ctr" eaLnBrk="1" hangingPunct="1">
              <a:spcBef>
                <a:spcPct val="0"/>
              </a:spcBef>
              <a:buFontTx/>
              <a:buNone/>
            </a:pPr>
            <a:r>
              <a:rPr lang="en-US" altLang="it-IT" sz="1800" b="1">
                <a:solidFill>
                  <a:srgbClr val="000000"/>
                </a:solidFill>
                <a:cs typeface="Arial" charset="0"/>
              </a:rPr>
              <a:t>Asintomatici</a:t>
            </a:r>
          </a:p>
        </p:txBody>
      </p:sp>
      <p:sp>
        <p:nvSpPr>
          <p:cNvPr id="9222" name="Text Box 6"/>
          <p:cNvSpPr txBox="1">
            <a:spLocks noChangeArrowheads="1"/>
          </p:cNvSpPr>
          <p:nvPr/>
        </p:nvSpPr>
        <p:spPr bwMode="auto">
          <a:xfrm>
            <a:off x="3471212" y="2446338"/>
            <a:ext cx="22836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Arial" charset="0"/>
              </a:defRPr>
            </a:lvl1pPr>
            <a:lvl2pPr marL="742950" indent="-285750">
              <a:spcBef>
                <a:spcPct val="20000"/>
              </a:spcBef>
              <a:buChar char="–"/>
              <a:defRPr sz="2800">
                <a:solidFill>
                  <a:schemeClr val="bg1"/>
                </a:solidFill>
                <a:latin typeface="Arial" charset="0"/>
              </a:defRPr>
            </a:lvl2pPr>
            <a:lvl3pPr marL="1143000" indent="-228600">
              <a:spcBef>
                <a:spcPct val="20000"/>
              </a:spcBef>
              <a:buChar char="•"/>
              <a:defRPr sz="2400">
                <a:solidFill>
                  <a:schemeClr val="bg1"/>
                </a:solidFill>
                <a:latin typeface="Arial" charset="0"/>
              </a:defRPr>
            </a:lvl3pPr>
            <a:lvl4pPr marL="1600200" indent="-228600">
              <a:spcBef>
                <a:spcPct val="20000"/>
              </a:spcBef>
              <a:buChar char="–"/>
              <a:defRPr sz="2000">
                <a:solidFill>
                  <a:schemeClr val="bg1"/>
                </a:solidFill>
                <a:latin typeface="Arial" charset="0"/>
              </a:defRPr>
            </a:lvl4pPr>
            <a:lvl5pPr marL="2057400" indent="-22860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r>
              <a:rPr lang="en-US" altLang="it-IT" sz="1800" b="1">
                <a:solidFill>
                  <a:srgbClr val="000000"/>
                </a:solidFill>
                <a:cs typeface="Arial" charset="0"/>
              </a:rPr>
              <a:t>~20%</a:t>
            </a:r>
          </a:p>
          <a:p>
            <a:pPr algn="ctr" eaLnBrk="1" hangingPunct="1">
              <a:spcBef>
                <a:spcPct val="0"/>
              </a:spcBef>
              <a:buFontTx/>
              <a:buNone/>
            </a:pPr>
            <a:r>
              <a:rPr lang="en-US" altLang="it-IT" sz="1800" b="1">
                <a:solidFill>
                  <a:srgbClr val="000000"/>
                </a:solidFill>
                <a:cs typeface="Arial" charset="0"/>
              </a:rPr>
              <a:t>“Febbre West Nile”</a:t>
            </a:r>
          </a:p>
        </p:txBody>
      </p:sp>
      <p:sp>
        <p:nvSpPr>
          <p:cNvPr id="9223" name="Text Box 7"/>
          <p:cNvSpPr txBox="1">
            <a:spLocks noChangeArrowheads="1"/>
          </p:cNvSpPr>
          <p:nvPr/>
        </p:nvSpPr>
        <p:spPr bwMode="auto">
          <a:xfrm>
            <a:off x="4072043" y="1149350"/>
            <a:ext cx="10438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Arial" charset="0"/>
              </a:defRPr>
            </a:lvl1pPr>
            <a:lvl2pPr marL="742950" indent="-285750">
              <a:spcBef>
                <a:spcPct val="20000"/>
              </a:spcBef>
              <a:buChar char="–"/>
              <a:defRPr sz="2800">
                <a:solidFill>
                  <a:schemeClr val="bg1"/>
                </a:solidFill>
                <a:latin typeface="Arial" charset="0"/>
              </a:defRPr>
            </a:lvl2pPr>
            <a:lvl3pPr marL="1143000" indent="-228600">
              <a:spcBef>
                <a:spcPct val="20000"/>
              </a:spcBef>
              <a:buChar char="•"/>
              <a:defRPr sz="2400">
                <a:solidFill>
                  <a:schemeClr val="bg1"/>
                </a:solidFill>
                <a:latin typeface="Arial" charset="0"/>
              </a:defRPr>
            </a:lvl3pPr>
            <a:lvl4pPr marL="1600200" indent="-228600">
              <a:spcBef>
                <a:spcPct val="20000"/>
              </a:spcBef>
              <a:buChar char="–"/>
              <a:defRPr sz="2000">
                <a:solidFill>
                  <a:schemeClr val="bg1"/>
                </a:solidFill>
                <a:latin typeface="Arial" charset="0"/>
              </a:defRPr>
            </a:lvl4pPr>
            <a:lvl5pPr marL="2057400" indent="-22860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r>
              <a:rPr lang="en-US" altLang="it-IT" sz="1800" b="1">
                <a:solidFill>
                  <a:srgbClr val="FFFFCE"/>
                </a:solidFill>
              </a:rPr>
              <a:t>&lt;1%</a:t>
            </a:r>
          </a:p>
          <a:p>
            <a:pPr algn="ctr" eaLnBrk="1" hangingPunct="1">
              <a:spcBef>
                <a:spcPct val="0"/>
              </a:spcBef>
              <a:buFontTx/>
              <a:buNone/>
            </a:pPr>
            <a:r>
              <a:rPr lang="en-US" altLang="it-IT" sz="1800" b="1">
                <a:solidFill>
                  <a:srgbClr val="FFFFCE"/>
                </a:solidFill>
              </a:rPr>
              <a:t>Malattia</a:t>
            </a:r>
          </a:p>
          <a:p>
            <a:pPr algn="ctr" eaLnBrk="1" hangingPunct="1">
              <a:spcBef>
                <a:spcPct val="0"/>
              </a:spcBef>
              <a:buFontTx/>
              <a:buNone/>
            </a:pPr>
            <a:r>
              <a:rPr lang="en-US" altLang="it-IT" sz="1800" b="1">
                <a:solidFill>
                  <a:srgbClr val="FFFFCE"/>
                </a:solidFill>
              </a:rPr>
              <a:t>CNS</a:t>
            </a:r>
            <a:endParaRPr lang="en-US" altLang="it-IT" sz="1800" b="1">
              <a:solidFill>
                <a:srgbClr val="000000"/>
              </a:solidFill>
            </a:endParaRPr>
          </a:p>
        </p:txBody>
      </p:sp>
      <p:sp>
        <p:nvSpPr>
          <p:cNvPr id="9224" name="Line 8"/>
          <p:cNvSpPr>
            <a:spLocks noChangeShapeType="1"/>
          </p:cNvSpPr>
          <p:nvPr/>
        </p:nvSpPr>
        <p:spPr bwMode="auto">
          <a:xfrm rot="1369323" flipV="1">
            <a:off x="4718538" y="990600"/>
            <a:ext cx="1066800" cy="152400"/>
          </a:xfrm>
          <a:prstGeom prst="line">
            <a:avLst/>
          </a:prstGeom>
          <a:noFill/>
          <a:ln w="41275">
            <a:solidFill>
              <a:srgbClr val="FF0000"/>
            </a:solidFill>
            <a:round/>
            <a:headEnd type="triangle" w="med" len="med"/>
            <a:tailEnd type="none" w="lg" len="lg"/>
          </a:ln>
          <a:extLst>
            <a:ext uri="{909E8E84-426E-40DD-AFC4-6F175D3DCCD1}">
              <a14:hiddenFill xmlns:a14="http://schemas.microsoft.com/office/drawing/2010/main">
                <a:noFill/>
              </a14:hiddenFill>
            </a:ext>
          </a:extLst>
        </p:spPr>
        <p:txBody>
          <a:bodyPr/>
          <a:lstStyle/>
          <a:p>
            <a:endParaRPr lang="it-IT"/>
          </a:p>
        </p:txBody>
      </p:sp>
      <p:sp>
        <p:nvSpPr>
          <p:cNvPr id="9225" name="Text Box 9"/>
          <p:cNvSpPr txBox="1">
            <a:spLocks noChangeArrowheads="1"/>
          </p:cNvSpPr>
          <p:nvPr/>
        </p:nvSpPr>
        <p:spPr bwMode="auto">
          <a:xfrm>
            <a:off x="5937739" y="1066800"/>
            <a:ext cx="3204723" cy="64633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Arial" charset="0"/>
              </a:defRPr>
            </a:lvl1pPr>
            <a:lvl2pPr marL="742950" indent="-285750">
              <a:spcBef>
                <a:spcPct val="20000"/>
              </a:spcBef>
              <a:buChar char="–"/>
              <a:defRPr sz="2800">
                <a:solidFill>
                  <a:schemeClr val="bg1"/>
                </a:solidFill>
                <a:latin typeface="Arial" charset="0"/>
              </a:defRPr>
            </a:lvl2pPr>
            <a:lvl3pPr marL="1143000" indent="-228600">
              <a:spcBef>
                <a:spcPct val="20000"/>
              </a:spcBef>
              <a:buChar char="•"/>
              <a:defRPr sz="2400">
                <a:solidFill>
                  <a:schemeClr val="bg1"/>
                </a:solidFill>
                <a:latin typeface="Arial" charset="0"/>
              </a:defRPr>
            </a:lvl3pPr>
            <a:lvl4pPr marL="1600200" indent="-228600">
              <a:spcBef>
                <a:spcPct val="20000"/>
              </a:spcBef>
              <a:buChar char="–"/>
              <a:defRPr sz="2000">
                <a:solidFill>
                  <a:schemeClr val="bg1"/>
                </a:solidFill>
                <a:latin typeface="Arial" charset="0"/>
              </a:defRPr>
            </a:lvl4pPr>
            <a:lvl5pPr marL="2057400" indent="-22860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FontTx/>
              <a:buNone/>
            </a:pPr>
            <a:r>
              <a:rPr lang="en-US" altLang="it-IT" sz="1800" b="1">
                <a:solidFill>
                  <a:srgbClr val="FFFFCE"/>
                </a:solidFill>
              </a:rPr>
              <a:t>(1 su 1000 mortali)</a:t>
            </a:r>
          </a:p>
          <a:p>
            <a:pPr eaLnBrk="1" hangingPunct="1">
              <a:spcBef>
                <a:spcPct val="0"/>
              </a:spcBef>
              <a:buFontTx/>
              <a:buNone/>
            </a:pPr>
            <a:r>
              <a:rPr lang="en-US" altLang="it-IT" sz="1800" b="1">
                <a:solidFill>
                  <a:srgbClr val="FFFFCE"/>
                </a:solidFill>
              </a:rPr>
              <a:t>(&lt;0.1% delle infezioni totali)</a:t>
            </a:r>
            <a:endParaRPr lang="en-US" altLang="it-IT" sz="1800" b="1">
              <a:solidFill>
                <a:srgbClr val="000000"/>
              </a:solidFill>
            </a:endParaRPr>
          </a:p>
        </p:txBody>
      </p:sp>
      <p:sp>
        <p:nvSpPr>
          <p:cNvPr id="9226" name="Line 10"/>
          <p:cNvSpPr>
            <a:spLocks noChangeShapeType="1"/>
          </p:cNvSpPr>
          <p:nvPr/>
        </p:nvSpPr>
        <p:spPr bwMode="auto">
          <a:xfrm flipH="1">
            <a:off x="603738" y="3513138"/>
            <a:ext cx="2362200" cy="0"/>
          </a:xfrm>
          <a:prstGeom prst="line">
            <a:avLst/>
          </a:prstGeom>
          <a:noFill/>
          <a:ln w="38100">
            <a:solidFill>
              <a:srgbClr val="00CCFF"/>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9227" name="Line 11"/>
          <p:cNvSpPr>
            <a:spLocks noChangeShapeType="1"/>
          </p:cNvSpPr>
          <p:nvPr/>
        </p:nvSpPr>
        <p:spPr bwMode="auto">
          <a:xfrm flipH="1">
            <a:off x="6166338" y="3513138"/>
            <a:ext cx="2362200" cy="0"/>
          </a:xfrm>
          <a:prstGeom prst="line">
            <a:avLst/>
          </a:prstGeom>
          <a:noFill/>
          <a:ln w="38100">
            <a:solidFill>
              <a:srgbClr val="00CCFF"/>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9228" name="Text Box 12"/>
          <p:cNvSpPr txBox="1">
            <a:spLocks noChangeArrowheads="1"/>
          </p:cNvSpPr>
          <p:nvPr/>
        </p:nvSpPr>
        <p:spPr bwMode="auto">
          <a:xfrm>
            <a:off x="1237910" y="152400"/>
            <a:ext cx="66696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Arial" charset="0"/>
              </a:defRPr>
            </a:lvl1pPr>
            <a:lvl2pPr marL="742950" indent="-285750">
              <a:spcBef>
                <a:spcPct val="20000"/>
              </a:spcBef>
              <a:buChar char="–"/>
              <a:defRPr sz="2800">
                <a:solidFill>
                  <a:schemeClr val="bg1"/>
                </a:solidFill>
                <a:latin typeface="Arial" charset="0"/>
              </a:defRPr>
            </a:lvl2pPr>
            <a:lvl3pPr marL="1143000" indent="-228600">
              <a:spcBef>
                <a:spcPct val="20000"/>
              </a:spcBef>
              <a:buChar char="•"/>
              <a:defRPr sz="2400">
                <a:solidFill>
                  <a:schemeClr val="bg1"/>
                </a:solidFill>
                <a:latin typeface="Arial" charset="0"/>
              </a:defRPr>
            </a:lvl3pPr>
            <a:lvl4pPr marL="1600200" indent="-228600">
              <a:spcBef>
                <a:spcPct val="20000"/>
              </a:spcBef>
              <a:buChar char="–"/>
              <a:defRPr sz="2000">
                <a:solidFill>
                  <a:schemeClr val="bg1"/>
                </a:solidFill>
                <a:latin typeface="Arial" charset="0"/>
              </a:defRPr>
            </a:lvl4pPr>
            <a:lvl5pPr marL="2057400" indent="-22860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r>
              <a:rPr lang="en-US" altLang="it-IT" sz="2400" b="1">
                <a:solidFill>
                  <a:schemeClr val="tx1"/>
                </a:solidFill>
              </a:rPr>
              <a:t>Infezione da West Nile: la punta dell’Iceberg</a:t>
            </a:r>
            <a:r>
              <a:rPr lang="en-US" altLang="it-IT" sz="2400" b="1">
                <a:solidFill>
                  <a:srgbClr val="FFFF00"/>
                </a:solidFill>
              </a:rPr>
              <a:t> </a:t>
            </a:r>
          </a:p>
        </p:txBody>
      </p:sp>
      <p:sp>
        <p:nvSpPr>
          <p:cNvPr id="9229" name="Text Box 13"/>
          <p:cNvSpPr txBox="1">
            <a:spLocks noChangeArrowheads="1"/>
          </p:cNvSpPr>
          <p:nvPr/>
        </p:nvSpPr>
        <p:spPr bwMode="auto">
          <a:xfrm>
            <a:off x="604671" y="1066801"/>
            <a:ext cx="2552302" cy="70788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Arial" charset="0"/>
              </a:defRPr>
            </a:lvl1pPr>
            <a:lvl2pPr marL="742950" indent="-285750">
              <a:spcBef>
                <a:spcPct val="20000"/>
              </a:spcBef>
              <a:buChar char="–"/>
              <a:defRPr sz="2800">
                <a:solidFill>
                  <a:schemeClr val="bg1"/>
                </a:solidFill>
                <a:latin typeface="Arial" charset="0"/>
              </a:defRPr>
            </a:lvl2pPr>
            <a:lvl3pPr marL="1143000" indent="-228600">
              <a:spcBef>
                <a:spcPct val="20000"/>
              </a:spcBef>
              <a:buChar char="•"/>
              <a:defRPr sz="2400">
                <a:solidFill>
                  <a:schemeClr val="bg1"/>
                </a:solidFill>
                <a:latin typeface="Arial" charset="0"/>
              </a:defRPr>
            </a:lvl3pPr>
            <a:lvl4pPr marL="1600200" indent="-228600">
              <a:spcBef>
                <a:spcPct val="20000"/>
              </a:spcBef>
              <a:buChar char="–"/>
              <a:defRPr sz="2000">
                <a:solidFill>
                  <a:schemeClr val="bg1"/>
                </a:solidFill>
                <a:latin typeface="Arial" charset="0"/>
              </a:defRPr>
            </a:lvl4pPr>
            <a:lvl5pPr marL="2057400" indent="-22860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r>
              <a:rPr lang="en-US" altLang="it-IT" sz="2000" b="1" dirty="0">
                <a:solidFill>
                  <a:srgbClr val="000000"/>
                </a:solidFill>
              </a:rPr>
              <a:t>1 </a:t>
            </a:r>
            <a:r>
              <a:rPr lang="en-US" altLang="it-IT" sz="2000" b="1" dirty="0" err="1">
                <a:solidFill>
                  <a:srgbClr val="000000"/>
                </a:solidFill>
              </a:rPr>
              <a:t>malattia</a:t>
            </a:r>
            <a:r>
              <a:rPr lang="en-US" altLang="it-IT" sz="2000" b="1" dirty="0">
                <a:solidFill>
                  <a:srgbClr val="000000"/>
                </a:solidFill>
              </a:rPr>
              <a:t> CNS =</a:t>
            </a:r>
          </a:p>
          <a:p>
            <a:pPr algn="ctr" eaLnBrk="1" hangingPunct="1">
              <a:spcBef>
                <a:spcPct val="0"/>
              </a:spcBef>
              <a:buFontTx/>
              <a:buNone/>
            </a:pPr>
            <a:r>
              <a:rPr lang="en-US" altLang="it-IT" sz="2000" b="1" dirty="0">
                <a:solidFill>
                  <a:srgbClr val="000000"/>
                </a:solidFill>
                <a:cs typeface="Arial" charset="0"/>
              </a:rPr>
              <a:t>~150 </a:t>
            </a:r>
            <a:r>
              <a:rPr lang="en-US" altLang="it-IT" sz="2000" b="1" dirty="0" err="1">
                <a:solidFill>
                  <a:srgbClr val="000000"/>
                </a:solidFill>
                <a:cs typeface="Arial" charset="0"/>
              </a:rPr>
              <a:t>infezioni</a:t>
            </a:r>
            <a:r>
              <a:rPr lang="en-US" altLang="it-IT" sz="2000" b="1" dirty="0">
                <a:solidFill>
                  <a:srgbClr val="000000"/>
                </a:solidFill>
                <a:cs typeface="Arial" charset="0"/>
              </a:rPr>
              <a:t> </a:t>
            </a:r>
            <a:r>
              <a:rPr lang="en-US" altLang="it-IT" sz="2000" b="1" dirty="0" err="1">
                <a:solidFill>
                  <a:srgbClr val="000000"/>
                </a:solidFill>
                <a:cs typeface="Arial" charset="0"/>
              </a:rPr>
              <a:t>totali</a:t>
            </a:r>
            <a:endParaRPr lang="en-US" altLang="it-IT" sz="2000" b="1" dirty="0">
              <a:solidFill>
                <a:srgbClr val="000000"/>
              </a:solidFill>
              <a:cs typeface="Arial" charset="0"/>
            </a:endParaRPr>
          </a:p>
        </p:txBody>
      </p:sp>
      <p:sp>
        <p:nvSpPr>
          <p:cNvPr id="9230" name="Line 14"/>
          <p:cNvSpPr>
            <a:spLocks noChangeShapeType="1"/>
          </p:cNvSpPr>
          <p:nvPr/>
        </p:nvSpPr>
        <p:spPr bwMode="auto">
          <a:xfrm>
            <a:off x="4413738" y="1066800"/>
            <a:ext cx="304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31" name="Text Box 15"/>
          <p:cNvSpPr txBox="1">
            <a:spLocks noChangeArrowheads="1"/>
          </p:cNvSpPr>
          <p:nvPr/>
        </p:nvSpPr>
        <p:spPr bwMode="auto">
          <a:xfrm>
            <a:off x="7004538" y="2133600"/>
            <a:ext cx="1828800" cy="78483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charset="0"/>
              </a:defRPr>
            </a:lvl1pPr>
            <a:lvl2pPr marL="742950" indent="-285750">
              <a:spcBef>
                <a:spcPct val="20000"/>
              </a:spcBef>
              <a:buChar char="–"/>
              <a:defRPr sz="2800">
                <a:solidFill>
                  <a:schemeClr val="bg1"/>
                </a:solidFill>
                <a:latin typeface="Arial" charset="0"/>
              </a:defRPr>
            </a:lvl2pPr>
            <a:lvl3pPr marL="1143000" indent="-228600">
              <a:spcBef>
                <a:spcPct val="20000"/>
              </a:spcBef>
              <a:buChar char="•"/>
              <a:defRPr sz="2400">
                <a:solidFill>
                  <a:schemeClr val="bg1"/>
                </a:solidFill>
                <a:latin typeface="Arial" charset="0"/>
              </a:defRPr>
            </a:lvl3pPr>
            <a:lvl4pPr marL="1600200" indent="-228600">
              <a:spcBef>
                <a:spcPct val="20000"/>
              </a:spcBef>
              <a:buChar char="–"/>
              <a:defRPr sz="2000">
                <a:solidFill>
                  <a:schemeClr val="bg1"/>
                </a:solidFill>
                <a:latin typeface="Arial" charset="0"/>
              </a:defRPr>
            </a:lvl4pPr>
            <a:lvl5pPr marL="2057400" indent="-22860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50000"/>
              </a:spcBef>
              <a:buFontTx/>
              <a:buNone/>
            </a:pPr>
            <a:r>
              <a:rPr lang="en-US" altLang="it-IT" sz="1800" b="1" i="1">
                <a:solidFill>
                  <a:schemeClr val="tx1"/>
                </a:solidFill>
              </a:rPr>
              <a:t>Stime </a:t>
            </a:r>
            <a:r>
              <a:rPr lang="en-US" altLang="it-IT" sz="1800" b="1" i="1" u="sng">
                <a:solidFill>
                  <a:schemeClr val="tx1"/>
                </a:solidFill>
              </a:rPr>
              <a:t>molto</a:t>
            </a:r>
            <a:endParaRPr lang="en-US" altLang="it-IT" sz="1800" b="1" i="1">
              <a:solidFill>
                <a:schemeClr val="tx1"/>
              </a:solidFill>
            </a:endParaRPr>
          </a:p>
          <a:p>
            <a:pPr eaLnBrk="1" hangingPunct="1">
              <a:lnSpc>
                <a:spcPct val="50000"/>
              </a:lnSpc>
              <a:spcBef>
                <a:spcPct val="50000"/>
              </a:spcBef>
              <a:buFontTx/>
              <a:buNone/>
            </a:pPr>
            <a:r>
              <a:rPr lang="en-US" altLang="it-IT" sz="1800" b="1" i="1">
                <a:solidFill>
                  <a:schemeClr val="tx1"/>
                </a:solidFill>
              </a:rPr>
              <a:t>approssimative</a:t>
            </a:r>
            <a:endParaRPr lang="en-US" altLang="it-IT" sz="1800" b="1">
              <a:solidFill>
                <a:schemeClr val="tx1"/>
              </a:solidFill>
            </a:endParaRPr>
          </a:p>
        </p:txBody>
      </p:sp>
      <p:sp>
        <p:nvSpPr>
          <p:cNvPr id="9232" name="Line 16"/>
          <p:cNvSpPr>
            <a:spLocks noChangeShapeType="1"/>
          </p:cNvSpPr>
          <p:nvPr/>
        </p:nvSpPr>
        <p:spPr bwMode="auto">
          <a:xfrm rot="1369323" flipV="1">
            <a:off x="5861538" y="2209800"/>
            <a:ext cx="914400" cy="685800"/>
          </a:xfrm>
          <a:prstGeom prst="line">
            <a:avLst/>
          </a:prstGeom>
          <a:noFill/>
          <a:ln w="41275">
            <a:solidFill>
              <a:srgbClr val="FF9900"/>
            </a:solidFill>
            <a:round/>
            <a:headEnd type="triangle" w="med" len="med"/>
            <a:tailEnd type="none" w="lg" len="lg"/>
          </a:ln>
          <a:extLst>
            <a:ext uri="{909E8E84-426E-40DD-AFC4-6F175D3DCCD1}">
              <a14:hiddenFill xmlns:a14="http://schemas.microsoft.com/office/drawing/2010/main">
                <a:noFill/>
              </a14:hiddenFill>
            </a:ext>
          </a:extLst>
        </p:spPr>
        <p:txBody>
          <a:bodyPr/>
          <a:lstStyle/>
          <a:p>
            <a:endParaRPr lang="it-IT"/>
          </a:p>
        </p:txBody>
      </p:sp>
      <p:sp>
        <p:nvSpPr>
          <p:cNvPr id="9233" name="Line 17"/>
          <p:cNvSpPr>
            <a:spLocks noChangeShapeType="1"/>
          </p:cNvSpPr>
          <p:nvPr/>
        </p:nvSpPr>
        <p:spPr bwMode="auto">
          <a:xfrm rot="1369323" flipV="1">
            <a:off x="6704135" y="2787650"/>
            <a:ext cx="564173" cy="1220788"/>
          </a:xfrm>
          <a:prstGeom prst="line">
            <a:avLst/>
          </a:prstGeom>
          <a:noFill/>
          <a:ln w="41275">
            <a:solidFill>
              <a:srgbClr val="00CC99"/>
            </a:solidFill>
            <a:round/>
            <a:headEnd type="triangle" w="med" len="med"/>
            <a:tailEnd type="none" w="lg" len="lg"/>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1389948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385" y="1465263"/>
            <a:ext cx="138332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46" y="2943225"/>
            <a:ext cx="131298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5508" y="3027363"/>
            <a:ext cx="131298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512" y="4170363"/>
            <a:ext cx="138332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8127" y="3073400"/>
            <a:ext cx="6916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7"/>
          <p:cNvSpPr txBox="1">
            <a:spLocks noChangeArrowheads="1"/>
          </p:cNvSpPr>
          <p:nvPr/>
        </p:nvSpPr>
        <p:spPr bwMode="auto">
          <a:xfrm>
            <a:off x="2539512" y="360363"/>
            <a:ext cx="4498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9pPr>
          </a:lstStyle>
          <a:p>
            <a:pPr>
              <a:spcBef>
                <a:spcPct val="0"/>
              </a:spcBef>
              <a:buClrTx/>
              <a:buSzTx/>
              <a:buFontTx/>
              <a:buNone/>
            </a:pPr>
            <a:r>
              <a:rPr lang="it-IT" altLang="it-IT" sz="2400" b="1">
                <a:solidFill>
                  <a:schemeClr val="folHlink"/>
                </a:solidFill>
                <a:latin typeface="Times New Roman" pitchFamily="18" charset="0"/>
              </a:rPr>
              <a:t>Trasmissione del Virus West Nile</a:t>
            </a:r>
          </a:p>
        </p:txBody>
      </p:sp>
      <p:sp>
        <p:nvSpPr>
          <p:cNvPr id="10248" name="AutoShape 8"/>
          <p:cNvSpPr>
            <a:spLocks noChangeArrowheads="1"/>
          </p:cNvSpPr>
          <p:nvPr/>
        </p:nvSpPr>
        <p:spPr bwMode="auto">
          <a:xfrm>
            <a:off x="1055077" y="1752600"/>
            <a:ext cx="773723" cy="914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p:spPr>
        <p:txBody>
          <a:bodyPr wrap="none" anchor="ctr"/>
          <a:lstStyle/>
          <a:p>
            <a:endParaRPr lang="it-IT"/>
          </a:p>
        </p:txBody>
      </p:sp>
      <p:sp>
        <p:nvSpPr>
          <p:cNvPr id="10249" name="AutoShape 9"/>
          <p:cNvSpPr>
            <a:spLocks noChangeArrowheads="1"/>
          </p:cNvSpPr>
          <p:nvPr/>
        </p:nvSpPr>
        <p:spPr bwMode="auto">
          <a:xfrm rot="5400000">
            <a:off x="4084027" y="1756019"/>
            <a:ext cx="838200" cy="84406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p:spPr>
        <p:txBody>
          <a:bodyPr wrap="none" anchor="ctr"/>
          <a:lstStyle/>
          <a:p>
            <a:endParaRPr lang="it-IT"/>
          </a:p>
        </p:txBody>
      </p:sp>
      <p:sp>
        <p:nvSpPr>
          <p:cNvPr id="10250" name="AutoShape 10"/>
          <p:cNvSpPr>
            <a:spLocks noChangeArrowheads="1"/>
          </p:cNvSpPr>
          <p:nvPr/>
        </p:nvSpPr>
        <p:spPr bwMode="auto">
          <a:xfrm rot="10800000">
            <a:off x="3903785" y="4327525"/>
            <a:ext cx="773723" cy="914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p:spPr>
        <p:txBody>
          <a:bodyPr wrap="none" anchor="ctr"/>
          <a:lstStyle/>
          <a:p>
            <a:endParaRPr lang="it-IT"/>
          </a:p>
        </p:txBody>
      </p:sp>
      <p:sp>
        <p:nvSpPr>
          <p:cNvPr id="10251" name="AutoShape 11"/>
          <p:cNvSpPr>
            <a:spLocks noChangeArrowheads="1"/>
          </p:cNvSpPr>
          <p:nvPr/>
        </p:nvSpPr>
        <p:spPr bwMode="auto">
          <a:xfrm rot="-5400000">
            <a:off x="977412" y="3980107"/>
            <a:ext cx="838200" cy="84406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p:spPr>
        <p:txBody>
          <a:bodyPr wrap="none" anchor="ctr"/>
          <a:lstStyle/>
          <a:p>
            <a:endParaRPr lang="it-IT"/>
          </a:p>
        </p:txBody>
      </p:sp>
      <p:sp>
        <p:nvSpPr>
          <p:cNvPr id="10252" name="Text Box 12"/>
          <p:cNvSpPr txBox="1">
            <a:spLocks noChangeArrowheads="1"/>
          </p:cNvSpPr>
          <p:nvPr/>
        </p:nvSpPr>
        <p:spPr bwMode="auto">
          <a:xfrm>
            <a:off x="1928446" y="5641976"/>
            <a:ext cx="19995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9pPr>
          </a:lstStyle>
          <a:p>
            <a:pPr>
              <a:spcBef>
                <a:spcPct val="0"/>
              </a:spcBef>
              <a:buClrTx/>
              <a:buSzTx/>
              <a:buFontTx/>
              <a:buNone/>
            </a:pPr>
            <a:r>
              <a:rPr lang="it-IT" altLang="it-IT" sz="2000" b="1">
                <a:solidFill>
                  <a:schemeClr val="folHlink"/>
                </a:solidFill>
                <a:latin typeface="Times New Roman" pitchFamily="18" charset="0"/>
              </a:rPr>
              <a:t>Riserva Animale</a:t>
            </a:r>
          </a:p>
        </p:txBody>
      </p:sp>
      <p:sp>
        <p:nvSpPr>
          <p:cNvPr id="10253" name="Rectangle 13"/>
          <p:cNvSpPr>
            <a:spLocks noChangeArrowheads="1"/>
          </p:cNvSpPr>
          <p:nvPr/>
        </p:nvSpPr>
        <p:spPr bwMode="auto">
          <a:xfrm>
            <a:off x="3903785" y="3006725"/>
            <a:ext cx="1336431" cy="8001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it-IT" altLang="it-IT">
              <a:solidFill>
                <a:srgbClr val="FFFF00"/>
              </a:solidFill>
            </a:endParaRPr>
          </a:p>
        </p:txBody>
      </p:sp>
      <p:sp>
        <p:nvSpPr>
          <p:cNvPr id="10254" name="Rectangle 14"/>
          <p:cNvSpPr>
            <a:spLocks noChangeArrowheads="1"/>
          </p:cNvSpPr>
          <p:nvPr/>
        </p:nvSpPr>
        <p:spPr bwMode="auto">
          <a:xfrm>
            <a:off x="618392" y="2944813"/>
            <a:ext cx="1336431" cy="8001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it-IT" altLang="it-IT">
              <a:solidFill>
                <a:srgbClr val="FFFF00"/>
              </a:solidFill>
            </a:endParaRPr>
          </a:p>
        </p:txBody>
      </p:sp>
      <p:grpSp>
        <p:nvGrpSpPr>
          <p:cNvPr id="2" name="Group 15"/>
          <p:cNvGrpSpPr>
            <a:grpSpLocks/>
          </p:cNvGrpSpPr>
          <p:nvPr/>
        </p:nvGrpSpPr>
        <p:grpSpPr bwMode="auto">
          <a:xfrm>
            <a:off x="5231423" y="1295401"/>
            <a:ext cx="3149112" cy="4181475"/>
            <a:chOff x="3570" y="816"/>
            <a:chExt cx="2149" cy="2634"/>
          </a:xfrm>
        </p:grpSpPr>
        <p:grpSp>
          <p:nvGrpSpPr>
            <p:cNvPr id="10258" name="Group 16"/>
            <p:cNvGrpSpPr>
              <a:grpSpLocks/>
            </p:cNvGrpSpPr>
            <p:nvPr/>
          </p:nvGrpSpPr>
          <p:grpSpPr bwMode="auto">
            <a:xfrm>
              <a:off x="3570" y="816"/>
              <a:ext cx="2149" cy="2633"/>
              <a:chOff x="3570" y="816"/>
              <a:chExt cx="2149" cy="2633"/>
            </a:xfrm>
          </p:grpSpPr>
          <p:pic>
            <p:nvPicPr>
              <p:cNvPr id="1026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1" y="816"/>
                <a:ext cx="760"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0" y="2737"/>
                <a:ext cx="960"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3" name="Line 19"/>
              <p:cNvSpPr>
                <a:spLocks noChangeShapeType="1"/>
              </p:cNvSpPr>
              <p:nvPr/>
            </p:nvSpPr>
            <p:spPr bwMode="auto">
              <a:xfrm>
                <a:off x="3573" y="2388"/>
                <a:ext cx="958" cy="544"/>
              </a:xfrm>
              <a:prstGeom prst="line">
                <a:avLst/>
              </a:prstGeom>
              <a:noFill/>
              <a:ln w="76200">
                <a:solidFill>
                  <a:srgbClr val="840084"/>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0264" name="Line 20"/>
              <p:cNvSpPr>
                <a:spLocks noChangeShapeType="1"/>
              </p:cNvSpPr>
              <p:nvPr/>
            </p:nvSpPr>
            <p:spPr bwMode="auto">
              <a:xfrm flipV="1">
                <a:off x="3570" y="1340"/>
                <a:ext cx="1002" cy="549"/>
              </a:xfrm>
              <a:prstGeom prst="line">
                <a:avLst/>
              </a:prstGeom>
              <a:noFill/>
              <a:ln w="76200">
                <a:solidFill>
                  <a:srgbClr val="800080"/>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0265" name="Text Box 21"/>
              <p:cNvSpPr txBox="1">
                <a:spLocks noChangeArrowheads="1"/>
              </p:cNvSpPr>
              <p:nvPr/>
            </p:nvSpPr>
            <p:spPr bwMode="auto">
              <a:xfrm>
                <a:off x="4730" y="2024"/>
                <a:ext cx="989"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9pPr>
              </a:lstStyle>
              <a:p>
                <a:pPr algn="ctr">
                  <a:spcBef>
                    <a:spcPct val="0"/>
                  </a:spcBef>
                  <a:buClrTx/>
                  <a:buSzTx/>
                  <a:buFontTx/>
                  <a:buNone/>
                </a:pPr>
                <a:r>
                  <a:rPr lang="it-IT" altLang="it-IT" sz="2000" b="1">
                    <a:solidFill>
                      <a:schemeClr val="folHlink"/>
                    </a:solidFill>
                    <a:latin typeface="Times New Roman" pitchFamily="18" charset="0"/>
                  </a:rPr>
                  <a:t>Ospiti</a:t>
                </a:r>
              </a:p>
              <a:p>
                <a:pPr algn="ctr">
                  <a:spcBef>
                    <a:spcPct val="0"/>
                  </a:spcBef>
                  <a:buClrTx/>
                  <a:buSzTx/>
                  <a:buFontTx/>
                  <a:buNone/>
                </a:pPr>
                <a:r>
                  <a:rPr lang="it-IT" altLang="it-IT" sz="2000" b="1">
                    <a:solidFill>
                      <a:schemeClr val="folHlink"/>
                    </a:solidFill>
                    <a:latin typeface="Times New Roman" pitchFamily="18" charset="0"/>
                  </a:rPr>
                  <a:t>Occasionali</a:t>
                </a:r>
              </a:p>
            </p:txBody>
          </p:sp>
        </p:grpSp>
        <p:sp>
          <p:nvSpPr>
            <p:cNvPr id="10259" name="Rectangle 22"/>
            <p:cNvSpPr>
              <a:spLocks noChangeArrowheads="1"/>
            </p:cNvSpPr>
            <p:nvPr/>
          </p:nvSpPr>
          <p:spPr bwMode="auto">
            <a:xfrm>
              <a:off x="4804" y="816"/>
              <a:ext cx="770" cy="100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it-IT" altLang="it-IT">
                <a:solidFill>
                  <a:srgbClr val="FFFF00"/>
                </a:solidFill>
              </a:endParaRPr>
            </a:p>
          </p:txBody>
        </p:sp>
        <p:sp>
          <p:nvSpPr>
            <p:cNvPr id="10260" name="Rectangle 23"/>
            <p:cNvSpPr>
              <a:spLocks noChangeArrowheads="1"/>
            </p:cNvSpPr>
            <p:nvPr/>
          </p:nvSpPr>
          <p:spPr bwMode="auto">
            <a:xfrm>
              <a:off x="4704" y="2736"/>
              <a:ext cx="966" cy="71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it-IT" altLang="it-IT">
                <a:solidFill>
                  <a:srgbClr val="FFFF00"/>
                </a:solidFill>
              </a:endParaRPr>
            </a:p>
          </p:txBody>
        </p:sp>
      </p:grpSp>
      <p:sp>
        <p:nvSpPr>
          <p:cNvPr id="10256" name="Rectangle 24"/>
          <p:cNvSpPr>
            <a:spLocks noChangeArrowheads="1"/>
          </p:cNvSpPr>
          <p:nvPr/>
        </p:nvSpPr>
        <p:spPr bwMode="auto">
          <a:xfrm>
            <a:off x="2154116" y="4165600"/>
            <a:ext cx="1386254" cy="1111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it-IT" altLang="it-IT">
              <a:solidFill>
                <a:srgbClr val="FFFF00"/>
              </a:solidFill>
            </a:endParaRPr>
          </a:p>
        </p:txBody>
      </p:sp>
      <p:sp>
        <p:nvSpPr>
          <p:cNvPr id="10257" name="Rectangle 25"/>
          <p:cNvSpPr>
            <a:spLocks noChangeArrowheads="1"/>
          </p:cNvSpPr>
          <p:nvPr/>
        </p:nvSpPr>
        <p:spPr bwMode="auto">
          <a:xfrm>
            <a:off x="2224454" y="1450975"/>
            <a:ext cx="1386254" cy="1111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it-IT" altLang="it-IT">
              <a:solidFill>
                <a:srgbClr val="FFFF00"/>
              </a:solidFill>
            </a:endParaRPr>
          </a:p>
        </p:txBody>
      </p:sp>
    </p:spTree>
    <p:extLst>
      <p:ext uri="{BB962C8B-B14F-4D97-AF65-F5344CB8AC3E}">
        <p14:creationId xmlns:p14="http://schemas.microsoft.com/office/powerpoint/2010/main" val="2049511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077" y="533400"/>
            <a:ext cx="7033846"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1617785" y="762000"/>
            <a:ext cx="6119446" cy="457200"/>
          </a:xfrm>
          <a:prstGeom prst="rect">
            <a:avLst/>
          </a:prstGeom>
          <a:solidFill>
            <a:schemeClr val="fo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9pPr>
          </a:lstStyle>
          <a:p>
            <a:pPr algn="ctr">
              <a:spcBef>
                <a:spcPct val="0"/>
              </a:spcBef>
              <a:buClrTx/>
              <a:buSzTx/>
              <a:buFontTx/>
              <a:buNone/>
            </a:pPr>
            <a:r>
              <a:rPr lang="it-IT" altLang="it-IT" sz="2400" b="1">
                <a:solidFill>
                  <a:srgbClr val="FBFF05"/>
                </a:solidFill>
                <a:latin typeface="Times New Roman" pitchFamily="18" charset="0"/>
              </a:rPr>
              <a:t>Trappole per Zanzare</a:t>
            </a:r>
          </a:p>
        </p:txBody>
      </p:sp>
    </p:spTree>
    <p:extLst>
      <p:ext uri="{BB962C8B-B14F-4D97-AF65-F5344CB8AC3E}">
        <p14:creationId xmlns:p14="http://schemas.microsoft.com/office/powerpoint/2010/main" val="4204249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874" y="1112838"/>
            <a:ext cx="6295292" cy="38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1828800" y="447676"/>
            <a:ext cx="63421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9pPr>
          </a:lstStyle>
          <a:p>
            <a:pPr>
              <a:spcBef>
                <a:spcPct val="0"/>
              </a:spcBef>
              <a:buClrTx/>
              <a:buSzTx/>
              <a:buFontTx/>
              <a:buNone/>
            </a:pPr>
            <a:r>
              <a:rPr lang="it-IT" altLang="it-IT" sz="2800" b="1">
                <a:solidFill>
                  <a:srgbClr val="333399"/>
                </a:solidFill>
                <a:latin typeface="Times New Roman" pitchFamily="18" charset="0"/>
              </a:rPr>
              <a:t>Galline “Sentinella” per Virus West Nile</a:t>
            </a:r>
          </a:p>
        </p:txBody>
      </p:sp>
      <p:sp>
        <p:nvSpPr>
          <p:cNvPr id="12292" name="Text Box 4"/>
          <p:cNvSpPr txBox="1">
            <a:spLocks noChangeArrowheads="1"/>
          </p:cNvSpPr>
          <p:nvPr/>
        </p:nvSpPr>
        <p:spPr bwMode="auto">
          <a:xfrm>
            <a:off x="2464777" y="5510213"/>
            <a:ext cx="5004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9pPr>
          </a:lstStyle>
          <a:p>
            <a:pPr>
              <a:spcBef>
                <a:spcPct val="0"/>
              </a:spcBef>
              <a:buClrTx/>
              <a:buSzTx/>
              <a:buFontTx/>
              <a:buNone/>
            </a:pPr>
            <a:r>
              <a:rPr lang="it-IT" altLang="it-IT" sz="2800" b="1">
                <a:latin typeface="Times New Roman" pitchFamily="18" charset="0"/>
              </a:rPr>
              <a:t>Importanza della prevenzione!!</a:t>
            </a:r>
          </a:p>
        </p:txBody>
      </p:sp>
    </p:spTree>
    <p:extLst>
      <p:ext uri="{BB962C8B-B14F-4D97-AF65-F5344CB8AC3E}">
        <p14:creationId xmlns:p14="http://schemas.microsoft.com/office/powerpoint/2010/main" val="3837302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57200" y="44624"/>
            <a:ext cx="8229600" cy="1143000"/>
          </a:xfrm>
        </p:spPr>
        <p:txBody>
          <a:bodyPr>
            <a:normAutofit fontScale="90000"/>
          </a:bodyPr>
          <a:lstStyle/>
          <a:p>
            <a:pPr algn="ctr" eaLnBrk="1" hangingPunct="1"/>
            <a:r>
              <a:rPr lang="it-IT" altLang="it-IT" sz="3600" dirty="0" smtClean="0"/>
              <a:t>PIANO WND IN EMILIA ROMAGNA</a:t>
            </a:r>
            <a:br>
              <a:rPr lang="it-IT" altLang="it-IT" sz="3600" dirty="0" smtClean="0"/>
            </a:br>
            <a:r>
              <a:rPr lang="it-IT" altLang="it-IT" sz="3600" dirty="0" smtClean="0"/>
              <a:t>(VALLI DI COMACCHIO)</a:t>
            </a:r>
          </a:p>
        </p:txBody>
      </p:sp>
      <p:pic>
        <p:nvPicPr>
          <p:cNvPr id="14339" name="Picture 6"/>
          <p:cNvPicPr>
            <a:picLocks noGrp="1" noChangeAspect="1" noChangeArrowheads="1"/>
          </p:cNvPicPr>
          <p:nvPr>
            <p:ph idx="1"/>
          </p:nvPr>
        </p:nvPicPr>
        <p:blipFill>
          <a:blip r:embed="rId2">
            <a:lum bright="-12000" contrast="42000"/>
            <a:extLst>
              <a:ext uri="{28A0092B-C50C-407E-A947-70E740481C1C}">
                <a14:useLocalDpi xmlns:a14="http://schemas.microsoft.com/office/drawing/2010/main" val="0"/>
              </a:ext>
            </a:extLst>
          </a:blip>
          <a:srcRect/>
          <a:stretch>
            <a:fillRect/>
          </a:stretch>
        </p:blipFill>
        <p:spPr>
          <a:xfrm>
            <a:off x="3346831" y="1557339"/>
            <a:ext cx="5761673" cy="5140325"/>
          </a:xfrm>
          <a:noFill/>
        </p:spPr>
      </p:pic>
      <p:sp>
        <p:nvSpPr>
          <p:cNvPr id="2" name="CasellaDiTesto 1"/>
          <p:cNvSpPr txBox="1"/>
          <p:nvPr/>
        </p:nvSpPr>
        <p:spPr>
          <a:xfrm>
            <a:off x="107504" y="1687155"/>
            <a:ext cx="3024336" cy="4478149"/>
          </a:xfrm>
          <a:prstGeom prst="rect">
            <a:avLst/>
          </a:prstGeom>
          <a:noFill/>
        </p:spPr>
        <p:txBody>
          <a:bodyPr wrap="square" rtlCol="0">
            <a:spAutoFit/>
          </a:bodyPr>
          <a:lstStyle/>
          <a:p>
            <a:pPr marL="342900" indent="-342900" algn="just">
              <a:buFont typeface="Wingdings" panose="05000000000000000000" pitchFamily="2" charset="2"/>
              <a:buChar char="q"/>
            </a:pPr>
            <a:r>
              <a:rPr lang="it-IT" sz="1900" dirty="0" smtClean="0"/>
              <a:t>Non ci sono vaccini per l’uomo, mentre sono stati sviluppati tre vaccini anti-WNV per cavalli, contenenti virus inattivato o ricombinante</a:t>
            </a:r>
          </a:p>
          <a:p>
            <a:pPr marL="342900" indent="-342900" algn="just">
              <a:buFont typeface="Wingdings" panose="05000000000000000000" pitchFamily="2" charset="2"/>
              <a:buChar char="q"/>
            </a:pPr>
            <a:endParaRPr lang="it-IT" sz="1900" dirty="0"/>
          </a:p>
          <a:p>
            <a:pPr marL="342900" indent="-342900" algn="just">
              <a:buFont typeface="Wingdings" panose="05000000000000000000" pitchFamily="2" charset="2"/>
              <a:buChar char="q"/>
            </a:pPr>
            <a:r>
              <a:rPr lang="it-IT" sz="1900" dirty="0" smtClean="0"/>
              <a:t>Nei cavalli generalmente l’infezione è asintomatica e solo il 10% manifesta una sintomatologia neuro-invasiva con anomalie nell’andatura, debolezza agli arti posteriori e atassia.</a:t>
            </a:r>
            <a:endParaRPr lang="it-IT" sz="1900" dirty="0"/>
          </a:p>
        </p:txBody>
      </p:sp>
    </p:spTree>
    <p:extLst>
      <p:ext uri="{BB962C8B-B14F-4D97-AF65-F5344CB8AC3E}">
        <p14:creationId xmlns:p14="http://schemas.microsoft.com/office/powerpoint/2010/main" val="274800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51520" y="332656"/>
            <a:ext cx="8568952" cy="6104492"/>
          </a:xfrm>
          <a:prstGeom prst="rect">
            <a:avLst/>
          </a:prstGeom>
        </p:spPr>
        <p:txBody>
          <a:bodyPr wrap="square">
            <a:spAutoFit/>
          </a:bodyPr>
          <a:lstStyle/>
          <a:p>
            <a:pPr algn="ctr">
              <a:lnSpc>
                <a:spcPct val="107000"/>
              </a:lnSpc>
              <a:spcAft>
                <a:spcPts val="800"/>
              </a:spcAft>
            </a:pPr>
            <a:r>
              <a:rPr lang="it-IT" sz="28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Epidemiologia da WNV in Europa e Italia nel 2018</a:t>
            </a:r>
          </a:p>
          <a:p>
            <a:pPr marL="285750" indent="-285750" algn="just">
              <a:lnSpc>
                <a:spcPct val="107000"/>
              </a:lnSpc>
              <a:spcAft>
                <a:spcPts val="800"/>
              </a:spcAft>
              <a:buFont typeface="Wingdings" panose="05000000000000000000" pitchFamily="2" charset="2"/>
              <a:buChar char="q"/>
            </a:pP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Nel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2018 in Europa, il numero dei casi sintomatici nell'uomo rispetto all'anno scorso, è stato «insolitamente alto», ed è più che triplicato arrivando a quota 975, di cui 710 nell'Unione europea e 265 negli Stati vicini.</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q"/>
            </a:pP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La prima è stata l'Italia, con 327 casi, come ha segnalato il Centro europeo per </a:t>
            </a:r>
            <a:r>
              <a:rPr lang="it-IT" dirty="0">
                <a:latin typeface="Calibri" panose="020F0502020204030204" pitchFamily="34" charset="0"/>
                <a:ea typeface="Calibri" panose="020F0502020204030204" pitchFamily="34" charset="0"/>
                <a:cs typeface="Calibri" panose="020F0502020204030204" pitchFamily="34" charset="0"/>
              </a:rPr>
              <a:t>il controllo delle malattie (</a:t>
            </a:r>
            <a:r>
              <a:rPr lang="it-IT" i="1" dirty="0" err="1">
                <a:latin typeface="Calibri" panose="020F0502020204030204" pitchFamily="34" charset="0"/>
                <a:ea typeface="Calibri" panose="020F0502020204030204" pitchFamily="34" charset="0"/>
                <a:cs typeface="Calibri" panose="020F0502020204030204" pitchFamily="34" charset="0"/>
              </a:rPr>
              <a:t>European</a:t>
            </a:r>
            <a:r>
              <a:rPr lang="it-IT" i="1" dirty="0">
                <a:latin typeface="Calibri" panose="020F0502020204030204" pitchFamily="34" charset="0"/>
                <a:ea typeface="Calibri" panose="020F0502020204030204" pitchFamily="34" charset="0"/>
                <a:cs typeface="Calibri" panose="020F0502020204030204" pitchFamily="34" charset="0"/>
              </a:rPr>
              <a:t> Centre for </a:t>
            </a:r>
            <a:r>
              <a:rPr lang="it-IT" i="1" dirty="0" err="1">
                <a:latin typeface="Calibri" panose="020F0502020204030204" pitchFamily="34" charset="0"/>
                <a:ea typeface="Calibri" panose="020F0502020204030204" pitchFamily="34" charset="0"/>
                <a:cs typeface="Calibri" panose="020F0502020204030204" pitchFamily="34" charset="0"/>
              </a:rPr>
              <a:t>Disease</a:t>
            </a:r>
            <a:r>
              <a:rPr lang="it-IT" i="1" dirty="0">
                <a:latin typeface="Calibri" panose="020F0502020204030204" pitchFamily="34" charset="0"/>
                <a:ea typeface="Calibri" panose="020F0502020204030204" pitchFamily="34" charset="0"/>
                <a:cs typeface="Calibri" panose="020F0502020204030204" pitchFamily="34" charset="0"/>
              </a:rPr>
              <a:t> </a:t>
            </a:r>
            <a:r>
              <a:rPr lang="it-IT" i="1" dirty="0" err="1">
                <a:latin typeface="Calibri" panose="020F0502020204030204" pitchFamily="34" charset="0"/>
                <a:ea typeface="Calibri" panose="020F0502020204030204" pitchFamily="34" charset="0"/>
                <a:cs typeface="Calibri" panose="020F0502020204030204" pitchFamily="34" charset="0"/>
              </a:rPr>
              <a:t>Prevention</a:t>
            </a:r>
            <a:r>
              <a:rPr lang="it-IT" i="1" dirty="0">
                <a:latin typeface="Calibri" panose="020F0502020204030204" pitchFamily="34" charset="0"/>
                <a:ea typeface="Calibri" panose="020F0502020204030204" pitchFamily="34" charset="0"/>
                <a:cs typeface="Calibri" panose="020F0502020204030204" pitchFamily="34" charset="0"/>
              </a:rPr>
              <a:t> and Control</a:t>
            </a:r>
            <a:r>
              <a:rPr lang="it-IT" dirty="0">
                <a:latin typeface="Calibri" panose="020F0502020204030204" pitchFamily="34" charset="0"/>
                <a:ea typeface="Calibri" panose="020F0502020204030204" pitchFamily="34" charset="0"/>
                <a:cs typeface="Calibri" panose="020F0502020204030204" pitchFamily="34" charset="0"/>
              </a:rPr>
              <a:t> - </a:t>
            </a:r>
            <a:r>
              <a:rPr lang="it-IT" dirty="0" err="1">
                <a:latin typeface="Calibri" panose="020F0502020204030204" pitchFamily="34" charset="0"/>
                <a:ea typeface="Calibri" panose="020F0502020204030204" pitchFamily="34" charset="0"/>
                <a:cs typeface="Calibri" panose="020F0502020204030204" pitchFamily="34" charset="0"/>
              </a:rPr>
              <a:t>Ecdc</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 Dopo l'Italia, il maggior numero di infezioni confermate si è avuto in Serbia (213) seguita dalla Grecia (147) e Romania (117); con meno di 50 casi da Francia e Austria e poche unità in Croazia, Kosovo e Slovenia. Le vittime sono state in totale 63, soprattutto in soggetti anziani e </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immunodepressi, di età compresa fra i </a:t>
            </a:r>
            <a:r>
              <a:rPr lang="it-IT" smtClean="0">
                <a:solidFill>
                  <a:srgbClr val="000000"/>
                </a:solidFill>
                <a:latin typeface="Calibri" panose="020F0502020204030204" pitchFamily="34" charset="0"/>
                <a:ea typeface="Calibri" panose="020F0502020204030204" pitchFamily="34" charset="0"/>
                <a:cs typeface="Calibri" panose="020F0502020204030204" pitchFamily="34" charset="0"/>
              </a:rPr>
              <a:t>75-90 anni.</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q"/>
            </a:pP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Il caldo umido dell’estate del 2018, accompagnato dalle frequenti piogge, ha creato un terreno favorevole per la crescita delle zanzare. L'infezione è tornata nelle zone in cui era già endemica, cioè Emilia Romagna e Veneto, oltre alla Sardegna, dove però i focolai sono stati più piccoli rispetto alla Pianura Padana.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q"/>
            </a:pP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Tre morti sono state registrate nel Friuli, 11 in Veneto e </a:t>
            </a:r>
            <a:r>
              <a:rPr lang="it-IT" b="1" dirty="0">
                <a:solidFill>
                  <a:srgbClr val="000000"/>
                </a:solidFill>
                <a:latin typeface="Calibri" panose="020F0502020204030204" pitchFamily="34" charset="0"/>
                <a:ea typeface="Calibri" panose="020F0502020204030204" pitchFamily="34" charset="0"/>
                <a:cs typeface="Calibri" panose="020F0502020204030204" pitchFamily="34" charset="0"/>
              </a:rPr>
              <a:t>20 in Emilia Romagna, di cui 10 nel ferrarese</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it-IT" dirty="0">
                <a:solidFill>
                  <a:srgbClr val="252525"/>
                </a:solidFill>
                <a:latin typeface="Calibri" panose="020F0502020204030204" pitchFamily="34" charset="0"/>
                <a:ea typeface="Times New Roman" panose="02020603050405020304" pitchFamily="18" charset="0"/>
                <a:cs typeface="Calibri" panose="020F0502020204030204" pitchFamily="34" charset="0"/>
              </a:rPr>
              <a:t>1 a Piacenza, 3 a Modena, 3 a Bologna e 3 a Ravenna.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q"/>
            </a:pP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Ormai il virus della Febbre del Nilo è endemico da 10 anni in Italia, portato dagli uccelli migratori e trasmesso dalle zanzare.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8168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844824"/>
            <a:ext cx="8964488" cy="4824536"/>
          </a:xfrm>
        </p:spPr>
        <p:txBody>
          <a:bodyPr>
            <a:normAutofit fontScale="25000" lnSpcReduction="20000"/>
          </a:bodyPr>
          <a:lstStyle/>
          <a:p>
            <a:pPr algn="just">
              <a:buFont typeface="Wingdings" panose="05000000000000000000" pitchFamily="2" charset="2"/>
              <a:buChar char="q"/>
            </a:pPr>
            <a:r>
              <a:rPr lang="it-IT" sz="7200" dirty="0" smtClean="0"/>
              <a:t>Virus </a:t>
            </a:r>
            <a:r>
              <a:rPr lang="it-IT" sz="7200" dirty="0" err="1"/>
              <a:t>Zika</a:t>
            </a:r>
            <a:r>
              <a:rPr lang="it-IT" sz="7200" dirty="0"/>
              <a:t> si trasmette alle persone, principalmente, attraverso la puntura di una zanzara del genere </a:t>
            </a:r>
            <a:r>
              <a:rPr lang="it-IT" sz="7200" i="1" dirty="0"/>
              <a:t>Aedes</a:t>
            </a:r>
            <a:r>
              <a:rPr lang="it-IT" sz="7200" dirty="0"/>
              <a:t>, lo stesso vettore che trasmette dengue, </a:t>
            </a:r>
            <a:r>
              <a:rPr lang="it-IT" sz="7200" dirty="0" err="1"/>
              <a:t>chikungunya</a:t>
            </a:r>
            <a:r>
              <a:rPr lang="it-IT" sz="7200" dirty="0"/>
              <a:t> e febbre gialla. Tuttavia, ci sono stati anche casi di trasmissione per via sessuale</a:t>
            </a:r>
            <a:r>
              <a:rPr lang="it-IT" sz="7200" dirty="0" smtClean="0"/>
              <a:t>. La trasmissione </a:t>
            </a:r>
            <a:r>
              <a:rPr lang="it-IT" sz="7200" dirty="0"/>
              <a:t>autoctona di virus </a:t>
            </a:r>
            <a:r>
              <a:rPr lang="it-IT" sz="7200" dirty="0" err="1"/>
              <a:t>Zika</a:t>
            </a:r>
            <a:r>
              <a:rPr lang="it-IT" sz="7200" dirty="0"/>
              <a:t> per mezzo delle zanzare </a:t>
            </a:r>
            <a:r>
              <a:rPr lang="it-IT" sz="7200" i="1" dirty="0"/>
              <a:t>Aede</a:t>
            </a:r>
            <a:r>
              <a:rPr lang="it-IT" sz="7200" dirty="0"/>
              <a:t>s è stata documentata nei continenti </a:t>
            </a:r>
            <a:r>
              <a:rPr lang="it-IT" sz="7200" dirty="0">
                <a:solidFill>
                  <a:srgbClr val="FF0000"/>
                </a:solidFill>
              </a:rPr>
              <a:t>dell’Africa, Americhe, Asia e </a:t>
            </a:r>
            <a:r>
              <a:rPr lang="it-IT" sz="7200" dirty="0" smtClean="0">
                <a:solidFill>
                  <a:srgbClr val="FF0000"/>
                </a:solidFill>
              </a:rPr>
              <a:t>Pacifico.</a:t>
            </a:r>
            <a:r>
              <a:rPr lang="it-IT" sz="7200" dirty="0" smtClean="0"/>
              <a:t> Esistono </a:t>
            </a:r>
            <a:r>
              <a:rPr lang="it-IT" sz="7200" dirty="0"/>
              <a:t>due tipi di zanzare </a:t>
            </a:r>
            <a:r>
              <a:rPr lang="it-IT" sz="7200" i="1" dirty="0"/>
              <a:t>Aedes</a:t>
            </a:r>
            <a:r>
              <a:rPr lang="it-IT" sz="7200" dirty="0"/>
              <a:t> capaci di trasmettere il virus </a:t>
            </a:r>
            <a:r>
              <a:rPr lang="it-IT" sz="7200" dirty="0" err="1"/>
              <a:t>Zika</a:t>
            </a:r>
            <a:r>
              <a:rPr lang="it-IT" sz="7200" dirty="0"/>
              <a:t>. Nella maggior parte dei casi, </a:t>
            </a:r>
            <a:r>
              <a:rPr lang="it-IT" sz="7200" dirty="0" err="1"/>
              <a:t>Zika</a:t>
            </a:r>
            <a:r>
              <a:rPr lang="it-IT" sz="7200" dirty="0"/>
              <a:t> è trasmesso attraverso la zanzara </a:t>
            </a:r>
            <a:r>
              <a:rPr lang="it-IT" sz="7200" i="1" dirty="0"/>
              <a:t>Aedes </a:t>
            </a:r>
            <a:r>
              <a:rPr lang="it-IT" sz="7200" i="1" dirty="0" err="1"/>
              <a:t>aegypti</a:t>
            </a:r>
            <a:r>
              <a:rPr lang="it-IT" sz="7200" dirty="0"/>
              <a:t> nelle regioni tropicali e subtropicali. Anche la zanzara </a:t>
            </a:r>
            <a:r>
              <a:rPr lang="it-IT" sz="7200" i="1" dirty="0"/>
              <a:t>Aedes</a:t>
            </a:r>
            <a:r>
              <a:rPr lang="it-IT" sz="7200" dirty="0"/>
              <a:t> </a:t>
            </a:r>
            <a:r>
              <a:rPr lang="it-IT" sz="7200" i="1" dirty="0" err="1"/>
              <a:t>albopictus</a:t>
            </a:r>
            <a:r>
              <a:rPr lang="it-IT" sz="7200" dirty="0"/>
              <a:t> </a:t>
            </a:r>
            <a:r>
              <a:rPr lang="it-IT" sz="7200" dirty="0" smtClean="0"/>
              <a:t>(zanzara tigre) può </a:t>
            </a:r>
            <a:r>
              <a:rPr lang="it-IT" sz="7200" dirty="0"/>
              <a:t>trasmettere il virus ed inoltre può ibernare per sopravvivere in regioni con temperature più fredde</a:t>
            </a:r>
          </a:p>
          <a:p>
            <a:pPr>
              <a:buFont typeface="Wingdings" panose="05000000000000000000" pitchFamily="2" charset="2"/>
              <a:buChar char="q"/>
            </a:pPr>
            <a:endParaRPr lang="it-IT" sz="7200" dirty="0"/>
          </a:p>
          <a:p>
            <a:pPr algn="just">
              <a:buFont typeface="Wingdings" panose="05000000000000000000" pitchFamily="2" charset="2"/>
              <a:buChar char="q"/>
            </a:pPr>
            <a:r>
              <a:rPr lang="it-IT" sz="7200" dirty="0" smtClean="0"/>
              <a:t>Il </a:t>
            </a:r>
            <a:r>
              <a:rPr lang="it-IT" sz="7200" dirty="0"/>
              <a:t>virus </a:t>
            </a:r>
            <a:r>
              <a:rPr lang="it-IT" sz="7200" dirty="0" err="1"/>
              <a:t>Zika</a:t>
            </a:r>
            <a:r>
              <a:rPr lang="it-IT" sz="7200" dirty="0"/>
              <a:t> di solito provoca una malattia lieve. I sintomi più comuni consistono in febbricola o eruzioni cutanee, che compaiono un paio di giorni dopo la puntura di una zanzara infetta. Anche se la maggior parte delle persone non svilupperà alcuna sintomatologia, alcuni possono presentare anche congiuntiviti, dolori muscolari e articolari e astenia. I sintomi di solito durano 2-7 giorni</a:t>
            </a:r>
            <a:r>
              <a:rPr lang="it-IT" sz="7200" dirty="0" smtClean="0"/>
              <a:t>.</a:t>
            </a:r>
          </a:p>
          <a:p>
            <a:pPr marL="0" indent="0" algn="just">
              <a:buNone/>
            </a:pPr>
            <a:endParaRPr lang="it-IT" sz="7200" dirty="0"/>
          </a:p>
          <a:p>
            <a:pPr algn="just">
              <a:buFont typeface="Wingdings" panose="05000000000000000000" pitchFamily="2" charset="2"/>
              <a:buChar char="q"/>
            </a:pPr>
            <a:r>
              <a:rPr lang="it-IT" sz="7200" dirty="0" smtClean="0"/>
              <a:t>Si ipotizza che </a:t>
            </a:r>
            <a:r>
              <a:rPr lang="it-IT" sz="7200" dirty="0"/>
              <a:t>il virus </a:t>
            </a:r>
            <a:r>
              <a:rPr lang="it-IT" sz="7200" dirty="0" err="1"/>
              <a:t>Zika</a:t>
            </a:r>
            <a:r>
              <a:rPr lang="it-IT" sz="7200" dirty="0"/>
              <a:t> sia una causa di microcefalia e a</a:t>
            </a:r>
            <a:r>
              <a:rPr lang="it-IT" sz="7200" dirty="0" smtClean="0"/>
              <a:t>ltre anomalie di origine neurologica. </a:t>
            </a:r>
            <a:r>
              <a:rPr lang="it-IT" sz="7200" dirty="0"/>
              <a:t>Un focolaio di virus </a:t>
            </a:r>
            <a:r>
              <a:rPr lang="it-IT" sz="7200" dirty="0" err="1"/>
              <a:t>Zika</a:t>
            </a:r>
            <a:r>
              <a:rPr lang="it-IT" sz="7200" dirty="0"/>
              <a:t> in Brasile, identificato all’inizio del 2015, è stato seguito da un aumento inusuale di microcefalia fra i </a:t>
            </a:r>
            <a:r>
              <a:rPr lang="it-IT" sz="7200" dirty="0" smtClean="0"/>
              <a:t>neonati. L’infezione delle donne gravide può avvenire per la puntura di una zanzara o attraverso rapporti sessuali. Il </a:t>
            </a:r>
            <a:r>
              <a:rPr lang="it-IT" sz="7200" dirty="0"/>
              <a:t>virus </a:t>
            </a:r>
            <a:r>
              <a:rPr lang="it-IT" sz="7200" dirty="0" err="1"/>
              <a:t>Zika</a:t>
            </a:r>
            <a:r>
              <a:rPr lang="it-IT" sz="7200" dirty="0"/>
              <a:t> è stato rilevato </a:t>
            </a:r>
            <a:r>
              <a:rPr lang="it-IT" sz="7200" dirty="0" smtClean="0"/>
              <a:t>anche nel </a:t>
            </a:r>
            <a:r>
              <a:rPr lang="it-IT" sz="7200" dirty="0"/>
              <a:t>latte </a:t>
            </a:r>
            <a:r>
              <a:rPr lang="it-IT" sz="7200" dirty="0" smtClean="0"/>
              <a:t>materno</a:t>
            </a:r>
            <a:r>
              <a:rPr lang="it-IT" sz="7200" dirty="0"/>
              <a:t>.</a:t>
            </a:r>
            <a:r>
              <a:rPr lang="it-IT" sz="7200" dirty="0" smtClean="0"/>
              <a:t> </a:t>
            </a:r>
          </a:p>
          <a:p>
            <a:pPr algn="just"/>
            <a:endParaRPr lang="it-IT" sz="2600" dirty="0"/>
          </a:p>
          <a:p>
            <a:pPr algn="just"/>
            <a:endParaRPr lang="it-IT" sz="2100" dirty="0" smtClean="0"/>
          </a:p>
          <a:p>
            <a:pPr algn="just"/>
            <a:endParaRPr lang="it-IT" sz="1600" dirty="0"/>
          </a:p>
          <a:p>
            <a:pPr algn="just"/>
            <a:endParaRPr lang="it-IT" sz="1800" dirty="0"/>
          </a:p>
        </p:txBody>
      </p:sp>
      <p:pic>
        <p:nvPicPr>
          <p:cNvPr id="4" name="Immagine 3" descr="https://upload.wikimedia.org/wikipedia/commons/thumb/1/13/Zika_virus_infections_worldwide.svg/1280px-Zika_virus_infections_worldwide.sv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16632"/>
            <a:ext cx="3973035" cy="1512168"/>
          </a:xfrm>
          <a:prstGeom prst="rect">
            <a:avLst/>
          </a:prstGeom>
          <a:noFill/>
          <a:ln>
            <a:noFill/>
          </a:ln>
        </p:spPr>
      </p:pic>
      <p:sp>
        <p:nvSpPr>
          <p:cNvPr id="2" name="CasellaDiTesto 1"/>
          <p:cNvSpPr txBox="1"/>
          <p:nvPr/>
        </p:nvSpPr>
        <p:spPr>
          <a:xfrm flipH="1">
            <a:off x="6156176" y="744892"/>
            <a:ext cx="1754481" cy="523220"/>
          </a:xfrm>
          <a:prstGeom prst="rect">
            <a:avLst/>
          </a:prstGeom>
          <a:noFill/>
        </p:spPr>
        <p:txBody>
          <a:bodyPr wrap="square" rtlCol="0">
            <a:spAutoFit/>
          </a:bodyPr>
          <a:lstStyle/>
          <a:p>
            <a:r>
              <a:rPr lang="it-IT" sz="2800" b="1" dirty="0" smtClean="0"/>
              <a:t>Virus ZIKA</a:t>
            </a:r>
            <a:endParaRPr lang="it-IT" sz="2800" b="1" dirty="0"/>
          </a:p>
        </p:txBody>
      </p:sp>
    </p:spTree>
    <p:extLst>
      <p:ext uri="{BB962C8B-B14F-4D97-AF65-F5344CB8AC3E}">
        <p14:creationId xmlns:p14="http://schemas.microsoft.com/office/powerpoint/2010/main" val="1793932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165413"/>
            <a:ext cx="8928992" cy="6408712"/>
          </a:xfrm>
        </p:spPr>
        <p:txBody>
          <a:bodyPr>
            <a:normAutofit/>
          </a:bodyPr>
          <a:lstStyle/>
          <a:p>
            <a:pPr marL="0" indent="0" algn="ctr">
              <a:buNone/>
            </a:pPr>
            <a:r>
              <a:rPr lang="it-IT" sz="3600" b="1" dirty="0"/>
              <a:t>Encefalite da zecche (TBE</a:t>
            </a:r>
            <a:r>
              <a:rPr lang="it-IT" sz="3600" b="1" dirty="0" smtClean="0"/>
              <a:t>)</a:t>
            </a:r>
          </a:p>
          <a:p>
            <a:pPr marL="0" indent="0" algn="just">
              <a:buNone/>
            </a:pPr>
            <a:endParaRPr lang="it-IT" sz="1500" b="1" u="sng" dirty="0"/>
          </a:p>
          <a:p>
            <a:pPr marL="0" indent="0" algn="just">
              <a:buNone/>
            </a:pPr>
            <a:r>
              <a:rPr lang="it-IT" sz="1500" dirty="0" smtClean="0"/>
              <a:t>La TBE-</a:t>
            </a:r>
            <a:r>
              <a:rPr lang="it-IT" sz="1500" i="1" dirty="0" err="1" smtClean="0"/>
              <a:t>tick</a:t>
            </a:r>
            <a:r>
              <a:rPr lang="it-IT" sz="1500" i="1" dirty="0" smtClean="0"/>
              <a:t>-</a:t>
            </a:r>
            <a:r>
              <a:rPr lang="it-IT" sz="1500" i="1" dirty="0" err="1" smtClean="0"/>
              <a:t>borne</a:t>
            </a:r>
            <a:r>
              <a:rPr lang="it-IT" sz="1500" i="1" dirty="0" smtClean="0"/>
              <a:t> </a:t>
            </a:r>
            <a:r>
              <a:rPr lang="it-IT" sz="1500" i="1" dirty="0" err="1"/>
              <a:t>encephalitis</a:t>
            </a:r>
            <a:r>
              <a:rPr lang="it-IT" sz="1500" i="1" dirty="0" smtClean="0"/>
              <a:t> </a:t>
            </a:r>
            <a:r>
              <a:rPr lang="it-IT" sz="1500" dirty="0" smtClean="0"/>
              <a:t>si </a:t>
            </a:r>
            <a:r>
              <a:rPr lang="it-IT" sz="1500" dirty="0"/>
              <a:t>riscontra nei clima temperati dell’Europa occidentale, orientale e Russia. Anche l’Italia, </a:t>
            </a:r>
            <a:r>
              <a:rPr lang="it-IT" sz="1500" b="1" dirty="0"/>
              <a:t>dal </a:t>
            </a:r>
            <a:r>
              <a:rPr lang="it-IT" sz="1500" b="1" dirty="0" smtClean="0"/>
              <a:t>1970 (in provincia di Belluno), </a:t>
            </a:r>
            <a:r>
              <a:rPr lang="it-IT" sz="1500" dirty="0"/>
              <a:t>è interessata da infezioni di virus </a:t>
            </a:r>
            <a:r>
              <a:rPr lang="it-IT" sz="1500" dirty="0" smtClean="0"/>
              <a:t>TBE, </a:t>
            </a:r>
            <a:r>
              <a:rPr lang="it-IT" sz="1500" dirty="0"/>
              <a:t>in Toscana e nell’arco alpino (Trentino Alto Adige, Veneto e Friuli Venezia </a:t>
            </a:r>
            <a:r>
              <a:rPr lang="it-IT" sz="1500" dirty="0" smtClean="0"/>
              <a:t>Giulia). </a:t>
            </a:r>
            <a:endParaRPr lang="it-IT" sz="1500" dirty="0" smtClean="0"/>
          </a:p>
          <a:p>
            <a:pPr marL="0" indent="0" algn="just">
              <a:buNone/>
            </a:pPr>
            <a:r>
              <a:rPr lang="it-IT" sz="1500" dirty="0" smtClean="0"/>
              <a:t>Il </a:t>
            </a:r>
            <a:r>
              <a:rPr lang="it-IT" sz="1500" dirty="0"/>
              <a:t>virus trasmesso dalle zecche infetta diversi animali, selvatici o domestici, fra cui roditori, caprioli, ovini, caprini che contribuiscono al mantenimento del ciclo di trasmissione dell’infezione. Gli uccelli, molto probabilmente, contribuiscono a trasportare passivamente zecche infette anche a notevole distanza durante le loro migrazioni</a:t>
            </a:r>
            <a:r>
              <a:rPr lang="it-IT" sz="1500" dirty="0" smtClean="0"/>
              <a:t>.</a:t>
            </a:r>
          </a:p>
          <a:p>
            <a:pPr marL="0" indent="0" algn="just">
              <a:buNone/>
            </a:pPr>
            <a:r>
              <a:rPr lang="it-IT" sz="1500" dirty="0" smtClean="0"/>
              <a:t>Quando la zecca </a:t>
            </a:r>
            <a:r>
              <a:rPr lang="it-IT" sz="1500" dirty="0"/>
              <a:t>infetta </a:t>
            </a:r>
            <a:r>
              <a:rPr lang="it-IT" sz="1500" dirty="0" smtClean="0"/>
              <a:t>l’uomo</a:t>
            </a:r>
            <a:r>
              <a:rPr lang="it-IT" sz="1500" dirty="0"/>
              <a:t>, nel 70% dei casi circa, si manifesta un’infezione senza o con sintomi poco rilevanti, che può passare inosservata. </a:t>
            </a:r>
            <a:r>
              <a:rPr lang="it-IT" sz="1500" dirty="0" smtClean="0"/>
              <a:t>Nel </a:t>
            </a:r>
            <a:r>
              <a:rPr lang="it-IT" sz="1500" dirty="0"/>
              <a:t>30% dei casi, dopo 3-28 giorni </a:t>
            </a:r>
            <a:r>
              <a:rPr lang="it-IT" sz="1500" dirty="0" smtClean="0"/>
              <a:t>si hanno  </a:t>
            </a:r>
            <a:r>
              <a:rPr lang="it-IT" sz="1500" dirty="0"/>
              <a:t>sintomi </a:t>
            </a:r>
            <a:r>
              <a:rPr lang="it-IT" sz="1500" dirty="0" err="1"/>
              <a:t>similinfluenzali</a:t>
            </a:r>
            <a:r>
              <a:rPr lang="it-IT" sz="1500" dirty="0"/>
              <a:t> </a:t>
            </a:r>
            <a:r>
              <a:rPr lang="it-IT" sz="1500" dirty="0" smtClean="0"/>
              <a:t>senza ulteriori </a:t>
            </a:r>
            <a:r>
              <a:rPr lang="it-IT" sz="1500" dirty="0"/>
              <a:t>conseguenze. Nel 10-20 per cento di questi casi, dopo un intervallo senza disturbi di 8-20 giorni, inizia </a:t>
            </a:r>
            <a:r>
              <a:rPr lang="it-IT" sz="1500" dirty="0" smtClean="0"/>
              <a:t>una seconda fase caratterizzata da disturbi del sistema nervoso centrale con l’1% di mortalità.</a:t>
            </a:r>
            <a:r>
              <a:rPr lang="it-IT" sz="1500" dirty="0"/>
              <a:t/>
            </a:r>
            <a:br>
              <a:rPr lang="it-IT" sz="1500" dirty="0"/>
            </a:br>
            <a:r>
              <a:rPr lang="it-IT" sz="1500" dirty="0" smtClean="0"/>
              <a:t>Esiste </a:t>
            </a:r>
            <a:r>
              <a:rPr lang="it-IT" sz="1500" dirty="0"/>
              <a:t>un vaccino, costituito da un virus attenuato consigliabile ai soggetti esposti, es. escursionisti e forestali</a:t>
            </a:r>
            <a:r>
              <a:rPr lang="it-IT" sz="1500" dirty="0" smtClean="0"/>
              <a:t>.</a:t>
            </a:r>
          </a:p>
          <a:p>
            <a:pPr marL="0" indent="0" algn="just">
              <a:buNone/>
            </a:pPr>
            <a:endParaRPr lang="it-IT" sz="1800" dirty="0"/>
          </a:p>
          <a:p>
            <a:pPr marL="0" indent="0" algn="just">
              <a:buNone/>
            </a:pPr>
            <a:endParaRPr lang="it-IT" sz="1800" dirty="0"/>
          </a:p>
          <a:p>
            <a:endParaRPr lang="it-IT" dirty="0"/>
          </a:p>
        </p:txBody>
      </p:sp>
      <p:sp>
        <p:nvSpPr>
          <p:cNvPr id="4" name="CasellaDiTesto 3"/>
          <p:cNvSpPr txBox="1"/>
          <p:nvPr/>
        </p:nvSpPr>
        <p:spPr>
          <a:xfrm>
            <a:off x="2195736" y="3068960"/>
            <a:ext cx="184731" cy="369332"/>
          </a:xfrm>
          <a:prstGeom prst="rect">
            <a:avLst/>
          </a:prstGeom>
          <a:noFill/>
        </p:spPr>
        <p:txBody>
          <a:bodyPr wrap="none" rtlCol="0">
            <a:spAutoFit/>
          </a:bodyPr>
          <a:lstStyle/>
          <a:p>
            <a:endParaRPr lang="it-IT" dirty="0"/>
          </a:p>
        </p:txBody>
      </p:sp>
      <p:pic>
        <p:nvPicPr>
          <p:cNvPr id="5" name="Segnaposto contenuto 3" descr="5406.gif"/>
          <p:cNvPicPr>
            <a:picLocks noChangeAspect="1"/>
          </p:cNvPicPr>
          <p:nvPr/>
        </p:nvPicPr>
        <p:blipFill rotWithShape="1">
          <a:blip r:embed="rId2" cstate="print">
            <a:extLst>
              <a:ext uri="{28A0092B-C50C-407E-A947-70E740481C1C}">
                <a14:useLocalDpi xmlns:a14="http://schemas.microsoft.com/office/drawing/2010/main" val="0"/>
              </a:ext>
            </a:extLst>
          </a:blip>
          <a:srcRect l="9331" r="23896" b="14575"/>
          <a:stretch/>
        </p:blipFill>
        <p:spPr>
          <a:xfrm>
            <a:off x="1122938" y="3789040"/>
            <a:ext cx="2945006" cy="2952328"/>
          </a:xfrm>
          <a:prstGeom prst="rect">
            <a:avLst/>
          </a:prstGeom>
        </p:spPr>
      </p:pic>
      <p:pic>
        <p:nvPicPr>
          <p:cNvPr id="6" name="Segnaposto contenuto 3" descr="5407.gif"/>
          <p:cNvPicPr>
            <a:picLocks noChangeAspect="1"/>
          </p:cNvPicPr>
          <p:nvPr/>
        </p:nvPicPr>
        <p:blipFill rotWithShape="1">
          <a:blip r:embed="rId3">
            <a:extLst>
              <a:ext uri="{28A0092B-C50C-407E-A947-70E740481C1C}">
                <a14:useLocalDpi xmlns:a14="http://schemas.microsoft.com/office/drawing/2010/main" val="0"/>
              </a:ext>
            </a:extLst>
          </a:blip>
          <a:srcRect l="7404" t="4479" r="22928" b="17813"/>
          <a:stretch/>
        </p:blipFill>
        <p:spPr>
          <a:xfrm>
            <a:off x="5076056" y="3902416"/>
            <a:ext cx="3096344" cy="2766944"/>
          </a:xfrm>
          <a:prstGeom prst="rect">
            <a:avLst/>
          </a:prstGeom>
        </p:spPr>
      </p:pic>
      <p:sp>
        <p:nvSpPr>
          <p:cNvPr id="7" name="CasellaDiTesto 6"/>
          <p:cNvSpPr txBox="1"/>
          <p:nvPr/>
        </p:nvSpPr>
        <p:spPr>
          <a:xfrm>
            <a:off x="3419872" y="6372036"/>
            <a:ext cx="936104" cy="369332"/>
          </a:xfrm>
          <a:prstGeom prst="rect">
            <a:avLst/>
          </a:prstGeom>
          <a:solidFill>
            <a:schemeClr val="bg1"/>
          </a:solidFill>
        </p:spPr>
        <p:txBody>
          <a:bodyPr wrap="square" rtlCol="0">
            <a:spAutoFit/>
          </a:bodyPr>
          <a:lstStyle/>
          <a:p>
            <a:endParaRPr lang="it-IT" dirty="0"/>
          </a:p>
        </p:txBody>
      </p:sp>
    </p:spTree>
    <p:extLst>
      <p:ext uri="{BB962C8B-B14F-4D97-AF65-F5344CB8AC3E}">
        <p14:creationId xmlns:p14="http://schemas.microsoft.com/office/powerpoint/2010/main" val="4246368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Segnaposto contenuto 3" descr="tab5401.gif"/>
          <p:cNvPicPr>
            <a:picLocks noGrp="1" noChangeAspect="1"/>
          </p:cNvPicPr>
          <p:nvPr>
            <p:ph/>
          </p:nvPr>
        </p:nvPicPr>
        <p:blipFill rotWithShape="1">
          <a:blip r:embed="rId2">
            <a:extLst>
              <a:ext uri="{28A0092B-C50C-407E-A947-70E740481C1C}">
                <a14:useLocalDpi xmlns:a14="http://schemas.microsoft.com/office/drawing/2010/main" val="0"/>
              </a:ext>
            </a:extLst>
          </a:blip>
          <a:srcRect l="4299" t="18350" r="5128" b="18691"/>
          <a:stretch/>
        </p:blipFill>
        <p:spPr>
          <a:xfrm>
            <a:off x="59606" y="1124744"/>
            <a:ext cx="9084394" cy="3700534"/>
          </a:xfrm>
        </p:spPr>
      </p:pic>
      <p:sp>
        <p:nvSpPr>
          <p:cNvPr id="2" name="CasellaDiTesto 1"/>
          <p:cNvSpPr txBox="1"/>
          <p:nvPr/>
        </p:nvSpPr>
        <p:spPr>
          <a:xfrm>
            <a:off x="2627784" y="44624"/>
            <a:ext cx="3816424" cy="954107"/>
          </a:xfrm>
          <a:prstGeom prst="rect">
            <a:avLst/>
          </a:prstGeom>
          <a:noFill/>
        </p:spPr>
        <p:txBody>
          <a:bodyPr wrap="square" rtlCol="0">
            <a:spAutoFit/>
          </a:bodyPr>
          <a:lstStyle/>
          <a:p>
            <a:pPr algn="ctr"/>
            <a:r>
              <a:rPr lang="it-IT" sz="2800" b="1" dirty="0" smtClean="0"/>
              <a:t>Famiglia </a:t>
            </a:r>
            <a:r>
              <a:rPr lang="it-IT" sz="2800" b="1" dirty="0" err="1" smtClean="0"/>
              <a:t>Togaviridae</a:t>
            </a:r>
            <a:endParaRPr lang="it-IT" sz="2800" b="1" dirty="0" smtClean="0"/>
          </a:p>
          <a:p>
            <a:pPr algn="ctr"/>
            <a:r>
              <a:rPr lang="it-IT" sz="2600" b="1" dirty="0" smtClean="0"/>
              <a:t>Genere </a:t>
            </a:r>
            <a:r>
              <a:rPr lang="it-IT" sz="2600" b="1" i="1" dirty="0" err="1" smtClean="0"/>
              <a:t>Alphavirus</a:t>
            </a:r>
            <a:r>
              <a:rPr lang="it-IT" sz="2600" b="1" dirty="0" smtClean="0"/>
              <a:t>  </a:t>
            </a:r>
            <a:endParaRPr lang="it-IT" sz="2600" b="1" dirty="0"/>
          </a:p>
        </p:txBody>
      </p:sp>
      <p:sp>
        <p:nvSpPr>
          <p:cNvPr id="3" name="CasellaDiTesto 2"/>
          <p:cNvSpPr txBox="1"/>
          <p:nvPr/>
        </p:nvSpPr>
        <p:spPr>
          <a:xfrm>
            <a:off x="179512" y="5229200"/>
            <a:ext cx="8640960" cy="1200329"/>
          </a:xfrm>
          <a:prstGeom prst="rect">
            <a:avLst/>
          </a:prstGeom>
          <a:noFill/>
        </p:spPr>
        <p:txBody>
          <a:bodyPr wrap="square" rtlCol="0">
            <a:spAutoFit/>
          </a:bodyPr>
          <a:lstStyle/>
          <a:p>
            <a:pPr algn="just"/>
            <a:r>
              <a:rPr lang="it-IT" dirty="0" smtClean="0"/>
              <a:t>Nell’uomo </a:t>
            </a:r>
            <a:r>
              <a:rPr lang="it-IT" dirty="0"/>
              <a:t>le manifestazioni comprendono: malattie febbrili non differenziate, eruzioni cutanee, artralgie, artrite, encefalite. </a:t>
            </a:r>
            <a:r>
              <a:rPr lang="it-IT" dirty="0">
                <a:solidFill>
                  <a:srgbClr val="FF0000"/>
                </a:solidFill>
              </a:rPr>
              <a:t>Tutti gli </a:t>
            </a:r>
            <a:r>
              <a:rPr lang="it-IT" dirty="0" err="1">
                <a:solidFill>
                  <a:srgbClr val="FF0000"/>
                </a:solidFill>
              </a:rPr>
              <a:t>Alphavirus</a:t>
            </a:r>
            <a:r>
              <a:rPr lang="it-IT" dirty="0">
                <a:solidFill>
                  <a:srgbClr val="FF0000"/>
                </a:solidFill>
              </a:rPr>
              <a:t> sono trasmessi da zanzare</a:t>
            </a:r>
            <a:r>
              <a:rPr lang="it-IT" dirty="0"/>
              <a:t> e alcuni hanno come serbatoi uccelli o mammiferi</a:t>
            </a:r>
            <a:r>
              <a:rPr lang="it-IT" b="1" dirty="0">
                <a:solidFill>
                  <a:srgbClr val="FF0000"/>
                </a:solidFill>
              </a:rPr>
              <a:t>. </a:t>
            </a:r>
            <a:endParaRPr lang="it-IT" b="1" dirty="0" smtClean="0">
              <a:solidFill>
                <a:srgbClr val="FF0000"/>
              </a:solidFill>
            </a:endParaRPr>
          </a:p>
          <a:p>
            <a:pPr algn="ctr"/>
            <a:r>
              <a:rPr lang="it-IT" b="1" dirty="0" smtClean="0">
                <a:solidFill>
                  <a:srgbClr val="FF0000"/>
                </a:solidFill>
              </a:rPr>
              <a:t>In </a:t>
            </a:r>
            <a:r>
              <a:rPr lang="it-IT" b="1" dirty="0">
                <a:solidFill>
                  <a:srgbClr val="FF0000"/>
                </a:solidFill>
              </a:rPr>
              <a:t>Italia è presente il virus </a:t>
            </a:r>
            <a:r>
              <a:rPr lang="it-IT" b="1" dirty="0" err="1">
                <a:solidFill>
                  <a:srgbClr val="FF0000"/>
                </a:solidFill>
              </a:rPr>
              <a:t>Chikungunya</a:t>
            </a:r>
            <a:r>
              <a:rPr lang="it-IT" b="1" dirty="0">
                <a:solidFill>
                  <a:srgbClr val="FF0000"/>
                </a:solidFill>
              </a:rPr>
              <a:t>.</a:t>
            </a:r>
          </a:p>
        </p:txBody>
      </p:sp>
      <p:sp>
        <p:nvSpPr>
          <p:cNvPr id="4" name="CasellaDiTesto 3"/>
          <p:cNvSpPr txBox="1"/>
          <p:nvPr/>
        </p:nvSpPr>
        <p:spPr>
          <a:xfrm>
            <a:off x="1187624" y="3887470"/>
            <a:ext cx="936104" cy="261610"/>
          </a:xfrm>
          <a:prstGeom prst="rect">
            <a:avLst/>
          </a:prstGeom>
          <a:noFill/>
          <a:ln>
            <a:solidFill>
              <a:srgbClr val="FF0000"/>
            </a:solidFill>
          </a:ln>
        </p:spPr>
        <p:txBody>
          <a:bodyPr wrap="square" rtlCol="0">
            <a:spAutoFit/>
          </a:bodyPr>
          <a:lstStyle/>
          <a:p>
            <a:endParaRPr lang="it-IT" sz="1100" dirty="0"/>
          </a:p>
        </p:txBody>
      </p:sp>
    </p:spTree>
    <p:extLst>
      <p:ext uri="{BB962C8B-B14F-4D97-AF65-F5344CB8AC3E}">
        <p14:creationId xmlns:p14="http://schemas.microsoft.com/office/powerpoint/2010/main" val="2478185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p:txBody>
          <a:bodyPr/>
          <a:lstStyle/>
          <a:p>
            <a:endParaRPr lang="it-IT" dirty="0"/>
          </a:p>
          <a:p>
            <a:endParaRPr lang="it-IT" sz="2000" dirty="0"/>
          </a:p>
        </p:txBody>
      </p:sp>
      <p:pic>
        <p:nvPicPr>
          <p:cNvPr id="4" name="irc_mi" descr="https://gmggranger.files.wordpress.com/2014/10/01-ebola_acrossafrica_141002.png?w=875&amp;h=465">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12777"/>
            <a:ext cx="8424936" cy="5112567"/>
          </a:xfrm>
          <a:prstGeom prst="rect">
            <a:avLst/>
          </a:prstGeom>
          <a:noFill/>
          <a:ln>
            <a:noFill/>
          </a:ln>
        </p:spPr>
      </p:pic>
      <p:sp>
        <p:nvSpPr>
          <p:cNvPr id="5" name="CasellaDiTesto 4"/>
          <p:cNvSpPr txBox="1"/>
          <p:nvPr/>
        </p:nvSpPr>
        <p:spPr>
          <a:xfrm>
            <a:off x="395536" y="404664"/>
            <a:ext cx="8424936" cy="584775"/>
          </a:xfrm>
          <a:prstGeom prst="rect">
            <a:avLst/>
          </a:prstGeom>
          <a:noFill/>
        </p:spPr>
        <p:txBody>
          <a:bodyPr wrap="square" rtlCol="0">
            <a:spAutoFit/>
          </a:bodyPr>
          <a:lstStyle/>
          <a:p>
            <a:pPr algn="ctr"/>
            <a:r>
              <a:rPr lang="it-IT" sz="3200" b="1" dirty="0" smtClean="0"/>
              <a:t>Diffusione del virus Ebola e focolai epidemici</a:t>
            </a:r>
            <a:endParaRPr lang="it-IT" sz="3200" b="1" dirty="0"/>
          </a:p>
        </p:txBody>
      </p:sp>
    </p:spTree>
    <p:extLst>
      <p:ext uri="{BB962C8B-B14F-4D97-AF65-F5344CB8AC3E}">
        <p14:creationId xmlns:p14="http://schemas.microsoft.com/office/powerpoint/2010/main" val="1404064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79282" y="457200"/>
            <a:ext cx="6948854" cy="762000"/>
          </a:xfrm>
        </p:spPr>
        <p:txBody>
          <a:bodyPr>
            <a:noAutofit/>
          </a:bodyPr>
          <a:lstStyle/>
          <a:p>
            <a:pPr algn="ctr" eaLnBrk="1" hangingPunct="1"/>
            <a:r>
              <a:rPr lang="it-IT" altLang="it-IT" sz="2800" b="1" dirty="0" smtClean="0"/>
              <a:t>Virus </a:t>
            </a:r>
            <a:r>
              <a:rPr lang="it-IT" altLang="it-IT" sz="2800" b="1" dirty="0" err="1" smtClean="0"/>
              <a:t>Chikungunya</a:t>
            </a:r>
            <a:r>
              <a:rPr lang="it-IT" altLang="it-IT" sz="2800" b="1" dirty="0" smtClean="0"/>
              <a:t> in Emilia-Romagna: </a:t>
            </a:r>
            <a:br>
              <a:rPr lang="it-IT" altLang="it-IT" sz="2800" b="1" dirty="0" smtClean="0"/>
            </a:br>
            <a:r>
              <a:rPr lang="it-IT" altLang="it-IT" sz="2800" b="1" dirty="0" smtClean="0"/>
              <a:t>caccia alla zanzara tigre (Aedes </a:t>
            </a:r>
            <a:r>
              <a:rPr lang="it-IT" altLang="it-IT" sz="2800" b="1" dirty="0" err="1" smtClean="0"/>
              <a:t>albopictus</a:t>
            </a:r>
            <a:r>
              <a:rPr lang="it-IT" altLang="it-IT" sz="2800" b="1" dirty="0" smtClean="0"/>
              <a:t>)– settembre 2007</a:t>
            </a:r>
          </a:p>
        </p:txBody>
      </p:sp>
      <p:pic>
        <p:nvPicPr>
          <p:cNvPr id="15363" name="Picture 3" descr="1538891--180x140"/>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286500" y="3714750"/>
            <a:ext cx="2373923" cy="2235200"/>
          </a:xfrm>
          <a:noFill/>
        </p:spPr>
      </p:pic>
      <p:sp>
        <p:nvSpPr>
          <p:cNvPr id="15364" name="CasellaDiTesto 3"/>
          <p:cNvSpPr txBox="1">
            <a:spLocks noChangeArrowheads="1"/>
          </p:cNvSpPr>
          <p:nvPr/>
        </p:nvSpPr>
        <p:spPr bwMode="auto">
          <a:xfrm>
            <a:off x="813289" y="1857375"/>
            <a:ext cx="501161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新細明體" pitchFamily="18" charset="-120"/>
              </a:defRPr>
            </a:lvl9pPr>
          </a:lstStyle>
          <a:p>
            <a:pPr algn="just" eaLnBrk="1" hangingPunct="1">
              <a:spcBef>
                <a:spcPct val="0"/>
              </a:spcBef>
              <a:buClrTx/>
              <a:buSzTx/>
              <a:buFont typeface="Arial" charset="0"/>
              <a:buChar char="•"/>
            </a:pPr>
            <a:r>
              <a:rPr lang="it-IT" altLang="it-IT" sz="2400" dirty="0"/>
              <a:t>Nel 2007 arriva in Italia dall’India un passeggero infetto e in poche settimane si riscontrano più di 200 casi di febbre da </a:t>
            </a:r>
            <a:r>
              <a:rPr lang="it-IT" altLang="it-IT" sz="2400" dirty="0" err="1"/>
              <a:t>Chikungunya</a:t>
            </a:r>
            <a:r>
              <a:rPr lang="it-IT" altLang="it-IT" sz="2400" dirty="0"/>
              <a:t> (in Swahili significa “andare curvo”)</a:t>
            </a:r>
          </a:p>
          <a:p>
            <a:pPr algn="just" eaLnBrk="1" hangingPunct="1">
              <a:spcBef>
                <a:spcPct val="0"/>
              </a:spcBef>
              <a:buClrTx/>
              <a:buSzTx/>
              <a:buFont typeface="Arial" charset="0"/>
              <a:buChar char="•"/>
            </a:pPr>
            <a:endParaRPr lang="it-IT" altLang="it-IT" sz="2400" dirty="0"/>
          </a:p>
          <a:p>
            <a:pPr algn="just" eaLnBrk="1" hangingPunct="1">
              <a:spcBef>
                <a:spcPct val="0"/>
              </a:spcBef>
              <a:buClrTx/>
              <a:buSzTx/>
              <a:buFont typeface="Arial" charset="0"/>
              <a:buChar char="•"/>
            </a:pPr>
            <a:r>
              <a:rPr lang="it-IT" altLang="it-IT" sz="2400" dirty="0"/>
              <a:t>Le condizioni climatiche estive del centro-nord dell’Italia simili al clima tropicale indiano facilitano la riproduzione delle zanzare in entrambi i paesi.</a:t>
            </a:r>
          </a:p>
        </p:txBody>
      </p:sp>
    </p:spTree>
    <p:extLst>
      <p:ext uri="{BB962C8B-B14F-4D97-AF65-F5344CB8AC3E}">
        <p14:creationId xmlns:p14="http://schemas.microsoft.com/office/powerpoint/2010/main" val="21913487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Segnaposto contenuto 3" descr="tab5302.gif"/>
          <p:cNvPicPr>
            <a:picLocks noGrp="1" noChangeAspect="1"/>
          </p:cNvPicPr>
          <p:nvPr>
            <p:ph/>
          </p:nvPr>
        </p:nvPicPr>
        <p:blipFill rotWithShape="1">
          <a:blip r:embed="rId2">
            <a:extLst>
              <a:ext uri="{28A0092B-C50C-407E-A947-70E740481C1C}">
                <a14:useLocalDpi xmlns:a14="http://schemas.microsoft.com/office/drawing/2010/main" val="0"/>
              </a:ext>
            </a:extLst>
          </a:blip>
          <a:srcRect l="5343" t="13860" r="6297" b="26857"/>
          <a:stretch/>
        </p:blipFill>
        <p:spPr>
          <a:xfrm>
            <a:off x="52240" y="1325879"/>
            <a:ext cx="9056264" cy="3903321"/>
          </a:xfrm>
        </p:spPr>
      </p:pic>
      <p:sp>
        <p:nvSpPr>
          <p:cNvPr id="2" name="CasellaDiTesto 1"/>
          <p:cNvSpPr txBox="1"/>
          <p:nvPr/>
        </p:nvSpPr>
        <p:spPr>
          <a:xfrm>
            <a:off x="251520" y="5445224"/>
            <a:ext cx="8640960" cy="1066959"/>
          </a:xfrm>
          <a:prstGeom prst="rect">
            <a:avLst/>
          </a:prstGeom>
          <a:noFill/>
        </p:spPr>
        <p:txBody>
          <a:bodyPr wrap="square" rtlCol="0">
            <a:spAutoFit/>
          </a:bodyPr>
          <a:lstStyle/>
          <a:p>
            <a:pPr algn="just"/>
            <a:r>
              <a:rPr lang="it-IT" sz="3200" baseline="-25000" dirty="0" smtClean="0"/>
              <a:t>* </a:t>
            </a:r>
            <a:r>
              <a:rPr lang="it-IT" sz="1400" dirty="0" smtClean="0"/>
              <a:t>I </a:t>
            </a:r>
            <a:r>
              <a:rPr lang="it-IT" sz="1400" b="1" dirty="0" err="1"/>
              <a:t>Nairovirus</a:t>
            </a:r>
            <a:r>
              <a:rPr lang="it-IT" sz="1400" dirty="0"/>
              <a:t> danno la febbre emorragica del Congo e Crimea ad elevata mortalità. Gli </a:t>
            </a:r>
            <a:r>
              <a:rPr lang="it-IT" sz="1400" b="1" dirty="0" err="1"/>
              <a:t>Hantavirus</a:t>
            </a:r>
            <a:r>
              <a:rPr lang="it-IT" sz="1400" dirty="0"/>
              <a:t> sono gli unici </a:t>
            </a:r>
            <a:endParaRPr lang="it-IT" sz="1400" dirty="0" smtClean="0"/>
          </a:p>
          <a:p>
            <a:pPr algn="just"/>
            <a:r>
              <a:rPr lang="it-IT" sz="1400" dirty="0" smtClean="0"/>
              <a:t>che </a:t>
            </a:r>
            <a:r>
              <a:rPr lang="it-IT" sz="1400" dirty="0"/>
              <a:t>non richiedono un vettore </a:t>
            </a:r>
            <a:r>
              <a:rPr lang="it-IT" sz="1400" dirty="0" smtClean="0"/>
              <a:t>e la </a:t>
            </a:r>
            <a:r>
              <a:rPr lang="it-IT" sz="1400" dirty="0"/>
              <a:t>riserva naturale è rappresentata dai topi. Sono responsabili di febbri emorragiche </a:t>
            </a:r>
            <a:endParaRPr lang="it-IT" sz="1400" dirty="0" smtClean="0"/>
          </a:p>
          <a:p>
            <a:pPr algn="just"/>
            <a:r>
              <a:rPr lang="it-IT" sz="1400" dirty="0" smtClean="0"/>
              <a:t>con </a:t>
            </a:r>
            <a:r>
              <a:rPr lang="it-IT" sz="1400" dirty="0"/>
              <a:t>sindrome renale anche nella ex Iugoslavia, Russia e </a:t>
            </a:r>
            <a:r>
              <a:rPr lang="it-IT" sz="1400" dirty="0" err="1"/>
              <a:t>Nord-Europa</a:t>
            </a:r>
            <a:endParaRPr lang="it-IT" sz="1400" dirty="0"/>
          </a:p>
          <a:p>
            <a:endParaRPr lang="it-IT" sz="1400" dirty="0"/>
          </a:p>
        </p:txBody>
      </p:sp>
      <p:sp>
        <p:nvSpPr>
          <p:cNvPr id="3" name="CasellaDiTesto 2"/>
          <p:cNvSpPr txBox="1"/>
          <p:nvPr/>
        </p:nvSpPr>
        <p:spPr>
          <a:xfrm>
            <a:off x="2627784" y="332656"/>
            <a:ext cx="3906582" cy="584775"/>
          </a:xfrm>
          <a:prstGeom prst="rect">
            <a:avLst/>
          </a:prstGeom>
          <a:noFill/>
        </p:spPr>
        <p:txBody>
          <a:bodyPr wrap="none" rtlCol="0">
            <a:spAutoFit/>
          </a:bodyPr>
          <a:lstStyle/>
          <a:p>
            <a:r>
              <a:rPr lang="it-IT" sz="3200" b="1" dirty="0" smtClean="0"/>
              <a:t>Famiglia </a:t>
            </a:r>
            <a:r>
              <a:rPr lang="it-IT" sz="3200" b="1" dirty="0" err="1" smtClean="0"/>
              <a:t>Bunyaviridae</a:t>
            </a:r>
            <a:endParaRPr lang="it-IT" sz="3200" b="1" dirty="0"/>
          </a:p>
        </p:txBody>
      </p:sp>
      <p:sp>
        <p:nvSpPr>
          <p:cNvPr id="4" name="CasellaDiTesto 3"/>
          <p:cNvSpPr txBox="1"/>
          <p:nvPr/>
        </p:nvSpPr>
        <p:spPr>
          <a:xfrm>
            <a:off x="1115616" y="2996952"/>
            <a:ext cx="1800200" cy="307777"/>
          </a:xfrm>
          <a:prstGeom prst="rect">
            <a:avLst/>
          </a:prstGeom>
          <a:noFill/>
          <a:ln>
            <a:solidFill>
              <a:srgbClr val="FF0000"/>
            </a:solidFill>
          </a:ln>
        </p:spPr>
        <p:txBody>
          <a:bodyPr wrap="square" rtlCol="0">
            <a:spAutoFit/>
          </a:bodyPr>
          <a:lstStyle/>
          <a:p>
            <a:r>
              <a:rPr lang="it-IT" sz="1400" b="1" dirty="0" smtClean="0">
                <a:solidFill>
                  <a:schemeClr val="tx1">
                    <a:lumMod val="50000"/>
                    <a:lumOff val="50000"/>
                  </a:schemeClr>
                </a:solidFill>
              </a:rPr>
              <a:t>Toscana virus (TOS-V)</a:t>
            </a:r>
            <a:endParaRPr lang="it-IT" sz="1400" b="1" dirty="0">
              <a:solidFill>
                <a:schemeClr val="tx1">
                  <a:lumMod val="50000"/>
                  <a:lumOff val="50000"/>
                </a:schemeClr>
              </a:solidFill>
            </a:endParaRPr>
          </a:p>
        </p:txBody>
      </p:sp>
    </p:spTree>
    <p:extLst>
      <p:ext uri="{BB962C8B-B14F-4D97-AF65-F5344CB8AC3E}">
        <p14:creationId xmlns:p14="http://schemas.microsoft.com/office/powerpoint/2010/main" val="1402233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err="1"/>
              <a:t>Bunjaviridae</a:t>
            </a:r>
            <a:r>
              <a:rPr lang="it-IT" sz="3200" b="1" dirty="0"/>
              <a:t>, </a:t>
            </a:r>
            <a:r>
              <a:rPr lang="it-IT" sz="3200" dirty="0"/>
              <a:t>genere </a:t>
            </a:r>
            <a:r>
              <a:rPr lang="it-IT" sz="3200" i="1" dirty="0" err="1"/>
              <a:t>Phlebovirus</a:t>
            </a:r>
            <a:r>
              <a:rPr lang="it-IT" sz="3200" dirty="0"/>
              <a:t>,</a:t>
            </a:r>
          </a:p>
        </p:txBody>
      </p:sp>
      <p:sp>
        <p:nvSpPr>
          <p:cNvPr id="3" name="Segnaposto contenuto 2"/>
          <p:cNvSpPr>
            <a:spLocks noGrp="1"/>
          </p:cNvSpPr>
          <p:nvPr>
            <p:ph idx="1"/>
          </p:nvPr>
        </p:nvSpPr>
        <p:spPr>
          <a:xfrm>
            <a:off x="457200" y="1960240"/>
            <a:ext cx="8229600" cy="3052936"/>
          </a:xfrm>
        </p:spPr>
        <p:txBody>
          <a:bodyPr>
            <a:normAutofit/>
          </a:bodyPr>
          <a:lstStyle/>
          <a:p>
            <a:pPr marL="0" indent="0" algn="just">
              <a:buNone/>
            </a:pPr>
            <a:r>
              <a:rPr lang="it-IT" sz="2400" dirty="0"/>
              <a:t>P</a:t>
            </a:r>
            <a:r>
              <a:rPr lang="it-IT" sz="2400" dirty="0" smtClean="0"/>
              <a:t>rendono </a:t>
            </a:r>
            <a:r>
              <a:rPr lang="it-IT" sz="2400" dirty="0"/>
              <a:t>il nome dalla loro nicchia ecologica e sono presenti anche in Italia, come il  </a:t>
            </a:r>
            <a:r>
              <a:rPr lang="it-IT" sz="2400" b="1" dirty="0"/>
              <a:t>Toscana virus (TOSV), il virus Napoletano e Siciliano. </a:t>
            </a:r>
            <a:r>
              <a:rPr lang="it-IT" sz="2400" dirty="0"/>
              <a:t>Vengono trasmessi dalle mosche del genere </a:t>
            </a:r>
            <a:r>
              <a:rPr lang="it-IT" sz="2400" i="1" dirty="0" err="1"/>
              <a:t>Phlebotomus</a:t>
            </a:r>
            <a:r>
              <a:rPr lang="it-IT" sz="2400" dirty="0"/>
              <a:t> (pappataci) e danno una sindrome non letale nota come febbre da pappataci. La sintomatologia prevalente è febbre, cefalea, anoressia vomito e nausea. Il virus Toscana può essere causa di </a:t>
            </a:r>
            <a:r>
              <a:rPr lang="it-IT" sz="2400" dirty="0" err="1"/>
              <a:t>meningo</a:t>
            </a:r>
            <a:r>
              <a:rPr lang="it-IT" sz="2400" dirty="0"/>
              <a:t>-encefaliti. </a:t>
            </a:r>
          </a:p>
          <a:p>
            <a:endParaRPr lang="it-IT" dirty="0"/>
          </a:p>
        </p:txBody>
      </p:sp>
    </p:spTree>
    <p:extLst>
      <p:ext uri="{BB962C8B-B14F-4D97-AF65-F5344CB8AC3E}">
        <p14:creationId xmlns:p14="http://schemas.microsoft.com/office/powerpoint/2010/main" val="1840913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02474" y="188640"/>
            <a:ext cx="3688373" cy="762000"/>
          </a:xfrm>
        </p:spPr>
        <p:txBody>
          <a:bodyPr/>
          <a:lstStyle/>
          <a:p>
            <a:pPr eaLnBrk="1" hangingPunct="1"/>
            <a:r>
              <a:rPr lang="it-IT" altLang="it-IT" sz="3600" b="1" dirty="0" smtClean="0"/>
              <a:t>Il virus Toscana</a:t>
            </a:r>
            <a:endParaRPr lang="it-IT" altLang="it-IT" sz="3600" dirty="0" smtClean="0"/>
          </a:p>
        </p:txBody>
      </p:sp>
      <p:sp>
        <p:nvSpPr>
          <p:cNvPr id="17411" name="Rectangle 3"/>
          <p:cNvSpPr>
            <a:spLocks noGrp="1" noChangeArrowheads="1"/>
          </p:cNvSpPr>
          <p:nvPr>
            <p:ph type="body" idx="1"/>
          </p:nvPr>
        </p:nvSpPr>
        <p:spPr>
          <a:xfrm>
            <a:off x="52755" y="1556792"/>
            <a:ext cx="6535469" cy="4896544"/>
          </a:xfrm>
        </p:spPr>
        <p:txBody>
          <a:bodyPr>
            <a:normAutofit fontScale="25000" lnSpcReduction="20000"/>
          </a:bodyPr>
          <a:lstStyle/>
          <a:p>
            <a:pPr algn="just" eaLnBrk="1" hangingPunct="1">
              <a:lnSpc>
                <a:spcPct val="90000"/>
              </a:lnSpc>
            </a:pPr>
            <a:r>
              <a:rPr lang="it-IT" altLang="it-IT" sz="8000" dirty="0" smtClean="0">
                <a:cs typeface="Arial" panose="020B0604020202020204" pitchFamily="34" charset="0"/>
              </a:rPr>
              <a:t>Il virus Toscana (TOS-V) è trasmesso all’uomo dalla puntura di due insetti ematofagi          (</a:t>
            </a:r>
            <a:r>
              <a:rPr lang="it-IT" altLang="it-IT" sz="8000" i="1" dirty="0" err="1" smtClean="0">
                <a:cs typeface="Arial" panose="020B0604020202020204" pitchFamily="34" charset="0"/>
              </a:rPr>
              <a:t>Phlebotomus</a:t>
            </a:r>
            <a:r>
              <a:rPr lang="it-IT" altLang="it-IT" sz="8000" i="1" dirty="0" smtClean="0">
                <a:cs typeface="Arial" panose="020B0604020202020204" pitchFamily="34" charset="0"/>
              </a:rPr>
              <a:t> </a:t>
            </a:r>
            <a:r>
              <a:rPr lang="it-IT" altLang="it-IT" sz="8000" i="1" dirty="0" err="1" smtClean="0">
                <a:cs typeface="Arial" panose="020B0604020202020204" pitchFamily="34" charset="0"/>
              </a:rPr>
              <a:t>perniciosus</a:t>
            </a:r>
            <a:r>
              <a:rPr lang="it-IT" altLang="it-IT" sz="8000" i="1" dirty="0" smtClean="0">
                <a:cs typeface="Arial" panose="020B0604020202020204" pitchFamily="34" charset="0"/>
              </a:rPr>
              <a:t>  e </a:t>
            </a:r>
            <a:r>
              <a:rPr lang="it-IT" altLang="it-IT" sz="8000" i="1" dirty="0" err="1" smtClean="0">
                <a:cs typeface="Arial" panose="020B0604020202020204" pitchFamily="34" charset="0"/>
              </a:rPr>
              <a:t>perfiliewi</a:t>
            </a:r>
            <a:r>
              <a:rPr lang="it-IT" altLang="it-IT" sz="8000" dirty="0" smtClean="0">
                <a:cs typeface="Arial" panose="020B0604020202020204" pitchFamily="34" charset="0"/>
              </a:rPr>
              <a:t>), noti anche come vettori della Leishmaniosi umana e canina, che, per il loro ciclo vitale, sono presenti solo nei mesi più caldi (giugno-settembre), in aree rurali, periurbane e urbane, motivo per cui l’infezione ha un tipico andamento stagionale</a:t>
            </a:r>
          </a:p>
          <a:p>
            <a:pPr algn="just" eaLnBrk="1" hangingPunct="1">
              <a:lnSpc>
                <a:spcPct val="90000"/>
              </a:lnSpc>
            </a:pPr>
            <a:endParaRPr lang="it-IT" altLang="it-IT" sz="8000" dirty="0" smtClean="0">
              <a:cs typeface="Arial" panose="020B0604020202020204" pitchFamily="34" charset="0"/>
            </a:endParaRPr>
          </a:p>
          <a:p>
            <a:pPr algn="just" eaLnBrk="1" hangingPunct="1">
              <a:lnSpc>
                <a:spcPct val="90000"/>
              </a:lnSpc>
            </a:pPr>
            <a:r>
              <a:rPr lang="it-IT" altLang="it-IT" sz="8000" dirty="0" smtClean="0">
                <a:cs typeface="Arial" panose="020B0604020202020204" pitchFamily="34" charset="0"/>
              </a:rPr>
              <a:t>Tradizionalmente le aree costiere del Tirreno, ed in particolare la Toscana, sono state considerate zone endemiche per l’infezione da TOSV (così come per la Leishmaniosi canina)</a:t>
            </a:r>
          </a:p>
          <a:p>
            <a:pPr algn="just" eaLnBrk="1" hangingPunct="1">
              <a:lnSpc>
                <a:spcPct val="90000"/>
              </a:lnSpc>
            </a:pPr>
            <a:endParaRPr lang="it-IT" altLang="it-IT" sz="2600" dirty="0" smtClean="0"/>
          </a:p>
          <a:p>
            <a:pPr algn="just" eaLnBrk="1" hangingPunct="1">
              <a:lnSpc>
                <a:spcPct val="90000"/>
              </a:lnSpc>
            </a:pPr>
            <a:endParaRPr lang="it-IT" altLang="it-IT" sz="4500" dirty="0" smtClean="0"/>
          </a:p>
          <a:p>
            <a:pPr eaLnBrk="1" hangingPunct="1">
              <a:lnSpc>
                <a:spcPct val="90000"/>
              </a:lnSpc>
            </a:pPr>
            <a:endParaRPr lang="it-IT" altLang="it-IT" sz="4500" dirty="0" smtClean="0"/>
          </a:p>
          <a:p>
            <a:pPr eaLnBrk="1" hangingPunct="1">
              <a:lnSpc>
                <a:spcPct val="90000"/>
              </a:lnSpc>
            </a:pPr>
            <a:endParaRPr lang="it-IT" altLang="it-IT" sz="4500" dirty="0" smtClean="0"/>
          </a:p>
          <a:p>
            <a:pPr eaLnBrk="1" hangingPunct="1">
              <a:lnSpc>
                <a:spcPct val="90000"/>
              </a:lnSpc>
              <a:buFont typeface="Wingdings" panose="05000000000000000000" pitchFamily="2" charset="2"/>
              <a:buChar char="v"/>
            </a:pPr>
            <a:r>
              <a:rPr lang="it-IT" altLang="it-IT" sz="6400" dirty="0" smtClean="0"/>
              <a:t> I pappataci (mangia e taci) o flebotomi, appartenenti alla famiglia dei ditteri, sono simili alle zanzare ma, contrariamente a loro, sono silenziosi. Sono insetti notturni e la femmina è quella che punge e si nutre di sangue (ematofago)</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4974" y="1916113"/>
            <a:ext cx="192698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413" name="Picture 6" descr="Sandfly_leish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4974" y="4149726"/>
            <a:ext cx="192698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2541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60648"/>
            <a:ext cx="8229600" cy="1143000"/>
          </a:xfrm>
        </p:spPr>
        <p:txBody>
          <a:bodyPr/>
          <a:lstStyle/>
          <a:p>
            <a:pPr eaLnBrk="1" hangingPunct="1"/>
            <a:r>
              <a:rPr lang="it-IT" altLang="it-IT" dirty="0" smtClean="0"/>
              <a:t>Il virus Toscana</a:t>
            </a:r>
          </a:p>
        </p:txBody>
      </p:sp>
      <p:sp>
        <p:nvSpPr>
          <p:cNvPr id="18435" name="Rectangle 3"/>
          <p:cNvSpPr>
            <a:spLocks noGrp="1" noChangeArrowheads="1"/>
          </p:cNvSpPr>
          <p:nvPr>
            <p:ph type="body" idx="1"/>
          </p:nvPr>
        </p:nvSpPr>
        <p:spPr>
          <a:xfrm>
            <a:off x="457200" y="1330424"/>
            <a:ext cx="8363271" cy="4114800"/>
          </a:xfrm>
        </p:spPr>
        <p:txBody>
          <a:bodyPr>
            <a:noAutofit/>
          </a:bodyPr>
          <a:lstStyle/>
          <a:p>
            <a:pPr algn="just">
              <a:lnSpc>
                <a:spcPct val="80000"/>
              </a:lnSpc>
            </a:pPr>
            <a:r>
              <a:rPr lang="it-IT" altLang="it-IT" sz="1800" dirty="0"/>
              <a:t>Il virus Toscana è presente in Italia ed in cinque regioni </a:t>
            </a:r>
            <a:r>
              <a:rPr lang="it-IT" altLang="it-IT" sz="1800" dirty="0" smtClean="0"/>
              <a:t>(Toscana, </a:t>
            </a:r>
            <a:r>
              <a:rPr lang="it-IT" sz="1800" dirty="0" smtClean="0"/>
              <a:t>Lazio</a:t>
            </a:r>
            <a:r>
              <a:rPr lang="it-IT" sz="1800" dirty="0"/>
              <a:t>, </a:t>
            </a:r>
            <a:r>
              <a:rPr lang="it-IT" sz="1800" dirty="0" smtClean="0"/>
              <a:t>Umbria</a:t>
            </a:r>
            <a:r>
              <a:rPr lang="it-IT" sz="1800" dirty="0"/>
              <a:t>, </a:t>
            </a:r>
            <a:r>
              <a:rPr lang="it-IT" sz="1800" dirty="0" smtClean="0"/>
              <a:t>Marche, Emilia Romagna) </a:t>
            </a:r>
            <a:r>
              <a:rPr lang="it-IT" altLang="it-IT" sz="1800" dirty="0" smtClean="0"/>
              <a:t>meningoencefalite </a:t>
            </a:r>
            <a:r>
              <a:rPr lang="it-IT" altLang="it-IT" sz="1800" dirty="0"/>
              <a:t>nell'uomo. </a:t>
            </a:r>
            <a:endParaRPr lang="it-IT" altLang="it-IT" sz="1800" dirty="0" smtClean="0"/>
          </a:p>
          <a:p>
            <a:pPr algn="just">
              <a:lnSpc>
                <a:spcPct val="80000"/>
              </a:lnSpc>
            </a:pPr>
            <a:endParaRPr lang="it-IT" altLang="it-IT" sz="1800" dirty="0" smtClean="0"/>
          </a:p>
          <a:p>
            <a:pPr algn="just">
              <a:lnSpc>
                <a:spcPct val="80000"/>
              </a:lnSpc>
            </a:pPr>
            <a:r>
              <a:rPr lang="it-IT" altLang="it-IT" sz="1800" dirty="0" smtClean="0"/>
              <a:t>In caso </a:t>
            </a:r>
            <a:r>
              <a:rPr lang="it-IT" altLang="it-IT" sz="1800" dirty="0"/>
              <a:t>di puntura di insetto infetto, il periodo di incubazione varia da pochi giorni ad un paio di settimane e il sintomo principale è la febbre lieve. In alcuni casi, quelli più gravi, i sintomi possono essere anche mal di testa, nausea, vomito, dolori muscolari e febbre, ma anche </a:t>
            </a:r>
            <a:r>
              <a:rPr lang="it-IT" altLang="it-IT" sz="1800" dirty="0" smtClean="0"/>
              <a:t>eritema </a:t>
            </a:r>
            <a:r>
              <a:rPr lang="it-IT" altLang="it-IT" sz="1800" dirty="0"/>
              <a:t>cutaneo maculo-papulare. </a:t>
            </a:r>
            <a:endParaRPr lang="it-IT" altLang="it-IT" sz="1800" dirty="0" smtClean="0"/>
          </a:p>
          <a:p>
            <a:pPr algn="just">
              <a:lnSpc>
                <a:spcPct val="80000"/>
              </a:lnSpc>
            </a:pPr>
            <a:endParaRPr lang="it-IT" altLang="it-IT" sz="1800" dirty="0" smtClean="0"/>
          </a:p>
          <a:p>
            <a:pPr algn="just">
              <a:lnSpc>
                <a:spcPct val="80000"/>
              </a:lnSpc>
            </a:pPr>
            <a:r>
              <a:rPr lang="it-IT" altLang="it-IT" sz="1800" dirty="0" smtClean="0"/>
              <a:t>Nel </a:t>
            </a:r>
            <a:r>
              <a:rPr lang="it-IT" altLang="it-IT" sz="1800" dirty="0"/>
              <a:t>giro di una settimana il paziente guarisce</a:t>
            </a:r>
            <a:r>
              <a:rPr lang="it-IT" altLang="it-IT" sz="1800" dirty="0" smtClean="0"/>
              <a:t>.</a:t>
            </a:r>
          </a:p>
          <a:p>
            <a:pPr algn="just">
              <a:lnSpc>
                <a:spcPct val="80000"/>
              </a:lnSpc>
            </a:pPr>
            <a:endParaRPr lang="it-IT" altLang="it-IT" sz="1800" dirty="0" smtClean="0"/>
          </a:p>
          <a:p>
            <a:pPr algn="just">
              <a:lnSpc>
                <a:spcPct val="80000"/>
              </a:lnSpc>
            </a:pPr>
            <a:r>
              <a:rPr lang="it-IT" altLang="it-IT" sz="1800" dirty="0" smtClean="0"/>
              <a:t>il </a:t>
            </a:r>
            <a:r>
              <a:rPr lang="it-IT" altLang="it-IT" sz="1800" dirty="0"/>
              <a:t>virus Toscana </a:t>
            </a:r>
            <a:r>
              <a:rPr lang="it-IT" altLang="it-IT" sz="1800" dirty="0" smtClean="0"/>
              <a:t>è la causa </a:t>
            </a:r>
            <a:r>
              <a:rPr lang="it-IT" altLang="it-IT" sz="1800" dirty="0"/>
              <a:t>anche meningite e, soprattutto nei mesi </a:t>
            </a:r>
            <a:r>
              <a:rPr lang="it-IT" altLang="it-IT" sz="1800" dirty="0" smtClean="0"/>
              <a:t>estivi (</a:t>
            </a:r>
            <a:r>
              <a:rPr lang="it-IT" altLang="it-IT" sz="1800" dirty="0" err="1" smtClean="0"/>
              <a:t>menigite</a:t>
            </a:r>
            <a:r>
              <a:rPr lang="it-IT" altLang="it-IT" sz="1800" dirty="0" smtClean="0"/>
              <a:t> estiva), </a:t>
            </a:r>
            <a:r>
              <a:rPr lang="it-IT" altLang="it-IT" sz="1800" dirty="0"/>
              <a:t>si registrano casi di </a:t>
            </a:r>
            <a:r>
              <a:rPr lang="it-IT" altLang="it-IT" sz="1800" dirty="0" smtClean="0"/>
              <a:t>meningoencefalite (circa 100/anno).</a:t>
            </a:r>
          </a:p>
          <a:p>
            <a:pPr algn="just">
              <a:lnSpc>
                <a:spcPct val="80000"/>
              </a:lnSpc>
            </a:pPr>
            <a:endParaRPr lang="it-IT" altLang="it-IT" sz="1800" dirty="0" smtClean="0"/>
          </a:p>
          <a:p>
            <a:pPr algn="just">
              <a:lnSpc>
                <a:spcPct val="80000"/>
              </a:lnSpc>
            </a:pPr>
            <a:r>
              <a:rPr lang="it-IT" altLang="it-IT" sz="1800" dirty="0" smtClean="0"/>
              <a:t>La </a:t>
            </a:r>
            <a:r>
              <a:rPr lang="it-IT" altLang="it-IT" sz="1800" dirty="0"/>
              <a:t>diagnosi avviene attraverso testi di laboratorio e la cura specifica non esiste poiché nelle forme più lievi non è necessaria, mentre in quelle più gravi si interviene per alleviare i sintomi. </a:t>
            </a:r>
            <a:r>
              <a:rPr lang="it-IT" altLang="it-IT" sz="1800" dirty="0" smtClean="0"/>
              <a:t>In </a:t>
            </a:r>
            <a:r>
              <a:rPr lang="it-IT" altLang="it-IT" sz="1800" dirty="0"/>
              <a:t>caso di meningite, il trattamento riguarda non tanto il virus quanto l'infiammazione</a:t>
            </a:r>
            <a:r>
              <a:rPr lang="it-IT" altLang="it-IT" sz="1800" dirty="0" smtClean="0"/>
              <a:t>. </a:t>
            </a:r>
          </a:p>
          <a:p>
            <a:pPr algn="just">
              <a:lnSpc>
                <a:spcPct val="80000"/>
              </a:lnSpc>
            </a:pPr>
            <a:endParaRPr lang="it-IT" altLang="it-IT" sz="1800" dirty="0"/>
          </a:p>
          <a:p>
            <a:pPr algn="just">
              <a:lnSpc>
                <a:spcPct val="80000"/>
              </a:lnSpc>
            </a:pPr>
            <a:r>
              <a:rPr lang="it-IT" altLang="it-IT" sz="1800" dirty="0" smtClean="0"/>
              <a:t>Per la prevenzione, trattandosi di </a:t>
            </a:r>
            <a:r>
              <a:rPr lang="it-IT" altLang="it-IT" sz="1800" dirty="0"/>
              <a:t>un virus trasmetto dalla puntura di flebotomi, il consiglio è quello di applicare repellenti utili a tenere lontani questi </a:t>
            </a:r>
            <a:r>
              <a:rPr lang="it-IT" altLang="it-IT" sz="1800" dirty="0" smtClean="0"/>
              <a:t>animali</a:t>
            </a:r>
          </a:p>
        </p:txBody>
      </p:sp>
    </p:spTree>
    <p:extLst>
      <p:ext uri="{BB962C8B-B14F-4D97-AF65-F5344CB8AC3E}">
        <p14:creationId xmlns:p14="http://schemas.microsoft.com/office/powerpoint/2010/main" val="41812806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r>
              <a:rPr lang="it-IT" altLang="it-IT" sz="2800" b="1" dirty="0" smtClean="0"/>
              <a:t>RISCHIO </a:t>
            </a:r>
            <a:r>
              <a:rPr lang="it-IT" altLang="it-IT" sz="2800" b="1" dirty="0" smtClean="0"/>
              <a:t>EPIDEMIOLOGICO DI ARBOVIRUS </a:t>
            </a:r>
            <a:r>
              <a:rPr lang="it-IT" altLang="it-IT" sz="2800" b="1" dirty="0" smtClean="0"/>
              <a:t>IN ITALIA</a:t>
            </a:r>
          </a:p>
        </p:txBody>
      </p:sp>
      <p:sp>
        <p:nvSpPr>
          <p:cNvPr id="7171" name="Rectangle 3"/>
          <p:cNvSpPr>
            <a:spLocks noGrp="1" noChangeArrowheads="1"/>
          </p:cNvSpPr>
          <p:nvPr>
            <p:ph type="body" idx="1"/>
          </p:nvPr>
        </p:nvSpPr>
        <p:spPr>
          <a:xfrm>
            <a:off x="783981" y="1643063"/>
            <a:ext cx="7772400" cy="4489450"/>
          </a:xfrm>
        </p:spPr>
        <p:txBody>
          <a:bodyPr>
            <a:normAutofit/>
          </a:bodyPr>
          <a:lstStyle/>
          <a:p>
            <a:pPr eaLnBrk="1" hangingPunct="1">
              <a:lnSpc>
                <a:spcPct val="80000"/>
              </a:lnSpc>
            </a:pPr>
            <a:r>
              <a:rPr lang="it-IT" altLang="it-IT" sz="1800" dirty="0" smtClean="0"/>
              <a:t>L' introduzione nel 1991 della </a:t>
            </a:r>
            <a:r>
              <a:rPr lang="it-IT" altLang="it-IT" sz="1800" b="1" dirty="0" smtClean="0"/>
              <a:t>zanzara tigre, Aedes </a:t>
            </a:r>
            <a:r>
              <a:rPr lang="it-IT" altLang="it-IT" sz="1800" b="1" dirty="0" err="1" smtClean="0"/>
              <a:t>Albopictus</a:t>
            </a:r>
            <a:r>
              <a:rPr lang="it-IT" altLang="it-IT" sz="1800" dirty="0" smtClean="0"/>
              <a:t>, in Italia e nel bacino del Mediterraneo costituisce un nuovo problema sanitario: è stata dimostrata essere un efficiente vettore di 23 </a:t>
            </a:r>
            <a:r>
              <a:rPr lang="it-IT" altLang="it-IT" sz="1800" dirty="0" err="1" smtClean="0"/>
              <a:t>arbovirus</a:t>
            </a:r>
            <a:endParaRPr lang="it-IT" altLang="it-IT" sz="1800" dirty="0" smtClean="0"/>
          </a:p>
          <a:p>
            <a:pPr eaLnBrk="1" hangingPunct="1">
              <a:lnSpc>
                <a:spcPct val="80000"/>
              </a:lnSpc>
            </a:pPr>
            <a:endParaRPr lang="it-IT" altLang="it-IT" sz="1800" dirty="0" smtClean="0"/>
          </a:p>
          <a:p>
            <a:pPr eaLnBrk="1" hangingPunct="1">
              <a:lnSpc>
                <a:spcPct val="80000"/>
              </a:lnSpc>
            </a:pPr>
            <a:r>
              <a:rPr lang="it-IT" altLang="it-IT" sz="1800" dirty="0" smtClean="0"/>
              <a:t>Alle nostre latitudini potrebbe inserirsi nel ciclo di trasmissione di almeno 5 </a:t>
            </a:r>
            <a:r>
              <a:rPr lang="it-IT" altLang="it-IT" sz="1800" dirty="0" err="1" smtClean="0"/>
              <a:t>Arbovirus</a:t>
            </a:r>
            <a:r>
              <a:rPr lang="it-IT" altLang="it-IT" sz="1800" dirty="0" smtClean="0"/>
              <a:t> trasmessi da zanzare, di cui è stata riportata attività nel bacino del Mediterraneo:</a:t>
            </a:r>
          </a:p>
          <a:p>
            <a:pPr lvl="2" eaLnBrk="1" hangingPunct="1">
              <a:lnSpc>
                <a:spcPct val="80000"/>
              </a:lnSpc>
              <a:buFont typeface="Wingdings" pitchFamily="2" charset="2"/>
              <a:buNone/>
            </a:pPr>
            <a:r>
              <a:rPr lang="it-IT" altLang="it-IT" sz="1800" dirty="0" smtClean="0"/>
              <a:t>virus </a:t>
            </a:r>
            <a:r>
              <a:rPr lang="it-IT" altLang="it-IT" sz="1800" dirty="0" err="1" smtClean="0"/>
              <a:t>Chikungunya</a:t>
            </a:r>
            <a:r>
              <a:rPr lang="it-IT" altLang="it-IT" sz="1800" dirty="0" smtClean="0"/>
              <a:t> </a:t>
            </a:r>
            <a:r>
              <a:rPr lang="it-IT" altLang="it-IT" sz="1800" dirty="0" smtClean="0"/>
              <a:t>(CHIK) per il genere </a:t>
            </a:r>
            <a:r>
              <a:rPr lang="it-IT" altLang="it-IT" sz="1800" dirty="0" err="1" smtClean="0"/>
              <a:t>Alphavirus</a:t>
            </a:r>
            <a:r>
              <a:rPr lang="it-IT" altLang="it-IT" sz="1800" dirty="0" smtClean="0"/>
              <a:t> ;</a:t>
            </a:r>
          </a:p>
          <a:p>
            <a:pPr lvl="2" eaLnBrk="1" hangingPunct="1">
              <a:lnSpc>
                <a:spcPct val="80000"/>
              </a:lnSpc>
              <a:buFont typeface="Wingdings" pitchFamily="2" charset="2"/>
              <a:buNone/>
            </a:pPr>
            <a:r>
              <a:rPr lang="it-IT" altLang="it-IT" sz="1800" dirty="0" smtClean="0"/>
              <a:t>Dengue, West </a:t>
            </a:r>
            <a:r>
              <a:rPr lang="it-IT" altLang="it-IT" sz="1800" dirty="0" err="1" smtClean="0"/>
              <a:t>Nile</a:t>
            </a:r>
            <a:r>
              <a:rPr lang="it-IT" altLang="it-IT" sz="1800" dirty="0" smtClean="0"/>
              <a:t> (WN), virus </a:t>
            </a:r>
            <a:r>
              <a:rPr lang="it-IT" altLang="it-IT" sz="1800" dirty="0" err="1" smtClean="0"/>
              <a:t>Zika</a:t>
            </a:r>
            <a:r>
              <a:rPr lang="it-IT" altLang="it-IT" sz="1800" dirty="0" smtClean="0"/>
              <a:t> per il genere  </a:t>
            </a:r>
            <a:r>
              <a:rPr lang="it-IT" altLang="it-IT" sz="1800" dirty="0" err="1" smtClean="0"/>
              <a:t>Flavivirus</a:t>
            </a:r>
            <a:endParaRPr lang="it-IT" altLang="it-IT" sz="1800" dirty="0" smtClean="0"/>
          </a:p>
          <a:p>
            <a:pPr lvl="2" eaLnBrk="1" hangingPunct="1">
              <a:lnSpc>
                <a:spcPct val="80000"/>
              </a:lnSpc>
              <a:buFont typeface="Wingdings" pitchFamily="2" charset="2"/>
              <a:buNone/>
            </a:pPr>
            <a:r>
              <a:rPr lang="it-IT" altLang="it-IT" sz="1800" dirty="0" err="1" smtClean="0"/>
              <a:t>Rift</a:t>
            </a:r>
            <a:r>
              <a:rPr lang="it-IT" altLang="it-IT" sz="1800" dirty="0" smtClean="0"/>
              <a:t> Fever Valley (RFV) tra i </a:t>
            </a:r>
            <a:r>
              <a:rPr lang="it-IT" altLang="it-IT" sz="1800" dirty="0" err="1" smtClean="0"/>
              <a:t>Bunyaviridae</a:t>
            </a:r>
            <a:r>
              <a:rPr lang="it-IT" altLang="it-IT" sz="1800" dirty="0" smtClean="0"/>
              <a:t> (non ancora presente)</a:t>
            </a:r>
          </a:p>
          <a:p>
            <a:pPr lvl="2" eaLnBrk="1" hangingPunct="1">
              <a:lnSpc>
                <a:spcPct val="80000"/>
              </a:lnSpc>
              <a:buFont typeface="Wingdings" pitchFamily="2" charset="2"/>
              <a:buNone/>
            </a:pPr>
            <a:endParaRPr lang="it-IT" altLang="it-IT" sz="1800" dirty="0" smtClean="0"/>
          </a:p>
          <a:p>
            <a:r>
              <a:rPr lang="it-IT" sz="1800" dirty="0" smtClean="0"/>
              <a:t>In </a:t>
            </a:r>
            <a:r>
              <a:rPr lang="it-IT" sz="1800" dirty="0"/>
              <a:t>Italia ed in Europa, si è assistito nell’ultimo decennio, all’aumento della segnalazione di </a:t>
            </a:r>
            <a:r>
              <a:rPr lang="it-IT" sz="1800" dirty="0" smtClean="0"/>
              <a:t>casi importati </a:t>
            </a:r>
            <a:r>
              <a:rPr lang="it-IT" sz="1800" dirty="0"/>
              <a:t>ed autoctoni di alcune </a:t>
            </a:r>
            <a:r>
              <a:rPr lang="it-IT" sz="1800" dirty="0" err="1"/>
              <a:t>arbovirosi</a:t>
            </a:r>
            <a:r>
              <a:rPr lang="it-IT" sz="1800" dirty="0"/>
              <a:t> molto diffuse nel mondo, tra cui la Dengue, la </a:t>
            </a:r>
            <a:r>
              <a:rPr lang="it-IT" sz="1800" dirty="0" smtClean="0"/>
              <a:t>febbre </a:t>
            </a:r>
            <a:r>
              <a:rPr lang="it-IT" sz="1800" dirty="0" err="1" smtClean="0"/>
              <a:t>Chikungunya</a:t>
            </a:r>
            <a:r>
              <a:rPr lang="it-IT" sz="1800" dirty="0" smtClean="0"/>
              <a:t> </a:t>
            </a:r>
            <a:r>
              <a:rPr lang="it-IT" sz="1800" dirty="0"/>
              <a:t>e la malattia da virus West </a:t>
            </a:r>
            <a:r>
              <a:rPr lang="it-IT" sz="1800" dirty="0" err="1"/>
              <a:t>Nile</a:t>
            </a:r>
            <a:endParaRPr lang="it-IT" altLang="it-IT" sz="1800" dirty="0" smtClean="0"/>
          </a:p>
          <a:p>
            <a:pPr eaLnBrk="1" hangingPunct="1">
              <a:lnSpc>
                <a:spcPct val="80000"/>
              </a:lnSpc>
            </a:pPr>
            <a:endParaRPr lang="it-IT" altLang="it-IT" sz="1800" dirty="0" smtClean="0"/>
          </a:p>
          <a:p>
            <a:pPr eaLnBrk="1" hangingPunct="1">
              <a:lnSpc>
                <a:spcPct val="80000"/>
              </a:lnSpc>
            </a:pPr>
            <a:endParaRPr lang="it-IT" altLang="it-IT" sz="1800" dirty="0" smtClean="0"/>
          </a:p>
        </p:txBody>
      </p:sp>
    </p:spTree>
    <p:extLst>
      <p:ext uri="{BB962C8B-B14F-4D97-AF65-F5344CB8AC3E}">
        <p14:creationId xmlns:p14="http://schemas.microsoft.com/office/powerpoint/2010/main" val="3011065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1196752"/>
            <a:ext cx="8208912" cy="4525963"/>
          </a:xfrm>
        </p:spPr>
        <p:txBody>
          <a:bodyPr>
            <a:normAutofit fontScale="62500" lnSpcReduction="20000"/>
          </a:bodyPr>
          <a:lstStyle/>
          <a:p>
            <a:pPr marL="0" indent="0" algn="ctr">
              <a:buNone/>
            </a:pPr>
            <a:r>
              <a:rPr lang="it-IT" sz="3500" b="1" cap="all" dirty="0" smtClean="0">
                <a:solidFill>
                  <a:srgbClr val="FF0000"/>
                </a:solidFill>
              </a:rPr>
              <a:t>1B. </a:t>
            </a:r>
            <a:r>
              <a:rPr lang="it-IT" sz="3500" b="1" cap="all" dirty="0">
                <a:solidFill>
                  <a:srgbClr val="FF0000"/>
                </a:solidFill>
              </a:rPr>
              <a:t>Cos'è il virus Ebola e quali sono i sintomi</a:t>
            </a:r>
            <a:endParaRPr lang="it-IT" sz="3500" b="1" dirty="0" smtClean="0">
              <a:cs typeface="Arial" panose="020B0604020202020204" pitchFamily="34" charset="0"/>
            </a:endParaRPr>
          </a:p>
          <a:p>
            <a:pPr marL="0" indent="0">
              <a:buNone/>
            </a:pPr>
            <a:endParaRPr lang="it-IT" b="1" dirty="0">
              <a:cs typeface="Arial" panose="020B0604020202020204" pitchFamily="34" charset="0"/>
            </a:endParaRPr>
          </a:p>
          <a:p>
            <a:pPr marL="0" indent="0" algn="just">
              <a:buNone/>
            </a:pPr>
            <a:r>
              <a:rPr lang="it-IT" sz="3400" b="1" dirty="0" smtClean="0">
                <a:cs typeface="Arial" panose="020B0604020202020204" pitchFamily="34" charset="0"/>
              </a:rPr>
              <a:t>Patogenes</a:t>
            </a:r>
            <a:r>
              <a:rPr lang="it-IT" sz="3400" dirty="0" smtClean="0">
                <a:cs typeface="Arial" panose="020B0604020202020204" pitchFamily="34" charset="0"/>
              </a:rPr>
              <a:t>i</a:t>
            </a:r>
            <a:r>
              <a:rPr lang="it-IT" dirty="0">
                <a:cs typeface="Arial" panose="020B0604020202020204" pitchFamily="34" charset="0"/>
              </a:rPr>
              <a:t>: (1) le prime cellule bersaglio sono le dendritiche, i monociti e i macrofagi che fungono da veicolo per il trasporto del virus in tutto l’organismo e secernono enormi quantità di citochine (IFN</a:t>
            </a:r>
            <a:r>
              <a:rPr lang="el-GR" dirty="0">
                <a:cs typeface="Arial" panose="020B0604020202020204" pitchFamily="34" charset="0"/>
              </a:rPr>
              <a:t>α</a:t>
            </a:r>
            <a:r>
              <a:rPr lang="it-IT" dirty="0">
                <a:cs typeface="Arial" panose="020B0604020202020204" pitchFamily="34" charset="0"/>
              </a:rPr>
              <a:t>, IL2, IL10</a:t>
            </a:r>
            <a:r>
              <a:rPr lang="it-IT" dirty="0" smtClean="0">
                <a:cs typeface="Arial" panose="020B0604020202020204" pitchFamily="34" charset="0"/>
              </a:rPr>
              <a:t>).</a:t>
            </a:r>
          </a:p>
          <a:p>
            <a:pPr marL="0" indent="0" algn="just">
              <a:buNone/>
            </a:pPr>
            <a:r>
              <a:rPr lang="it-IT" dirty="0" smtClean="0">
                <a:cs typeface="Arial" panose="020B0604020202020204" pitchFamily="34" charset="0"/>
              </a:rPr>
              <a:t> </a:t>
            </a:r>
          </a:p>
          <a:p>
            <a:pPr marL="0" indent="0" algn="just">
              <a:buNone/>
            </a:pPr>
            <a:r>
              <a:rPr lang="it-IT" dirty="0" smtClean="0">
                <a:cs typeface="Arial" panose="020B0604020202020204" pitchFamily="34" charset="0"/>
              </a:rPr>
              <a:t>(</a:t>
            </a:r>
            <a:r>
              <a:rPr lang="it-IT" dirty="0">
                <a:cs typeface="Arial" panose="020B0604020202020204" pitchFamily="34" charset="0"/>
              </a:rPr>
              <a:t>2) la glicoproteina virale </a:t>
            </a:r>
            <a:r>
              <a:rPr lang="it-IT" dirty="0" smtClean="0">
                <a:cs typeface="Arial" panose="020B0604020202020204" pitchFamily="34" charset="0"/>
              </a:rPr>
              <a:t>GP interagisce </a:t>
            </a:r>
            <a:r>
              <a:rPr lang="it-IT" dirty="0">
                <a:cs typeface="Arial" panose="020B0604020202020204" pitchFamily="34" charset="0"/>
              </a:rPr>
              <a:t>con il TLR4 presente su queste cellule con </a:t>
            </a:r>
            <a:r>
              <a:rPr lang="it-IT" dirty="0" smtClean="0">
                <a:cs typeface="Arial" panose="020B0604020202020204" pitchFamily="34" charset="0"/>
              </a:rPr>
              <a:t>conseguente </a:t>
            </a:r>
            <a:r>
              <a:rPr lang="it-IT" dirty="0" err="1" smtClean="0">
                <a:cs typeface="Arial" panose="020B0604020202020204" pitchFamily="34" charset="0"/>
              </a:rPr>
              <a:t>disregolazione</a:t>
            </a:r>
            <a:r>
              <a:rPr lang="it-IT" dirty="0" smtClean="0">
                <a:cs typeface="Arial" panose="020B0604020202020204" pitchFamily="34" charset="0"/>
              </a:rPr>
              <a:t> </a:t>
            </a:r>
            <a:r>
              <a:rPr lang="it-IT" dirty="0" err="1">
                <a:cs typeface="Arial" panose="020B0604020202020204" pitchFamily="34" charset="0"/>
              </a:rPr>
              <a:t>citochinica</a:t>
            </a:r>
            <a:r>
              <a:rPr lang="it-IT" dirty="0">
                <a:cs typeface="Arial" panose="020B0604020202020204" pitchFamily="34" charset="0"/>
              </a:rPr>
              <a:t> e </a:t>
            </a:r>
            <a:r>
              <a:rPr lang="it-IT" dirty="0" err="1" smtClean="0">
                <a:cs typeface="Arial" panose="020B0604020202020204" pitchFamily="34" charset="0"/>
              </a:rPr>
              <a:t>chemochinica</a:t>
            </a:r>
            <a:endParaRPr lang="it-IT" dirty="0">
              <a:cs typeface="Arial" panose="020B0604020202020204" pitchFamily="34" charset="0"/>
            </a:endParaRPr>
          </a:p>
          <a:p>
            <a:pPr marL="0" indent="0" algn="just">
              <a:buNone/>
            </a:pPr>
            <a:r>
              <a:rPr lang="it-IT" dirty="0" smtClean="0">
                <a:cs typeface="Arial" panose="020B0604020202020204" pitchFamily="34" charset="0"/>
              </a:rPr>
              <a:t> </a:t>
            </a:r>
          </a:p>
          <a:p>
            <a:pPr marL="0" indent="0" algn="just">
              <a:buNone/>
            </a:pPr>
            <a:r>
              <a:rPr lang="it-IT" dirty="0" smtClean="0">
                <a:cs typeface="Arial" panose="020B0604020202020204" pitchFamily="34" charset="0"/>
              </a:rPr>
              <a:t>(</a:t>
            </a:r>
            <a:r>
              <a:rPr lang="it-IT" dirty="0">
                <a:cs typeface="Arial" panose="020B0604020202020204" pitchFamily="34" charset="0"/>
              </a:rPr>
              <a:t>3) </a:t>
            </a:r>
            <a:r>
              <a:rPr lang="it-IT" dirty="0" err="1">
                <a:cs typeface="Arial" panose="020B0604020202020204" pitchFamily="34" charset="0"/>
              </a:rPr>
              <a:t>sovraproduzione</a:t>
            </a:r>
            <a:r>
              <a:rPr lang="it-IT" dirty="0">
                <a:cs typeface="Arial" panose="020B0604020202020204" pitchFamily="34" charset="0"/>
              </a:rPr>
              <a:t> del fattore tissutale </a:t>
            </a:r>
            <a:r>
              <a:rPr lang="it-IT" dirty="0" smtClean="0">
                <a:cs typeface="Arial" panose="020B0604020202020204" pitchFamily="34" charset="0"/>
              </a:rPr>
              <a:t>TF </a:t>
            </a:r>
            <a:r>
              <a:rPr lang="it-IT" dirty="0">
                <a:cs typeface="Arial" panose="020B0604020202020204" pitchFamily="34" charset="0"/>
              </a:rPr>
              <a:t>importante per la cascata della coagulazione, con la formazione di </a:t>
            </a:r>
            <a:r>
              <a:rPr lang="it-IT" dirty="0" err="1">
                <a:cs typeface="Arial" panose="020B0604020202020204" pitchFamily="34" charset="0"/>
              </a:rPr>
              <a:t>microtrombi</a:t>
            </a:r>
            <a:r>
              <a:rPr lang="it-IT" dirty="0">
                <a:cs typeface="Arial" panose="020B0604020202020204" pitchFamily="34" charset="0"/>
              </a:rPr>
              <a:t> che bloccano l’apporto di sangue a reni, milza e fegato con </a:t>
            </a:r>
            <a:r>
              <a:rPr lang="it-IT" dirty="0" smtClean="0">
                <a:cs typeface="Arial" panose="020B0604020202020204" pitchFamily="34" charset="0"/>
              </a:rPr>
              <a:t>la formazione di estese </a:t>
            </a:r>
            <a:r>
              <a:rPr lang="it-IT" dirty="0">
                <a:cs typeface="Arial" panose="020B0604020202020204" pitchFamily="34" charset="0"/>
              </a:rPr>
              <a:t>aree di </a:t>
            </a:r>
            <a:r>
              <a:rPr lang="it-IT" dirty="0" smtClean="0">
                <a:cs typeface="Arial" panose="020B0604020202020204" pitchFamily="34" charset="0"/>
              </a:rPr>
              <a:t>necrosi.</a:t>
            </a:r>
          </a:p>
          <a:p>
            <a:pPr marL="0" indent="0" algn="just">
              <a:buNone/>
            </a:pPr>
            <a:endParaRPr lang="it-IT" dirty="0" smtClean="0">
              <a:cs typeface="Arial" panose="020B0604020202020204" pitchFamily="34" charset="0"/>
            </a:endParaRPr>
          </a:p>
          <a:p>
            <a:pPr marL="0" indent="0" algn="just">
              <a:buNone/>
            </a:pPr>
            <a:r>
              <a:rPr lang="it-IT" dirty="0" smtClean="0">
                <a:cs typeface="Arial" panose="020B0604020202020204" pitchFamily="34" charset="0"/>
              </a:rPr>
              <a:t>(</a:t>
            </a:r>
            <a:r>
              <a:rPr lang="it-IT" dirty="0">
                <a:cs typeface="Arial" panose="020B0604020202020204" pitchFamily="34" charset="0"/>
              </a:rPr>
              <a:t>4) danno alle cellule endoteliali con aumento della </a:t>
            </a:r>
            <a:r>
              <a:rPr lang="it-IT" dirty="0" smtClean="0">
                <a:cs typeface="Arial" panose="020B0604020202020204" pitchFamily="34" charset="0"/>
              </a:rPr>
              <a:t>permeabilità </a:t>
            </a:r>
            <a:r>
              <a:rPr lang="it-IT" dirty="0">
                <a:cs typeface="Arial" panose="020B0604020202020204" pitchFamily="34" charset="0"/>
              </a:rPr>
              <a:t>dei capillari responsabile dell’incontrollato sanguinamento.</a:t>
            </a:r>
            <a:endParaRPr lang="it-IT" dirty="0"/>
          </a:p>
        </p:txBody>
      </p:sp>
    </p:spTree>
    <p:extLst>
      <p:ext uri="{BB962C8B-B14F-4D97-AF65-F5344CB8AC3E}">
        <p14:creationId xmlns:p14="http://schemas.microsoft.com/office/powerpoint/2010/main" val="1909389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6512" y="-171400"/>
            <a:ext cx="3744416" cy="6984776"/>
          </a:xfrm>
        </p:spPr>
        <p:txBody>
          <a:bodyPr>
            <a:normAutofit fontScale="25000" lnSpcReduction="20000"/>
          </a:bodyPr>
          <a:lstStyle/>
          <a:p>
            <a:pPr marL="0" indent="0" algn="ctr">
              <a:buNone/>
            </a:pPr>
            <a:endParaRPr lang="it-IT" sz="6000" b="1" cap="all" dirty="0" smtClean="0">
              <a:solidFill>
                <a:srgbClr val="FF0000"/>
              </a:solidFill>
            </a:endParaRPr>
          </a:p>
          <a:p>
            <a:pPr algn="just"/>
            <a:r>
              <a:rPr lang="it-IT" sz="7200" dirty="0"/>
              <a:t>Il cosiddetto serbatoio naturale del virus sono </a:t>
            </a:r>
            <a:r>
              <a:rPr lang="it-IT" sz="7200" dirty="0" smtClean="0"/>
              <a:t>le </a:t>
            </a:r>
            <a:r>
              <a:rPr lang="it-IT" sz="7200" dirty="0"/>
              <a:t>volpi volanti (con il muso che assomiglia a quello di una volpe), grossi chirotteri (pipistrelli) che mangiano frutta e abitano le foreste tropicali; si pensa che il virus "viva" all'interno di questi animali da moltissimo tempo dove non causa  nessun sintomo.</a:t>
            </a:r>
          </a:p>
          <a:p>
            <a:endParaRPr lang="it-IT" sz="7200" dirty="0"/>
          </a:p>
          <a:p>
            <a:pPr algn="just"/>
            <a:r>
              <a:rPr lang="it-IT" sz="7200" dirty="0"/>
              <a:t>Per arrivare all'uomo il virus potrebbe essere passato dalle volpi volanti alle scimmie, o altri animali della foresta, e infine all'uomo attraverso il fenomeno del </a:t>
            </a:r>
            <a:r>
              <a:rPr lang="it-IT" sz="7200" b="1" i="1" dirty="0" err="1"/>
              <a:t>bush-meat</a:t>
            </a:r>
            <a:r>
              <a:rPr lang="it-IT" sz="7200" b="1" i="1" dirty="0"/>
              <a:t> </a:t>
            </a:r>
            <a:r>
              <a:rPr lang="it-IT" sz="7200" dirty="0"/>
              <a:t>(«carne di foresta»), cioè la carne ricavata da animali selvatici come antilopi o scimpanzé.</a:t>
            </a:r>
          </a:p>
          <a:p>
            <a:endParaRPr lang="it-IT" sz="7200" dirty="0"/>
          </a:p>
          <a:p>
            <a:pPr algn="just"/>
            <a:r>
              <a:rPr lang="it-IT" sz="7200" dirty="0"/>
              <a:t>Il fenomeno si è aggravato da quando compagnie occidentali e cinesi sono penetrate nella giungla per il disboscamento e la ricerca di fonti di minerali. Mangiando la carne di questi animali gli uomini possono essere rapidamente contagiati.</a:t>
            </a:r>
          </a:p>
          <a:p>
            <a:pPr marL="0" indent="0" algn="ctr">
              <a:buNone/>
            </a:pPr>
            <a:endParaRPr lang="it-IT" sz="5600" b="1" cap="all" dirty="0" smtClean="0">
              <a:solidFill>
                <a:srgbClr val="FF0000"/>
              </a:solidFill>
            </a:endParaRPr>
          </a:p>
          <a:p>
            <a:endParaRPr lang="it-IT" sz="5600" dirty="0"/>
          </a:p>
        </p:txBody>
      </p:sp>
      <p:pic>
        <p:nvPicPr>
          <p:cNvPr id="1026" name="Picture 2" descr="https://upload.wikimedia.org/wikipedia/commons/f/fc/EbolaCyc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133404"/>
            <a:ext cx="5472608" cy="417591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4283968" y="692696"/>
            <a:ext cx="4407681" cy="769441"/>
          </a:xfrm>
          <a:prstGeom prst="rect">
            <a:avLst/>
          </a:prstGeom>
          <a:noFill/>
        </p:spPr>
        <p:txBody>
          <a:bodyPr wrap="none" rtlCol="0">
            <a:spAutoFit/>
          </a:bodyPr>
          <a:lstStyle/>
          <a:p>
            <a:r>
              <a:rPr lang="it-IT" sz="2600" b="1" cap="all" dirty="0">
                <a:solidFill>
                  <a:srgbClr val="FF0000"/>
                </a:solidFill>
              </a:rPr>
              <a:t>2. Da dove proviene EBOLA?</a:t>
            </a:r>
          </a:p>
          <a:p>
            <a:endParaRPr lang="it-IT" dirty="0"/>
          </a:p>
        </p:txBody>
      </p:sp>
    </p:spTree>
    <p:extLst>
      <p:ext uri="{BB962C8B-B14F-4D97-AF65-F5344CB8AC3E}">
        <p14:creationId xmlns:p14="http://schemas.microsoft.com/office/powerpoint/2010/main" val="1661278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525963"/>
          </a:xfrm>
        </p:spPr>
        <p:txBody>
          <a:bodyPr>
            <a:normAutofit fontScale="62500" lnSpcReduction="20000"/>
          </a:bodyPr>
          <a:lstStyle/>
          <a:p>
            <a:pPr marL="0" indent="0" algn="ctr">
              <a:buNone/>
            </a:pPr>
            <a:r>
              <a:rPr lang="it-IT" sz="3800" b="1" cap="all" dirty="0">
                <a:solidFill>
                  <a:srgbClr val="FF0000"/>
                </a:solidFill>
              </a:rPr>
              <a:t>3. Come si trasmette EBOLA</a:t>
            </a:r>
            <a:r>
              <a:rPr lang="it-IT" sz="3800" b="1" cap="all" dirty="0" smtClean="0">
                <a:solidFill>
                  <a:srgbClr val="FF0000"/>
                </a:solidFill>
              </a:rPr>
              <a:t>?</a:t>
            </a:r>
          </a:p>
          <a:p>
            <a:pPr marL="0" indent="0" algn="ctr">
              <a:buNone/>
            </a:pPr>
            <a:endParaRPr lang="it-IT" b="1" cap="all" dirty="0">
              <a:solidFill>
                <a:srgbClr val="FF0000"/>
              </a:solidFill>
            </a:endParaRPr>
          </a:p>
          <a:p>
            <a:pPr marL="0" indent="0" algn="ctr">
              <a:buNone/>
            </a:pPr>
            <a:endParaRPr lang="it-IT" b="1" cap="all" dirty="0" smtClean="0">
              <a:solidFill>
                <a:srgbClr val="FF0000"/>
              </a:solidFill>
            </a:endParaRPr>
          </a:p>
          <a:p>
            <a:pPr algn="just"/>
            <a:r>
              <a:rPr lang="it-IT" dirty="0" smtClean="0"/>
              <a:t>La </a:t>
            </a:r>
            <a:r>
              <a:rPr lang="it-IT" dirty="0"/>
              <a:t>trasmissione del virus è molto </a:t>
            </a:r>
            <a:r>
              <a:rPr lang="it-IT" dirty="0" smtClean="0"/>
              <a:t>rapida,  attraverso </a:t>
            </a:r>
            <a:r>
              <a:rPr lang="it-IT" dirty="0"/>
              <a:t>i fluidi corporei, come muco o sangue, ma anche attraverso le lacrime o la saliva, il vomito o le </a:t>
            </a:r>
            <a:r>
              <a:rPr lang="it-IT" dirty="0" smtClean="0"/>
              <a:t>feci, l’urina </a:t>
            </a:r>
            <a:r>
              <a:rPr lang="it-IT" dirty="0"/>
              <a:t>e il contatto con oggetti usati dall'ammalato (il virus sopravvive alcune ore all’esterno dell’organismo</a:t>
            </a:r>
            <a:r>
              <a:rPr lang="it-IT" dirty="0" smtClean="0"/>
              <a:t>).</a:t>
            </a:r>
          </a:p>
          <a:p>
            <a:endParaRPr lang="it-IT" dirty="0"/>
          </a:p>
          <a:p>
            <a:r>
              <a:rPr lang="it-IT" dirty="0" smtClean="0"/>
              <a:t>Non c’è evidenza che i gatti, cani, artropodi o altri insetti possano trasmettere l’Ebola</a:t>
            </a:r>
          </a:p>
          <a:p>
            <a:pPr marL="0" indent="0">
              <a:buNone/>
            </a:pPr>
            <a:endParaRPr lang="it-IT" dirty="0"/>
          </a:p>
          <a:p>
            <a:pPr algn="just"/>
            <a:r>
              <a:rPr lang="it-IT" dirty="0" smtClean="0"/>
              <a:t>Sembra che questi </a:t>
            </a:r>
            <a:r>
              <a:rPr lang="it-IT" dirty="0"/>
              <a:t>virus </a:t>
            </a:r>
            <a:r>
              <a:rPr lang="it-IT" b="1" dirty="0"/>
              <a:t>non si trasmettono attraverso </a:t>
            </a:r>
            <a:r>
              <a:rPr lang="it-IT" b="1" dirty="0" smtClean="0"/>
              <a:t>l'aria o l’acqua contaminata</a:t>
            </a:r>
            <a:r>
              <a:rPr lang="it-IT" dirty="0" smtClean="0"/>
              <a:t>. </a:t>
            </a:r>
            <a:r>
              <a:rPr lang="it-IT" dirty="0"/>
              <a:t>La trasmissione può avvenire anche attraverso i rapporti sessuali. Nei villaggi o nelle zone più remote i contatti frequenti tra gli ammalati e i parenti aiuta la trasmissione del virus.</a:t>
            </a:r>
          </a:p>
          <a:p>
            <a:endParaRPr lang="it-IT" dirty="0"/>
          </a:p>
        </p:txBody>
      </p:sp>
    </p:spTree>
    <p:extLst>
      <p:ext uri="{BB962C8B-B14F-4D97-AF65-F5344CB8AC3E}">
        <p14:creationId xmlns:p14="http://schemas.microsoft.com/office/powerpoint/2010/main" val="2206692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77500" lnSpcReduction="20000"/>
          </a:bodyPr>
          <a:lstStyle/>
          <a:p>
            <a:pPr marL="0" indent="0" algn="ctr">
              <a:buNone/>
            </a:pPr>
            <a:r>
              <a:rPr lang="it-IT" b="1" cap="all" dirty="0" smtClean="0"/>
              <a:t>	</a:t>
            </a:r>
            <a:r>
              <a:rPr lang="it-IT" b="1" cap="all" dirty="0" smtClean="0">
                <a:solidFill>
                  <a:srgbClr val="FF0000"/>
                </a:solidFill>
              </a:rPr>
              <a:t>4</a:t>
            </a:r>
            <a:r>
              <a:rPr lang="it-IT" b="1" cap="all" dirty="0">
                <a:solidFill>
                  <a:srgbClr val="FF0000"/>
                </a:solidFill>
              </a:rPr>
              <a:t>. È il più pericoloso virus conosciuto</a:t>
            </a:r>
            <a:r>
              <a:rPr lang="it-IT" b="1" cap="all" dirty="0" smtClean="0">
                <a:solidFill>
                  <a:srgbClr val="FF0000"/>
                </a:solidFill>
              </a:rPr>
              <a:t>?</a:t>
            </a:r>
          </a:p>
          <a:p>
            <a:pPr marL="0" indent="0">
              <a:buNone/>
            </a:pPr>
            <a:endParaRPr lang="it-IT" b="1" cap="all" dirty="0" smtClean="0">
              <a:solidFill>
                <a:srgbClr val="FF0000"/>
              </a:solidFill>
            </a:endParaRPr>
          </a:p>
          <a:p>
            <a:pPr marL="857250" lvl="1" indent="-457200">
              <a:buFont typeface="Wingdings" panose="05000000000000000000" pitchFamily="2" charset="2"/>
              <a:buChar char="Ø"/>
            </a:pPr>
            <a:r>
              <a:rPr lang="it-IT" dirty="0" smtClean="0"/>
              <a:t>Ebola </a:t>
            </a:r>
            <a:r>
              <a:rPr lang="it-IT" dirty="0"/>
              <a:t>ha una percentuale di </a:t>
            </a:r>
            <a:r>
              <a:rPr lang="it-IT" dirty="0" smtClean="0"/>
              <a:t>letalità </a:t>
            </a:r>
            <a:r>
              <a:rPr lang="it-IT" dirty="0"/>
              <a:t>compresa fra il 60-90% </a:t>
            </a:r>
            <a:r>
              <a:rPr lang="it-IT" dirty="0" smtClean="0"/>
              <a:t>delle </a:t>
            </a:r>
            <a:r>
              <a:rPr lang="it-IT" dirty="0"/>
              <a:t>persone colpite. </a:t>
            </a:r>
            <a:endParaRPr lang="it-IT" dirty="0" smtClean="0"/>
          </a:p>
          <a:p>
            <a:pPr marL="857250" lvl="1" indent="-457200">
              <a:buFont typeface="Wingdings" panose="05000000000000000000" pitchFamily="2" charset="2"/>
              <a:buChar char="Ø"/>
            </a:pPr>
            <a:endParaRPr lang="it-IT" dirty="0"/>
          </a:p>
          <a:p>
            <a:pPr marL="857250" lvl="1" indent="-457200" algn="just">
              <a:buFont typeface="Wingdings" panose="05000000000000000000" pitchFamily="2" charset="2"/>
              <a:buChar char="Ø"/>
            </a:pPr>
            <a:r>
              <a:rPr lang="it-IT" dirty="0" smtClean="0"/>
              <a:t>Pur </a:t>
            </a:r>
            <a:r>
              <a:rPr lang="it-IT" dirty="0"/>
              <a:t>essendo mortale non è riuscito a diffondersi al di fuori dei villaggi in cui è scoppiata l'epidemia, fermato solo dalla fatto che colpiva regioni e agglomerati remoti e </a:t>
            </a:r>
            <a:r>
              <a:rPr lang="it-IT" dirty="0" smtClean="0"/>
              <a:t>isolati. </a:t>
            </a:r>
          </a:p>
          <a:p>
            <a:pPr marL="857250" lvl="1" indent="-457200">
              <a:buFont typeface="Wingdings" panose="05000000000000000000" pitchFamily="2" charset="2"/>
              <a:buChar char="Ø"/>
            </a:pPr>
            <a:endParaRPr lang="it-IT" dirty="0" smtClean="0"/>
          </a:p>
          <a:p>
            <a:pPr marL="857250" lvl="1" indent="-457200" algn="just">
              <a:buFont typeface="Wingdings" panose="05000000000000000000" pitchFamily="2" charset="2"/>
              <a:buChar char="Ø"/>
            </a:pPr>
            <a:r>
              <a:rPr lang="it-IT" dirty="0" smtClean="0"/>
              <a:t>L'arrivo </a:t>
            </a:r>
            <a:r>
              <a:rPr lang="it-IT" dirty="0"/>
              <a:t>in una città popolosa e con rapidi collegamenti con l'esterno potrebbe essere molto preoccupante. Le condizioni di una grande città sono ideali per la trasmissione di un virus così aggressivo.</a:t>
            </a:r>
          </a:p>
          <a:p>
            <a:pPr marL="457200" lvl="1" indent="0">
              <a:buNone/>
            </a:pPr>
            <a:endParaRPr lang="it-IT" dirty="0"/>
          </a:p>
          <a:p>
            <a:endParaRPr lang="it-IT" dirty="0"/>
          </a:p>
        </p:txBody>
      </p:sp>
    </p:spTree>
    <p:extLst>
      <p:ext uri="{BB962C8B-B14F-4D97-AF65-F5344CB8AC3E}">
        <p14:creationId xmlns:p14="http://schemas.microsoft.com/office/powerpoint/2010/main" val="4029442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1124744"/>
            <a:ext cx="8892480" cy="4525963"/>
          </a:xfrm>
        </p:spPr>
        <p:txBody>
          <a:bodyPr>
            <a:normAutofit fontScale="40000" lnSpcReduction="20000"/>
          </a:bodyPr>
          <a:lstStyle/>
          <a:p>
            <a:pPr marL="0" indent="0">
              <a:buNone/>
            </a:pPr>
            <a:r>
              <a:rPr lang="it-IT" dirty="0"/>
              <a:t> </a:t>
            </a:r>
            <a:endParaRPr lang="it-IT" sz="6000" dirty="0"/>
          </a:p>
          <a:p>
            <a:pPr marL="0" indent="0" algn="ctr">
              <a:buNone/>
            </a:pPr>
            <a:r>
              <a:rPr lang="it-IT" sz="6000" b="1" cap="all" dirty="0">
                <a:solidFill>
                  <a:srgbClr val="FF0000"/>
                </a:solidFill>
              </a:rPr>
              <a:t>5. Perché colpisce solo adesso</a:t>
            </a:r>
            <a:r>
              <a:rPr lang="it-IT" sz="6000" b="1" cap="all" dirty="0" smtClean="0">
                <a:solidFill>
                  <a:srgbClr val="FF0000"/>
                </a:solidFill>
              </a:rPr>
              <a:t>?</a:t>
            </a:r>
          </a:p>
          <a:p>
            <a:pPr algn="ctr"/>
            <a:endParaRPr lang="it-IT" sz="5000" dirty="0">
              <a:solidFill>
                <a:srgbClr val="FF0000"/>
              </a:solidFill>
            </a:endParaRPr>
          </a:p>
          <a:p>
            <a:r>
              <a:rPr lang="it-IT" sz="5000" dirty="0"/>
              <a:t>La scoperta del virus è relativamente recente probabilmente perché è aumentata anche la penetrazione nelle foreste da parte delle grandi compagnie del legname o minerarie, che hanno spinto gli abitanti dei singoli villaggi a nutrirsi del </a:t>
            </a:r>
            <a:r>
              <a:rPr lang="it-IT" sz="5000" i="1" dirty="0" err="1"/>
              <a:t>bush-meat</a:t>
            </a:r>
            <a:r>
              <a:rPr lang="it-IT" sz="5000" i="1" dirty="0"/>
              <a:t> </a:t>
            </a:r>
            <a:endParaRPr lang="it-IT" sz="5000" i="1" dirty="0" smtClean="0"/>
          </a:p>
          <a:p>
            <a:pPr marL="0" indent="0" algn="ctr">
              <a:buNone/>
            </a:pPr>
            <a:r>
              <a:rPr lang="it-IT" sz="5000" dirty="0"/>
              <a:t/>
            </a:r>
            <a:br>
              <a:rPr lang="it-IT" sz="5000" dirty="0"/>
            </a:br>
            <a:r>
              <a:rPr lang="it-IT" sz="6000" dirty="0"/>
              <a:t> </a:t>
            </a:r>
            <a:br>
              <a:rPr lang="it-IT" sz="6000" dirty="0"/>
            </a:br>
            <a:r>
              <a:rPr lang="it-IT" sz="6000" b="1" cap="all" dirty="0">
                <a:solidFill>
                  <a:srgbClr val="FF0000"/>
                </a:solidFill>
              </a:rPr>
              <a:t>6. Perché la preoccupazione per la diffusione in una città</a:t>
            </a:r>
            <a:r>
              <a:rPr lang="it-IT" sz="6000" b="1" cap="all" dirty="0" smtClean="0">
                <a:solidFill>
                  <a:srgbClr val="FF0000"/>
                </a:solidFill>
              </a:rPr>
              <a:t>?</a:t>
            </a:r>
          </a:p>
          <a:p>
            <a:r>
              <a:rPr lang="it-IT" sz="5000" dirty="0"/>
              <a:t/>
            </a:r>
            <a:br>
              <a:rPr lang="it-IT" sz="5000" dirty="0"/>
            </a:br>
            <a:r>
              <a:rPr lang="it-IT" sz="5000" dirty="0"/>
              <a:t>Poiché l'infezione è estremamente veloce e la virulenza molto alta, se un virus di questo tipo "conquista" una città potrebbe colpire la popolazione molto rapidamente, prima che le autorità siano in grado di fermarlo.</a:t>
            </a:r>
            <a:r>
              <a:rPr lang="it-IT" dirty="0"/>
              <a:t/>
            </a:r>
            <a:br>
              <a:rPr lang="it-IT" dirty="0"/>
            </a:br>
            <a:r>
              <a:rPr lang="it-IT" dirty="0"/>
              <a:t> </a:t>
            </a:r>
          </a:p>
        </p:txBody>
      </p:sp>
    </p:spTree>
    <p:extLst>
      <p:ext uri="{BB962C8B-B14F-4D97-AF65-F5344CB8AC3E}">
        <p14:creationId xmlns:p14="http://schemas.microsoft.com/office/powerpoint/2010/main" val="186677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marL="0" indent="0" algn="ctr">
              <a:buNone/>
            </a:pPr>
            <a:r>
              <a:rPr lang="it-IT" sz="2800" b="1" cap="all" dirty="0">
                <a:solidFill>
                  <a:srgbClr val="FF0000"/>
                </a:solidFill>
              </a:rPr>
              <a:t>7. C'è una cura o un vaccino</a:t>
            </a:r>
            <a:r>
              <a:rPr lang="it-IT" sz="2800" b="1" cap="all" dirty="0" smtClean="0">
                <a:solidFill>
                  <a:srgbClr val="FF0000"/>
                </a:solidFill>
              </a:rPr>
              <a:t>?</a:t>
            </a:r>
          </a:p>
          <a:p>
            <a:pPr marL="0" indent="0" algn="just">
              <a:buNone/>
            </a:pPr>
            <a:r>
              <a:rPr lang="it-IT" dirty="0"/>
              <a:t/>
            </a:r>
            <a:br>
              <a:rPr lang="it-IT" dirty="0"/>
            </a:br>
            <a:r>
              <a:rPr lang="it-IT" sz="2600" dirty="0"/>
              <a:t>Non esistono cure o vaccini, anche se ci sono stati tentativi con la trasfusione di individui colpiti ma sopravvissuti e con un farmaco sperimentale </a:t>
            </a:r>
            <a:r>
              <a:rPr lang="it-IT" sz="2800" dirty="0">
                <a:hlinkClick r:id="rId2" tooltip="Farmaci biotecnologici"/>
              </a:rPr>
              <a:t>biotecnologico</a:t>
            </a:r>
            <a:r>
              <a:rPr lang="it-IT" sz="2800" dirty="0"/>
              <a:t> </a:t>
            </a:r>
            <a:r>
              <a:rPr lang="it-IT" sz="2800" dirty="0" smtClean="0"/>
              <a:t>costituito </a:t>
            </a:r>
            <a:r>
              <a:rPr lang="it-IT" sz="2800" dirty="0"/>
              <a:t>da tre </a:t>
            </a:r>
            <a:r>
              <a:rPr lang="it-IT" sz="2800" u="sng" dirty="0" smtClean="0">
                <a:solidFill>
                  <a:srgbClr val="FF0000"/>
                </a:solidFill>
              </a:rPr>
              <a:t>anticorpi monoclonali umanizzati </a:t>
            </a:r>
            <a:r>
              <a:rPr lang="it-IT" sz="2600" u="sng" dirty="0" smtClean="0">
                <a:solidFill>
                  <a:srgbClr val="FF0000"/>
                </a:solidFill>
              </a:rPr>
              <a:t>(</a:t>
            </a:r>
            <a:r>
              <a:rPr lang="it-IT" sz="2600" u="sng" dirty="0" err="1" smtClean="0">
                <a:solidFill>
                  <a:srgbClr val="FF0000"/>
                </a:solidFill>
              </a:rPr>
              <a:t>Zmapp</a:t>
            </a:r>
            <a:r>
              <a:rPr lang="it-IT" sz="2600" dirty="0">
                <a:solidFill>
                  <a:schemeClr val="accent1">
                    <a:lumMod val="50000"/>
                  </a:schemeClr>
                </a:solidFill>
              </a:rPr>
              <a:t>). </a:t>
            </a:r>
            <a:endParaRPr lang="it-IT" sz="2600" dirty="0" smtClean="0">
              <a:solidFill>
                <a:schemeClr val="accent1">
                  <a:lumMod val="50000"/>
                </a:schemeClr>
              </a:solidFill>
            </a:endParaRPr>
          </a:p>
          <a:p>
            <a:pPr marL="0" indent="0" algn="just">
              <a:buNone/>
            </a:pPr>
            <a:r>
              <a:rPr lang="it-IT" sz="2600" dirty="0" smtClean="0"/>
              <a:t>Ad </a:t>
            </a:r>
            <a:r>
              <a:rPr lang="it-IT" sz="2600" dirty="0"/>
              <a:t>oggi - quando le vittime vengono immediatamente idratate, nutrite e curate con appositi farmaci antipiretici - c'è comunque una probabilità di sopravvivenza, come è successo a tre medici (uno italiano). </a:t>
            </a:r>
          </a:p>
        </p:txBody>
      </p:sp>
    </p:spTree>
    <p:extLst>
      <p:ext uri="{BB962C8B-B14F-4D97-AF65-F5344CB8AC3E}">
        <p14:creationId xmlns:p14="http://schemas.microsoft.com/office/powerpoint/2010/main" val="309104116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TotalTime>
  <Words>3427</Words>
  <Application>Microsoft Office PowerPoint</Application>
  <PresentationFormat>Presentazione su schermo (4:3)</PresentationFormat>
  <Paragraphs>250</Paragraphs>
  <Slides>35</Slides>
  <Notes>4</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35</vt:i4>
      </vt:variant>
    </vt:vector>
  </HeadingPairs>
  <TitlesOfParts>
    <vt:vector size="45" baseType="lpstr">
      <vt:lpstr>Arial</vt:lpstr>
      <vt:lpstr>Calibri</vt:lpstr>
      <vt:lpstr>Helvetica</vt:lpstr>
      <vt:lpstr>inherit</vt:lpstr>
      <vt:lpstr>新細明體</vt:lpstr>
      <vt:lpstr>Tahoma</vt:lpstr>
      <vt:lpstr>Times</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ARBOVIRUS (ARthropod-Borne-VIRUSes INFEZIONI TRASMESSE DA ARTROPODI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PIANO WND IN EMILIA ROMAGNA (VALLI DI COMACCHIO)</vt:lpstr>
      <vt:lpstr>Presentazione standard di PowerPoint</vt:lpstr>
      <vt:lpstr>Presentazione standard di PowerPoint</vt:lpstr>
      <vt:lpstr>Presentazione standard di PowerPoint</vt:lpstr>
      <vt:lpstr>Presentazione standard di PowerPoint</vt:lpstr>
      <vt:lpstr>Virus Chikungunya in Emilia-Romagna:  caccia alla zanzara tigre (Aedes albopictus)– settembre 2007</vt:lpstr>
      <vt:lpstr>Presentazione standard di PowerPoint</vt:lpstr>
      <vt:lpstr>Bunjaviridae, genere Phlebovirus,</vt:lpstr>
      <vt:lpstr>Il virus Toscana</vt:lpstr>
      <vt:lpstr>Il virus Toscana</vt:lpstr>
      <vt:lpstr>RISCHIO EPIDEMIOLOGICO DI ARBOVIRUS IN ITALIA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Manservigi</dc:creator>
  <cp:lastModifiedBy>Roberto Manservigi</cp:lastModifiedBy>
  <cp:revision>116</cp:revision>
  <dcterms:created xsi:type="dcterms:W3CDTF">2015-05-14T07:44:57Z</dcterms:created>
  <dcterms:modified xsi:type="dcterms:W3CDTF">2019-05-21T14:35:30Z</dcterms:modified>
</cp:coreProperties>
</file>