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49" r:id="rId2"/>
    <p:sldId id="276" r:id="rId3"/>
    <p:sldId id="274" r:id="rId4"/>
    <p:sldId id="371" r:id="rId5"/>
    <p:sldId id="352" r:id="rId6"/>
    <p:sldId id="281" r:id="rId7"/>
    <p:sldId id="31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603" autoAdjust="0"/>
    <p:restoredTop sz="86398" autoAdjust="0"/>
  </p:normalViewPr>
  <p:slideViewPr>
    <p:cSldViewPr>
      <p:cViewPr varScale="1">
        <p:scale>
          <a:sx n="94" d="100"/>
          <a:sy n="94" d="100"/>
        </p:scale>
        <p:origin x="12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2D5129-35AA-442E-85C7-2A1F4A6B9ABB}" type="datetimeFigureOut">
              <a:rPr lang="it-IT" smtClean="0"/>
              <a:pPr/>
              <a:t>17/05/2019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C864B-7921-4338-8AD5-B745D6DEDF6C}" type="slidenum">
              <a:rPr lang="it-IT" smtClean="0"/>
              <a:pPr/>
              <a:t>‹N›</a:t>
            </a:fld>
            <a:endParaRPr lang="it-IT"/>
          </a:p>
        </p:txBody>
      </p:sp>
    </p:spTree>
    <p:extLst>
      <p:ext uri="{BB962C8B-B14F-4D97-AF65-F5344CB8AC3E}">
        <p14:creationId xmlns:p14="http://schemas.microsoft.com/office/powerpoint/2010/main" val="42504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24165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A646B-6CC4-41F9-BCB2-77B61B75C99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39752" y="260648"/>
            <a:ext cx="4235390" cy="584775"/>
          </a:xfrm>
          <a:prstGeom prst="rect">
            <a:avLst/>
          </a:prstGeom>
          <a:noFill/>
        </p:spPr>
        <p:txBody>
          <a:bodyPr wrap="none" rtlCol="0">
            <a:spAutoFit/>
          </a:bodyPr>
          <a:lstStyle/>
          <a:p>
            <a:r>
              <a:rPr lang="it-IT" sz="3200" b="1" dirty="0" smtClean="0"/>
              <a:t>VIRUS DI EPSTEIN-BARR</a:t>
            </a:r>
            <a:endParaRPr lang="it-IT" sz="3200" b="1" dirty="0"/>
          </a:p>
        </p:txBody>
      </p:sp>
      <p:sp>
        <p:nvSpPr>
          <p:cNvPr id="3" name="CasellaDiTesto 2"/>
          <p:cNvSpPr txBox="1"/>
          <p:nvPr/>
        </p:nvSpPr>
        <p:spPr>
          <a:xfrm>
            <a:off x="251520" y="1124744"/>
            <a:ext cx="8712968" cy="5755422"/>
          </a:xfrm>
          <a:prstGeom prst="rect">
            <a:avLst/>
          </a:prstGeom>
          <a:noFill/>
        </p:spPr>
        <p:txBody>
          <a:bodyPr wrap="square" rtlCol="0">
            <a:spAutoFit/>
          </a:bodyPr>
          <a:lstStyle/>
          <a:p>
            <a:pPr algn="just"/>
            <a:r>
              <a:rPr lang="it-IT" sz="1600" dirty="0"/>
              <a:t>Il virus di Epstein </a:t>
            </a:r>
            <a:r>
              <a:rPr lang="it-IT" sz="1600" dirty="0" err="1"/>
              <a:t>Barr</a:t>
            </a:r>
            <a:r>
              <a:rPr lang="it-IT" sz="1600" dirty="0"/>
              <a:t> (EBV) è stato isolato nel 1964 da Anthony Epstein e Yvonne </a:t>
            </a:r>
            <a:r>
              <a:rPr lang="it-IT" sz="1600" dirty="0" err="1"/>
              <a:t>Barr</a:t>
            </a:r>
            <a:r>
              <a:rPr lang="it-IT" sz="1600" dirty="0"/>
              <a:t>, due virologi inglesi che avevano ricevuto dall’Uganda e messo in coltura delle cellule prelevate da pazienti africani affetti da un linfoma tipico delle zone malariche sub-sahariane. I prelievi erano stati eseguiti da Dennis </a:t>
            </a:r>
            <a:r>
              <a:rPr lang="it-IT" sz="1600" dirty="0" err="1"/>
              <a:t>Burkitt</a:t>
            </a:r>
            <a:r>
              <a:rPr lang="it-IT" sz="1600" dirty="0"/>
              <a:t>, che nel 1958 aveva individuato e descritto questa </a:t>
            </a:r>
            <a:r>
              <a:rPr lang="it-IT" sz="1600" dirty="0" smtClean="0"/>
              <a:t>malattia</a:t>
            </a:r>
          </a:p>
          <a:p>
            <a:pPr algn="just"/>
            <a:r>
              <a:rPr lang="it-IT" sz="1600" dirty="0" smtClean="0"/>
              <a:t> </a:t>
            </a:r>
          </a:p>
          <a:p>
            <a:pPr algn="just"/>
            <a:r>
              <a:rPr lang="it-IT" sz="1600" dirty="0">
                <a:solidFill>
                  <a:srgbClr val="FF0000"/>
                </a:solidFill>
              </a:rPr>
              <a:t>Nella maggioranza degli individui infettati l’EBV non provoca manifestazioni patologiche o provoca una forma indistinguibile dalle comuni infezioni respiratorie, mentre in alcuni casi è responsabile della malattia benigna nota come </a:t>
            </a:r>
            <a:r>
              <a:rPr lang="it-IT" sz="1600" b="1" dirty="0">
                <a:solidFill>
                  <a:srgbClr val="FF0000"/>
                </a:solidFill>
              </a:rPr>
              <a:t>mononucleosi infettiva. </a:t>
            </a:r>
            <a:r>
              <a:rPr lang="it-IT" sz="1600" dirty="0"/>
              <a:t>La trasmissione del virus avviene principalmente con la saliva ed è per questo che  la mononucleosi infettiva viene chiamata malattia del bacio (</a:t>
            </a:r>
            <a:r>
              <a:rPr lang="it-IT" sz="1600" i="1" dirty="0" err="1"/>
              <a:t>kissing</a:t>
            </a:r>
            <a:r>
              <a:rPr lang="it-IT" sz="1600" i="1" dirty="0"/>
              <a:t> </a:t>
            </a:r>
            <a:r>
              <a:rPr lang="it-IT" sz="1600" i="1" dirty="0" err="1"/>
              <a:t>disease</a:t>
            </a:r>
            <a:r>
              <a:rPr lang="it-IT" sz="1600" i="1" dirty="0"/>
              <a:t>)</a:t>
            </a:r>
            <a:r>
              <a:rPr lang="it-IT" sz="1600" dirty="0"/>
              <a:t>. Le altre vie di trasmissione (ematica, sessuale) sono particolarmente rare</a:t>
            </a:r>
            <a:r>
              <a:rPr lang="it-IT" sz="1600" dirty="0">
                <a:solidFill>
                  <a:srgbClr val="FF0000"/>
                </a:solidFill>
              </a:rPr>
              <a:t>. L’infezione da EBV è molto diffusa ed il primo contatto con il virus avviene nell’adolescenza fino ad interessare il 90-95% </a:t>
            </a:r>
            <a:r>
              <a:rPr lang="it-IT" sz="1600" dirty="0"/>
              <a:t>della popolazione adulta. L’infezione persiste allo stato latente per lunghi periodi di tempo (anche per tutta la vita) e, per quanto clinicamente asintomatica, può accompagnarsi alla eliminazione di virus con la saliva. L’età della prima infezione si riduce in modo significativo a seconda del livello socio-economico e delle condizioni di promiscuità e di igiene. In Africa la trasmissione precoce del virus (sotto i tre anni d’età) è stata messa in relazione a particolari abitudini alimentari, in seguito alla pratica da parte della madre  di </a:t>
            </a:r>
            <a:r>
              <a:rPr lang="it-IT" sz="1600" dirty="0" err="1"/>
              <a:t>premasticare</a:t>
            </a:r>
            <a:r>
              <a:rPr lang="it-IT" sz="1600" dirty="0"/>
              <a:t> il cibo per il bambino. </a:t>
            </a:r>
          </a:p>
          <a:p>
            <a:pPr algn="just"/>
            <a:r>
              <a:rPr lang="it-IT" sz="1600" b="1" dirty="0">
                <a:solidFill>
                  <a:srgbClr val="FF0000"/>
                </a:solidFill>
              </a:rPr>
              <a:t>Il virus EB ha uno spiccato tropismo per i linfociti B che esprimono sulla membrana il recettore per il componente C3d del Complemento </a:t>
            </a:r>
            <a:r>
              <a:rPr lang="it-IT" sz="1600" dirty="0"/>
              <a:t>(CR2 o CD21) con il quale interagisce l’</a:t>
            </a:r>
            <a:r>
              <a:rPr lang="it-IT" sz="1600" dirty="0" err="1"/>
              <a:t>antirecettore</a:t>
            </a:r>
            <a:r>
              <a:rPr lang="it-IT" sz="1600" dirty="0"/>
              <a:t> virale formato dalla glicoproteina maggiore (gp350/220) del </a:t>
            </a:r>
            <a:r>
              <a:rPr lang="it-IT" sz="1600" dirty="0" err="1"/>
              <a:t>pericapside</a:t>
            </a:r>
            <a:r>
              <a:rPr lang="it-IT" sz="1600" b="1" dirty="0">
                <a:solidFill>
                  <a:srgbClr val="FF0000"/>
                </a:solidFill>
              </a:rPr>
              <a:t>. La sede anatomica dell’infezione iniziale è rappresentata dall’epitelio oro-faringeo </a:t>
            </a:r>
            <a:r>
              <a:rPr lang="it-IT" sz="1600" dirty="0"/>
              <a:t>dove il virus si replica e può dar luogo ad un’infezione litica persistente per cui il soggetto infetto può eliminare il virus con la saliva per periodi di tempo molto lunghi (anche anni) </a:t>
            </a:r>
          </a:p>
        </p:txBody>
      </p:sp>
    </p:spTree>
    <p:extLst>
      <p:ext uri="{BB962C8B-B14F-4D97-AF65-F5344CB8AC3E}">
        <p14:creationId xmlns:p14="http://schemas.microsoft.com/office/powerpoint/2010/main" val="349134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anservigi\Documents\Scansioni personali\scansione0390.tif"/>
          <p:cNvPicPr>
            <a:picLocks noChangeAspect="1" noChangeArrowheads="1"/>
          </p:cNvPicPr>
          <p:nvPr/>
        </p:nvPicPr>
        <p:blipFill>
          <a:blip r:embed="rId2" cstate="print"/>
          <a:srcRect r="50000"/>
          <a:stretch>
            <a:fillRect/>
          </a:stretch>
        </p:blipFill>
        <p:spPr bwMode="auto">
          <a:xfrm>
            <a:off x="32376" y="1571612"/>
            <a:ext cx="4390018" cy="4256364"/>
          </a:xfrm>
          <a:prstGeom prst="rect">
            <a:avLst/>
          </a:prstGeom>
          <a:noFill/>
        </p:spPr>
      </p:pic>
      <p:sp>
        <p:nvSpPr>
          <p:cNvPr id="3" name="CasellaDiTesto 2"/>
          <p:cNvSpPr txBox="1"/>
          <p:nvPr/>
        </p:nvSpPr>
        <p:spPr>
          <a:xfrm>
            <a:off x="2143108" y="214290"/>
            <a:ext cx="5072098" cy="523220"/>
          </a:xfrm>
          <a:prstGeom prst="rect">
            <a:avLst/>
          </a:prstGeom>
          <a:noFill/>
        </p:spPr>
        <p:txBody>
          <a:bodyPr wrap="square" rtlCol="0">
            <a:spAutoFit/>
          </a:bodyPr>
          <a:lstStyle/>
          <a:p>
            <a:r>
              <a:rPr lang="it-IT" sz="2800" b="1" dirty="0" smtClean="0"/>
              <a:t>Patogenesi dell’infezione da EBV</a:t>
            </a:r>
            <a:endParaRPr lang="it-IT" sz="2800" b="1" dirty="0"/>
          </a:p>
        </p:txBody>
      </p:sp>
      <p:pic>
        <p:nvPicPr>
          <p:cNvPr id="9219" name="Picture 3" descr="C:\Users\Manservigi\Documents\Scansioni personali\scansione0392.tif"/>
          <p:cNvPicPr>
            <a:picLocks noChangeAspect="1" noChangeArrowheads="1"/>
          </p:cNvPicPr>
          <p:nvPr/>
        </p:nvPicPr>
        <p:blipFill>
          <a:blip r:embed="rId3" cstate="print"/>
          <a:srcRect l="4610" t="12500" r="6673"/>
          <a:stretch>
            <a:fillRect/>
          </a:stretch>
        </p:blipFill>
        <p:spPr bwMode="auto">
          <a:xfrm>
            <a:off x="4500562" y="1955950"/>
            <a:ext cx="4572033" cy="34733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nservigi\Documents\Scansioni personali\scansione0391.tif"/>
          <p:cNvPicPr>
            <a:picLocks noChangeAspect="1" noChangeArrowheads="1"/>
          </p:cNvPicPr>
          <p:nvPr/>
        </p:nvPicPr>
        <p:blipFill rotWithShape="1">
          <a:blip r:embed="rId2" cstate="print"/>
          <a:srcRect l="45959" r="11866" b="19398"/>
          <a:stretch/>
        </p:blipFill>
        <p:spPr bwMode="auto">
          <a:xfrm>
            <a:off x="3995936" y="1444751"/>
            <a:ext cx="5148064" cy="5161529"/>
          </a:xfrm>
          <a:prstGeom prst="rect">
            <a:avLst/>
          </a:prstGeom>
          <a:noFill/>
        </p:spPr>
      </p:pic>
      <p:sp>
        <p:nvSpPr>
          <p:cNvPr id="3" name="CasellaDiTesto 2"/>
          <p:cNvSpPr txBox="1"/>
          <p:nvPr/>
        </p:nvSpPr>
        <p:spPr>
          <a:xfrm>
            <a:off x="714348" y="116632"/>
            <a:ext cx="7358114" cy="830997"/>
          </a:xfrm>
          <a:prstGeom prst="rect">
            <a:avLst/>
          </a:prstGeom>
          <a:noFill/>
        </p:spPr>
        <p:txBody>
          <a:bodyPr wrap="square" rtlCol="0">
            <a:spAutoFit/>
          </a:bodyPr>
          <a:lstStyle/>
          <a:p>
            <a:pPr algn="ctr"/>
            <a:r>
              <a:rPr lang="it-IT" sz="2400" b="1" dirty="0" smtClean="0"/>
              <a:t>Decorso clinico della mononucleosi infettiva </a:t>
            </a:r>
          </a:p>
          <a:p>
            <a:pPr algn="ctr"/>
            <a:r>
              <a:rPr lang="it-IT" sz="2400" b="1" dirty="0" smtClean="0"/>
              <a:t>e diagnosi di laboratorio</a:t>
            </a:r>
            <a:endParaRPr lang="it-IT" sz="2400" b="1" dirty="0"/>
          </a:p>
        </p:txBody>
      </p:sp>
      <p:sp>
        <p:nvSpPr>
          <p:cNvPr id="4" name="CasellaDiTesto 3"/>
          <p:cNvSpPr txBox="1"/>
          <p:nvPr/>
        </p:nvSpPr>
        <p:spPr>
          <a:xfrm>
            <a:off x="0" y="1052736"/>
            <a:ext cx="3995936" cy="5509200"/>
          </a:xfrm>
          <a:prstGeom prst="rect">
            <a:avLst/>
          </a:prstGeom>
          <a:noFill/>
        </p:spPr>
        <p:txBody>
          <a:bodyPr wrap="square" rtlCol="0">
            <a:spAutoFit/>
          </a:bodyPr>
          <a:lstStyle/>
          <a:p>
            <a:pPr algn="just"/>
            <a:r>
              <a:rPr lang="it-IT" sz="1600" dirty="0">
                <a:solidFill>
                  <a:srgbClr val="FF0000"/>
                </a:solidFill>
              </a:rPr>
              <a:t>L’infezione primaria (acuta) nei bambini è quasi sempre asintomatica, mentre negli adolescenti e nei giovani adulti, dopo 1-2 mesi di incubazione, si osserva la comparsa della </a:t>
            </a:r>
            <a:r>
              <a:rPr lang="it-IT" sz="1600" b="1" i="1" dirty="0">
                <a:solidFill>
                  <a:srgbClr val="FF0000"/>
                </a:solidFill>
              </a:rPr>
              <a:t>mononucleosi infettiva</a:t>
            </a:r>
            <a:r>
              <a:rPr lang="it-IT" sz="1600" dirty="0">
                <a:solidFill>
                  <a:srgbClr val="FF0000"/>
                </a:solidFill>
              </a:rPr>
              <a:t>. </a:t>
            </a:r>
            <a:r>
              <a:rPr lang="it-IT" sz="1600" dirty="0"/>
              <a:t>La malattia è caratterizzata da malessere, febbre, diffuse </a:t>
            </a:r>
            <a:r>
              <a:rPr lang="it-IT" sz="1600" dirty="0" err="1"/>
              <a:t>linfoadenopatie</a:t>
            </a:r>
            <a:r>
              <a:rPr lang="it-IT" sz="1600" dirty="0"/>
              <a:t>, tonsillite con essudato </a:t>
            </a:r>
            <a:r>
              <a:rPr lang="it-IT" sz="1600" dirty="0" smtClean="0"/>
              <a:t>grigio-</a:t>
            </a:r>
            <a:r>
              <a:rPr lang="it-IT" sz="1600" dirty="0" err="1" smtClean="0"/>
              <a:t>biancastromaleodorante</a:t>
            </a:r>
            <a:r>
              <a:rPr lang="it-IT" sz="1600" dirty="0"/>
              <a:t>, ingrossamento della milza e del fegato, esantemi morbilliformi</a:t>
            </a:r>
            <a:r>
              <a:rPr lang="it-IT" sz="1600" dirty="0" smtClean="0"/>
              <a:t>.</a:t>
            </a:r>
          </a:p>
          <a:p>
            <a:pPr algn="just"/>
            <a:r>
              <a:rPr lang="it-IT" sz="1600" dirty="0" smtClean="0"/>
              <a:t>Il </a:t>
            </a:r>
            <a:r>
              <a:rPr lang="it-IT" sz="1600" dirty="0"/>
              <a:t>sintomo più frequente nei pazienti è </a:t>
            </a:r>
            <a:r>
              <a:rPr lang="it-IT" sz="1600" dirty="0" smtClean="0"/>
              <a:t>l’astenia. </a:t>
            </a:r>
            <a:r>
              <a:rPr lang="it-IT" sz="1600" dirty="0"/>
              <a:t>La febbre può persistere per una o due settimane. Sebbene usualmente benigna ed autolimitante, la mononucleosi infettiva può presentare occasionalmente, in pazienti predisposti, una serie di  complicanze neurologiche (meningite, encefalite), ematologiche o di altra natura. EBV può determinare in alcuni soggetti una malattia ricorrente clinica, caratterizzata da stanchezza cronica, da non confondersi con quella da affaticamento cronico di origine sconosciuta. </a:t>
            </a:r>
          </a:p>
          <a:p>
            <a:pPr algn="just"/>
            <a:endParaRPr lang="it-IT"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subTitle" idx="1"/>
          </p:nvPr>
        </p:nvSpPr>
        <p:spPr>
          <a:xfrm>
            <a:off x="395536" y="260350"/>
            <a:ext cx="8208912" cy="6264275"/>
          </a:xfrm>
        </p:spPr>
        <p:txBody>
          <a:bodyPr>
            <a:normAutofit fontScale="97500"/>
          </a:bodyPr>
          <a:lstStyle/>
          <a:p>
            <a:pPr algn="just"/>
            <a:endParaRPr lang="it-IT" sz="1600" dirty="0" smtClean="0">
              <a:solidFill>
                <a:schemeClr val="tx1"/>
              </a:solidFill>
              <a:latin typeface="Arial" panose="020B0604020202020204" pitchFamily="34" charset="0"/>
              <a:cs typeface="Arial" panose="020B0604020202020204" pitchFamily="34" charset="0"/>
            </a:endParaRPr>
          </a:p>
          <a:p>
            <a:pPr algn="just"/>
            <a:endParaRPr lang="it-IT" sz="1600" dirty="0">
              <a:solidFill>
                <a:schemeClr val="tx1"/>
              </a:solidFill>
              <a:latin typeface="Arial" panose="020B0604020202020204" pitchFamily="34" charset="0"/>
              <a:cs typeface="Arial" panose="020B0604020202020204" pitchFamily="34" charset="0"/>
            </a:endParaRPr>
          </a:p>
          <a:p>
            <a:r>
              <a:rPr lang="it-IT" sz="2500" b="1" dirty="0" smtClean="0">
                <a:solidFill>
                  <a:schemeClr val="tx1"/>
                </a:solidFill>
                <a:latin typeface="Arial" panose="020B0604020202020204" pitchFamily="34" charset="0"/>
                <a:cs typeface="Arial" panose="020B0604020202020204" pitchFamily="34" charset="0"/>
              </a:rPr>
              <a:t>DIAGNOSI</a:t>
            </a:r>
          </a:p>
          <a:p>
            <a:pPr algn="just"/>
            <a:endParaRPr lang="it-IT" sz="1600" dirty="0">
              <a:solidFill>
                <a:schemeClr val="tx1"/>
              </a:solidFill>
              <a:latin typeface="Arial" panose="020B0604020202020204" pitchFamily="34" charset="0"/>
              <a:cs typeface="Arial" panose="020B0604020202020204" pitchFamily="34" charset="0"/>
            </a:endParaRPr>
          </a:p>
          <a:p>
            <a:pPr algn="just"/>
            <a:r>
              <a:rPr lang="it-IT" sz="1600" dirty="0" smtClean="0">
                <a:solidFill>
                  <a:schemeClr val="tx1"/>
                </a:solidFill>
                <a:latin typeface="Arial" panose="020B0604020202020204" pitchFamily="34" charset="0"/>
                <a:cs typeface="Arial" panose="020B0604020202020204" pitchFamily="34" charset="0"/>
              </a:rPr>
              <a:t>Nella </a:t>
            </a:r>
            <a:r>
              <a:rPr lang="it-IT" sz="1600" dirty="0">
                <a:solidFill>
                  <a:schemeClr val="tx1"/>
                </a:solidFill>
                <a:latin typeface="Arial" panose="020B0604020202020204" pitchFamily="34" charset="0"/>
                <a:cs typeface="Arial" panose="020B0604020202020204" pitchFamily="34" charset="0"/>
              </a:rPr>
              <a:t>mononucleosi infettiva i linfociti B infetti latentemente sono “trasformati” e indotti alla proliferazione. I linfociti B trasformati e proliferanti, producono una serie di molecole di </a:t>
            </a:r>
            <a:r>
              <a:rPr lang="it-IT" sz="1600" b="1" dirty="0">
                <a:solidFill>
                  <a:schemeClr val="tx1"/>
                </a:solidFill>
                <a:latin typeface="Arial" panose="020B0604020202020204" pitchFamily="34" charset="0"/>
                <a:cs typeface="Arial" panose="020B0604020202020204" pitchFamily="34" charset="0"/>
              </a:rPr>
              <a:t>anticorpi “</a:t>
            </a:r>
            <a:r>
              <a:rPr lang="it-IT" sz="1600" b="1" dirty="0" err="1">
                <a:solidFill>
                  <a:schemeClr val="tx1"/>
                </a:solidFill>
                <a:latin typeface="Arial" panose="020B0604020202020204" pitchFamily="34" charset="0"/>
                <a:cs typeface="Arial" panose="020B0604020202020204" pitchFamily="34" charset="0"/>
              </a:rPr>
              <a:t>eterofili</a:t>
            </a:r>
            <a:r>
              <a:rPr lang="it-IT" sz="1600" dirty="0">
                <a:solidFill>
                  <a:schemeClr val="tx1"/>
                </a:solidFill>
                <a:latin typeface="Arial" panose="020B0604020202020204" pitchFamily="34" charset="0"/>
                <a:cs typeface="Arial" panose="020B0604020202020204" pitchFamily="34" charset="0"/>
              </a:rPr>
              <a:t>” (in genere si tratta di </a:t>
            </a:r>
            <a:r>
              <a:rPr lang="it-IT" sz="1600" dirty="0" err="1">
                <a:solidFill>
                  <a:schemeClr val="tx1"/>
                </a:solidFill>
                <a:latin typeface="Arial" panose="020B0604020202020204" pitchFamily="34" charset="0"/>
                <a:cs typeface="Arial" panose="020B0604020202020204" pitchFamily="34" charset="0"/>
              </a:rPr>
              <a:t>IgM</a:t>
            </a:r>
            <a:r>
              <a:rPr lang="it-IT" sz="1600" dirty="0">
                <a:solidFill>
                  <a:schemeClr val="tx1"/>
                </a:solidFill>
                <a:latin typeface="Arial" panose="020B0604020202020204" pitchFamily="34" charset="0"/>
                <a:cs typeface="Arial" panose="020B0604020202020204" pitchFamily="34" charset="0"/>
              </a:rPr>
              <a:t>) che sono in grado di agglutinare globuli rossi di pecora e sono </a:t>
            </a:r>
            <a:r>
              <a:rPr lang="it-IT" sz="1600" b="1" dirty="0">
                <a:solidFill>
                  <a:schemeClr val="tx1"/>
                </a:solidFill>
                <a:latin typeface="Arial" panose="020B0604020202020204" pitchFamily="34" charset="0"/>
                <a:cs typeface="Arial" panose="020B0604020202020204" pitchFamily="34" charset="0"/>
              </a:rPr>
              <a:t>un primo elemento diagnostico.</a:t>
            </a:r>
            <a:r>
              <a:rPr lang="it-IT" sz="1600" dirty="0">
                <a:solidFill>
                  <a:schemeClr val="tx1"/>
                </a:solidFill>
                <a:latin typeface="Arial" panose="020B0604020202020204" pitchFamily="34" charset="0"/>
                <a:cs typeface="Arial" panose="020B0604020202020204" pitchFamily="34" charset="0"/>
              </a:rPr>
              <a:t> </a:t>
            </a:r>
            <a:endParaRPr lang="it-IT" sz="1600" dirty="0" smtClean="0">
              <a:solidFill>
                <a:schemeClr val="tx1"/>
              </a:solidFill>
              <a:latin typeface="Arial" panose="020B0604020202020204" pitchFamily="34" charset="0"/>
              <a:cs typeface="Arial" panose="020B0604020202020204" pitchFamily="34" charset="0"/>
            </a:endParaRPr>
          </a:p>
          <a:p>
            <a:pPr algn="just"/>
            <a:endParaRPr lang="it-IT" sz="1600" dirty="0" smtClean="0">
              <a:solidFill>
                <a:schemeClr val="tx1"/>
              </a:solidFill>
              <a:latin typeface="Arial" panose="020B0604020202020204" pitchFamily="34" charset="0"/>
              <a:cs typeface="Arial" panose="020B0604020202020204" pitchFamily="34" charset="0"/>
            </a:endParaRPr>
          </a:p>
          <a:p>
            <a:pPr algn="just"/>
            <a:r>
              <a:rPr lang="it-IT" sz="1600" dirty="0" smtClean="0">
                <a:solidFill>
                  <a:schemeClr val="tx1"/>
                </a:solidFill>
                <a:latin typeface="Arial" panose="020B0604020202020204" pitchFamily="34" charset="0"/>
                <a:cs typeface="Arial" panose="020B0604020202020204" pitchFamily="34" charset="0"/>
              </a:rPr>
              <a:t>La </a:t>
            </a:r>
            <a:r>
              <a:rPr lang="it-IT" sz="1600" dirty="0">
                <a:solidFill>
                  <a:schemeClr val="tx1"/>
                </a:solidFill>
                <a:latin typeface="Arial" panose="020B0604020202020204" pitchFamily="34" charset="0"/>
                <a:cs typeface="Arial" panose="020B0604020202020204" pitchFamily="34" charset="0"/>
              </a:rPr>
              <a:t>proliferazione dei linfociti B infetti, a sua volta, provoca un’intensa risposta immune </a:t>
            </a:r>
            <a:r>
              <a:rPr lang="it-IT" sz="1600" dirty="0" err="1">
                <a:solidFill>
                  <a:schemeClr val="tx1"/>
                </a:solidFill>
                <a:latin typeface="Arial" panose="020B0604020202020204" pitchFamily="34" charset="0"/>
                <a:cs typeface="Arial" panose="020B0604020202020204" pitchFamily="34" charset="0"/>
              </a:rPr>
              <a:t>cellulo</a:t>
            </a:r>
            <a:r>
              <a:rPr lang="it-IT" sz="1600" dirty="0">
                <a:solidFill>
                  <a:schemeClr val="tx1"/>
                </a:solidFill>
                <a:latin typeface="Arial" panose="020B0604020202020204" pitchFamily="34" charset="0"/>
                <a:cs typeface="Arial" panose="020B0604020202020204" pitchFamily="34" charset="0"/>
              </a:rPr>
              <a:t>-mediata con la produzione di una notevole quantità di linfociti T citotossici specifici con un aspetto caratteristico (</a:t>
            </a:r>
            <a:r>
              <a:rPr lang="it-IT" sz="1600" b="1" dirty="0">
                <a:solidFill>
                  <a:schemeClr val="tx1"/>
                </a:solidFill>
                <a:latin typeface="Arial" panose="020B0604020202020204" pitchFamily="34" charset="0"/>
                <a:cs typeface="Arial" panose="020B0604020202020204" pitchFamily="34" charset="0"/>
              </a:rPr>
              <a:t>linfociti T </a:t>
            </a:r>
            <a:r>
              <a:rPr lang="it-IT" sz="1600" b="1" dirty="0" smtClean="0">
                <a:solidFill>
                  <a:schemeClr val="tx1"/>
                </a:solidFill>
                <a:latin typeface="Arial" panose="020B0604020202020204" pitchFamily="34" charset="0"/>
                <a:cs typeface="Arial" panose="020B0604020202020204" pitchFamily="34" charset="0"/>
              </a:rPr>
              <a:t>atipici</a:t>
            </a:r>
            <a:r>
              <a:rPr lang="it-IT" sz="1600" dirty="0">
                <a:solidFill>
                  <a:schemeClr val="tx1"/>
                </a:solidFill>
                <a:latin typeface="Arial" panose="020B0604020202020204" pitchFamily="34" charset="0"/>
                <a:cs typeface="Arial" panose="020B0604020202020204" pitchFamily="34" charset="0"/>
              </a:rPr>
              <a:t>) che costituiscono </a:t>
            </a:r>
            <a:r>
              <a:rPr lang="it-IT" sz="1600" b="1" dirty="0">
                <a:solidFill>
                  <a:schemeClr val="tx1"/>
                </a:solidFill>
                <a:latin typeface="Arial" panose="020B0604020202020204" pitchFamily="34" charset="0"/>
                <a:cs typeface="Arial" panose="020B0604020202020204" pitchFamily="34" charset="0"/>
              </a:rPr>
              <a:t>un secondo importante elemento diagnostico</a:t>
            </a:r>
            <a:r>
              <a:rPr lang="it-IT" sz="1600" b="1" dirty="0" smtClean="0">
                <a:solidFill>
                  <a:schemeClr val="tx1"/>
                </a:solidFill>
                <a:latin typeface="Arial" panose="020B0604020202020204" pitchFamily="34" charset="0"/>
                <a:cs typeface="Arial" panose="020B0604020202020204" pitchFamily="34" charset="0"/>
              </a:rPr>
              <a:t>.</a:t>
            </a:r>
          </a:p>
          <a:p>
            <a:pPr algn="just"/>
            <a:endParaRPr lang="it-IT" sz="1600" b="1" dirty="0" smtClean="0">
              <a:solidFill>
                <a:schemeClr val="tx1"/>
              </a:solidFill>
              <a:latin typeface="Arial" panose="020B0604020202020204" pitchFamily="34" charset="0"/>
              <a:cs typeface="Arial" panose="020B0604020202020204" pitchFamily="34" charset="0"/>
            </a:endParaRPr>
          </a:p>
          <a:p>
            <a:pPr algn="just"/>
            <a:r>
              <a:rPr lang="it-IT" sz="1600" dirty="0" smtClean="0">
                <a:solidFill>
                  <a:schemeClr val="tx1"/>
                </a:solidFill>
                <a:latin typeface="Arial" panose="020B0604020202020204" pitchFamily="34" charset="0"/>
                <a:cs typeface="Arial" panose="020B0604020202020204" pitchFamily="34" charset="0"/>
              </a:rPr>
              <a:t>Fra </a:t>
            </a:r>
            <a:r>
              <a:rPr lang="it-IT" sz="1600" dirty="0">
                <a:solidFill>
                  <a:schemeClr val="tx1"/>
                </a:solidFill>
                <a:latin typeface="Arial" panose="020B0604020202020204" pitchFamily="34" charset="0"/>
                <a:cs typeface="Arial" panose="020B0604020202020204" pitchFamily="34" charset="0"/>
              </a:rPr>
              <a:t>i rilievi diagnostici oltre la presenza di anticorpi </a:t>
            </a:r>
            <a:r>
              <a:rPr lang="it-IT" sz="1600" dirty="0" err="1">
                <a:solidFill>
                  <a:schemeClr val="tx1"/>
                </a:solidFill>
                <a:latin typeface="Arial" panose="020B0604020202020204" pitchFamily="34" charset="0"/>
                <a:cs typeface="Arial" panose="020B0604020202020204" pitchFamily="34" charset="0"/>
              </a:rPr>
              <a:t>eterofili</a:t>
            </a:r>
            <a:r>
              <a:rPr lang="it-IT" sz="1600" dirty="0">
                <a:solidFill>
                  <a:schemeClr val="tx1"/>
                </a:solidFill>
                <a:latin typeface="Arial" panose="020B0604020202020204" pitchFamily="34" charset="0"/>
                <a:cs typeface="Arial" panose="020B0604020202020204" pitchFamily="34" charset="0"/>
              </a:rPr>
              <a:t> e di linfociti atipici assume particolare importanza la presenza di anticorpi contro alcuni antigeni precoci (</a:t>
            </a:r>
            <a:r>
              <a:rPr lang="it-IT" sz="1600" i="1" dirty="0" err="1">
                <a:solidFill>
                  <a:schemeClr val="tx1"/>
                </a:solidFill>
                <a:latin typeface="Arial" panose="020B0604020202020204" pitchFamily="34" charset="0"/>
                <a:cs typeface="Arial" panose="020B0604020202020204" pitchFamily="34" charset="0"/>
              </a:rPr>
              <a:t>early</a:t>
            </a:r>
            <a:r>
              <a:rPr lang="it-IT" sz="1600" i="1" dirty="0">
                <a:solidFill>
                  <a:schemeClr val="tx1"/>
                </a:solidFill>
                <a:latin typeface="Arial" panose="020B0604020202020204" pitchFamily="34" charset="0"/>
                <a:cs typeface="Arial" panose="020B0604020202020204" pitchFamily="34" charset="0"/>
              </a:rPr>
              <a:t> </a:t>
            </a:r>
            <a:r>
              <a:rPr lang="it-IT" sz="1600" i="1" dirty="0" err="1">
                <a:solidFill>
                  <a:schemeClr val="tx1"/>
                </a:solidFill>
                <a:latin typeface="Arial" panose="020B0604020202020204" pitchFamily="34" charset="0"/>
                <a:cs typeface="Arial" panose="020B0604020202020204" pitchFamily="34" charset="0"/>
              </a:rPr>
              <a:t>antigens</a:t>
            </a:r>
            <a:r>
              <a:rPr lang="it-IT" sz="1600" dirty="0">
                <a:solidFill>
                  <a:schemeClr val="tx1"/>
                </a:solidFill>
                <a:latin typeface="Arial" panose="020B0604020202020204" pitchFamily="34" charset="0"/>
                <a:cs typeface="Arial" panose="020B0604020202020204" pitchFamily="34" charset="0"/>
              </a:rPr>
              <a:t>-EA) che sono indice di un’infezione in atto mentre gli anticorpi  contro gli antigeni nucleari precocissimi (</a:t>
            </a:r>
            <a:r>
              <a:rPr lang="it-IT" sz="1600" b="1" dirty="0">
                <a:solidFill>
                  <a:schemeClr val="tx1"/>
                </a:solidFill>
                <a:latin typeface="Arial" panose="020B0604020202020204" pitchFamily="34" charset="0"/>
                <a:cs typeface="Arial" panose="020B0604020202020204" pitchFamily="34" charset="0"/>
              </a:rPr>
              <a:t>EBNA) </a:t>
            </a:r>
            <a:r>
              <a:rPr lang="it-IT" sz="1600" dirty="0">
                <a:solidFill>
                  <a:schemeClr val="tx1"/>
                </a:solidFill>
                <a:latin typeface="Arial" panose="020B0604020202020204" pitchFamily="34" charset="0"/>
                <a:cs typeface="Arial" panose="020B0604020202020204" pitchFamily="34" charset="0"/>
              </a:rPr>
              <a:t>e contro gli antigeni capsidici (VCA), una volta superata l’infezione, possono durare tutta la vita </a:t>
            </a:r>
          </a:p>
        </p:txBody>
      </p:sp>
    </p:spTree>
    <p:extLst>
      <p:ext uri="{BB962C8B-B14F-4D97-AF65-F5344CB8AC3E}">
        <p14:creationId xmlns:p14="http://schemas.microsoft.com/office/powerpoint/2010/main" val="415338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egnaposto contenuto 3" descr="4409.gif"/>
          <p:cNvPicPr>
            <a:picLocks noGrp="1" noChangeAspect="1"/>
          </p:cNvPicPr>
          <p:nvPr>
            <p:ph/>
          </p:nvPr>
        </p:nvPicPr>
        <p:blipFill rotWithShape="1">
          <a:blip r:embed="rId2">
            <a:extLst>
              <a:ext uri="{28A0092B-C50C-407E-A947-70E740481C1C}">
                <a14:useLocalDpi xmlns:a14="http://schemas.microsoft.com/office/drawing/2010/main" val="0"/>
              </a:ext>
            </a:extLst>
          </a:blip>
          <a:srcRect l="5038" t="7618" r="6273" b="22968"/>
          <a:stretch/>
        </p:blipFill>
        <p:spPr>
          <a:xfrm>
            <a:off x="2915816" y="260648"/>
            <a:ext cx="5976664" cy="3744416"/>
          </a:xfrm>
        </p:spPr>
      </p:pic>
      <p:sp>
        <p:nvSpPr>
          <p:cNvPr id="2" name="CasellaDiTesto 1"/>
          <p:cNvSpPr txBox="1"/>
          <p:nvPr/>
        </p:nvSpPr>
        <p:spPr>
          <a:xfrm>
            <a:off x="179512" y="4221088"/>
            <a:ext cx="8712968" cy="2554545"/>
          </a:xfrm>
          <a:prstGeom prst="rect">
            <a:avLst/>
          </a:prstGeom>
          <a:noFill/>
        </p:spPr>
        <p:txBody>
          <a:bodyPr wrap="square" rtlCol="0">
            <a:spAutoFit/>
          </a:bodyPr>
          <a:lstStyle/>
          <a:p>
            <a:pPr algn="just"/>
            <a:r>
              <a:rPr lang="it-IT" sz="1600" b="1" dirty="0"/>
              <a:t>Linfoma di </a:t>
            </a:r>
            <a:r>
              <a:rPr lang="it-IT" sz="1600" b="1" dirty="0" err="1"/>
              <a:t>Burkitt</a:t>
            </a:r>
            <a:r>
              <a:rPr lang="it-IT" sz="1600" b="1" dirty="0"/>
              <a:t>.</a:t>
            </a:r>
            <a:r>
              <a:rPr lang="it-IT" sz="1600" dirty="0"/>
              <a:t> Il linfoma di </a:t>
            </a:r>
            <a:r>
              <a:rPr lang="it-IT" sz="1600" dirty="0" err="1"/>
              <a:t>Burkitt</a:t>
            </a:r>
            <a:r>
              <a:rPr lang="it-IT" sz="1600" dirty="0"/>
              <a:t> è stato descritto per la prima volta nel 1958 come </a:t>
            </a:r>
            <a:r>
              <a:rPr lang="it-IT" sz="1600" dirty="0">
                <a:solidFill>
                  <a:srgbClr val="FF0000"/>
                </a:solidFill>
              </a:rPr>
              <a:t>una neoplasia maligna che si sviluppa prevalentemente alle ossa mascellari e mandibolari; è endemico delle regioni dell’Africa equatoriale dove rappresenta il tumore a maggior frequenza dell’età infantile</a:t>
            </a:r>
            <a:r>
              <a:rPr lang="it-IT" sz="1600" dirty="0"/>
              <a:t>. Tutte le cellule del linfoma di </a:t>
            </a:r>
            <a:r>
              <a:rPr lang="it-IT" sz="1600" dirty="0" err="1"/>
              <a:t>Burkitt</a:t>
            </a:r>
            <a:r>
              <a:rPr lang="it-IT" sz="1600" dirty="0"/>
              <a:t> contengono una delle tre caratteristiche traslocazioni cromosomiche dove la più frequente è la traslocazione 8:14. In seguito a questa traslocazione  il proto-oncogene </a:t>
            </a:r>
            <a:r>
              <a:rPr lang="it-IT" sz="1600" i="1" dirty="0"/>
              <a:t>c-</a:t>
            </a:r>
            <a:r>
              <a:rPr lang="it-IT" sz="1600" i="1" dirty="0" err="1"/>
              <a:t>myc</a:t>
            </a:r>
            <a:r>
              <a:rPr lang="it-IT" sz="1600" dirty="0"/>
              <a:t> viene trasferito dal cromosoma 8 al cromosoma 14, </a:t>
            </a:r>
            <a:r>
              <a:rPr lang="it-IT" sz="1600" dirty="0" smtClean="0"/>
              <a:t>dove si trova sotto il controllo di un forte promotore delle immunoglobuline, con </a:t>
            </a:r>
            <a:r>
              <a:rPr lang="it-IT" sz="1600" dirty="0"/>
              <a:t>conseguente proliferazione patologica delle cellule. L’infezione malarica, che stimola l’attivazione policlonale delle cellule B e sopprime i linfociti T, è stata accertata come un fattore di rischio per lo sviluppo del linfoma di </a:t>
            </a:r>
            <a:r>
              <a:rPr lang="it-IT" sz="1600" dirty="0" err="1"/>
              <a:t>Burkitt</a:t>
            </a:r>
            <a:r>
              <a:rPr lang="it-IT" sz="1600" dirty="0"/>
              <a:t>, potenziando l’azione di EBV e favorendo le successive traslocazioni cromosomiche </a:t>
            </a:r>
          </a:p>
        </p:txBody>
      </p:sp>
      <p:sp>
        <p:nvSpPr>
          <p:cNvPr id="3" name="CasellaDiTesto 2"/>
          <p:cNvSpPr txBox="1"/>
          <p:nvPr/>
        </p:nvSpPr>
        <p:spPr>
          <a:xfrm>
            <a:off x="179512" y="1196752"/>
            <a:ext cx="2880320" cy="2923877"/>
          </a:xfrm>
          <a:prstGeom prst="rect">
            <a:avLst/>
          </a:prstGeom>
          <a:noFill/>
        </p:spPr>
        <p:txBody>
          <a:bodyPr wrap="square" rtlCol="0">
            <a:spAutoFit/>
          </a:bodyPr>
          <a:lstStyle/>
          <a:p>
            <a:pPr algn="ctr"/>
            <a:r>
              <a:rPr lang="it-IT" sz="2400" b="1" dirty="0" smtClean="0"/>
              <a:t>EBV e neoplasie</a:t>
            </a:r>
          </a:p>
          <a:p>
            <a:pPr algn="ctr"/>
            <a:endParaRPr lang="it-IT" sz="1600" dirty="0"/>
          </a:p>
          <a:p>
            <a:pPr algn="just"/>
            <a:r>
              <a:rPr lang="it-IT" sz="1600" dirty="0" smtClean="0"/>
              <a:t>In seguito alla scoperta della correlazione fra EBV e linfoma di </a:t>
            </a:r>
            <a:r>
              <a:rPr lang="it-IT" sz="1600" dirty="0" err="1" smtClean="0"/>
              <a:t>Burkitt</a:t>
            </a:r>
            <a:r>
              <a:rPr lang="it-IT" sz="1600" dirty="0" smtClean="0"/>
              <a:t> è stato studiato il meccanismo oncogenetico e la sua associazione con altre neoplasie come: il carcinoma nasofaringeo, la sindrome proliferativa acuta e i </a:t>
            </a:r>
            <a:r>
              <a:rPr lang="it-IT" sz="1600" dirty="0" err="1" smtClean="0"/>
              <a:t>lifomi</a:t>
            </a:r>
            <a:r>
              <a:rPr lang="it-IT" sz="1600" dirty="0" smtClean="0"/>
              <a:t> a cellule B</a:t>
            </a:r>
            <a:endParaRPr lang="it-IT" sz="1600" dirty="0"/>
          </a:p>
        </p:txBody>
      </p:sp>
    </p:spTree>
    <p:extLst>
      <p:ext uri="{BB962C8B-B14F-4D97-AF65-F5344CB8AC3E}">
        <p14:creationId xmlns:p14="http://schemas.microsoft.com/office/powerpoint/2010/main" val="25337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C:\Users\Manservigi\Documents\Scansioni personali\scansione0409.tif"/>
          <p:cNvPicPr>
            <a:picLocks noChangeAspect="1" noChangeArrowheads="1"/>
          </p:cNvPicPr>
          <p:nvPr/>
        </p:nvPicPr>
        <p:blipFill>
          <a:blip r:embed="rId2" cstate="print"/>
          <a:srcRect t="14425" b="16518"/>
          <a:stretch>
            <a:fillRect/>
          </a:stretch>
        </p:blipFill>
        <p:spPr bwMode="auto">
          <a:xfrm>
            <a:off x="867935" y="1285860"/>
            <a:ext cx="7490279" cy="5455087"/>
          </a:xfrm>
          <a:prstGeom prst="rect">
            <a:avLst/>
          </a:prstGeom>
          <a:noFill/>
        </p:spPr>
      </p:pic>
      <p:sp>
        <p:nvSpPr>
          <p:cNvPr id="4" name="CasellaDiTesto 3"/>
          <p:cNvSpPr txBox="1"/>
          <p:nvPr/>
        </p:nvSpPr>
        <p:spPr>
          <a:xfrm>
            <a:off x="1000100" y="214290"/>
            <a:ext cx="7404719" cy="584775"/>
          </a:xfrm>
          <a:prstGeom prst="rect">
            <a:avLst/>
          </a:prstGeom>
          <a:noFill/>
        </p:spPr>
        <p:txBody>
          <a:bodyPr wrap="none" rtlCol="0">
            <a:spAutoFit/>
          </a:bodyPr>
          <a:lstStyle/>
          <a:p>
            <a:r>
              <a:rPr lang="it-IT" sz="3200" b="1" dirty="0" smtClean="0"/>
              <a:t>Terapie antivirali nelle infezioni erpetiche</a:t>
            </a:r>
            <a:endParaRPr lang="it-IT"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2393965" y="214290"/>
            <a:ext cx="4392613" cy="584775"/>
          </a:xfrm>
          <a:prstGeom prst="rect">
            <a:avLst/>
          </a:prstGeom>
          <a:noFill/>
          <a:ln w="9525">
            <a:solidFill>
              <a:srgbClr val="FF0066"/>
            </a:solidFill>
            <a:miter lim="800000"/>
            <a:headEnd/>
            <a:tailEnd/>
          </a:ln>
        </p:spPr>
        <p:txBody>
          <a:bodyPr>
            <a:spAutoFit/>
          </a:bodyPr>
          <a:lstStyle/>
          <a:p>
            <a:r>
              <a:rPr lang="it-IT" sz="3200" b="1" dirty="0">
                <a:solidFill>
                  <a:srgbClr val="000066"/>
                </a:solidFill>
              </a:rPr>
              <a:t>Altri Herpes virus</a:t>
            </a:r>
            <a:endParaRPr lang="en-US" sz="3200" b="1" dirty="0">
              <a:solidFill>
                <a:srgbClr val="000066"/>
              </a:solidFill>
            </a:endParaRPr>
          </a:p>
        </p:txBody>
      </p:sp>
      <p:sp>
        <p:nvSpPr>
          <p:cNvPr id="53251" name="Text Box 5"/>
          <p:cNvSpPr txBox="1">
            <a:spLocks noChangeArrowheads="1"/>
          </p:cNvSpPr>
          <p:nvPr/>
        </p:nvSpPr>
        <p:spPr bwMode="auto">
          <a:xfrm>
            <a:off x="0" y="1844675"/>
            <a:ext cx="9144000" cy="5786199"/>
          </a:xfrm>
          <a:prstGeom prst="rect">
            <a:avLst/>
          </a:prstGeom>
          <a:noFill/>
          <a:ln w="9525">
            <a:noFill/>
            <a:miter lim="800000"/>
            <a:headEnd/>
            <a:tailEnd/>
          </a:ln>
        </p:spPr>
        <p:txBody>
          <a:bodyPr>
            <a:spAutoFit/>
          </a:bodyPr>
          <a:lstStyle/>
          <a:p>
            <a:r>
              <a:rPr lang="it-IT" sz="2400" b="1" dirty="0"/>
              <a:t>HHV-6 </a:t>
            </a:r>
          </a:p>
          <a:p>
            <a:r>
              <a:rPr lang="it-IT" dirty="0"/>
              <a:t>Linfociti B e T, megacariociti. </a:t>
            </a:r>
          </a:p>
          <a:p>
            <a:r>
              <a:rPr lang="it-IT" dirty="0"/>
              <a:t>Infezione primaria: </a:t>
            </a:r>
            <a:r>
              <a:rPr lang="it-IT" dirty="0" err="1"/>
              <a:t>exanthem</a:t>
            </a:r>
            <a:r>
              <a:rPr lang="it-IT" dirty="0"/>
              <a:t> </a:t>
            </a:r>
            <a:r>
              <a:rPr lang="it-IT" dirty="0" err="1"/>
              <a:t>subitum</a:t>
            </a:r>
            <a:r>
              <a:rPr lang="it-IT" dirty="0"/>
              <a:t> (roseola </a:t>
            </a:r>
            <a:r>
              <a:rPr lang="it-IT" dirty="0" err="1" smtClean="0"/>
              <a:t>infantum</a:t>
            </a:r>
            <a:r>
              <a:rPr lang="it-IT" dirty="0" smtClean="0"/>
              <a:t> o sesta malattia)</a:t>
            </a:r>
            <a:endParaRPr lang="it-IT" dirty="0"/>
          </a:p>
          <a:p>
            <a:r>
              <a:rPr lang="it-IT" dirty="0"/>
              <a:t>Latenza nei linfociti T</a:t>
            </a:r>
          </a:p>
          <a:p>
            <a:r>
              <a:rPr lang="it-IT" dirty="0"/>
              <a:t>Associato a disordini neurologici (encefaliti, convulsioni)</a:t>
            </a:r>
          </a:p>
          <a:p>
            <a:r>
              <a:rPr lang="it-IT" dirty="0"/>
              <a:t>Ruolo nella sclerosi multipla? </a:t>
            </a:r>
          </a:p>
          <a:p>
            <a:endParaRPr lang="it-IT" dirty="0"/>
          </a:p>
          <a:p>
            <a:endParaRPr lang="it-IT" dirty="0"/>
          </a:p>
          <a:p>
            <a:r>
              <a:rPr lang="it-IT" sz="2400" b="1" dirty="0"/>
              <a:t>HHV-7</a:t>
            </a:r>
          </a:p>
          <a:p>
            <a:r>
              <a:rPr lang="it-IT" dirty="0"/>
              <a:t>Linfociti T (CD4). </a:t>
            </a:r>
          </a:p>
          <a:p>
            <a:r>
              <a:rPr lang="it-IT" dirty="0"/>
              <a:t>Associato a casi di </a:t>
            </a:r>
            <a:r>
              <a:rPr lang="it-IT" dirty="0" err="1"/>
              <a:t>exanthem</a:t>
            </a:r>
            <a:r>
              <a:rPr lang="it-IT" dirty="0"/>
              <a:t> </a:t>
            </a:r>
            <a:r>
              <a:rPr lang="it-IT" dirty="0" err="1"/>
              <a:t>subitum</a:t>
            </a:r>
            <a:r>
              <a:rPr lang="it-IT" dirty="0"/>
              <a:t> (roseola </a:t>
            </a:r>
            <a:r>
              <a:rPr lang="it-IT" dirty="0" err="1"/>
              <a:t>infantum</a:t>
            </a:r>
            <a:r>
              <a:rPr lang="it-IT" dirty="0"/>
              <a:t>)</a:t>
            </a:r>
          </a:p>
          <a:p>
            <a:endParaRPr lang="it-IT" dirty="0"/>
          </a:p>
          <a:p>
            <a:r>
              <a:rPr lang="it-IT" b="1" dirty="0"/>
              <a:t>HHV-8</a:t>
            </a:r>
          </a:p>
          <a:p>
            <a:pPr algn="just">
              <a:buFontTx/>
              <a:buChar char="•"/>
            </a:pPr>
            <a:r>
              <a:rPr lang="en-GB" dirty="0">
                <a:solidFill>
                  <a:srgbClr val="000000"/>
                </a:solidFill>
              </a:rPr>
              <a:t>Sarcoma di Kaposi (KS</a:t>
            </a:r>
            <a:r>
              <a:rPr lang="en-GB" dirty="0" smtClean="0">
                <a:solidFill>
                  <a:srgbClr val="000000"/>
                </a:solidFill>
              </a:rPr>
              <a:t>) – </a:t>
            </a:r>
            <a:r>
              <a:rPr lang="en-GB" dirty="0" err="1" smtClean="0">
                <a:solidFill>
                  <a:srgbClr val="000000"/>
                </a:solidFill>
              </a:rPr>
              <a:t>Associato</a:t>
            </a:r>
            <a:r>
              <a:rPr lang="en-GB" dirty="0" smtClean="0">
                <a:solidFill>
                  <a:srgbClr val="000000"/>
                </a:solidFill>
              </a:rPr>
              <a:t> a </a:t>
            </a:r>
            <a:r>
              <a:rPr lang="en-GB" dirty="0" err="1" smtClean="0">
                <a:solidFill>
                  <a:srgbClr val="000000"/>
                </a:solidFill>
              </a:rPr>
              <a:t>patologie</a:t>
            </a:r>
            <a:r>
              <a:rPr lang="en-GB" smtClean="0">
                <a:solidFill>
                  <a:srgbClr val="000000"/>
                </a:solidFill>
              </a:rPr>
              <a:t> in AIDS</a:t>
            </a:r>
            <a:endParaRPr lang="en-GB" dirty="0">
              <a:solidFill>
                <a:srgbClr val="000000"/>
              </a:solidFill>
            </a:endParaRPr>
          </a:p>
          <a:p>
            <a:pPr algn="just">
              <a:buFont typeface="Arial" pitchFamily="34" charset="0"/>
              <a:buChar char="•"/>
            </a:pPr>
            <a:r>
              <a:rPr lang="en-GB" dirty="0" err="1">
                <a:solidFill>
                  <a:srgbClr val="000000"/>
                </a:solidFill>
              </a:rPr>
              <a:t>Linfomi</a:t>
            </a:r>
            <a:r>
              <a:rPr lang="en-GB" dirty="0">
                <a:solidFill>
                  <a:srgbClr val="000000"/>
                </a:solidFill>
              </a:rPr>
              <a:t> B </a:t>
            </a:r>
            <a:r>
              <a:rPr lang="en-GB" dirty="0" err="1">
                <a:solidFill>
                  <a:srgbClr val="000000"/>
                </a:solidFill>
              </a:rPr>
              <a:t>primari</a:t>
            </a:r>
            <a:r>
              <a:rPr lang="en-GB" dirty="0">
                <a:solidFill>
                  <a:srgbClr val="000000"/>
                </a:solidFill>
              </a:rPr>
              <a:t> ad </a:t>
            </a:r>
            <a:r>
              <a:rPr lang="en-GB" dirty="0" err="1">
                <a:solidFill>
                  <a:srgbClr val="000000"/>
                </a:solidFill>
              </a:rPr>
              <a:t>effusione</a:t>
            </a:r>
            <a:r>
              <a:rPr lang="en-GB" dirty="0">
                <a:solidFill>
                  <a:srgbClr val="000000"/>
                </a:solidFill>
              </a:rPr>
              <a:t> </a:t>
            </a:r>
            <a:r>
              <a:rPr lang="en-GB" dirty="0" err="1">
                <a:solidFill>
                  <a:srgbClr val="000000"/>
                </a:solidFill>
              </a:rPr>
              <a:t>cavitaria</a:t>
            </a:r>
            <a:r>
              <a:rPr lang="en-GB" dirty="0">
                <a:solidFill>
                  <a:srgbClr val="000000"/>
                </a:solidFill>
              </a:rPr>
              <a:t> (PEL)</a:t>
            </a:r>
            <a:endParaRPr lang="en-GB" dirty="0">
              <a:solidFill>
                <a:srgbClr val="000000"/>
              </a:solidFill>
              <a:sym typeface="Symbol" pitchFamily="18" charset="2"/>
            </a:endParaRPr>
          </a:p>
          <a:p>
            <a:pPr>
              <a:buFont typeface="Arial" pitchFamily="34" charset="0"/>
              <a:buChar char="•"/>
            </a:pPr>
            <a:endParaRPr lang="it-IT" b="1" dirty="0"/>
          </a:p>
          <a:p>
            <a:pPr>
              <a:buFont typeface="Arial" pitchFamily="34" charset="0"/>
              <a:buChar char="•"/>
            </a:pPr>
            <a:endParaRPr lang="en-US" sz="1600" b="1" dirty="0"/>
          </a:p>
          <a:p>
            <a:endParaRPr lang="it-IT" dirty="0"/>
          </a:p>
          <a:p>
            <a:endParaRPr lang="it-IT" dirty="0"/>
          </a:p>
          <a:p>
            <a:endParaRPr lang="it-IT" dirty="0"/>
          </a:p>
        </p:txBody>
      </p:sp>
      <p:sp>
        <p:nvSpPr>
          <p:cNvPr id="53252" name="Text Box 6"/>
          <p:cNvSpPr txBox="1">
            <a:spLocks noChangeArrowheads="1"/>
          </p:cNvSpPr>
          <p:nvPr/>
        </p:nvSpPr>
        <p:spPr bwMode="auto">
          <a:xfrm>
            <a:off x="1908175" y="1268413"/>
            <a:ext cx="5232400" cy="366712"/>
          </a:xfrm>
          <a:prstGeom prst="rect">
            <a:avLst/>
          </a:prstGeom>
          <a:noFill/>
          <a:ln w="9525">
            <a:noFill/>
            <a:miter lim="800000"/>
            <a:headEnd/>
            <a:tailEnd/>
          </a:ln>
        </p:spPr>
        <p:txBody>
          <a:bodyPr wrap="none">
            <a:spAutoFit/>
          </a:bodyPr>
          <a:lstStyle/>
          <a:p>
            <a:r>
              <a:rPr lang="it-IT"/>
              <a:t>Ubiquitari (&gt; 90% popolazione). Isolati dalla saliva</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TotalTime>
  <Words>963</Words>
  <Application>Microsoft Office PowerPoint</Application>
  <PresentationFormat>Presentazione su schermo (4:3)</PresentationFormat>
  <Paragraphs>44</Paragraphs>
  <Slides>7</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vt:i4>
      </vt:variant>
    </vt:vector>
  </HeadingPairs>
  <TitlesOfParts>
    <vt:vector size="11" baseType="lpstr">
      <vt:lpstr>Arial</vt:lpstr>
      <vt:lpstr>Calibri</vt:lpstr>
      <vt:lpstr>Symbol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Roberto Manservigi</cp:lastModifiedBy>
  <cp:revision>131</cp:revision>
  <dcterms:created xsi:type="dcterms:W3CDTF">2009-05-29T16:55:32Z</dcterms:created>
  <dcterms:modified xsi:type="dcterms:W3CDTF">2019-05-17T11:32:28Z</dcterms:modified>
</cp:coreProperties>
</file>