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46" r:id="rId2"/>
    <p:sldId id="284" r:id="rId3"/>
    <p:sldId id="304" r:id="rId4"/>
    <p:sldId id="305" r:id="rId5"/>
    <p:sldId id="348" r:id="rId6"/>
    <p:sldId id="354" r:id="rId7"/>
    <p:sldId id="355" r:id="rId8"/>
    <p:sldId id="321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603" autoAdjust="0"/>
    <p:restoredTop sz="86398" autoAdjust="0"/>
  </p:normalViewPr>
  <p:slideViewPr>
    <p:cSldViewPr>
      <p:cViewPr varScale="1">
        <p:scale>
          <a:sx n="94" d="100"/>
          <a:sy n="94" d="100"/>
        </p:scale>
        <p:origin x="129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D5129-35AA-442E-85C7-2A1F4A6B9ABB}" type="datetimeFigureOut">
              <a:rPr lang="it-IT" smtClean="0"/>
              <a:pPr/>
              <a:t>17/05/2019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C864B-7921-4338-8AD5-B745D6DEDF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41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F9C83-5AA4-4511-B66C-43ABD7A63B96}" type="datetimeFigureOut">
              <a:rPr lang="it-IT" smtClean="0"/>
              <a:pPr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646B-6CC4-41F9-BCB2-77B61B75C9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F9C83-5AA4-4511-B66C-43ABD7A63B96}" type="datetimeFigureOut">
              <a:rPr lang="it-IT" smtClean="0"/>
              <a:pPr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646B-6CC4-41F9-BCB2-77B61B75C9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F9C83-5AA4-4511-B66C-43ABD7A63B96}" type="datetimeFigureOut">
              <a:rPr lang="it-IT" smtClean="0"/>
              <a:pPr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646B-6CC4-41F9-BCB2-77B61B75C9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658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F9C83-5AA4-4511-B66C-43ABD7A63B96}" type="datetimeFigureOut">
              <a:rPr lang="it-IT" smtClean="0"/>
              <a:pPr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646B-6CC4-41F9-BCB2-77B61B75C9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F9C83-5AA4-4511-B66C-43ABD7A63B96}" type="datetimeFigureOut">
              <a:rPr lang="it-IT" smtClean="0"/>
              <a:pPr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646B-6CC4-41F9-BCB2-77B61B75C9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F9C83-5AA4-4511-B66C-43ABD7A63B96}" type="datetimeFigureOut">
              <a:rPr lang="it-IT" smtClean="0"/>
              <a:pPr/>
              <a:t>17/05/2019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646B-6CC4-41F9-BCB2-77B61B75C9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F9C83-5AA4-4511-B66C-43ABD7A63B96}" type="datetimeFigureOut">
              <a:rPr lang="it-IT" smtClean="0"/>
              <a:pPr/>
              <a:t>17/05/2019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646B-6CC4-41F9-BCB2-77B61B75C9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F9C83-5AA4-4511-B66C-43ABD7A63B96}" type="datetimeFigureOut">
              <a:rPr lang="it-IT" smtClean="0"/>
              <a:pPr/>
              <a:t>17/05/2019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646B-6CC4-41F9-BCB2-77B61B75C9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F9C83-5AA4-4511-B66C-43ABD7A63B96}" type="datetimeFigureOut">
              <a:rPr lang="it-IT" smtClean="0"/>
              <a:pPr/>
              <a:t>17/05/2019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646B-6CC4-41F9-BCB2-77B61B75C9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F9C83-5AA4-4511-B66C-43ABD7A63B96}" type="datetimeFigureOut">
              <a:rPr lang="it-IT" smtClean="0"/>
              <a:pPr/>
              <a:t>17/05/2019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646B-6CC4-41F9-BCB2-77B61B75C9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F9C83-5AA4-4511-B66C-43ABD7A63B96}" type="datetimeFigureOut">
              <a:rPr lang="it-IT" smtClean="0"/>
              <a:pPr/>
              <a:t>17/05/2019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646B-6CC4-41F9-BCB2-77B61B75C9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F9C83-5AA4-4511-B66C-43ABD7A63B96}" type="datetimeFigureOut">
              <a:rPr lang="it-IT" smtClean="0"/>
              <a:pPr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A646B-6CC4-41F9-BCB2-77B61B75C99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 descr="4405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t="4005" r="28871" b="15903"/>
          <a:stretch/>
        </p:blipFill>
        <p:spPr>
          <a:xfrm>
            <a:off x="3851919" y="1268760"/>
            <a:ext cx="5184577" cy="432048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67544" y="1772816"/>
            <a:ext cx="30243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Virus varicella/zoster</a:t>
            </a:r>
          </a:p>
          <a:p>
            <a:endParaRPr lang="it-IT" sz="2800" b="1" dirty="0"/>
          </a:p>
          <a:p>
            <a:pPr algn="just"/>
            <a:r>
              <a:rPr lang="it-IT" dirty="0"/>
              <a:t>Le infezioni primarie da virus della varicella zoster (VZV) provocano la </a:t>
            </a:r>
            <a:r>
              <a:rPr lang="it-IT" b="1" dirty="0"/>
              <a:t>varicella</a:t>
            </a:r>
            <a:r>
              <a:rPr lang="it-IT" dirty="0"/>
              <a:t>, mentre la riattivazione del virus latente causa la comparsa dell’</a:t>
            </a:r>
            <a:r>
              <a:rPr lang="it-IT" b="1" dirty="0"/>
              <a:t>herpes zoster</a:t>
            </a:r>
            <a:r>
              <a:rPr lang="it-IT" dirty="0"/>
              <a:t> ( o “fuoco di Sant’Antonio” )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3118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anservigi\Documents\Scansioni personali\scansione0400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472" r="45463" b="50123"/>
          <a:stretch>
            <a:fillRect/>
          </a:stretch>
        </p:blipFill>
        <p:spPr bwMode="auto">
          <a:xfrm>
            <a:off x="395536" y="548680"/>
            <a:ext cx="3695377" cy="3405153"/>
          </a:xfrm>
          <a:prstGeom prst="rect">
            <a:avLst/>
          </a:prstGeom>
          <a:noFill/>
        </p:spPr>
      </p:pic>
      <p:pic>
        <p:nvPicPr>
          <p:cNvPr id="5" name="Picture 2" descr="C:\Users\Manservigi\Documents\Scansioni personali\scansione0400.tif"/>
          <p:cNvPicPr>
            <a:picLocks noChangeAspect="1" noChangeArrowheads="1"/>
          </p:cNvPicPr>
          <p:nvPr/>
        </p:nvPicPr>
        <p:blipFill>
          <a:blip r:embed="rId3" cstate="print"/>
          <a:srcRect l="13833" t="65005" r="44287"/>
          <a:stretch>
            <a:fillRect/>
          </a:stretch>
        </p:blipFill>
        <p:spPr bwMode="auto">
          <a:xfrm>
            <a:off x="5023151" y="764704"/>
            <a:ext cx="4059635" cy="2448272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425176" y="116632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Meccanismo di diffusione di VZV</a:t>
            </a:r>
            <a:endParaRPr lang="it-IT" sz="20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286380" y="116632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Decorso clinico della varicella</a:t>
            </a:r>
            <a:endParaRPr lang="it-IT" sz="20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79512" y="4077072"/>
            <a:ext cx="88312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La trasmissione di VZV </a:t>
            </a:r>
            <a:r>
              <a:rPr lang="it-IT" sz="1600" dirty="0" smtClean="0"/>
              <a:t>avviene (1)  </a:t>
            </a:r>
            <a:r>
              <a:rPr lang="it-IT" sz="1600" dirty="0"/>
              <a:t>per via inalatoria, con conseguente infezione iniziale a carico della mucosa respiratoria </a:t>
            </a:r>
            <a:r>
              <a:rPr lang="it-IT" sz="1600" dirty="0" smtClean="0"/>
              <a:t>(2) seguita </a:t>
            </a:r>
            <a:r>
              <a:rPr lang="it-IT" sz="1600" dirty="0"/>
              <a:t>dalla diffusione ai linfonodi </a:t>
            </a:r>
            <a:r>
              <a:rPr lang="it-IT" sz="1600" dirty="0" smtClean="0"/>
              <a:t>regionali. </a:t>
            </a:r>
            <a:r>
              <a:rPr lang="it-IT" sz="1600" dirty="0"/>
              <a:t>La progenie virale si riversa nel torrente </a:t>
            </a:r>
            <a:r>
              <a:rPr lang="it-IT" sz="1600" dirty="0" smtClean="0"/>
              <a:t>circolatorio (viremia primaria) </a:t>
            </a:r>
            <a:r>
              <a:rPr lang="it-IT" sz="1600" dirty="0"/>
              <a:t>e nel sistema linfatico, dove va incontro a </a:t>
            </a:r>
            <a:r>
              <a:rPr lang="it-IT" sz="1600" dirty="0" smtClean="0"/>
              <a:t>(3) un </a:t>
            </a:r>
            <a:r>
              <a:rPr lang="it-IT" sz="1600" dirty="0"/>
              <a:t>secondo ciclo di riproduzione nelle cellule del fegato e della milza, per poi diffondere in tutto il corpo attraverso i leucociti mononucleati </a:t>
            </a:r>
            <a:r>
              <a:rPr lang="it-IT" sz="1600" dirty="0" smtClean="0"/>
              <a:t>infetti (viremia secondaria). (4) L’infezione </a:t>
            </a:r>
            <a:r>
              <a:rPr lang="it-IT" sz="1600" dirty="0"/>
              <a:t>si estende alle cellule endoteliali dei capillari e infine alle cellule epiteliali della cute con conseguente </a:t>
            </a:r>
            <a:r>
              <a:rPr lang="it-IT" sz="1600" dirty="0" smtClean="0"/>
              <a:t>(5) comparsa</a:t>
            </a:r>
            <a:r>
              <a:rPr lang="it-IT" sz="1600" dirty="0"/>
              <a:t>, dopo 14-21 giorni dalla esposizione, delle caratteristiche vescicole contenenti il virus, tipiche della varicella. </a:t>
            </a:r>
            <a:r>
              <a:rPr lang="it-IT" sz="1600" dirty="0">
                <a:solidFill>
                  <a:srgbClr val="FF0000"/>
                </a:solidFill>
              </a:rPr>
              <a:t>L’individuo infetto risulta contagioso da uno a due giorni prima della comparsa dell’esantema,</a:t>
            </a:r>
            <a:r>
              <a:rPr lang="it-IT" sz="1600" dirty="0"/>
              <a:t> e ciò deriva dal fatto che il virus infetta nuovamente le cellule della mucosa respiratoria in prossimità della fase terminale del periodo di incubazione. </a:t>
            </a:r>
            <a:r>
              <a:rPr lang="it-IT" sz="1600" dirty="0">
                <a:solidFill>
                  <a:srgbClr val="FF0000"/>
                </a:solidFill>
              </a:rPr>
              <a:t>La trasmissione mediante contatto con le vescicole cutanee non si ritiene possa essere una comune forma di contagio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82594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Infezione primaria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836712"/>
            <a:ext cx="5832648" cy="5832648"/>
          </a:xfrm>
        </p:spPr>
        <p:txBody>
          <a:bodyPr>
            <a:noAutofit/>
          </a:bodyPr>
          <a:lstStyle/>
          <a:p>
            <a:pPr algn="just"/>
            <a:r>
              <a:rPr lang="it-IT" sz="1600" dirty="0" smtClean="0">
                <a:latin typeface="+mj-lt"/>
                <a:cs typeface="Arial" pitchFamily="34" charset="0"/>
              </a:rPr>
              <a:t>La varicella è uno dei cinque classici esantemi  dell’infanzia: </a:t>
            </a:r>
            <a:r>
              <a:rPr lang="it-IT" sz="1600" dirty="0">
                <a:latin typeface="+mj-lt"/>
              </a:rPr>
              <a:t>la rosolia, il morbillo, la quinta malattia (causata dal </a:t>
            </a:r>
            <a:r>
              <a:rPr lang="it-IT" sz="1600" dirty="0" err="1">
                <a:latin typeface="+mj-lt"/>
              </a:rPr>
              <a:t>Parvovirus</a:t>
            </a:r>
            <a:r>
              <a:rPr lang="it-IT" sz="1600" dirty="0">
                <a:latin typeface="+mj-lt"/>
              </a:rPr>
              <a:t> B19) e la sesta malattia o </a:t>
            </a:r>
            <a:r>
              <a:rPr lang="it-IT" sz="1600" i="1" dirty="0">
                <a:latin typeface="+mj-lt"/>
              </a:rPr>
              <a:t>Roseola </a:t>
            </a:r>
            <a:r>
              <a:rPr lang="it-IT" sz="1600" i="1" dirty="0" err="1">
                <a:latin typeface="+mj-lt"/>
              </a:rPr>
              <a:t>infantum</a:t>
            </a:r>
            <a:r>
              <a:rPr lang="it-IT" sz="1600" dirty="0">
                <a:latin typeface="+mj-lt"/>
              </a:rPr>
              <a:t>. </a:t>
            </a:r>
            <a:endParaRPr lang="it-IT" sz="1600" dirty="0" smtClean="0">
              <a:latin typeface="+mj-lt"/>
              <a:cs typeface="Arial" pitchFamily="34" charset="0"/>
            </a:endParaRPr>
          </a:p>
          <a:p>
            <a:pPr algn="just"/>
            <a:r>
              <a:rPr lang="it-IT" sz="1600" dirty="0" smtClean="0">
                <a:latin typeface="+mj-lt"/>
                <a:cs typeface="Arial" pitchFamily="34" charset="0"/>
              </a:rPr>
              <a:t>Trasmissione mediante </a:t>
            </a:r>
            <a:r>
              <a:rPr lang="it-IT" sz="1600" dirty="0" err="1" smtClean="0">
                <a:latin typeface="+mj-lt"/>
                <a:cs typeface="Arial" pitchFamily="34" charset="0"/>
              </a:rPr>
              <a:t>areosol</a:t>
            </a:r>
            <a:r>
              <a:rPr lang="it-IT" sz="1600" dirty="0" smtClean="0">
                <a:latin typeface="+mj-lt"/>
                <a:cs typeface="Arial" pitchFamily="34" charset="0"/>
              </a:rPr>
              <a:t> respiratorio. Incubazione di circa 2 settimane, diffusione per via ematica. Eruzione cutanea, pruriginosa, prima sul</a:t>
            </a:r>
            <a:r>
              <a:rPr lang="it-IT" sz="1600" u="sng" dirty="0" smtClean="0">
                <a:latin typeface="+mj-lt"/>
                <a:cs typeface="Arial" pitchFamily="34" charset="0"/>
              </a:rPr>
              <a:t> </a:t>
            </a:r>
            <a:r>
              <a:rPr lang="it-IT" sz="1600" dirty="0" smtClean="0">
                <a:latin typeface="+mj-lt"/>
                <a:cs typeface="Arial" pitchFamily="34" charset="0"/>
              </a:rPr>
              <a:t>tronco, poi in tutto il corpo. </a:t>
            </a:r>
            <a:r>
              <a:rPr lang="it-IT" sz="1600" dirty="0" err="1" smtClean="0">
                <a:latin typeface="+mj-lt"/>
                <a:cs typeface="Arial" pitchFamily="34" charset="0"/>
              </a:rPr>
              <a:t>Rash</a:t>
            </a:r>
            <a:r>
              <a:rPr lang="it-IT" sz="1600" dirty="0" smtClean="0">
                <a:latin typeface="+mj-lt"/>
                <a:cs typeface="Arial" pitchFamily="34" charset="0"/>
              </a:rPr>
              <a:t> </a:t>
            </a:r>
            <a:r>
              <a:rPr lang="it-IT" sz="1600" dirty="0" smtClean="0">
                <a:latin typeface="+mj-lt"/>
                <a:cs typeface="Arial" pitchFamily="34" charset="0"/>
                <a:sym typeface="Symbol"/>
              </a:rPr>
              <a:t></a:t>
            </a:r>
            <a:r>
              <a:rPr lang="it-IT" sz="1600" dirty="0" smtClean="0">
                <a:latin typeface="+mj-lt"/>
                <a:cs typeface="Arial" pitchFamily="34" charset="0"/>
              </a:rPr>
              <a:t> papule (lesioni sporgenti) </a:t>
            </a:r>
            <a:r>
              <a:rPr lang="it-IT" sz="1600" dirty="0" smtClean="0">
                <a:latin typeface="+mj-lt"/>
                <a:cs typeface="Arial" pitchFamily="34" charset="0"/>
                <a:sym typeface="Symbol"/>
              </a:rPr>
              <a:t></a:t>
            </a:r>
            <a:r>
              <a:rPr lang="it-IT" sz="1600" dirty="0" smtClean="0">
                <a:latin typeface="+mj-lt"/>
                <a:cs typeface="Arial" pitchFamily="34" charset="0"/>
              </a:rPr>
              <a:t> vescicole </a:t>
            </a:r>
            <a:r>
              <a:rPr lang="it-IT" sz="1600" dirty="0" smtClean="0">
                <a:latin typeface="+mj-lt"/>
                <a:cs typeface="Arial" pitchFamily="34" charset="0"/>
                <a:sym typeface="Symbol"/>
              </a:rPr>
              <a:t></a:t>
            </a:r>
            <a:r>
              <a:rPr lang="it-IT" sz="1600" dirty="0" smtClean="0">
                <a:latin typeface="+mj-lt"/>
                <a:cs typeface="Arial" pitchFamily="34" charset="0"/>
              </a:rPr>
              <a:t> croste. Eruzioni in ondate successive </a:t>
            </a:r>
            <a:r>
              <a:rPr lang="it-IT" sz="1600" dirty="0" smtClean="0">
                <a:latin typeface="+mj-lt"/>
                <a:cs typeface="Arial" pitchFamily="34" charset="0"/>
                <a:sym typeface="Symbol"/>
              </a:rPr>
              <a:t></a:t>
            </a:r>
            <a:r>
              <a:rPr lang="it-IT" sz="1600" dirty="0" smtClean="0">
                <a:latin typeface="+mj-lt"/>
                <a:cs typeface="Arial" pitchFamily="34" charset="0"/>
              </a:rPr>
              <a:t> presenza simultanea di lesioni a diverso stadio. Sintomi per circa 2 settimane.</a:t>
            </a:r>
          </a:p>
          <a:p>
            <a:pPr algn="just"/>
            <a:r>
              <a:rPr lang="it-IT" sz="1600" dirty="0" smtClean="0">
                <a:latin typeface="+mj-lt"/>
                <a:cs typeface="Arial" pitchFamily="34" charset="0"/>
              </a:rPr>
              <a:t>Immunità permanente.</a:t>
            </a:r>
          </a:p>
          <a:p>
            <a:pPr algn="just"/>
            <a:r>
              <a:rPr lang="it-IT" sz="1600" dirty="0" smtClean="0">
                <a:latin typeface="+mj-lt"/>
                <a:cs typeface="Arial" pitchFamily="34" charset="0"/>
              </a:rPr>
              <a:t>Guarigione spontanea, </a:t>
            </a:r>
            <a:r>
              <a:rPr lang="it-IT" sz="16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rare complicanze in particolare negli adulti </a:t>
            </a:r>
            <a:r>
              <a:rPr lang="it-IT" sz="1600" dirty="0" smtClean="0">
                <a:latin typeface="+mj-lt"/>
                <a:cs typeface="Arial" pitchFamily="34" charset="0"/>
              </a:rPr>
              <a:t>(polmonite, meningoencefalite) dove le eruzioni vescicolari possono estendersi alle membrane mucose (</a:t>
            </a:r>
            <a:r>
              <a:rPr lang="it-IT" sz="1600" dirty="0" err="1" smtClean="0">
                <a:latin typeface="+mj-lt"/>
                <a:cs typeface="Arial" pitchFamily="34" charset="0"/>
              </a:rPr>
              <a:t>orofarige</a:t>
            </a:r>
            <a:r>
              <a:rPr lang="it-IT" sz="1600" dirty="0" smtClean="0">
                <a:latin typeface="+mj-lt"/>
                <a:cs typeface="Arial" pitchFamily="34" charset="0"/>
              </a:rPr>
              <a:t>, congiuntiva e vagina)</a:t>
            </a:r>
          </a:p>
          <a:p>
            <a:pPr algn="just"/>
            <a:r>
              <a:rPr lang="it-IT" sz="1600" dirty="0"/>
              <a:t>L’infezione primaria di una gestante e l’infezione del feto, nelle fasi iniziali della gravidanza, è un evento </a:t>
            </a:r>
            <a:r>
              <a:rPr lang="it-IT" sz="1600" dirty="0" smtClean="0"/>
              <a:t>raro che </a:t>
            </a:r>
            <a:r>
              <a:rPr lang="it-IT" sz="1600" dirty="0"/>
              <a:t>comunque può comportare la comparsa di </a:t>
            </a:r>
            <a:r>
              <a:rPr lang="it-IT" sz="1600" dirty="0" smtClean="0"/>
              <a:t>anomalie </a:t>
            </a:r>
            <a:r>
              <a:rPr lang="it-IT" sz="1600" dirty="0"/>
              <a:t>dello sviluppo. Il feto infettato nella fase terminale della gestazione, in prossimità del parto, può manifestare la classica varicella al momento della nascita o dopo poco tempo. La gravità della malattia dipende dal fatto che la madre abbia, o meno, iniziato a produrre </a:t>
            </a:r>
            <a:r>
              <a:rPr lang="it-IT" sz="1600" dirty="0" err="1"/>
              <a:t>IgG</a:t>
            </a:r>
            <a:r>
              <a:rPr lang="it-IT" sz="1600" dirty="0"/>
              <a:t> anti-VZV durante la gravidanza.</a:t>
            </a:r>
          </a:p>
          <a:p>
            <a:pPr algn="just"/>
            <a:endParaRPr lang="it-IT" sz="1600" dirty="0">
              <a:latin typeface="+mj-lt"/>
              <a:cs typeface="Arial" pitchFamily="34" charset="0"/>
            </a:endParaRPr>
          </a:p>
        </p:txBody>
      </p:sp>
      <p:pic>
        <p:nvPicPr>
          <p:cNvPr id="4" name="Picture 8" descr="chickenpox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3281" y="1052736"/>
            <a:ext cx="2543175" cy="38195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5" name="Picture 14" descr="Vac_Varice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5094114"/>
            <a:ext cx="2663825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582594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Infezione ricorrente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6512" y="404664"/>
            <a:ext cx="4494692" cy="6453336"/>
          </a:xfrm>
        </p:spPr>
        <p:txBody>
          <a:bodyPr>
            <a:noAutofit/>
          </a:bodyPr>
          <a:lstStyle/>
          <a:p>
            <a:pPr algn="just"/>
            <a:r>
              <a:rPr lang="it-IT" sz="1500" dirty="0" smtClean="0">
                <a:latin typeface="Arial" pitchFamily="34" charset="0"/>
                <a:cs typeface="Arial" pitchFamily="34" charset="0"/>
              </a:rPr>
              <a:t>In seguito alla varicella si ha un’</a:t>
            </a:r>
            <a:r>
              <a:rPr lang="it-IT" sz="1500" b="1" dirty="0" smtClean="0">
                <a:latin typeface="Arial" pitchFamily="34" charset="0"/>
                <a:cs typeface="Arial" pitchFamily="34" charset="0"/>
              </a:rPr>
              <a:t>infezione latente </a:t>
            </a:r>
            <a:r>
              <a:rPr lang="it-IT" sz="1500" dirty="0" smtClean="0">
                <a:latin typeface="Arial" pitchFamily="34" charset="0"/>
                <a:cs typeface="Arial" pitchFamily="34" charset="0"/>
              </a:rPr>
              <a:t>nei gangli del trigemino e nei gangli dorsali dei nervi sensitivi, le cui terminazioni arrivano alla cute.</a:t>
            </a:r>
          </a:p>
          <a:p>
            <a:pPr algn="just"/>
            <a:r>
              <a:rPr lang="it-IT" sz="1500" dirty="0" smtClean="0">
                <a:latin typeface="Arial" pitchFamily="34" charset="0"/>
                <a:cs typeface="Arial" pitchFamily="34" charset="0"/>
              </a:rPr>
              <a:t>La risposta immunitaria limita la capacità del virus di riattivarsi e viene periodicamente ristabilita attraverso infezioni subcliniche dovute a reinfezioni e riattivazioni senza la comparsa dell’esantema, Questa condizione viene definita </a:t>
            </a:r>
            <a:r>
              <a:rPr lang="it-IT" sz="1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«zoster abortivo» </a:t>
            </a:r>
            <a:r>
              <a:rPr lang="it-IT" sz="1500" dirty="0" smtClean="0">
                <a:latin typeface="Arial" pitchFamily="34" charset="0"/>
                <a:cs typeface="Arial" pitchFamily="34" charset="0"/>
              </a:rPr>
              <a:t>e può dare manifestazioni dolorose, in corrispondenza del dermatomo, che prendono il nome di </a:t>
            </a:r>
            <a:r>
              <a:rPr lang="it-IT" sz="1500" i="1" dirty="0" smtClean="0">
                <a:latin typeface="Arial" pitchFamily="34" charset="0"/>
                <a:cs typeface="Arial" pitchFamily="34" charset="0"/>
              </a:rPr>
              <a:t>zoster sine </a:t>
            </a:r>
            <a:r>
              <a:rPr lang="it-IT" sz="1500" i="1" dirty="0" err="1" smtClean="0">
                <a:latin typeface="Arial" pitchFamily="34" charset="0"/>
                <a:cs typeface="Arial" pitchFamily="34" charset="0"/>
              </a:rPr>
              <a:t>herpete</a:t>
            </a:r>
            <a:r>
              <a:rPr lang="it-IT" sz="1500" i="1" dirty="0" smtClean="0">
                <a:latin typeface="Arial" pitchFamily="34" charset="0"/>
                <a:cs typeface="Arial" pitchFamily="34" charset="0"/>
              </a:rPr>
              <a:t>.</a:t>
            </a:r>
            <a:endParaRPr lang="it-IT" sz="15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it-IT" sz="1500" dirty="0" smtClean="0">
                <a:latin typeface="Arial" pitchFamily="34" charset="0"/>
                <a:cs typeface="Arial" pitchFamily="34" charset="0"/>
              </a:rPr>
              <a:t>Quando l’immunità antivirale scende sotto un valore soglia compare lo </a:t>
            </a:r>
            <a:r>
              <a:rPr lang="it-IT" sz="1500" b="1" dirty="0" smtClean="0">
                <a:latin typeface="Arial" pitchFamily="34" charset="0"/>
                <a:cs typeface="Arial" pitchFamily="34" charset="0"/>
              </a:rPr>
              <a:t>Zoster</a:t>
            </a:r>
            <a:r>
              <a:rPr lang="it-IT" sz="1500" dirty="0" smtClean="0">
                <a:latin typeface="Arial" pitchFamily="34" charset="0"/>
                <a:cs typeface="Arial" pitchFamily="34" charset="0"/>
              </a:rPr>
              <a:t>: affezione esclusiva dell’adulto, causata da riattivazione di un’infezione latente. Di solito limitata all’innervazione cutanea di un singolo ganglio sensitivo: </a:t>
            </a:r>
            <a:r>
              <a:rPr lang="it-IT" sz="15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it-IT" sz="1500" dirty="0" smtClean="0">
                <a:latin typeface="Arial" pitchFamily="34" charset="0"/>
                <a:cs typeface="Arial" pitchFamily="34" charset="0"/>
              </a:rPr>
              <a:t> dolori anche forti </a:t>
            </a:r>
            <a:r>
              <a:rPr lang="it-IT" sz="15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it-IT" sz="1500" dirty="0" smtClean="0">
                <a:latin typeface="Arial" pitchFamily="34" charset="0"/>
                <a:cs typeface="Arial" pitchFamily="34" charset="0"/>
              </a:rPr>
              <a:t> vescicole lungo il </a:t>
            </a:r>
            <a:r>
              <a:rPr lang="it-IT" sz="1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dermatomero (aree cutanee innervate dai nervi spinali</a:t>
            </a:r>
            <a:r>
              <a:rPr lang="it-IT" sz="1500" dirty="0" smtClean="0">
                <a:latin typeface="Arial" pitchFamily="34" charset="0"/>
                <a:cs typeface="Arial" pitchFamily="34" charset="0"/>
              </a:rPr>
              <a:t>). </a:t>
            </a:r>
          </a:p>
          <a:p>
            <a:pPr algn="just"/>
            <a:r>
              <a:rPr lang="it-IT" sz="1500" dirty="0" smtClean="0">
                <a:latin typeface="Arial" pitchFamily="34" charset="0"/>
                <a:cs typeface="Arial" pitchFamily="34" charset="0"/>
              </a:rPr>
              <a:t>La complicazione più comune che può persistere per mesi o per anni si verifica nel 30% di pazienti con più di 65 anni : </a:t>
            </a:r>
            <a:r>
              <a:rPr lang="it-IT" sz="1500" b="1" dirty="0" smtClean="0">
                <a:latin typeface="Arial" pitchFamily="34" charset="0"/>
                <a:cs typeface="Arial" pitchFamily="34" charset="0"/>
              </a:rPr>
              <a:t>neuralgia </a:t>
            </a:r>
            <a:r>
              <a:rPr lang="it-IT" sz="1500" b="1" dirty="0" err="1" smtClean="0">
                <a:latin typeface="Arial" pitchFamily="34" charset="0"/>
                <a:cs typeface="Arial" pitchFamily="34" charset="0"/>
              </a:rPr>
              <a:t>posterpetica</a:t>
            </a:r>
            <a:r>
              <a:rPr lang="it-IT" sz="15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it-IT" sz="1500" dirty="0" smtClean="0">
                <a:latin typeface="Arial" pitchFamily="34" charset="0"/>
                <a:cs typeface="Arial" pitchFamily="34" charset="0"/>
              </a:rPr>
              <a:t>L’immunità non protegge e possono aversi diverse ricorrenze.</a:t>
            </a:r>
            <a:endParaRPr lang="it-IT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Manservigi\Desktop\Desktop\Lezioni e Laboratori\Microbiologia Medica Antonelli\Capitolo 38\38_10.jpg"/>
          <p:cNvPicPr>
            <a:picLocks noChangeAspect="1" noChangeArrowheads="1"/>
          </p:cNvPicPr>
          <p:nvPr/>
        </p:nvPicPr>
        <p:blipFill>
          <a:blip r:embed="rId2" cstate="print"/>
          <a:srcRect l="19314" t="16492" r="20585" b="15403"/>
          <a:stretch>
            <a:fillRect/>
          </a:stretch>
        </p:blipFill>
        <p:spPr bwMode="auto">
          <a:xfrm>
            <a:off x="4458181" y="620688"/>
            <a:ext cx="4578315" cy="3888432"/>
          </a:xfrm>
          <a:prstGeom prst="rect">
            <a:avLst/>
          </a:prstGeom>
          <a:noFill/>
        </p:spPr>
      </p:pic>
      <p:pic>
        <p:nvPicPr>
          <p:cNvPr id="5" name="Picture 10" descr="varicella_zoste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8180" y="4800958"/>
            <a:ext cx="2058035" cy="201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varicella_zoster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0321" y="4840032"/>
            <a:ext cx="2488183" cy="182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it-IT" sz="2800" dirty="0" smtClean="0"/>
              <a:t>Trattamento e prevenzione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760640"/>
          </a:xfrm>
        </p:spPr>
        <p:txBody>
          <a:bodyPr>
            <a:normAutofit fontScale="25000" lnSpcReduction="20000"/>
          </a:bodyPr>
          <a:lstStyle/>
          <a:p>
            <a:pPr algn="just"/>
            <a:endParaRPr lang="it-IT" sz="1700" dirty="0" smtClean="0"/>
          </a:p>
          <a:p>
            <a:pPr algn="just"/>
            <a:endParaRPr lang="it-IT" sz="1700" dirty="0"/>
          </a:p>
          <a:p>
            <a:pPr algn="just"/>
            <a:endParaRPr lang="it-IT" sz="1700" dirty="0" smtClean="0"/>
          </a:p>
          <a:p>
            <a:pPr algn="just"/>
            <a:r>
              <a:rPr lang="it-IT" sz="6400" dirty="0" smtClean="0">
                <a:latin typeface="+mj-lt"/>
                <a:cs typeface="Arial" panose="020B0604020202020204" pitchFamily="34" charset="0"/>
              </a:rPr>
              <a:t>Nei 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soggetti immunocompetenti la varicella è una malattia autolimitante e non richiede, di norma, interventi terapeutici. Il trattamento della varicella primaria nei pazienti </a:t>
            </a:r>
            <a:r>
              <a:rPr lang="it-IT" sz="6400" dirty="0" err="1">
                <a:latin typeface="+mj-lt"/>
                <a:cs typeface="Arial" panose="020B0604020202020204" pitchFamily="34" charset="0"/>
              </a:rPr>
              <a:t>immunocompromessi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, negli adulti e nei neonati è invece consigliato data la gravità della malattia. Per tali pazienti il farmaco d’elezione è l’</a:t>
            </a:r>
            <a:r>
              <a:rPr lang="it-IT" sz="6400" dirty="0" err="1">
                <a:latin typeface="+mj-lt"/>
                <a:cs typeface="Arial" panose="020B0604020202020204" pitchFamily="34" charset="0"/>
              </a:rPr>
              <a:t>aciclovir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, ma occorre una somministrazione per via endovenosa al fine di ottenere livelli sierici efficaci. </a:t>
            </a:r>
            <a:endParaRPr lang="it-IT" sz="6400" dirty="0" smtClean="0">
              <a:latin typeface="+mj-lt"/>
              <a:cs typeface="Arial" panose="020B0604020202020204" pitchFamily="34" charset="0"/>
            </a:endParaRPr>
          </a:p>
          <a:p>
            <a:pPr algn="just"/>
            <a:endParaRPr lang="it-IT" sz="6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it-IT" sz="6400" dirty="0">
                <a:latin typeface="+mj-lt"/>
                <a:cs typeface="Arial" panose="020B0604020202020204" pitchFamily="34" charset="0"/>
              </a:rPr>
              <a:t>Nello zoster, il trattamento con derivati dell’</a:t>
            </a:r>
            <a:r>
              <a:rPr lang="it-IT" sz="6400" b="1" dirty="0" err="1">
                <a:latin typeface="+mj-lt"/>
                <a:cs typeface="Arial" panose="020B0604020202020204" pitchFamily="34" charset="0"/>
              </a:rPr>
              <a:t>aciclovir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 può ridurre consistentemente il periodo sintomatico L’</a:t>
            </a:r>
            <a:r>
              <a:rPr lang="it-IT" sz="6400" dirty="0" err="1">
                <a:latin typeface="+mj-lt"/>
                <a:cs typeface="Arial" panose="020B0604020202020204" pitchFamily="34" charset="0"/>
              </a:rPr>
              <a:t>aciclovir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 per via orale può ridurre in modo consistente il decorso e il dolore acuto dello zoster, </a:t>
            </a:r>
            <a:r>
              <a:rPr lang="it-IT" sz="6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ma esercita poco o nessuno effetto sulla successiva nevralgia post-</a:t>
            </a:r>
            <a:r>
              <a:rPr lang="it-IT" sz="6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herpetica</a:t>
            </a:r>
            <a:r>
              <a:rPr lang="it-IT" sz="6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Il </a:t>
            </a:r>
            <a:r>
              <a:rPr lang="it-IT" sz="6400" dirty="0" err="1">
                <a:latin typeface="+mj-lt"/>
                <a:cs typeface="Arial" panose="020B0604020202020204" pitchFamily="34" charset="0"/>
              </a:rPr>
              <a:t>famciclovir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 e il </a:t>
            </a:r>
            <a:r>
              <a:rPr lang="it-IT" sz="6400" dirty="0" err="1">
                <a:latin typeface="+mj-lt"/>
                <a:cs typeface="Arial" panose="020B0604020202020204" pitchFamily="34" charset="0"/>
              </a:rPr>
              <a:t>valaciclovir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, </a:t>
            </a:r>
            <a:r>
              <a:rPr lang="it-IT" sz="6400" dirty="0" smtClean="0">
                <a:latin typeface="+mj-lt"/>
                <a:cs typeface="Arial" panose="020B0604020202020204" pitchFamily="34" charset="0"/>
              </a:rPr>
              <a:t>analoghi simili 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all’</a:t>
            </a:r>
            <a:r>
              <a:rPr lang="it-IT" sz="6400" dirty="0" err="1">
                <a:latin typeface="+mj-lt"/>
                <a:cs typeface="Arial" panose="020B0604020202020204" pitchFamily="34" charset="0"/>
              </a:rPr>
              <a:t>aciclovir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, mostrano una maggiore attività verso il VZV. Negli individui suscettibili (per esempio i neonati, gli adulti sani non immuni e i bambini </a:t>
            </a:r>
            <a:r>
              <a:rPr lang="it-IT" sz="6400" dirty="0" err="1">
                <a:latin typeface="+mj-lt"/>
                <a:cs typeface="Arial" panose="020B0604020202020204" pitchFamily="34" charset="0"/>
              </a:rPr>
              <a:t>immunocompromessi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 che sono stati esposti alla varicella o al liquido delle lesioni dell’herpes zoster) il trattamento profilattico può avvalersi della somministrazione di immunoglobuline anti-varicella-zoster, le quali non sono tuttavia efficaci nei pazienti con varicella in forma attiva o con malattia da herpes zoster</a:t>
            </a:r>
            <a:r>
              <a:rPr lang="it-IT" sz="64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algn="just"/>
            <a:endParaRPr lang="it-IT" sz="6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it-IT" sz="6400" dirty="0">
                <a:latin typeface="+mj-lt"/>
                <a:cs typeface="Arial" panose="020B0604020202020204" pitchFamily="34" charset="0"/>
              </a:rPr>
              <a:t>Attualmente, è disponibile un </a:t>
            </a:r>
            <a:r>
              <a:rPr lang="it-IT" sz="6400" b="1" dirty="0">
                <a:latin typeface="+mj-lt"/>
                <a:cs typeface="Arial" panose="020B0604020202020204" pitchFamily="34" charset="0"/>
              </a:rPr>
              <a:t>vaccino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 allestito con uno stipite di virus della varicella zoster attenuato (stipite OKA) che si è dimostrato in grado di conferire una buona protezione ai soggetti trattati. </a:t>
            </a:r>
            <a:r>
              <a:rPr lang="it-IT" sz="6400" b="1" dirty="0">
                <a:latin typeface="+mj-lt"/>
                <a:cs typeface="Arial" panose="020B0604020202020204" pitchFamily="34" charset="0"/>
              </a:rPr>
              <a:t>Il vaccino antivaricella è tra quelli “raccomandati” nella prima infanzia. 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Ma il suo impiego generalizzato non trova concordi tutti gli studiosi. Nei soggetti normali la varicella è una malattia assolutamente benigna ed autolimitante, mentre nei soggetti con deficit immunitari di qualsiasi natura (incluse le donne in stato di gravidanza) il vaccino, contenente un virus vivo, ancorché attenuato, è </a:t>
            </a:r>
            <a:r>
              <a:rPr lang="it-IT" sz="6400" b="1" dirty="0">
                <a:latin typeface="+mj-lt"/>
                <a:cs typeface="Arial" panose="020B0604020202020204" pitchFamily="34" charset="0"/>
              </a:rPr>
              <a:t>assolutamente controindicato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. Il vaccino provoca un esantema varicelliforme </a:t>
            </a:r>
            <a:r>
              <a:rPr lang="it-IT" sz="6400" dirty="0" smtClean="0">
                <a:latin typeface="+mj-lt"/>
                <a:cs typeface="Arial" panose="020B0604020202020204" pitchFamily="34" charset="0"/>
              </a:rPr>
              <a:t>attenuato in </a:t>
            </a:r>
            <a:r>
              <a:rPr lang="it-IT" sz="6400" dirty="0">
                <a:latin typeface="+mj-lt"/>
                <a:cs typeface="Arial" panose="020B0604020202020204" pitchFamily="34" charset="0"/>
              </a:rPr>
              <a:t>circa il 5% dei casi ed anche il virus vaccinale può dar luogo ad un’infezione latente con possibili, occasionali riattivazioni (herpes zoster) anche se con una frequenza minore dell’infezione naturale. </a:t>
            </a: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171777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egnaposto contenuto 3" descr="4410.gif"/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4499" r="11145" b="19058"/>
          <a:stretch/>
        </p:blipFill>
        <p:spPr>
          <a:xfrm>
            <a:off x="4175448" y="1499997"/>
            <a:ext cx="4933056" cy="5241371"/>
          </a:xfrm>
        </p:spPr>
      </p:pic>
      <p:sp>
        <p:nvSpPr>
          <p:cNvPr id="2" name="Rettangolo 1"/>
          <p:cNvSpPr/>
          <p:nvPr/>
        </p:nvSpPr>
        <p:spPr>
          <a:xfrm>
            <a:off x="0" y="-27384"/>
            <a:ext cx="4175448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L’infezione iniziale da HCMV si stabilisce comunemente durante l’infanzia e in base all’area geografica e al gruppo </a:t>
            </a:r>
            <a:r>
              <a:rPr lang="it-IT" sz="1400" dirty="0" smtClean="0"/>
              <a:t>socioeconomico, </a:t>
            </a:r>
            <a:r>
              <a:rPr lang="it-IT" sz="1400" dirty="0"/>
              <a:t>circa il 35-90% della popolazione possiede, in età adulta, </a:t>
            </a:r>
            <a:r>
              <a:rPr lang="it-IT" sz="1400" dirty="0" smtClean="0"/>
              <a:t>anticorpi</a:t>
            </a:r>
            <a:endParaRPr lang="it-IT" sz="1400" dirty="0"/>
          </a:p>
          <a:p>
            <a:pPr algn="just"/>
            <a:r>
              <a:rPr lang="it-IT" sz="1400" b="1" dirty="0"/>
              <a:t>(a) Infezione primaria. </a:t>
            </a:r>
            <a:r>
              <a:rPr lang="it-IT" sz="1400" dirty="0">
                <a:solidFill>
                  <a:srgbClr val="FF0000"/>
                </a:solidFill>
              </a:rPr>
              <a:t>Nei bambini l’infezione decorre in genere in forma asintomatica; </a:t>
            </a:r>
            <a:r>
              <a:rPr lang="it-IT" sz="1400" dirty="0"/>
              <a:t>tuttavia essi continuano per mesi a eliminare virus praticamente in tutti i liquidi corporei, incluse le lacrime, l’urina e la saliva. La trasmissione avviene per stretto contatto con tali fluidi, dei </a:t>
            </a:r>
            <a:r>
              <a:rPr lang="it-IT" sz="1400" dirty="0">
                <a:solidFill>
                  <a:srgbClr val="FF0000"/>
                </a:solidFill>
              </a:rPr>
              <a:t>quali la saliva rappresenta la fonte più comune</a:t>
            </a:r>
            <a:r>
              <a:rPr lang="it-IT" sz="1400" dirty="0"/>
              <a:t>. In una piccola percentuale di casi l’infezione si traduce in manifestazioni cliniche, rappresentate da forme insidiose di epatite e </a:t>
            </a:r>
            <a:r>
              <a:rPr lang="it-IT" sz="1400" dirty="0" smtClean="0"/>
              <a:t>polmonite.</a:t>
            </a:r>
            <a:endParaRPr lang="it-IT" sz="1400" dirty="0"/>
          </a:p>
          <a:p>
            <a:pPr algn="just"/>
            <a:r>
              <a:rPr lang="it-IT" sz="1400" dirty="0"/>
              <a:t>Negli adulti, </a:t>
            </a:r>
            <a:r>
              <a:rPr lang="it-IT" sz="1400" dirty="0">
                <a:solidFill>
                  <a:srgbClr val="FF0000"/>
                </a:solidFill>
              </a:rPr>
              <a:t>il virus può essere trasmesso </a:t>
            </a:r>
            <a:r>
              <a:rPr lang="it-IT" sz="1400" dirty="0" smtClean="0">
                <a:solidFill>
                  <a:srgbClr val="FF0000"/>
                </a:solidFill>
              </a:rPr>
              <a:t>anche attraverso </a:t>
            </a:r>
            <a:r>
              <a:rPr lang="it-IT" sz="1400" dirty="0">
                <a:solidFill>
                  <a:srgbClr val="FF0000"/>
                </a:solidFill>
              </a:rPr>
              <a:t>il contatto sessuale</a:t>
            </a:r>
            <a:r>
              <a:rPr lang="it-IT" sz="1400" dirty="0"/>
              <a:t>, in quanto presente nel liquido seminale e nelle secrezioni vaginali, mediante trapianto d’organo e con le trasfusioni di sangue. Il virus è presente anche nel latte materno, attraverso il quale i neonati possono contrarre l’infezione</a:t>
            </a:r>
            <a:r>
              <a:rPr lang="it-IT" sz="1400" dirty="0">
                <a:solidFill>
                  <a:srgbClr val="FF0000"/>
                </a:solidFill>
              </a:rPr>
              <a:t>. Alla replicazione iniziale del virus  nelle cellule epiteliali del tratto respiratorio e gastrointestinale,</a:t>
            </a:r>
            <a:r>
              <a:rPr lang="it-IT" sz="1400" dirty="0"/>
              <a:t> fa seguito una viremia con infezione di tutti gli organi corporei fra i quali, nei casi sintomatici, quelli più frequentemente interessati sono l’epitelio dei tubuli renali, il fegato e il SNC.</a:t>
            </a:r>
          </a:p>
          <a:p>
            <a:pPr algn="just"/>
            <a:r>
              <a:rPr lang="it-IT" sz="1400" b="1" dirty="0" smtClean="0"/>
              <a:t>(</a:t>
            </a:r>
            <a:r>
              <a:rPr lang="it-IT" sz="1400" b="1" dirty="0"/>
              <a:t>b) Latenza e riattivazione: </a:t>
            </a:r>
            <a:r>
              <a:rPr lang="it-IT" sz="1400" dirty="0">
                <a:solidFill>
                  <a:srgbClr val="FF0000"/>
                </a:solidFill>
              </a:rPr>
              <a:t>L’infezione latente e persistente si instaura probabilmente nei monociti e nei macrofagi</a:t>
            </a:r>
            <a:r>
              <a:rPr lang="it-IT" sz="1400" dirty="0"/>
              <a:t>, pur essendo coinvolti anche altri tipi di cellule come quelle del </a:t>
            </a:r>
            <a:r>
              <a:rPr lang="it-IT" sz="1400" dirty="0">
                <a:solidFill>
                  <a:srgbClr val="FF0000"/>
                </a:solidFill>
              </a:rPr>
              <a:t>rene. </a:t>
            </a:r>
            <a:r>
              <a:rPr lang="it-IT" sz="1400" dirty="0"/>
              <a:t>Un carattere distintivo della latenza di HCMV è rappresentato dagli episodi ripetuti di eliminazione del virus per lunghi periodi di tempo, in assenza di una specifica sintomatologia. </a:t>
            </a:r>
          </a:p>
          <a:p>
            <a:r>
              <a:rPr lang="it-IT" sz="1600" dirty="0"/>
              <a:t> 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991912" y="332656"/>
            <a:ext cx="310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CITOMEGALOVIRUS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304961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476672"/>
            <a:ext cx="89289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1" dirty="0" smtClean="0"/>
              <a:t>(a) Infezione </a:t>
            </a:r>
            <a:r>
              <a:rPr lang="it-IT" sz="1600" b="1" dirty="0"/>
              <a:t>primaria nell’adulto</a:t>
            </a:r>
            <a:r>
              <a:rPr lang="it-IT" sz="1600" dirty="0"/>
              <a:t>. La maggior parte delle infezioni primarie acquisite in genere nella prima infanzia risultano clinicamente silenti, mentre negli adulti possono risultare in una sindrome </a:t>
            </a:r>
            <a:r>
              <a:rPr lang="it-IT" sz="1600" dirty="0" err="1" smtClean="0"/>
              <a:t>mononucleosica</a:t>
            </a:r>
            <a:r>
              <a:rPr lang="it-IT" sz="1600" dirty="0" smtClean="0"/>
              <a:t>, nell’8% dei casi, </a:t>
            </a:r>
            <a:r>
              <a:rPr lang="it-IT" sz="1600" dirty="0"/>
              <a:t>clinicamente identica a quella causata dal virus di </a:t>
            </a:r>
            <a:r>
              <a:rPr lang="it-IT" sz="1600" dirty="0" smtClean="0"/>
              <a:t>Epstein-Bar. </a:t>
            </a:r>
            <a:r>
              <a:rPr lang="it-IT" sz="1600" dirty="0"/>
              <a:t>Il principale aspetto distintivo della mononucleosi causata da HCMV è l’assenza di anticorpi </a:t>
            </a:r>
            <a:r>
              <a:rPr lang="it-IT" sz="1600" dirty="0" err="1"/>
              <a:t>eterofili</a:t>
            </a:r>
            <a:r>
              <a:rPr lang="it-IT" sz="1600" dirty="0"/>
              <a:t>, che rappresentano invece un elemento caratteristico della malattia dovuta a EBV. </a:t>
            </a:r>
            <a:endParaRPr lang="it-IT" sz="1600" dirty="0" smtClean="0"/>
          </a:p>
          <a:p>
            <a:pPr algn="just"/>
            <a:r>
              <a:rPr lang="it-IT" sz="1600" b="1" dirty="0"/>
              <a:t>(b) Infezioni congenite. </a:t>
            </a:r>
            <a:r>
              <a:rPr lang="it-IT" sz="1600" dirty="0"/>
              <a:t>L’infezione primaria durante la </a:t>
            </a:r>
            <a:r>
              <a:rPr lang="it-IT" sz="1600" dirty="0" smtClean="0"/>
              <a:t>gravidanza, nel primo </a:t>
            </a:r>
            <a:r>
              <a:rPr lang="it-IT" sz="1600" dirty="0" smtClean="0">
                <a:solidFill>
                  <a:srgbClr val="FF0000"/>
                </a:solidFill>
              </a:rPr>
              <a:t>trimestre di gestazione </a:t>
            </a:r>
            <a:r>
              <a:rPr lang="it-IT" sz="1600" dirty="0" smtClean="0"/>
              <a:t>(quando non ci sono ancora anticorpi materni), può </a:t>
            </a:r>
            <a:r>
              <a:rPr lang="it-IT" sz="1600" dirty="0"/>
              <a:t>determinare l’infezione al feto per via transplacentare con la possibilità di causare una sindrome detta “</a:t>
            </a:r>
            <a:r>
              <a:rPr lang="it-IT" sz="1600" b="1" dirty="0">
                <a:solidFill>
                  <a:srgbClr val="FF0000"/>
                </a:solidFill>
              </a:rPr>
              <a:t>malattia citomegalica da inclusioni</a:t>
            </a:r>
            <a:r>
              <a:rPr lang="it-IT" sz="1600" b="1" dirty="0" smtClean="0">
                <a:solidFill>
                  <a:srgbClr val="FF0000"/>
                </a:solidFill>
              </a:rPr>
              <a:t>”. </a:t>
            </a:r>
            <a:r>
              <a:rPr lang="it-IT" sz="1600" dirty="0" smtClean="0"/>
              <a:t>Il </a:t>
            </a:r>
            <a:r>
              <a:rPr lang="it-IT" sz="1600" dirty="0"/>
              <a:t>35-50% dei feti risulterà infetto, e di essi il 10% mostrerà i segni clinici della </a:t>
            </a:r>
            <a:r>
              <a:rPr lang="it-IT" sz="1600" dirty="0" smtClean="0"/>
              <a:t>malattia. Anche </a:t>
            </a:r>
            <a:r>
              <a:rPr lang="it-IT" sz="1600" dirty="0"/>
              <a:t>nei bambini che alla nascita non mostrano segni clinici della malattia, possono in un secondo momento comparire deficit dell’udito e danni oculari (per esempio una </a:t>
            </a:r>
            <a:r>
              <a:rPr lang="it-IT" sz="1600" dirty="0" err="1"/>
              <a:t>corioretinite</a:t>
            </a:r>
            <a:r>
              <a:rPr lang="it-IT" sz="1600" dirty="0" smtClean="0"/>
              <a:t>).</a:t>
            </a:r>
            <a:endParaRPr lang="it-IT" sz="1600" dirty="0"/>
          </a:p>
          <a:p>
            <a:pPr algn="just"/>
            <a:r>
              <a:rPr lang="it-IT" sz="1600" dirty="0"/>
              <a:t>I bambini che contraggono l’infezione durante il passaggio attraverso il canale del parto (infezione congenita perinatale) </a:t>
            </a:r>
            <a:r>
              <a:rPr lang="it-IT" sz="1600" dirty="0" smtClean="0"/>
              <a:t>eliminano </a:t>
            </a:r>
            <a:r>
              <a:rPr lang="it-IT" sz="1600" dirty="0"/>
              <a:t>il virus per anni dopo la nascita, rappresentando in tal modo un importante serbatoio del virus. </a:t>
            </a:r>
            <a:r>
              <a:rPr lang="it-IT" sz="1600" dirty="0">
                <a:solidFill>
                  <a:srgbClr val="FF0000"/>
                </a:solidFill>
              </a:rPr>
              <a:t>La riattivazione dell’infezione da CMV in gravidanza, che si verifica </a:t>
            </a:r>
            <a:r>
              <a:rPr lang="it-IT" sz="1600" dirty="0" err="1" smtClean="0">
                <a:solidFill>
                  <a:srgbClr val="FF0000"/>
                </a:solidFill>
              </a:rPr>
              <a:t>soppratutto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>
                <a:solidFill>
                  <a:srgbClr val="FF0000"/>
                </a:solidFill>
              </a:rPr>
              <a:t>durante il secondo e terzo trimestre di gestazione, non sembra incidere sull’insorgenza della malattia citomegalica in seguito all’azione protettiva esercitata dagli anticorpi materni</a:t>
            </a:r>
            <a:r>
              <a:rPr lang="it-IT" sz="1600" dirty="0"/>
              <a:t>.</a:t>
            </a:r>
          </a:p>
          <a:p>
            <a:pPr algn="just"/>
            <a:r>
              <a:rPr lang="it-IT" sz="1600" b="1" dirty="0"/>
              <a:t>(c) Infezioni di pazienti immunosoppressi e immunodeficienti.</a:t>
            </a:r>
            <a:r>
              <a:rPr lang="it-IT" sz="1600" dirty="0"/>
              <a:t> Il paziente immunosoppresso sottoposto a trapianto d’organo è esposto ad un rischio elevato di contrarre l’infezione a causa sia della presenza di HCMV  nel tessuto trapiantato o nel sangue trasfuso che in seguito alla riattivazione di un virus endogeno latente. Il quadro clinico dei soggetti </a:t>
            </a:r>
            <a:r>
              <a:rPr lang="it-IT" sz="1600" dirty="0" err="1"/>
              <a:t>immunocompromessi</a:t>
            </a:r>
            <a:r>
              <a:rPr lang="it-IT" sz="1600" dirty="0"/>
              <a:t> infetti è caratterizzato comunemente da lesioni a carico del tessuto gastrointestinale, epatite e polmonite, questa ultima è la causa principale di morte nei trapiantati di midollo. L’infezione da HCMV è associata anche a fenomeni di rigetto nei trapianti di tessuti solidi come il cuore, il fegato e il rene. </a:t>
            </a:r>
          </a:p>
          <a:p>
            <a:pPr algn="just"/>
            <a:r>
              <a:rPr lang="it-IT" sz="1600" dirty="0"/>
              <a:t>Le manifestazioni più frequenti nei pazienti infettati da HIV ed affetti da AIDS sono la polmonite e la cecità causata da una retinite da HCMV, mentre altri sintomi significativi sono rappresentati da encefalite, demenza, esofagite, enterocolite e gastrite. </a:t>
            </a:r>
          </a:p>
          <a:p>
            <a:pPr marL="342900" indent="-342900" algn="just">
              <a:buFont typeface="+mj-lt"/>
              <a:buAutoNum type="arabicPeriod"/>
            </a:pPr>
            <a:endParaRPr lang="it-IT" sz="1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714612" y="-99392"/>
            <a:ext cx="478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/>
              <a:t>Importanza clinica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7529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332656"/>
            <a:ext cx="8712968" cy="5147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Diagnosi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ricerca del virus può essere eseguita nella saliva, nelle urine o nei 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leucociti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circolanti mediante l’inoculazione dei materiali in colture di fibroblasti umani. L’isolamento colturale è comunque una pratica indaginosa che richiede alcune settimane per evidenziare l’effetto citopatico caratteristico dell’infezione da CMV. </a:t>
            </a:r>
            <a:endParaRPr lang="it-IT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Attualmente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 particolare importanza ai fini diagnostici dei pazienti </a:t>
            </a:r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immunosoppressi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nei portatori di trapianti d’organo e nei pazienti affetti da AIDS, si esegue la ricerca di antigeni virali precoci (</a:t>
            </a:r>
            <a:r>
              <a:rPr lang="it-IT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antigenemia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nel nucleo dei leucociti polimorfonucleati (PML) del sangue periferico, mediante tecniche di immunofluorescenza e l’utilizzo di anticorpi monoclonali. </a:t>
            </a:r>
            <a:endParaRPr lang="it-IT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analogo significato diagnostico ha il dosaggio del DNA virale nei PML, mediante PCR quantitativa (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viremia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it-IT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Nelle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infezioni congenite la presenza di un’elevata carica virale nelle urine permette di visualizzare direttamente al microscopio elettronico le particelle virali presenti nei sedimenti urinari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1787</Words>
  <Application>Microsoft Office PowerPoint</Application>
  <PresentationFormat>Presentazione su schermo (4:3)</PresentationFormat>
  <Paragraphs>45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Symbol</vt:lpstr>
      <vt:lpstr>Times New Roman</vt:lpstr>
      <vt:lpstr>Tema di Office</vt:lpstr>
      <vt:lpstr>Presentazione standard di PowerPoint</vt:lpstr>
      <vt:lpstr>Presentazione standard di PowerPoint</vt:lpstr>
      <vt:lpstr>Infezione primaria</vt:lpstr>
      <vt:lpstr>Infezione ricorrente</vt:lpstr>
      <vt:lpstr>Trattamento e prevenzione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 Windows</dc:creator>
  <cp:lastModifiedBy>Roberto Manservigi</cp:lastModifiedBy>
  <cp:revision>131</cp:revision>
  <dcterms:created xsi:type="dcterms:W3CDTF">2009-05-29T16:55:32Z</dcterms:created>
  <dcterms:modified xsi:type="dcterms:W3CDTF">2019-05-17T11:30:35Z</dcterms:modified>
</cp:coreProperties>
</file>