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63" r:id="rId2"/>
    <p:sldId id="375" r:id="rId3"/>
    <p:sldId id="335" r:id="rId4"/>
    <p:sldId id="336" r:id="rId5"/>
    <p:sldId id="293" r:id="rId6"/>
    <p:sldId id="378" r:id="rId7"/>
    <p:sldId id="340" r:id="rId8"/>
    <p:sldId id="343" r:id="rId9"/>
    <p:sldId id="364" r:id="rId10"/>
    <p:sldId id="365" r:id="rId11"/>
    <p:sldId id="366" r:id="rId12"/>
    <p:sldId id="372" r:id="rId13"/>
    <p:sldId id="373" r:id="rId14"/>
    <p:sldId id="374" r:id="rId15"/>
    <p:sldId id="300" r:id="rId16"/>
    <p:sldId id="361" r:id="rId1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4603" autoAdjust="0"/>
    <p:restoredTop sz="86398" autoAdjust="0"/>
  </p:normalViewPr>
  <p:slideViewPr>
    <p:cSldViewPr>
      <p:cViewPr varScale="1">
        <p:scale>
          <a:sx n="94" d="100"/>
          <a:sy n="94" d="100"/>
        </p:scale>
        <p:origin x="129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2D5129-35AA-442E-85C7-2A1F4A6B9ABB}" type="datetimeFigureOut">
              <a:rPr lang="it-IT" smtClean="0"/>
              <a:pPr/>
              <a:t>17/05/2019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9C864B-7921-4338-8AD5-B745D6DEDF6C}" type="slidenum">
              <a:rPr lang="it-IT" smtClean="0"/>
              <a:pPr/>
              <a:t>‹N›</a:t>
            </a:fld>
            <a:endParaRPr lang="it-IT"/>
          </a:p>
        </p:txBody>
      </p:sp>
    </p:spTree>
    <p:extLst>
      <p:ext uri="{BB962C8B-B14F-4D97-AF65-F5344CB8AC3E}">
        <p14:creationId xmlns:p14="http://schemas.microsoft.com/office/powerpoint/2010/main" val="4250419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E9C864B-7921-4338-8AD5-B745D6DEDF6C}" type="slidenum">
              <a:rPr lang="it-IT" smtClean="0"/>
              <a:pPr/>
              <a:t>8</a:t>
            </a:fld>
            <a:endParaRPr lang="it-IT"/>
          </a:p>
        </p:txBody>
      </p:sp>
    </p:spTree>
    <p:extLst>
      <p:ext uri="{BB962C8B-B14F-4D97-AF65-F5344CB8AC3E}">
        <p14:creationId xmlns:p14="http://schemas.microsoft.com/office/powerpoint/2010/main" val="1935765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49F9C83-5AA4-4511-B66C-43ABD7A63B96}" type="datetimeFigureOut">
              <a:rPr lang="it-IT" smtClean="0"/>
              <a:pPr/>
              <a:t>17/05/2019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0EA646B-6CC4-41F9-BCB2-77B61B75C996}"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F9C83-5AA4-4511-B66C-43ABD7A63B96}" type="datetimeFigureOut">
              <a:rPr lang="it-IT" smtClean="0"/>
              <a:pPr/>
              <a:t>17/05/2019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A646B-6CC4-41F9-BCB2-77B61B75C996}"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docid=XspoeH8p78GnWM&amp;tbnid=b1Oc-VbPtaoRzM:&amp;ved=0CAUQjRw&amp;url=http://www.occhiofantastico.it/zenphoto/storie-nere-e-fantastiche/la-regina-mab.jpg.php&amp;ei=GPGFU--PMKGB4gS8lYHABw&amp;bvm=bv.67720277,d.bGE&amp;psig=AFQjCNHq94mbNDk47gH_kXjtG9Ou1qd61Q&amp;ust=1401373319824301" TargetMode="External"/><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it.wikipedia.org/wiki/RN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it.wikipedia.org/wiki/RNA_interference#Silenziamento_genico" TargetMode="External"/><Relationship Id="rId4" Type="http://schemas.openxmlformats.org/officeDocument/2006/relationships/hyperlink" Target="http://it.wikipedia.org/wiki/RNA_non_codificant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99392"/>
            <a:ext cx="3347864" cy="7017306"/>
          </a:xfrm>
          <a:prstGeom prst="rect">
            <a:avLst/>
          </a:prstGeom>
        </p:spPr>
        <p:txBody>
          <a:bodyPr wrap="square">
            <a:spAutoFit/>
          </a:bodyPr>
          <a:lstStyle/>
          <a:p>
            <a:pPr algn="ctr"/>
            <a:endParaRPr lang="it-IT" sz="1000" b="1" i="1" dirty="0" smtClean="0">
              <a:latin typeface="Arial" panose="020B0604020202020204" pitchFamily="34" charset="0"/>
              <a:cs typeface="Arial" panose="020B0604020202020204" pitchFamily="34" charset="0"/>
            </a:endParaRPr>
          </a:p>
          <a:p>
            <a:pPr algn="just"/>
            <a:r>
              <a:rPr lang="it-IT" sz="1000" dirty="0" smtClean="0">
                <a:latin typeface="Arial" panose="020B0604020202020204" pitchFamily="34" charset="0"/>
                <a:cs typeface="Arial" panose="020B0604020202020204" pitchFamily="34" charset="0"/>
              </a:rPr>
              <a:t>Gli </a:t>
            </a:r>
            <a:r>
              <a:rPr lang="it-IT" sz="1000" dirty="0">
                <a:latin typeface="Arial" panose="020B0604020202020204" pitchFamily="34" charset="0"/>
                <a:cs typeface="Arial" panose="020B0604020202020204" pitchFamily="34" charset="0"/>
              </a:rPr>
              <a:t>Herpesvirus sono molto diffusi in natura e possono infettare la maggior parte delle specie animali, dai pesci ai mammiferi, per un totale di almeno 130 specie differenti. Gli Herpesvirus che interessano la medicina  umana sono stati classificati in tre sottofamiglie: </a:t>
            </a:r>
            <a:r>
              <a:rPr lang="it-IT" sz="1000" dirty="0">
                <a:latin typeface="Arial" panose="020B0604020202020204" pitchFamily="34" charset="0"/>
                <a:cs typeface="Arial" panose="020B0604020202020204" pitchFamily="34" charset="0"/>
                <a:sym typeface="Symbol"/>
              </a:rPr>
              <a:t></a:t>
            </a:r>
            <a:r>
              <a:rPr lang="it-IT" sz="1000" dirty="0">
                <a:latin typeface="Arial" panose="020B0604020202020204" pitchFamily="34" charset="0"/>
                <a:cs typeface="Arial" panose="020B0604020202020204" pitchFamily="34" charset="0"/>
              </a:rPr>
              <a:t>, </a:t>
            </a:r>
            <a:r>
              <a:rPr lang="it-IT" sz="1000" dirty="0">
                <a:latin typeface="Arial" panose="020B0604020202020204" pitchFamily="34" charset="0"/>
                <a:cs typeface="Arial" panose="020B0604020202020204" pitchFamily="34" charset="0"/>
                <a:sym typeface="Symbol"/>
              </a:rPr>
              <a:t></a:t>
            </a:r>
            <a:r>
              <a:rPr lang="it-IT" sz="1000" dirty="0">
                <a:latin typeface="Arial" panose="020B0604020202020204" pitchFamily="34" charset="0"/>
                <a:cs typeface="Arial" panose="020B0604020202020204" pitchFamily="34" charset="0"/>
              </a:rPr>
              <a:t> e </a:t>
            </a:r>
            <a:r>
              <a:rPr lang="it-IT" sz="1000" dirty="0">
                <a:latin typeface="Arial" panose="020B0604020202020204" pitchFamily="34" charset="0"/>
                <a:cs typeface="Arial" panose="020B0604020202020204" pitchFamily="34" charset="0"/>
                <a:sym typeface="Symbol"/>
              </a:rPr>
              <a:t></a:t>
            </a:r>
            <a:r>
              <a:rPr lang="it-IT" sz="1000" dirty="0">
                <a:latin typeface="Arial" panose="020B0604020202020204" pitchFamily="34" charset="0"/>
                <a:cs typeface="Arial" panose="020B0604020202020204" pitchFamily="34" charset="0"/>
              </a:rPr>
              <a:t> </a:t>
            </a:r>
            <a:r>
              <a:rPr lang="it-IT" sz="1000" dirty="0" smtClean="0">
                <a:latin typeface="Arial" panose="020B0604020202020204" pitchFamily="34" charset="0"/>
                <a:cs typeface="Arial" panose="020B0604020202020204" pitchFamily="34" charset="0"/>
              </a:rPr>
              <a:t>(vedi Tabella) in </a:t>
            </a:r>
            <a:r>
              <a:rPr lang="it-IT" sz="1000" dirty="0">
                <a:latin typeface="Arial" panose="020B0604020202020204" pitchFamily="34" charset="0"/>
                <a:cs typeface="Arial" panose="020B0604020202020204" pitchFamily="34" charset="0"/>
              </a:rPr>
              <a:t>base a proprietà replicative e strutturali, sede d’infezione e sede di latenza</a:t>
            </a:r>
            <a:r>
              <a:rPr lang="it-IT" sz="1000" dirty="0" smtClean="0">
                <a:latin typeface="Arial" panose="020B0604020202020204" pitchFamily="34" charset="0"/>
                <a:cs typeface="Arial" panose="020B0604020202020204" pitchFamily="34" charset="0"/>
              </a:rPr>
              <a:t>.</a:t>
            </a:r>
          </a:p>
          <a:p>
            <a:pPr algn="just"/>
            <a:endParaRPr lang="it-IT" sz="1000" dirty="0">
              <a:latin typeface="Arial" panose="020B0604020202020204" pitchFamily="34" charset="0"/>
              <a:cs typeface="Arial" panose="020B0604020202020204" pitchFamily="34" charset="0"/>
            </a:endParaRPr>
          </a:p>
          <a:p>
            <a:pPr algn="just"/>
            <a:r>
              <a:rPr lang="it-IT" sz="1000" dirty="0">
                <a:latin typeface="Arial" panose="020B0604020202020204" pitchFamily="34" charset="0"/>
                <a:cs typeface="Arial" panose="020B0604020202020204" pitchFamily="34" charset="0"/>
              </a:rPr>
              <a:t>I membri della sottofamiglia </a:t>
            </a:r>
            <a:r>
              <a:rPr lang="it-IT" sz="1000" b="1" i="1" dirty="0" err="1">
                <a:latin typeface="Arial" panose="020B0604020202020204" pitchFamily="34" charset="0"/>
                <a:cs typeface="Arial" panose="020B0604020202020204" pitchFamily="34" charset="0"/>
              </a:rPr>
              <a:t>Alfaherpesvirinae</a:t>
            </a:r>
            <a:r>
              <a:rPr lang="it-IT" sz="1000" i="1" dirty="0">
                <a:latin typeface="Arial" panose="020B0604020202020204" pitchFamily="34" charset="0"/>
                <a:cs typeface="Arial" panose="020B0604020202020204" pitchFamily="34" charset="0"/>
              </a:rPr>
              <a:t> </a:t>
            </a:r>
            <a:r>
              <a:rPr lang="it-IT" sz="1000" dirty="0">
                <a:latin typeface="Arial" panose="020B0604020202020204" pitchFamily="34" charset="0"/>
                <a:cs typeface="Arial" panose="020B0604020202020204" pitchFamily="34" charset="0"/>
              </a:rPr>
              <a:t>si caratterizzano per un </a:t>
            </a:r>
            <a:r>
              <a:rPr lang="it-IT" sz="1000" u="sng" dirty="0">
                <a:solidFill>
                  <a:srgbClr val="FF0000"/>
                </a:solidFill>
                <a:latin typeface="Arial" panose="020B0604020202020204" pitchFamily="34" charset="0"/>
                <a:cs typeface="Arial" panose="020B0604020202020204" pitchFamily="34" charset="0"/>
              </a:rPr>
              <a:t>ampio spettro d’ospite</a:t>
            </a:r>
            <a:r>
              <a:rPr lang="it-IT" sz="1000" dirty="0">
                <a:solidFill>
                  <a:srgbClr val="FF0000"/>
                </a:solidFill>
                <a:latin typeface="Arial" panose="020B0604020202020204" pitchFamily="34" charset="0"/>
                <a:cs typeface="Arial" panose="020B0604020202020204" pitchFamily="34" charset="0"/>
              </a:rPr>
              <a:t>, </a:t>
            </a:r>
            <a:r>
              <a:rPr lang="it-IT" sz="1000" dirty="0">
                <a:latin typeface="Arial" panose="020B0604020202020204" pitchFamily="34" charset="0"/>
                <a:cs typeface="Arial" panose="020B0604020202020204" pitchFamily="34" charset="0"/>
              </a:rPr>
              <a:t>per un ciclo replicativo relativamente breve che va dalle 18 alle 20 ore, per un’efficiente lisi della cellula ospite e infine per la capacita di entrare in </a:t>
            </a:r>
            <a:r>
              <a:rPr lang="it-IT" sz="1000" dirty="0">
                <a:solidFill>
                  <a:srgbClr val="FF0000"/>
                </a:solidFill>
                <a:latin typeface="Arial" panose="020B0604020202020204" pitchFamily="34" charset="0"/>
                <a:cs typeface="Arial" panose="020B0604020202020204" pitchFamily="34" charset="0"/>
              </a:rPr>
              <a:t>latenza principalmente nei gangli sensitivi</a:t>
            </a:r>
            <a:r>
              <a:rPr lang="it-IT" sz="1000" dirty="0">
                <a:latin typeface="Arial" panose="020B0604020202020204" pitchFamily="34" charset="0"/>
                <a:cs typeface="Arial" panose="020B0604020202020204" pitchFamily="34" charset="0"/>
              </a:rPr>
              <a:t>. Le specie importanti dal punto di vista clinico sono il virus dell’ herpes simplex  di tipo 1 e 2 (HSV1 e HSV2 o herpes umano 1 e 2, HHV1 e HHV2), agenti eziologici, rispettivamente, dell’herpes labiale e dell’herpes genitale e il virus della varicella-zoster (VZV o herpes virus umano 3, HHV3); la cui infezione primaria causa varicella e la riattivazione dalla latenza è responsabile dell’herpes zoster</a:t>
            </a:r>
            <a:r>
              <a:rPr lang="it-IT" sz="1000" dirty="0" smtClean="0">
                <a:latin typeface="Arial" panose="020B0604020202020204" pitchFamily="34" charset="0"/>
                <a:cs typeface="Arial" panose="020B0604020202020204" pitchFamily="34" charset="0"/>
              </a:rPr>
              <a:t>.</a:t>
            </a:r>
          </a:p>
          <a:p>
            <a:pPr algn="just"/>
            <a:endParaRPr lang="it-IT" sz="1000" dirty="0">
              <a:latin typeface="Arial" panose="020B0604020202020204" pitchFamily="34" charset="0"/>
              <a:cs typeface="Arial" panose="020B0604020202020204" pitchFamily="34" charset="0"/>
            </a:endParaRPr>
          </a:p>
          <a:p>
            <a:pPr algn="just"/>
            <a:r>
              <a:rPr lang="it-IT" sz="1000" dirty="0">
                <a:latin typeface="Arial" panose="020B0604020202020204" pitchFamily="34" charset="0"/>
                <a:cs typeface="Arial" panose="020B0604020202020204" pitchFamily="34" charset="0"/>
              </a:rPr>
              <a:t>I membri della sottofamiglia </a:t>
            </a:r>
            <a:r>
              <a:rPr lang="it-IT" sz="1000" b="1" i="1" dirty="0" err="1">
                <a:latin typeface="Arial" panose="020B0604020202020204" pitchFamily="34" charset="0"/>
                <a:cs typeface="Arial" panose="020B0604020202020204" pitchFamily="34" charset="0"/>
              </a:rPr>
              <a:t>Betaherpesvirinae</a:t>
            </a:r>
            <a:r>
              <a:rPr lang="it-IT" sz="1000" b="1" i="1" dirty="0">
                <a:latin typeface="Arial" panose="020B0604020202020204" pitchFamily="34" charset="0"/>
                <a:cs typeface="Arial" panose="020B0604020202020204" pitchFamily="34" charset="0"/>
              </a:rPr>
              <a:t> </a:t>
            </a:r>
            <a:r>
              <a:rPr lang="it-IT" sz="1000" dirty="0">
                <a:latin typeface="Arial" panose="020B0604020202020204" pitchFamily="34" charset="0"/>
                <a:cs typeface="Arial" panose="020B0604020202020204" pitchFamily="34" charset="0"/>
              </a:rPr>
              <a:t>hanno un </a:t>
            </a:r>
            <a:r>
              <a:rPr lang="it-IT" sz="1000" u="sng" dirty="0">
                <a:solidFill>
                  <a:srgbClr val="FF0000"/>
                </a:solidFill>
                <a:latin typeface="Arial" panose="020B0604020202020204" pitchFamily="34" charset="0"/>
                <a:cs typeface="Arial" panose="020B0604020202020204" pitchFamily="34" charset="0"/>
              </a:rPr>
              <a:t>ristretto spettro d’ospite </a:t>
            </a:r>
            <a:r>
              <a:rPr lang="it-IT" sz="1000" dirty="0">
                <a:latin typeface="Arial" panose="020B0604020202020204" pitchFamily="34" charset="0"/>
                <a:cs typeface="Arial" panose="020B0604020202020204" pitchFamily="34" charset="0"/>
              </a:rPr>
              <a:t>ed un lungo ciclo replicativo (oltre le 60 ore). Le cellule infettate danno luogo a fenomeni di </a:t>
            </a:r>
            <a:r>
              <a:rPr lang="it-IT" sz="1000" dirty="0" err="1">
                <a:latin typeface="Arial" panose="020B0604020202020204" pitchFamily="34" charset="0"/>
                <a:cs typeface="Arial" panose="020B0604020202020204" pitchFamily="34" charset="0"/>
              </a:rPr>
              <a:t>citomegalia</a:t>
            </a:r>
            <a:r>
              <a:rPr lang="it-IT" sz="1000" dirty="0">
                <a:latin typeface="Arial" panose="020B0604020202020204" pitchFamily="34" charset="0"/>
                <a:cs typeface="Arial" panose="020B0604020202020204" pitchFamily="34" charset="0"/>
              </a:rPr>
              <a:t>, in cui si osserva un aumento delle dimensioni cellulari. </a:t>
            </a:r>
            <a:r>
              <a:rPr lang="it-IT" sz="1000" dirty="0">
                <a:solidFill>
                  <a:srgbClr val="FF0000"/>
                </a:solidFill>
                <a:latin typeface="Arial" panose="020B0604020202020204" pitchFamily="34" charset="0"/>
                <a:cs typeface="Arial" panose="020B0604020202020204" pitchFamily="34" charset="0"/>
              </a:rPr>
              <a:t>Il virus infetta monociti, linfociti e cellule epiteliali e va in latenza in monociti e linfociti. </a:t>
            </a:r>
            <a:r>
              <a:rPr lang="it-IT" sz="1000" dirty="0">
                <a:latin typeface="Arial" panose="020B0604020202020204" pitchFamily="34" charset="0"/>
                <a:cs typeface="Arial" panose="020B0604020202020204" pitchFamily="34" charset="0"/>
              </a:rPr>
              <a:t>Le specie con tropismo umano appartenenti alle </a:t>
            </a:r>
            <a:r>
              <a:rPr lang="it-IT" sz="1000" i="1" dirty="0" err="1">
                <a:latin typeface="Arial" panose="020B0604020202020204" pitchFamily="34" charset="0"/>
                <a:cs typeface="Arial" panose="020B0604020202020204" pitchFamily="34" charset="0"/>
              </a:rPr>
              <a:t>Betaherpesvirinae</a:t>
            </a:r>
            <a:r>
              <a:rPr lang="it-IT" sz="1000" i="1" dirty="0">
                <a:latin typeface="Arial" panose="020B0604020202020204" pitchFamily="34" charset="0"/>
                <a:cs typeface="Arial" panose="020B0604020202020204" pitchFamily="34" charset="0"/>
              </a:rPr>
              <a:t> </a:t>
            </a:r>
            <a:r>
              <a:rPr lang="it-IT" sz="1000" dirty="0">
                <a:latin typeface="Arial" panose="020B0604020202020204" pitchFamily="34" charset="0"/>
                <a:cs typeface="Arial" panose="020B0604020202020204" pitchFamily="34" charset="0"/>
              </a:rPr>
              <a:t>sono il citomegalovirus (CMV) o herpes umano 5 (HHV5), causa prevalentemente di infezioni asintomatiche, e gli herpesvirus umani 6 e 7 (HHV6 e HHV7) individuati nei linfociti T e causa prevalentemente di malattie esantematiche</a:t>
            </a:r>
            <a:r>
              <a:rPr lang="it-IT" sz="1000" dirty="0" smtClean="0">
                <a:latin typeface="Arial" panose="020B0604020202020204" pitchFamily="34" charset="0"/>
                <a:cs typeface="Arial" panose="020B0604020202020204" pitchFamily="34" charset="0"/>
              </a:rPr>
              <a:t>.</a:t>
            </a:r>
          </a:p>
          <a:p>
            <a:pPr algn="just"/>
            <a:endParaRPr lang="it-IT" sz="1000" dirty="0">
              <a:latin typeface="Arial" panose="020B0604020202020204" pitchFamily="34" charset="0"/>
              <a:cs typeface="Arial" panose="020B0604020202020204" pitchFamily="34" charset="0"/>
            </a:endParaRPr>
          </a:p>
          <a:p>
            <a:pPr algn="just"/>
            <a:r>
              <a:rPr lang="it-IT" sz="1000" dirty="0">
                <a:latin typeface="Arial" panose="020B0604020202020204" pitchFamily="34" charset="0"/>
                <a:cs typeface="Arial" panose="020B0604020202020204" pitchFamily="34" charset="0"/>
              </a:rPr>
              <a:t>I membri della sottofamiglia </a:t>
            </a:r>
            <a:r>
              <a:rPr lang="it-IT" sz="1000" b="1" i="1" dirty="0" err="1">
                <a:latin typeface="Arial" panose="020B0604020202020204" pitchFamily="34" charset="0"/>
                <a:cs typeface="Arial" panose="020B0604020202020204" pitchFamily="34" charset="0"/>
              </a:rPr>
              <a:t>Gammaherpesvirinae</a:t>
            </a:r>
            <a:r>
              <a:rPr lang="it-IT" sz="1000" i="1" dirty="0">
                <a:latin typeface="Arial" panose="020B0604020202020204" pitchFamily="34" charset="0"/>
                <a:cs typeface="Arial" panose="020B0604020202020204" pitchFamily="34" charset="0"/>
              </a:rPr>
              <a:t> </a:t>
            </a:r>
            <a:r>
              <a:rPr lang="it-IT" sz="1000" dirty="0">
                <a:latin typeface="Arial" panose="020B0604020202020204" pitchFamily="34" charset="0"/>
                <a:cs typeface="Arial" panose="020B0604020202020204" pitchFamily="34" charset="0"/>
              </a:rPr>
              <a:t>sono caratterizzati da uno </a:t>
            </a:r>
            <a:r>
              <a:rPr lang="it-IT" sz="1000" u="sng" dirty="0">
                <a:solidFill>
                  <a:srgbClr val="FF0000"/>
                </a:solidFill>
                <a:latin typeface="Arial" panose="020B0604020202020204" pitchFamily="34" charset="0"/>
                <a:cs typeface="Arial" panose="020B0604020202020204" pitchFamily="34" charset="0"/>
              </a:rPr>
              <a:t>spettro d’ospite ristretto</a:t>
            </a:r>
            <a:r>
              <a:rPr lang="it-IT" sz="1000" dirty="0">
                <a:latin typeface="Arial" panose="020B0604020202020204" pitchFamily="34" charset="0"/>
                <a:cs typeface="Arial" panose="020B0604020202020204" pitchFamily="34" charset="0"/>
              </a:rPr>
              <a:t>, </a:t>
            </a:r>
            <a:r>
              <a:rPr lang="it-IT" sz="1000" dirty="0">
                <a:solidFill>
                  <a:srgbClr val="FF0000"/>
                </a:solidFill>
                <a:latin typeface="Arial" panose="020B0604020202020204" pitchFamily="34" charset="0"/>
                <a:cs typeface="Arial" panose="020B0604020202020204" pitchFamily="34" charset="0"/>
              </a:rPr>
              <a:t>infettano linfociti B e cellule epiteliali e vanno in latenza nelle cellule B. </a:t>
            </a:r>
            <a:r>
              <a:rPr lang="it-IT" sz="1000" dirty="0">
                <a:latin typeface="Arial" panose="020B0604020202020204" pitchFamily="34" charset="0"/>
                <a:cs typeface="Arial" panose="020B0604020202020204" pitchFamily="34" charset="0"/>
              </a:rPr>
              <a:t>Interessanti dal punto di visto clinico sono il virus di Epstein-</a:t>
            </a:r>
            <a:r>
              <a:rPr lang="it-IT" sz="1000" dirty="0" err="1">
                <a:latin typeface="Arial" panose="020B0604020202020204" pitchFamily="34" charset="0"/>
                <a:cs typeface="Arial" panose="020B0604020202020204" pitchFamily="34" charset="0"/>
              </a:rPr>
              <a:t>Barr</a:t>
            </a:r>
            <a:r>
              <a:rPr lang="it-IT" sz="1000" dirty="0">
                <a:latin typeface="Arial" panose="020B0604020202020204" pitchFamily="34" charset="0"/>
                <a:cs typeface="Arial" panose="020B0604020202020204" pitchFamily="34" charset="0"/>
              </a:rPr>
              <a:t> (EBV o herpes umano 4, HHV4), agente eziologico della mononucleosi infettiva ed associato al linfoma di </a:t>
            </a:r>
            <a:r>
              <a:rPr lang="it-IT" sz="1000" dirty="0" err="1">
                <a:latin typeface="Arial" panose="020B0604020202020204" pitchFamily="34" charset="0"/>
                <a:cs typeface="Arial" panose="020B0604020202020204" pitchFamily="34" charset="0"/>
              </a:rPr>
              <a:t>Burkitt</a:t>
            </a:r>
            <a:r>
              <a:rPr lang="it-IT" sz="1000" dirty="0">
                <a:latin typeface="Arial" panose="020B0604020202020204" pitchFamily="34" charset="0"/>
                <a:cs typeface="Arial" panose="020B0604020202020204" pitchFamily="34" charset="0"/>
              </a:rPr>
              <a:t>, e l’herpesvirus associato al sarcoma di </a:t>
            </a:r>
            <a:r>
              <a:rPr lang="it-IT" sz="1000" dirty="0" err="1">
                <a:latin typeface="Arial" panose="020B0604020202020204" pitchFamily="34" charset="0"/>
                <a:cs typeface="Arial" panose="020B0604020202020204" pitchFamily="34" charset="0"/>
              </a:rPr>
              <a:t>Kaposi</a:t>
            </a:r>
            <a:r>
              <a:rPr lang="it-IT" sz="1000" dirty="0">
                <a:latin typeface="Arial" panose="020B0604020202020204" pitchFamily="34" charset="0"/>
                <a:cs typeface="Arial" panose="020B0604020202020204" pitchFamily="34" charset="0"/>
              </a:rPr>
              <a:t> (KSHV o herpes umano 8 (HHV8).</a:t>
            </a:r>
          </a:p>
        </p:txBody>
      </p:sp>
      <p:sp>
        <p:nvSpPr>
          <p:cNvPr id="4" name="CasellaDiTesto 3"/>
          <p:cNvSpPr txBox="1"/>
          <p:nvPr/>
        </p:nvSpPr>
        <p:spPr>
          <a:xfrm>
            <a:off x="4860032" y="478413"/>
            <a:ext cx="2539862" cy="861774"/>
          </a:xfrm>
          <a:prstGeom prst="rect">
            <a:avLst/>
          </a:prstGeom>
          <a:noFill/>
        </p:spPr>
        <p:txBody>
          <a:bodyPr wrap="none" rtlCol="0">
            <a:spAutoFit/>
          </a:bodyPr>
          <a:lstStyle/>
          <a:p>
            <a:r>
              <a:rPr lang="it-IT" sz="3200" b="1" i="1" dirty="0" err="1"/>
              <a:t>Herpesviridae</a:t>
            </a:r>
            <a:endParaRPr lang="it-IT" sz="3200" b="1" i="1" dirty="0"/>
          </a:p>
          <a:p>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243800"/>
            <a:ext cx="5616624" cy="5425560"/>
          </a:xfrm>
          <a:prstGeom prst="rect">
            <a:avLst/>
          </a:prstGeom>
        </p:spPr>
      </p:pic>
    </p:spTree>
    <p:extLst>
      <p:ext uri="{BB962C8B-B14F-4D97-AF65-F5344CB8AC3E}">
        <p14:creationId xmlns:p14="http://schemas.microsoft.com/office/powerpoint/2010/main" val="3916733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07950" y="-27384"/>
            <a:ext cx="5367338"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it-IT" altLang="it-IT" sz="2400" b="1" dirty="0">
                <a:solidFill>
                  <a:srgbClr val="000066"/>
                </a:solidFill>
                <a:latin typeface="Arial" charset="0"/>
                <a:cs typeface="Arial" charset="0"/>
              </a:rPr>
              <a:t>Malattie da VHS-1 e VHS-2</a:t>
            </a:r>
          </a:p>
          <a:p>
            <a:pPr algn="just" eaLnBrk="1" hangingPunct="1">
              <a:spcBef>
                <a:spcPct val="0"/>
              </a:spcBef>
              <a:buFontTx/>
              <a:buNone/>
            </a:pPr>
            <a:endParaRPr lang="it-IT" altLang="it-IT" sz="2400" dirty="0">
              <a:solidFill>
                <a:srgbClr val="000066"/>
              </a:solidFill>
              <a:latin typeface="Arial" charset="0"/>
              <a:cs typeface="Arial" charset="0"/>
            </a:endParaRPr>
          </a:p>
          <a:p>
            <a:pPr algn="just" eaLnBrk="1" hangingPunct="1">
              <a:spcBef>
                <a:spcPct val="0"/>
              </a:spcBef>
              <a:buFontTx/>
              <a:buNone/>
            </a:pPr>
            <a:r>
              <a:rPr lang="it-IT" altLang="it-IT" sz="1600" b="1" u="sng" dirty="0">
                <a:latin typeface="Arial" charset="0"/>
                <a:cs typeface="Arial" charset="0"/>
              </a:rPr>
              <a:t>Herpes genitale</a:t>
            </a:r>
            <a:r>
              <a:rPr lang="it-IT" altLang="it-IT" sz="1600" dirty="0">
                <a:latin typeface="Arial" charset="0"/>
                <a:cs typeface="Arial" charset="0"/>
              </a:rPr>
              <a:t>: </a:t>
            </a:r>
            <a:r>
              <a:rPr lang="en-US" altLang="it-IT" sz="1600" dirty="0" err="1">
                <a:latin typeface="Arial" charset="0"/>
                <a:cs typeface="Arial" charset="0"/>
              </a:rPr>
              <a:t>Acquisito</a:t>
            </a:r>
            <a:r>
              <a:rPr lang="en-US" altLang="it-IT" sz="1600" dirty="0">
                <a:latin typeface="Arial" charset="0"/>
                <a:cs typeface="Arial" charset="0"/>
              </a:rPr>
              <a:t> in </a:t>
            </a:r>
            <a:r>
              <a:rPr lang="en-US" altLang="it-IT" sz="1600" dirty="0" err="1">
                <a:latin typeface="Arial" charset="0"/>
                <a:cs typeface="Arial" charset="0"/>
              </a:rPr>
              <a:t>età</a:t>
            </a:r>
            <a:r>
              <a:rPr lang="en-US" altLang="it-IT" sz="1600" dirty="0">
                <a:latin typeface="Arial" charset="0"/>
                <a:cs typeface="Arial" charset="0"/>
              </a:rPr>
              <a:t> </a:t>
            </a:r>
            <a:r>
              <a:rPr lang="en-US" altLang="it-IT" sz="1600" dirty="0" err="1">
                <a:latin typeface="Arial" charset="0"/>
                <a:cs typeface="Arial" charset="0"/>
              </a:rPr>
              <a:t>sessualmente</a:t>
            </a:r>
            <a:r>
              <a:rPr lang="en-US" altLang="it-IT" sz="1600" dirty="0">
                <a:latin typeface="Arial" charset="0"/>
                <a:cs typeface="Arial" charset="0"/>
              </a:rPr>
              <a:t> </a:t>
            </a:r>
            <a:r>
              <a:rPr lang="en-US" altLang="it-IT" sz="1600" dirty="0" err="1">
                <a:latin typeface="Arial" charset="0"/>
                <a:cs typeface="Arial" charset="0"/>
              </a:rPr>
              <a:t>attiva</a:t>
            </a:r>
            <a:r>
              <a:rPr lang="en-US" altLang="it-IT" sz="1600" dirty="0">
                <a:latin typeface="Arial" charset="0"/>
                <a:cs typeface="Arial" charset="0"/>
              </a:rPr>
              <a:t>.  </a:t>
            </a:r>
            <a:r>
              <a:rPr lang="it-IT" altLang="it-IT" sz="1600" dirty="0">
                <a:latin typeface="Arial" charset="0"/>
                <a:cs typeface="Arial" charset="0"/>
              </a:rPr>
              <a:t>Associato  principalmente a VHS-2, ma nel 40% dei casi anche a VHS-1 (pene, vulva, vagina, cervice uterina, regione perianale </a:t>
            </a:r>
            <a:r>
              <a:rPr lang="it-IT" altLang="it-IT" sz="1600" dirty="0" smtClean="0">
                <a:latin typeface="Arial" charset="0"/>
                <a:cs typeface="Arial" charset="0"/>
              </a:rPr>
              <a:t>che può interessare glutei e arti inferiori (coscia), </a:t>
            </a:r>
            <a:r>
              <a:rPr lang="it-IT" altLang="it-IT" sz="1600" dirty="0">
                <a:latin typeface="Arial" charset="0"/>
                <a:cs typeface="Arial" charset="0"/>
              </a:rPr>
              <a:t>uretra </a:t>
            </a:r>
            <a:r>
              <a:rPr lang="it-IT" altLang="it-IT" sz="1600" dirty="0" smtClean="0">
                <a:latin typeface="Arial" charset="0"/>
                <a:cs typeface="Arial" charset="0"/>
              </a:rPr>
              <a:t>(ultimo tratto delle vie urinarie in </a:t>
            </a:r>
            <a:r>
              <a:rPr lang="it-IT" altLang="it-IT" sz="1600" dirty="0">
                <a:latin typeface="Arial" charset="0"/>
                <a:cs typeface="Arial" charset="0"/>
              </a:rPr>
              <a:t>entrambi i sessi). Associato con viremia transitoria e sintomi vari (febbre, mialgia, adenite inguinale). </a:t>
            </a:r>
          </a:p>
          <a:p>
            <a:pPr algn="just" eaLnBrk="1" hangingPunct="1">
              <a:spcBef>
                <a:spcPct val="0"/>
              </a:spcBef>
              <a:buFontTx/>
              <a:buNone/>
            </a:pPr>
            <a:endParaRPr lang="it-IT" altLang="it-IT" sz="1600" dirty="0">
              <a:latin typeface="Arial" charset="0"/>
              <a:cs typeface="Arial" charset="0"/>
            </a:endParaRPr>
          </a:p>
          <a:p>
            <a:pPr algn="just" eaLnBrk="1" hangingPunct="1">
              <a:spcBef>
                <a:spcPct val="0"/>
              </a:spcBef>
              <a:buFontTx/>
              <a:buNone/>
            </a:pPr>
            <a:r>
              <a:rPr lang="it-IT" altLang="it-IT" sz="1600" b="1" u="sng" dirty="0">
                <a:latin typeface="Arial" charset="0"/>
                <a:cs typeface="Arial" charset="0"/>
              </a:rPr>
              <a:t>Proctite erpetica:</a:t>
            </a:r>
            <a:r>
              <a:rPr lang="it-IT" altLang="it-IT" sz="1600" dirty="0">
                <a:latin typeface="Arial" charset="0"/>
                <a:cs typeface="Arial" charset="0"/>
              </a:rPr>
              <a:t> infiammazione retto e ano</a:t>
            </a:r>
          </a:p>
          <a:p>
            <a:pPr algn="just" eaLnBrk="1" hangingPunct="1">
              <a:spcBef>
                <a:spcPct val="0"/>
              </a:spcBef>
              <a:buFontTx/>
              <a:buNone/>
            </a:pPr>
            <a:endParaRPr lang="it-IT" altLang="it-IT" sz="1600" dirty="0">
              <a:latin typeface="Arial" charset="0"/>
              <a:cs typeface="Arial" charset="0"/>
            </a:endParaRPr>
          </a:p>
          <a:p>
            <a:pPr algn="just" eaLnBrk="1" hangingPunct="1">
              <a:spcBef>
                <a:spcPct val="0"/>
              </a:spcBef>
              <a:buFontTx/>
              <a:buNone/>
            </a:pPr>
            <a:r>
              <a:rPr lang="it-IT" altLang="it-IT" sz="1600" b="1" u="sng" dirty="0">
                <a:latin typeface="Arial" charset="0"/>
                <a:cs typeface="Arial" charset="0"/>
              </a:rPr>
              <a:t>Encefalite erpetica</a:t>
            </a:r>
            <a:r>
              <a:rPr lang="it-IT" altLang="it-IT" sz="1600" dirty="0">
                <a:latin typeface="Arial" charset="0"/>
                <a:cs typeface="Arial" charset="0"/>
              </a:rPr>
              <a:t>: principalmente associata a VHS-1 ed è la forma più frequente di encefalite virale – danni ai lobi cerebrali, sintomi neurologici e convulsioni.</a:t>
            </a:r>
          </a:p>
          <a:p>
            <a:pPr algn="just" eaLnBrk="1" hangingPunct="1">
              <a:spcBef>
                <a:spcPct val="0"/>
              </a:spcBef>
              <a:buFontTx/>
              <a:buNone/>
            </a:pPr>
            <a:endParaRPr lang="it-IT" altLang="it-IT" sz="1600" dirty="0">
              <a:latin typeface="Arial" charset="0"/>
              <a:cs typeface="Arial" charset="0"/>
            </a:endParaRPr>
          </a:p>
          <a:p>
            <a:pPr algn="just" eaLnBrk="1" hangingPunct="1">
              <a:spcBef>
                <a:spcPct val="0"/>
              </a:spcBef>
              <a:buFontTx/>
              <a:buNone/>
            </a:pPr>
            <a:r>
              <a:rPr lang="it-IT" altLang="it-IT" sz="1600" b="1" u="sng" dirty="0">
                <a:latin typeface="Arial" charset="0"/>
                <a:cs typeface="Arial" charset="0"/>
              </a:rPr>
              <a:t>Meningite erpetica: </a:t>
            </a:r>
            <a:r>
              <a:rPr lang="it-IT" altLang="it-IT" sz="1600" dirty="0">
                <a:latin typeface="Arial" charset="0"/>
                <a:cs typeface="Arial" charset="0"/>
              </a:rPr>
              <a:t>principalmente associata a VHS-2</a:t>
            </a:r>
          </a:p>
          <a:p>
            <a:pPr algn="just" eaLnBrk="1" hangingPunct="1">
              <a:spcBef>
                <a:spcPct val="0"/>
              </a:spcBef>
              <a:buFontTx/>
              <a:buNone/>
            </a:pPr>
            <a:endParaRPr lang="it-IT" altLang="it-IT" sz="1600" dirty="0">
              <a:latin typeface="Arial" charset="0"/>
              <a:cs typeface="Arial" charset="0"/>
            </a:endParaRPr>
          </a:p>
          <a:p>
            <a:pPr algn="just" eaLnBrk="1" hangingPunct="1">
              <a:spcBef>
                <a:spcPct val="0"/>
              </a:spcBef>
              <a:buFontTx/>
              <a:buNone/>
            </a:pPr>
            <a:r>
              <a:rPr lang="it-IT" altLang="it-IT" sz="1600" b="1" u="sng" dirty="0">
                <a:latin typeface="Arial" charset="0"/>
                <a:cs typeface="Arial" charset="0"/>
              </a:rPr>
              <a:t>Infezione del neonato</a:t>
            </a:r>
            <a:r>
              <a:rPr lang="it-IT" altLang="it-IT" sz="1600" dirty="0">
                <a:latin typeface="Arial" charset="0"/>
                <a:cs typeface="Arial" charset="0"/>
              </a:rPr>
              <a:t>: rara, principalmente associata a VHS-2, spesso fatale, diffusione fegato/polmoni, CNS/</a:t>
            </a:r>
            <a:r>
              <a:rPr lang="en-US" altLang="it-IT" sz="1600" dirty="0" err="1">
                <a:latin typeface="Arial" charset="0"/>
                <a:cs typeface="Arial" charset="0"/>
              </a:rPr>
              <a:t>morte</a:t>
            </a:r>
            <a:r>
              <a:rPr lang="it-IT" altLang="it-IT" sz="1600" dirty="0">
                <a:latin typeface="Arial" charset="0"/>
                <a:cs typeface="Arial" charset="0"/>
              </a:rPr>
              <a:t>, contratta al momento del parto se la madre è attivamente infettata.</a:t>
            </a:r>
            <a:r>
              <a:rPr lang="en-US" altLang="it-IT" sz="1600" dirty="0">
                <a:latin typeface="Arial" charset="0"/>
                <a:cs typeface="Arial" charset="0"/>
              </a:rPr>
              <a:t> </a:t>
            </a:r>
            <a:r>
              <a:rPr lang="it-IT" altLang="it-IT" sz="1600" dirty="0">
                <a:latin typeface="Arial" charset="0"/>
                <a:cs typeface="Arial" charset="0"/>
              </a:rPr>
              <a:t>Necessario trattamento farmacologico (</a:t>
            </a:r>
            <a:r>
              <a:rPr lang="it-IT" altLang="it-IT" sz="1600" dirty="0" err="1">
                <a:latin typeface="Arial" charset="0"/>
                <a:cs typeface="Arial" charset="0"/>
              </a:rPr>
              <a:t>acyclovir</a:t>
            </a:r>
            <a:r>
              <a:rPr lang="it-IT" altLang="it-IT" sz="1600" dirty="0">
                <a:latin typeface="Arial" charset="0"/>
                <a:cs typeface="Arial" charset="0"/>
              </a:rPr>
              <a:t>) per via endovenosa</a:t>
            </a:r>
          </a:p>
          <a:p>
            <a:pPr algn="just" eaLnBrk="1" hangingPunct="1">
              <a:spcBef>
                <a:spcPct val="0"/>
              </a:spcBef>
              <a:buFontTx/>
              <a:buNone/>
            </a:pPr>
            <a:endParaRPr lang="it-IT" altLang="it-IT" sz="1600" dirty="0">
              <a:latin typeface="Arial" charset="0"/>
              <a:cs typeface="Arial" charset="0"/>
            </a:endParaRPr>
          </a:p>
          <a:p>
            <a:pPr algn="just" eaLnBrk="1" hangingPunct="1">
              <a:spcBef>
                <a:spcPct val="0"/>
              </a:spcBef>
              <a:buFontTx/>
              <a:buNone/>
            </a:pPr>
            <a:r>
              <a:rPr lang="it-IT" altLang="it-IT" sz="1600" b="1" u="sng" dirty="0">
                <a:latin typeface="Arial" charset="0"/>
                <a:cs typeface="Arial" charset="0"/>
              </a:rPr>
              <a:t>Infezioni gravi nel soggetto </a:t>
            </a:r>
            <a:r>
              <a:rPr lang="it-IT" altLang="it-IT" sz="1600" b="1" u="sng" dirty="0" err="1">
                <a:latin typeface="Arial" charset="0"/>
                <a:cs typeface="Arial" charset="0"/>
              </a:rPr>
              <a:t>immunocompromesso</a:t>
            </a:r>
            <a:r>
              <a:rPr lang="it-IT" altLang="it-IT" sz="1600" b="1" u="sng" dirty="0">
                <a:latin typeface="Arial" charset="0"/>
                <a:cs typeface="Arial" charset="0"/>
              </a:rPr>
              <a:t>: </a:t>
            </a:r>
            <a:r>
              <a:rPr lang="it-IT" altLang="it-IT" sz="1600" dirty="0">
                <a:latin typeface="Arial" charset="0"/>
                <a:cs typeface="Arial" charset="0"/>
              </a:rPr>
              <a:t>Necessario trattamento farmacologico (</a:t>
            </a:r>
            <a:r>
              <a:rPr lang="it-IT" altLang="it-IT" sz="1600" dirty="0" err="1">
                <a:latin typeface="Arial" charset="0"/>
                <a:cs typeface="Arial" charset="0"/>
              </a:rPr>
              <a:t>acyclovir</a:t>
            </a:r>
            <a:r>
              <a:rPr lang="it-IT" altLang="it-IT" sz="1600" dirty="0">
                <a:latin typeface="Arial" charset="0"/>
                <a:cs typeface="Arial" charset="0"/>
              </a:rPr>
              <a:t>) per via endovenosa</a:t>
            </a:r>
          </a:p>
        </p:txBody>
      </p:sp>
      <p:pic>
        <p:nvPicPr>
          <p:cNvPr id="11267" name="Picture 2" descr="C:\Users\Manservigi\Documents\Scansioni personali\scansione0094.tif"/>
          <p:cNvPicPr>
            <a:picLocks noChangeAspect="1" noChangeArrowheads="1"/>
          </p:cNvPicPr>
          <p:nvPr/>
        </p:nvPicPr>
        <p:blipFill>
          <a:blip r:embed="rId2" cstate="print">
            <a:extLst>
              <a:ext uri="{28A0092B-C50C-407E-A947-70E740481C1C}">
                <a14:useLocalDpi xmlns:a14="http://schemas.microsoft.com/office/drawing/2010/main" val="0"/>
              </a:ext>
            </a:extLst>
          </a:blip>
          <a:srcRect r="5060"/>
          <a:stretch>
            <a:fillRect/>
          </a:stretch>
        </p:blipFill>
        <p:spPr bwMode="auto">
          <a:xfrm>
            <a:off x="5792788" y="0"/>
            <a:ext cx="3351212"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68" name="Straight Arrow Connector 4"/>
          <p:cNvCxnSpPr>
            <a:cxnSpLocks noChangeShapeType="1"/>
          </p:cNvCxnSpPr>
          <p:nvPr/>
        </p:nvCxnSpPr>
        <p:spPr bwMode="auto">
          <a:xfrm rot="5400000">
            <a:off x="7958137" y="4090988"/>
            <a:ext cx="309563" cy="1588"/>
          </a:xfrm>
          <a:prstGeom prst="straightConnector1">
            <a:avLst/>
          </a:prstGeom>
          <a:noFill/>
          <a:ln w="57150">
            <a:solidFill>
              <a:srgbClr val="008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1269" name="Picture 4" descr="infezione primaria vagina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7563" y="5735638"/>
            <a:ext cx="14605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3" descr="C:\Users\Manservigi\Desktop\Desktop\Documenti\Foto-Immagini-Tab\immagini herpes 2\herpes gen masc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3475" y="5732463"/>
            <a:ext cx="14541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
          <p:cNvPicPr>
            <a:picLocks noChangeAspect="1" noChangeArrowheads="1"/>
          </p:cNvPicPr>
          <p:nvPr/>
        </p:nvPicPr>
        <p:blipFill>
          <a:blip r:embed="rId5">
            <a:extLst>
              <a:ext uri="{28A0092B-C50C-407E-A947-70E740481C1C}">
                <a14:useLocalDpi xmlns:a14="http://schemas.microsoft.com/office/drawing/2010/main" val="0"/>
              </a:ext>
            </a:extLst>
          </a:blip>
          <a:srcRect t="8228" r="27083" b="12563"/>
          <a:stretch>
            <a:fillRect/>
          </a:stretch>
        </p:blipFill>
        <p:spPr bwMode="auto">
          <a:xfrm>
            <a:off x="7543800" y="4338638"/>
            <a:ext cx="134302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C:\Users\Manservigi\Desktop\Desktop\Documenti\Foto-Immagini-Tab\immagini herpes 2\34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0888" y="4441825"/>
            <a:ext cx="15494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260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ttangolo 2"/>
          <p:cNvSpPr>
            <a:spLocks noChangeArrowheads="1"/>
          </p:cNvSpPr>
          <p:nvPr/>
        </p:nvSpPr>
        <p:spPr bwMode="auto">
          <a:xfrm>
            <a:off x="174625" y="116632"/>
            <a:ext cx="3417888" cy="677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just" eaLnBrk="1" hangingPunct="1">
              <a:spcBef>
                <a:spcPct val="0"/>
              </a:spcBef>
              <a:buFontTx/>
              <a:buNone/>
            </a:pPr>
            <a:r>
              <a:rPr lang="it-IT" altLang="it-IT" sz="1400" dirty="0">
                <a:latin typeface="Arial" charset="0"/>
              </a:rPr>
              <a:t>Le lesioni primarie del tratto genitale sono simili a quelle che compaiono a livello dell’orofaringe</a:t>
            </a:r>
            <a:r>
              <a:rPr lang="it-IT" altLang="it-IT" sz="1400" dirty="0">
                <a:solidFill>
                  <a:srgbClr val="FF0000"/>
                </a:solidFill>
                <a:latin typeface="Arial" charset="0"/>
              </a:rPr>
              <a:t>; la maggior parte delle recidive decorre in forma asintomatica. </a:t>
            </a:r>
            <a:r>
              <a:rPr lang="it-IT" altLang="it-IT" sz="1400" dirty="0">
                <a:latin typeface="Arial" charset="0"/>
              </a:rPr>
              <a:t>Quando l’infezione è sintomatica (herpes genitale), i sintomi locali sono caratterizzati da lesioni </a:t>
            </a:r>
            <a:r>
              <a:rPr lang="it-IT" altLang="it-IT" sz="1400" dirty="0" err="1">
                <a:latin typeface="Arial" charset="0"/>
              </a:rPr>
              <a:t>vescicolo</a:t>
            </a:r>
            <a:r>
              <a:rPr lang="it-IT" altLang="it-IT" sz="1400" dirty="0">
                <a:latin typeface="Arial" charset="0"/>
              </a:rPr>
              <a:t>-ulcerative dolorose a carico della vulva, della cervice uterina, della </a:t>
            </a:r>
            <a:r>
              <a:rPr lang="it-IT" altLang="it-IT" sz="1400" dirty="0" smtClean="0">
                <a:latin typeface="Arial" charset="0"/>
              </a:rPr>
              <a:t>vagina, del pene e della zone anali e perianali; </a:t>
            </a:r>
            <a:r>
              <a:rPr lang="it-IT" altLang="it-IT" sz="1400" dirty="0">
                <a:latin typeface="Arial" charset="0"/>
              </a:rPr>
              <a:t>i sintomi sistemici come la febbre, il malessere e la mialgia sono in tal caso ancor più gravi rispetto a quelli che accompagnano le infezioni primarie del cavo orale. </a:t>
            </a:r>
            <a:r>
              <a:rPr lang="it-IT" altLang="it-IT" sz="1400" dirty="0">
                <a:solidFill>
                  <a:srgbClr val="FF0000"/>
                </a:solidFill>
                <a:latin typeface="Arial" charset="0"/>
              </a:rPr>
              <a:t>I sintomi conseguenti all’interessamento dei nervi sensoriali, ossia il dolore e il formicolio, spesso precedono e accompagnano la comparsa delle lesioni</a:t>
            </a:r>
            <a:r>
              <a:rPr lang="it-IT" altLang="it-IT" sz="1400" dirty="0">
                <a:latin typeface="Arial" charset="0"/>
              </a:rPr>
              <a:t>. </a:t>
            </a:r>
            <a:r>
              <a:rPr lang="it-IT" altLang="it-IT" sz="1400" dirty="0" smtClean="0">
                <a:latin typeface="Arial" charset="0"/>
              </a:rPr>
              <a:t>Una terapia antivirale in questa fase </a:t>
            </a:r>
            <a:r>
              <a:rPr lang="it-IT" altLang="it-IT" sz="1400" dirty="0" err="1" smtClean="0">
                <a:latin typeface="Arial" charset="0"/>
              </a:rPr>
              <a:t>prodomicra</a:t>
            </a:r>
            <a:r>
              <a:rPr lang="it-IT" altLang="it-IT" sz="1400" dirty="0" smtClean="0">
                <a:latin typeface="Arial" charset="0"/>
              </a:rPr>
              <a:t> può impedire la comparsa delle vescicole. </a:t>
            </a:r>
            <a:r>
              <a:rPr lang="it-IT" altLang="it-IT" sz="1400" dirty="0" err="1" smtClean="0">
                <a:latin typeface="Arial" charset="0"/>
              </a:rPr>
              <a:t>In</a:t>
            </a:r>
            <a:r>
              <a:rPr lang="it-IT" altLang="it-IT" sz="1400" dirty="0" smtClean="0">
                <a:latin typeface="Arial" charset="0"/>
              </a:rPr>
              <a:t> </a:t>
            </a:r>
            <a:r>
              <a:rPr lang="it-IT" altLang="it-IT" sz="1400" dirty="0">
                <a:latin typeface="Arial" charset="0"/>
              </a:rPr>
              <a:t>generale, la gravità dei sintomi sistemici durante le recidive è di gran lunga inferiore rispetto a quella dell’ infezione primaria</a:t>
            </a:r>
          </a:p>
          <a:p>
            <a:pPr algn="just" eaLnBrk="1" hangingPunct="1">
              <a:spcBef>
                <a:spcPct val="0"/>
              </a:spcBef>
              <a:buFontTx/>
              <a:buNone/>
            </a:pPr>
            <a:endParaRPr lang="it-IT" altLang="it-IT" sz="1400" dirty="0">
              <a:latin typeface="Arial" charset="0"/>
            </a:endParaRPr>
          </a:p>
          <a:p>
            <a:pPr algn="just" eaLnBrk="1" hangingPunct="1">
              <a:spcBef>
                <a:spcPct val="0"/>
              </a:spcBef>
              <a:buFontTx/>
              <a:buNone/>
            </a:pPr>
            <a:r>
              <a:rPr lang="it-IT" altLang="it-IT" sz="1400" dirty="0">
                <a:latin typeface="Arial" charset="0"/>
              </a:rPr>
              <a:t>Nelle gestanti con una </a:t>
            </a:r>
            <a:r>
              <a:rPr lang="it-IT" altLang="it-IT" sz="1400" dirty="0">
                <a:solidFill>
                  <a:srgbClr val="FF0000"/>
                </a:solidFill>
                <a:latin typeface="Arial" charset="0"/>
              </a:rPr>
              <a:t>infezione primaria </a:t>
            </a:r>
            <a:r>
              <a:rPr lang="it-IT" altLang="it-IT" sz="1400" dirty="0">
                <a:latin typeface="Arial" charset="0"/>
              </a:rPr>
              <a:t>da VHS alle mucose genitali, il rischio di infettare il neonato al momento del parto viene stimato intorno al 30-40% (herpes neonatale). </a:t>
            </a:r>
          </a:p>
        </p:txBody>
      </p:sp>
      <p:sp>
        <p:nvSpPr>
          <p:cNvPr id="9220" name="CasellaDiTesto 3"/>
          <p:cNvSpPr txBox="1">
            <a:spLocks noChangeArrowheads="1"/>
          </p:cNvSpPr>
          <p:nvPr/>
        </p:nvSpPr>
        <p:spPr bwMode="auto">
          <a:xfrm>
            <a:off x="4354513" y="460375"/>
            <a:ext cx="420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it-IT" altLang="it-IT" sz="2400" b="1">
                <a:latin typeface="Arial" charset="0"/>
              </a:rPr>
              <a:t>Infezione genitale da VHS-2</a:t>
            </a:r>
          </a:p>
        </p:txBody>
      </p:sp>
      <p:pic>
        <p:nvPicPr>
          <p:cNvPr id="5" name="Picture 2" descr="C:\Users\Manservigi\Documents\Scansioni personali\scansione0406.tif"/>
          <p:cNvPicPr>
            <a:picLocks noChangeAspect="1" noChangeArrowheads="1"/>
          </p:cNvPicPr>
          <p:nvPr/>
        </p:nvPicPr>
        <p:blipFill rotWithShape="1">
          <a:blip r:embed="rId2" cstate="print"/>
          <a:srcRect l="4208" t="2639" r="3663"/>
          <a:stretch/>
        </p:blipFill>
        <p:spPr bwMode="auto">
          <a:xfrm>
            <a:off x="3707904" y="1268760"/>
            <a:ext cx="5364088" cy="5097318"/>
          </a:xfrm>
          <a:prstGeom prst="rect">
            <a:avLst/>
          </a:prstGeom>
          <a:noFill/>
        </p:spPr>
      </p:pic>
    </p:spTree>
    <p:extLst>
      <p:ext uri="{BB962C8B-B14F-4D97-AF65-F5344CB8AC3E}">
        <p14:creationId xmlns:p14="http://schemas.microsoft.com/office/powerpoint/2010/main" val="333611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145077"/>
            <a:ext cx="4536504" cy="6824945"/>
          </a:xfrm>
          <a:prstGeom prst="rect">
            <a:avLst/>
          </a:prstGeom>
        </p:spPr>
        <p:txBody>
          <a:bodyPr wrap="square">
            <a:spAutoFit/>
          </a:bodyPr>
          <a:lstStyle/>
          <a:p>
            <a:pPr marL="171450" indent="-171450" algn="just">
              <a:buFont typeface="Wingdings" panose="05000000000000000000" pitchFamily="2" charset="2"/>
              <a:buChar char="q"/>
            </a:pPr>
            <a:r>
              <a:rPr lang="it-IT" sz="1150" dirty="0" smtClean="0">
                <a:latin typeface="Arial" panose="020B0604020202020204" pitchFamily="34" charset="0"/>
                <a:cs typeface="Arial" panose="020B0604020202020204" pitchFamily="34" charset="0"/>
              </a:rPr>
              <a:t>Entrambe </a:t>
            </a:r>
            <a:r>
              <a:rPr lang="it-IT" sz="1150" dirty="0">
                <a:latin typeface="Arial" panose="020B0604020202020204" pitchFamily="34" charset="0"/>
                <a:cs typeface="Arial" panose="020B0604020202020204" pitchFamily="34" charset="0"/>
              </a:rPr>
              <a:t>le braccia dell’immunità sono necessarie per controllare l’infezione erpetica, dove l’immunità innata interviene nelle prime fasi, per limitare la diffusione dell’infezione, mentre l’immunità adattativa, è necessaria per la </a:t>
            </a:r>
            <a:r>
              <a:rPr lang="it-IT" sz="1150" i="1" dirty="0">
                <a:latin typeface="Arial" panose="020B0604020202020204" pitchFamily="34" charset="0"/>
                <a:cs typeface="Arial" panose="020B0604020202020204" pitchFamily="34" charset="0"/>
              </a:rPr>
              <a:t>clearance</a:t>
            </a:r>
            <a:r>
              <a:rPr lang="it-IT" sz="1150" dirty="0">
                <a:latin typeface="Arial" panose="020B0604020202020204" pitchFamily="34" charset="0"/>
                <a:cs typeface="Arial" panose="020B0604020202020204" pitchFamily="34" charset="0"/>
              </a:rPr>
              <a:t> virale e la risoluzione dell’infezione. Si può pertanto formulare un processo multifasico, in cui: </a:t>
            </a:r>
            <a:endParaRPr lang="it-IT" sz="1150" dirty="0" smtClean="0">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endParaRPr lang="it-IT" sz="1150" dirty="0">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it-IT" sz="1150" dirty="0" smtClean="0">
                <a:latin typeface="Arial" panose="020B0604020202020204" pitchFamily="34" charset="0"/>
                <a:cs typeface="Arial" panose="020B0604020202020204" pitchFamily="34" charset="0"/>
              </a:rPr>
              <a:t>HSV </a:t>
            </a:r>
            <a:r>
              <a:rPr lang="it-IT" sz="1150" dirty="0">
                <a:latin typeface="Arial" panose="020B0604020202020204" pitchFamily="34" charset="0"/>
                <a:cs typeface="Arial" panose="020B0604020202020204" pitchFamily="34" charset="0"/>
              </a:rPr>
              <a:t>infetta gli epiteli e le mucose e l’infezione è percepita dalla presenza dei TLR sulle cellule epiteliali, sulle cellule che presentano l’antigene (APC), sulle cellule dendritiche </a:t>
            </a:r>
            <a:r>
              <a:rPr lang="it-IT" sz="1150" dirty="0" err="1">
                <a:latin typeface="Arial" panose="020B0604020202020204" pitchFamily="34" charset="0"/>
                <a:cs typeface="Arial" panose="020B0604020202020204" pitchFamily="34" charset="0"/>
              </a:rPr>
              <a:t>plasmacitoidi</a:t>
            </a:r>
            <a:r>
              <a:rPr lang="it-IT" sz="1150" dirty="0">
                <a:latin typeface="Arial" panose="020B0604020202020204" pitchFamily="34" charset="0"/>
                <a:cs typeface="Arial" panose="020B0604020202020204" pitchFamily="34" charset="0"/>
              </a:rPr>
              <a:t> (</a:t>
            </a:r>
            <a:r>
              <a:rPr lang="it-IT" sz="1150" dirty="0" err="1">
                <a:latin typeface="Arial" panose="020B0604020202020204" pitchFamily="34" charset="0"/>
                <a:cs typeface="Arial" panose="020B0604020202020204" pitchFamily="34" charset="0"/>
              </a:rPr>
              <a:t>pDC</a:t>
            </a:r>
            <a:r>
              <a:rPr lang="it-IT" sz="1150" dirty="0">
                <a:latin typeface="Arial" panose="020B0604020202020204" pitchFamily="34" charset="0"/>
                <a:cs typeface="Arial" panose="020B0604020202020204" pitchFamily="34" charset="0"/>
              </a:rPr>
              <a:t>) e sulle cellule </a:t>
            </a:r>
            <a:r>
              <a:rPr lang="it-IT" sz="1150" i="1" dirty="0" err="1">
                <a:latin typeface="Arial" panose="020B0604020202020204" pitchFamily="34" charset="0"/>
                <a:cs typeface="Arial" panose="020B0604020202020204" pitchFamily="34" charset="0"/>
              </a:rPr>
              <a:t>natural</a:t>
            </a:r>
            <a:r>
              <a:rPr lang="it-IT" sz="1150" i="1" dirty="0">
                <a:latin typeface="Arial" panose="020B0604020202020204" pitchFamily="34" charset="0"/>
                <a:cs typeface="Arial" panose="020B0604020202020204" pitchFamily="34" charset="0"/>
              </a:rPr>
              <a:t> killer </a:t>
            </a:r>
            <a:r>
              <a:rPr lang="it-IT" sz="1150" dirty="0">
                <a:latin typeface="Arial" panose="020B0604020202020204" pitchFamily="34" charset="0"/>
                <a:cs typeface="Arial" panose="020B0604020202020204" pitchFamily="34" charset="0"/>
              </a:rPr>
              <a:t>(NK). Una volta attivati i TLR inducono la produzione di IFN </a:t>
            </a:r>
            <a:r>
              <a:rPr lang="it-IT" sz="1150" dirty="0">
                <a:latin typeface="Arial" panose="020B0604020202020204" pitchFamily="34" charset="0"/>
                <a:cs typeface="Arial" panose="020B0604020202020204" pitchFamily="34" charset="0"/>
                <a:sym typeface="Symbol"/>
              </a:rPr>
              <a:t></a:t>
            </a:r>
            <a:r>
              <a:rPr lang="it-IT" sz="1150" dirty="0">
                <a:latin typeface="Arial" panose="020B0604020202020204" pitchFamily="34" charset="0"/>
                <a:cs typeface="Arial" panose="020B0604020202020204" pitchFamily="34" charset="0"/>
              </a:rPr>
              <a:t> e </a:t>
            </a:r>
            <a:r>
              <a:rPr lang="it-IT" sz="1150" dirty="0">
                <a:latin typeface="Arial" panose="020B0604020202020204" pitchFamily="34" charset="0"/>
                <a:cs typeface="Arial" panose="020B0604020202020204" pitchFamily="34" charset="0"/>
                <a:sym typeface="Symbol"/>
              </a:rPr>
              <a:t></a:t>
            </a:r>
            <a:r>
              <a:rPr lang="it-IT" sz="1150" dirty="0">
                <a:latin typeface="Arial" panose="020B0604020202020204" pitchFamily="34" charset="0"/>
                <a:cs typeface="Arial" panose="020B0604020202020204" pitchFamily="34" charset="0"/>
              </a:rPr>
              <a:t> che promuovono uno stato antivirale nelle cellule epiteliali </a:t>
            </a:r>
            <a:r>
              <a:rPr lang="it-IT" sz="1150" dirty="0" smtClean="0">
                <a:latin typeface="Arial" panose="020B0604020202020204" pitchFamily="34" charset="0"/>
                <a:cs typeface="Arial" panose="020B0604020202020204" pitchFamily="34" charset="0"/>
              </a:rPr>
              <a:t>circostanti.</a:t>
            </a:r>
          </a:p>
          <a:p>
            <a:pPr algn="just"/>
            <a:endParaRPr lang="it-IT" sz="1150" dirty="0" smtClean="0">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it-IT" sz="1150" dirty="0" smtClean="0">
                <a:latin typeface="Arial" panose="020B0604020202020204" pitchFamily="34" charset="0"/>
                <a:cs typeface="Arial" panose="020B0604020202020204" pitchFamily="34" charset="0"/>
              </a:rPr>
              <a:t>Le </a:t>
            </a:r>
            <a:r>
              <a:rPr lang="it-IT" sz="1150" dirty="0">
                <a:latin typeface="Arial" panose="020B0604020202020204" pitchFamily="34" charset="0"/>
                <a:cs typeface="Arial" panose="020B0604020202020204" pitchFamily="34" charset="0"/>
              </a:rPr>
              <a:t>cellule NK rilasciano IFN </a:t>
            </a:r>
            <a:r>
              <a:rPr lang="it-IT" sz="1150" dirty="0">
                <a:latin typeface="Arial" panose="020B0604020202020204" pitchFamily="34" charset="0"/>
                <a:cs typeface="Arial" panose="020B0604020202020204" pitchFamily="34" charset="0"/>
                <a:sym typeface="Symbol"/>
              </a:rPr>
              <a:t></a:t>
            </a:r>
            <a:r>
              <a:rPr lang="it-IT" sz="1150" dirty="0">
                <a:latin typeface="Arial" panose="020B0604020202020204" pitchFamily="34" charset="0"/>
                <a:cs typeface="Arial" panose="020B0604020202020204" pitchFamily="34" charset="0"/>
              </a:rPr>
              <a:t> e inducono l’apoptosi delle cellule </a:t>
            </a:r>
            <a:r>
              <a:rPr lang="it-IT" sz="1150" dirty="0" smtClean="0">
                <a:latin typeface="Arial" panose="020B0604020202020204" pitchFamily="34" charset="0"/>
                <a:cs typeface="Arial" panose="020B0604020202020204" pitchFamily="34" charset="0"/>
              </a:rPr>
              <a:t>infettate. </a:t>
            </a:r>
            <a:r>
              <a:rPr lang="it-IT" sz="1150" dirty="0">
                <a:latin typeface="Arial" panose="020B0604020202020204" pitchFamily="34" charset="0"/>
                <a:cs typeface="Arial" panose="020B0604020202020204" pitchFamily="34" charset="0"/>
              </a:rPr>
              <a:t>Inoltre l’INF </a:t>
            </a:r>
            <a:r>
              <a:rPr lang="it-IT" sz="1150" dirty="0">
                <a:latin typeface="Arial" panose="020B0604020202020204" pitchFamily="34" charset="0"/>
                <a:cs typeface="Arial" panose="020B0604020202020204" pitchFamily="34" charset="0"/>
                <a:sym typeface="Symbol"/>
              </a:rPr>
              <a:t></a:t>
            </a:r>
            <a:r>
              <a:rPr lang="it-IT" sz="1150" dirty="0">
                <a:latin typeface="Arial" panose="020B0604020202020204" pitchFamily="34" charset="0"/>
                <a:cs typeface="Arial" panose="020B0604020202020204" pitchFamily="34" charset="0"/>
              </a:rPr>
              <a:t> potenzia l’azione microbicida dei </a:t>
            </a:r>
            <a:r>
              <a:rPr lang="it-IT" sz="1150" dirty="0" smtClean="0">
                <a:latin typeface="Arial" panose="020B0604020202020204" pitchFamily="34" charset="0"/>
                <a:cs typeface="Arial" panose="020B0604020202020204" pitchFamily="34" charset="0"/>
              </a:rPr>
              <a:t>macrofagi. </a:t>
            </a:r>
          </a:p>
          <a:p>
            <a:pPr marL="171450" indent="-171450" algn="just">
              <a:buFont typeface="Wingdings" panose="05000000000000000000" pitchFamily="2" charset="2"/>
              <a:buChar char="q"/>
            </a:pPr>
            <a:endParaRPr lang="it-IT" sz="1150" dirty="0" smtClean="0">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it-IT" sz="1150" dirty="0" smtClean="0">
                <a:latin typeface="Arial" panose="020B0604020202020204" pitchFamily="34" charset="0"/>
                <a:cs typeface="Arial" panose="020B0604020202020204" pitchFamily="34" charset="0"/>
              </a:rPr>
              <a:t>I </a:t>
            </a:r>
            <a:r>
              <a:rPr lang="it-IT" sz="1150" dirty="0">
                <a:latin typeface="Arial" panose="020B0604020202020204" pitchFamily="34" charset="0"/>
                <a:cs typeface="Arial" panose="020B0604020202020204" pitchFamily="34" charset="0"/>
              </a:rPr>
              <a:t>linfociti T </a:t>
            </a:r>
            <a:r>
              <a:rPr lang="it-IT" sz="1150" i="1" dirty="0" err="1">
                <a:latin typeface="Arial" panose="020B0604020202020204" pitchFamily="34" charset="0"/>
                <a:cs typeface="Arial" panose="020B0604020202020204" pitchFamily="34" charset="0"/>
              </a:rPr>
              <a:t>helper</a:t>
            </a:r>
            <a:r>
              <a:rPr lang="it-IT" sz="1150" dirty="0">
                <a:latin typeface="Arial" panose="020B0604020202020204" pitchFamily="34" charset="0"/>
                <a:cs typeface="Arial" panose="020B0604020202020204" pitchFamily="34" charset="0"/>
              </a:rPr>
              <a:t> CD4</a:t>
            </a:r>
            <a:r>
              <a:rPr lang="it-IT" sz="1150" baseline="30000" dirty="0">
                <a:latin typeface="Arial" panose="020B0604020202020204" pitchFamily="34" charset="0"/>
                <a:cs typeface="Arial" panose="020B0604020202020204" pitchFamily="34" charset="0"/>
              </a:rPr>
              <a:t>+</a:t>
            </a:r>
            <a:r>
              <a:rPr lang="it-IT" sz="1150" dirty="0">
                <a:latin typeface="Arial" panose="020B0604020202020204" pitchFamily="34" charset="0"/>
                <a:cs typeface="Arial" panose="020B0604020202020204" pitchFamily="34" charset="0"/>
              </a:rPr>
              <a:t> </a:t>
            </a:r>
            <a:r>
              <a:rPr lang="it-IT" sz="1150" dirty="0" smtClean="0">
                <a:latin typeface="Arial" panose="020B0604020202020204" pitchFamily="34" charset="0"/>
                <a:cs typeface="Arial" panose="020B0604020202020204" pitchFamily="34" charset="0"/>
              </a:rPr>
              <a:t>attivati vengono </a:t>
            </a:r>
            <a:r>
              <a:rPr lang="it-IT" sz="1150" dirty="0">
                <a:latin typeface="Arial" panose="020B0604020202020204" pitchFamily="34" charset="0"/>
                <a:cs typeface="Arial" panose="020B0604020202020204" pitchFamily="34" charset="0"/>
              </a:rPr>
              <a:t>reclutati nel sito dell’infezione </a:t>
            </a:r>
            <a:r>
              <a:rPr lang="it-IT" sz="1150" dirty="0" smtClean="0">
                <a:latin typeface="Arial" panose="020B0604020202020204" pitchFamily="34" charset="0"/>
                <a:cs typeface="Arial" panose="020B0604020202020204" pitchFamily="34" charset="0"/>
              </a:rPr>
              <a:t>dove rilasciano </a:t>
            </a:r>
            <a:r>
              <a:rPr lang="it-IT" sz="1150" dirty="0">
                <a:latin typeface="Arial" panose="020B0604020202020204" pitchFamily="34" charset="0"/>
                <a:cs typeface="Arial" panose="020B0604020202020204" pitchFamily="34" charset="0"/>
              </a:rPr>
              <a:t>IFN </a:t>
            </a:r>
            <a:r>
              <a:rPr lang="it-IT" sz="1150" dirty="0">
                <a:latin typeface="Arial" panose="020B0604020202020204" pitchFamily="34" charset="0"/>
                <a:cs typeface="Arial" panose="020B0604020202020204" pitchFamily="34" charset="0"/>
                <a:sym typeface="Symbol"/>
              </a:rPr>
              <a:t></a:t>
            </a:r>
            <a:r>
              <a:rPr lang="it-IT" sz="1150" dirty="0">
                <a:latin typeface="Arial" panose="020B0604020202020204" pitchFamily="34" charset="0"/>
                <a:cs typeface="Arial" panose="020B0604020202020204" pitchFamily="34" charset="0"/>
              </a:rPr>
              <a:t> che induce la secrezione di specifiche </a:t>
            </a:r>
            <a:r>
              <a:rPr lang="it-IT" sz="1150" dirty="0" err="1">
                <a:latin typeface="Arial" panose="020B0604020202020204" pitchFamily="34" charset="0"/>
                <a:cs typeface="Arial" panose="020B0604020202020204" pitchFamily="34" charset="0"/>
              </a:rPr>
              <a:t>chemochine</a:t>
            </a:r>
            <a:r>
              <a:rPr lang="it-IT" sz="1150" dirty="0">
                <a:latin typeface="Arial" panose="020B0604020202020204" pitchFamily="34" charset="0"/>
                <a:cs typeface="Arial" panose="020B0604020202020204" pitchFamily="34" charset="0"/>
              </a:rPr>
              <a:t>, da parte delle cellule epiteliali. Il gradiente </a:t>
            </a:r>
            <a:r>
              <a:rPr lang="it-IT" sz="1150" dirty="0" err="1">
                <a:latin typeface="Arial" panose="020B0604020202020204" pitchFamily="34" charset="0"/>
                <a:cs typeface="Arial" panose="020B0604020202020204" pitchFamily="34" charset="0"/>
              </a:rPr>
              <a:t>chemochinico</a:t>
            </a:r>
            <a:r>
              <a:rPr lang="it-IT" sz="1150" dirty="0">
                <a:latin typeface="Arial" panose="020B0604020202020204" pitchFamily="34" charset="0"/>
                <a:cs typeface="Arial" panose="020B0604020202020204" pitchFamily="34" charset="0"/>
              </a:rPr>
              <a:t> richiama nel sito dell’infezione linfociti T citotossici CD8</a:t>
            </a:r>
            <a:r>
              <a:rPr lang="it-IT" sz="1150" baseline="30000" dirty="0">
                <a:latin typeface="Arial" panose="020B0604020202020204" pitchFamily="34" charset="0"/>
                <a:cs typeface="Arial" panose="020B0604020202020204" pitchFamily="34" charset="0"/>
              </a:rPr>
              <a:t>+</a:t>
            </a:r>
            <a:r>
              <a:rPr lang="it-IT" sz="1150" dirty="0">
                <a:latin typeface="Arial" panose="020B0604020202020204" pitchFamily="34" charset="0"/>
                <a:cs typeface="Arial" panose="020B0604020202020204" pitchFamily="34" charset="0"/>
              </a:rPr>
              <a:t> e stimola il rilascio di monossido di azoto (NO) dagli epiteli e dalle cellule APC. </a:t>
            </a:r>
            <a:endParaRPr lang="it-IT" sz="1150" dirty="0" smtClean="0">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endParaRPr lang="it-IT" sz="1150" dirty="0" smtClean="0">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it-IT" sz="1150" dirty="0" smtClean="0">
                <a:latin typeface="Arial" panose="020B0604020202020204" pitchFamily="34" charset="0"/>
                <a:cs typeface="Arial" panose="020B0604020202020204" pitchFamily="34" charset="0"/>
              </a:rPr>
              <a:t>Le </a:t>
            </a:r>
            <a:r>
              <a:rPr lang="it-IT" sz="1150" dirty="0">
                <a:latin typeface="Arial" panose="020B0604020202020204" pitchFamily="34" charset="0"/>
                <a:cs typeface="Arial" panose="020B0604020202020204" pitchFamily="34" charset="0"/>
              </a:rPr>
              <a:t>cellule CD8 specifiche per HSV rilasciano IFN </a:t>
            </a:r>
            <a:r>
              <a:rPr lang="it-IT" sz="1150" dirty="0">
                <a:latin typeface="Arial" panose="020B0604020202020204" pitchFamily="34" charset="0"/>
                <a:cs typeface="Arial" panose="020B0604020202020204" pitchFamily="34" charset="0"/>
                <a:sym typeface="Symbol"/>
              </a:rPr>
              <a:t></a:t>
            </a:r>
            <a:r>
              <a:rPr lang="it-IT" sz="1150" dirty="0">
                <a:latin typeface="Arial" panose="020B0604020202020204" pitchFamily="34" charset="0"/>
                <a:cs typeface="Arial" panose="020B0604020202020204" pitchFamily="34" charset="0"/>
              </a:rPr>
              <a:t> e uccidono le cellule infettate attraverso </a:t>
            </a:r>
            <a:r>
              <a:rPr lang="it-IT" sz="1150" i="1" dirty="0" err="1">
                <a:latin typeface="Arial" panose="020B0604020202020204" pitchFamily="34" charset="0"/>
                <a:cs typeface="Arial" panose="020B0604020202020204" pitchFamily="34" charset="0"/>
              </a:rPr>
              <a:t>pathway</a:t>
            </a:r>
            <a:r>
              <a:rPr lang="it-IT" sz="1150" dirty="0">
                <a:latin typeface="Arial" panose="020B0604020202020204" pitchFamily="34" charset="0"/>
                <a:cs typeface="Arial" panose="020B0604020202020204" pitchFamily="34" charset="0"/>
              </a:rPr>
              <a:t> </a:t>
            </a:r>
            <a:r>
              <a:rPr lang="it-IT" sz="1150" dirty="0" err="1">
                <a:latin typeface="Arial" panose="020B0604020202020204" pitchFamily="34" charset="0"/>
                <a:cs typeface="Arial" panose="020B0604020202020204" pitchFamily="34" charset="0"/>
              </a:rPr>
              <a:t>apoptotici</a:t>
            </a:r>
            <a:r>
              <a:rPr lang="it-IT" sz="1150" dirty="0">
                <a:latin typeface="Arial" panose="020B0604020202020204" pitchFamily="34" charset="0"/>
                <a:cs typeface="Arial" panose="020B0604020202020204" pitchFamily="34" charset="0"/>
              </a:rPr>
              <a:t>, attivati dall’azione di </a:t>
            </a:r>
            <a:r>
              <a:rPr lang="it-IT" sz="1150" dirty="0" err="1">
                <a:latin typeface="Arial" panose="020B0604020202020204" pitchFamily="34" charset="0"/>
                <a:cs typeface="Arial" panose="020B0604020202020204" pitchFamily="34" charset="0"/>
              </a:rPr>
              <a:t>perforine</a:t>
            </a:r>
            <a:r>
              <a:rPr lang="it-IT" sz="1150" dirty="0">
                <a:latin typeface="Arial" panose="020B0604020202020204" pitchFamily="34" charset="0"/>
                <a:cs typeface="Arial" panose="020B0604020202020204" pitchFamily="34" charset="0"/>
              </a:rPr>
              <a:t>/</a:t>
            </a:r>
            <a:r>
              <a:rPr lang="it-IT" sz="1150" dirty="0" err="1">
                <a:latin typeface="Arial" panose="020B0604020202020204" pitchFamily="34" charset="0"/>
                <a:cs typeface="Arial" panose="020B0604020202020204" pitchFamily="34" charset="0"/>
              </a:rPr>
              <a:t>granzimi</a:t>
            </a:r>
            <a:r>
              <a:rPr lang="it-IT" sz="1150" dirty="0">
                <a:latin typeface="Arial" panose="020B0604020202020204" pitchFamily="34" charset="0"/>
                <a:cs typeface="Arial" panose="020B0604020202020204" pitchFamily="34" charset="0"/>
              </a:rPr>
              <a:t> e </a:t>
            </a:r>
            <a:r>
              <a:rPr lang="it-IT" sz="1150" dirty="0" err="1">
                <a:latin typeface="Arial" panose="020B0604020202020204" pitchFamily="34" charset="0"/>
                <a:cs typeface="Arial" panose="020B0604020202020204" pitchFamily="34" charset="0"/>
              </a:rPr>
              <a:t>Fas</a:t>
            </a:r>
            <a:r>
              <a:rPr lang="it-IT" sz="1150" dirty="0">
                <a:latin typeface="Arial" panose="020B0604020202020204" pitchFamily="34" charset="0"/>
                <a:cs typeface="Arial" panose="020B0604020202020204" pitchFamily="34" charset="0"/>
              </a:rPr>
              <a:t>. </a:t>
            </a:r>
            <a:endParaRPr lang="it-IT" sz="1150" dirty="0" smtClean="0">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endParaRPr lang="it-IT" sz="1150" dirty="0" smtClean="0">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it-IT" sz="1150" dirty="0" smtClean="0">
                <a:latin typeface="Arial" panose="020B0604020202020204" pitchFamily="34" charset="0"/>
                <a:cs typeface="Arial" panose="020B0604020202020204" pitchFamily="34" charset="0"/>
              </a:rPr>
              <a:t>I </a:t>
            </a:r>
            <a:r>
              <a:rPr lang="it-IT" sz="1150" dirty="0">
                <a:latin typeface="Arial" panose="020B0604020202020204" pitchFamily="34" charset="0"/>
                <a:cs typeface="Arial" panose="020B0604020202020204" pitchFamily="34" charset="0"/>
              </a:rPr>
              <a:t>linfociti B vengono richiamati nel sito dell’infezione </a:t>
            </a:r>
            <a:r>
              <a:rPr lang="it-IT" sz="1150" dirty="0" smtClean="0">
                <a:latin typeface="Arial" panose="020B0604020202020204" pitchFamily="34" charset="0"/>
                <a:cs typeface="Arial" panose="020B0604020202020204" pitchFamily="34" charset="0"/>
              </a:rPr>
              <a:t>dove secernono </a:t>
            </a:r>
            <a:r>
              <a:rPr lang="it-IT" sz="1150" dirty="0">
                <a:latin typeface="Arial" panose="020B0604020202020204" pitchFamily="34" charset="0"/>
                <a:cs typeface="Arial" panose="020B0604020202020204" pitchFamily="34" charset="0"/>
              </a:rPr>
              <a:t>anticorpi anti HSV. Il ruolo degli anticorpi nella protezione dall’infezione virale è ancora </a:t>
            </a:r>
            <a:r>
              <a:rPr lang="it-IT" sz="1150" dirty="0" smtClean="0">
                <a:latin typeface="Arial" panose="020B0604020202020204" pitchFamily="34" charset="0"/>
                <a:cs typeface="Arial" panose="020B0604020202020204" pitchFamily="34" charset="0"/>
              </a:rPr>
              <a:t>controverso</a:t>
            </a:r>
          </a:p>
          <a:p>
            <a:pPr marL="171450" indent="-171450" algn="just">
              <a:buFont typeface="Wingdings" panose="05000000000000000000" pitchFamily="2" charset="2"/>
              <a:buChar char="q"/>
            </a:pPr>
            <a:endParaRPr lang="it-IT" sz="1150" dirty="0">
              <a:solidFill>
                <a:srgbClr val="FF0000"/>
              </a:solidFill>
              <a:latin typeface="Arial" panose="020B0604020202020204" pitchFamily="34" charset="0"/>
              <a:cs typeface="Arial" panose="020B0604020202020204" pitchFamily="34" charset="0"/>
            </a:endParaRPr>
          </a:p>
          <a:p>
            <a:pPr marL="171450" indent="-171450" algn="just">
              <a:buFont typeface="Wingdings" panose="05000000000000000000" pitchFamily="2" charset="2"/>
              <a:buChar char="q"/>
            </a:pPr>
            <a:r>
              <a:rPr lang="it-IT" sz="1150" dirty="0" smtClean="0">
                <a:solidFill>
                  <a:srgbClr val="FF0000"/>
                </a:solidFill>
                <a:latin typeface="Arial" panose="020B0604020202020204" pitchFamily="34" charset="0"/>
                <a:cs typeface="Arial" panose="020B0604020202020204" pitchFamily="34" charset="0"/>
              </a:rPr>
              <a:t>l’immunità </a:t>
            </a:r>
            <a:r>
              <a:rPr lang="it-IT" sz="1150" dirty="0" err="1">
                <a:solidFill>
                  <a:srgbClr val="FF0000"/>
                </a:solidFill>
                <a:latin typeface="Arial" panose="020B0604020202020204" pitchFamily="34" charset="0"/>
                <a:cs typeface="Arial" panose="020B0604020202020204" pitchFamily="34" charset="0"/>
              </a:rPr>
              <a:t>cellulo</a:t>
            </a:r>
            <a:r>
              <a:rPr lang="it-IT" sz="1150" dirty="0">
                <a:solidFill>
                  <a:srgbClr val="FF0000"/>
                </a:solidFill>
                <a:latin typeface="Arial" panose="020B0604020202020204" pitchFamily="34" charset="0"/>
                <a:cs typeface="Arial" panose="020B0604020202020204" pitchFamily="34" charset="0"/>
              </a:rPr>
              <a:t>-mediata è determinante per l’eliminazione del virus, il controllo degli episodi di riattivazione dalla latenza e la protezione dall’infezione.</a:t>
            </a:r>
          </a:p>
          <a:p>
            <a:r>
              <a:rPr lang="it-IT" sz="1200" dirty="0">
                <a:solidFill>
                  <a:srgbClr val="FF0000"/>
                </a:solidFill>
                <a:latin typeface="Arial" panose="020B0604020202020204" pitchFamily="34" charset="0"/>
                <a:cs typeface="Arial" panose="020B0604020202020204" pitchFamily="34" charset="0"/>
              </a:rPr>
              <a:t> </a:t>
            </a:r>
          </a:p>
        </p:txBody>
      </p:sp>
      <p:pic>
        <p:nvPicPr>
          <p:cNvPr id="3" name="Picture 4" descr="1116"/>
          <p:cNvPicPr>
            <a:picLocks noChangeAspect="1" noChangeArrowheads="1"/>
          </p:cNvPicPr>
          <p:nvPr/>
        </p:nvPicPr>
        <p:blipFill rotWithShape="1">
          <a:blip r:embed="rId2">
            <a:extLst>
              <a:ext uri="{28A0092B-C50C-407E-A947-70E740481C1C}">
                <a14:useLocalDpi xmlns:a14="http://schemas.microsoft.com/office/drawing/2010/main" val="0"/>
              </a:ext>
            </a:extLst>
          </a:blip>
          <a:srcRect l="15578" t="10288" r="14585" b="21633"/>
          <a:stretch/>
        </p:blipFill>
        <p:spPr>
          <a:xfrm>
            <a:off x="4716016" y="2060848"/>
            <a:ext cx="4392488" cy="4176464"/>
          </a:xfrm>
          <a:prstGeom prst="rect">
            <a:avLst/>
          </a:prstGeom>
        </p:spPr>
      </p:pic>
      <p:sp>
        <p:nvSpPr>
          <p:cNvPr id="4" name="CasellaDiTesto 3"/>
          <p:cNvSpPr txBox="1"/>
          <p:nvPr/>
        </p:nvSpPr>
        <p:spPr>
          <a:xfrm>
            <a:off x="5561107" y="715923"/>
            <a:ext cx="2539285" cy="984885"/>
          </a:xfrm>
          <a:prstGeom prst="rect">
            <a:avLst/>
          </a:prstGeom>
          <a:noFill/>
        </p:spPr>
        <p:txBody>
          <a:bodyPr wrap="none" rtlCol="0">
            <a:spAutoFit/>
          </a:bodyPr>
          <a:lstStyle/>
          <a:p>
            <a:pPr algn="ctr"/>
            <a:r>
              <a:rPr lang="it-IT" sz="2000" b="1" dirty="0"/>
              <a:t>DIFESE IMMUNITARIE </a:t>
            </a:r>
            <a:endParaRPr lang="it-IT" sz="2000" b="1" dirty="0" smtClean="0"/>
          </a:p>
          <a:p>
            <a:pPr algn="ctr"/>
            <a:r>
              <a:rPr lang="it-IT" sz="2000" b="1" dirty="0" smtClean="0"/>
              <a:t>DELL’OSPITE</a:t>
            </a:r>
            <a:endParaRPr lang="it-IT" sz="2000" b="1" dirty="0"/>
          </a:p>
          <a:p>
            <a:endParaRPr lang="it-IT" dirty="0"/>
          </a:p>
        </p:txBody>
      </p:sp>
    </p:spTree>
    <p:extLst>
      <p:ext uri="{BB962C8B-B14F-4D97-AF65-F5344CB8AC3E}">
        <p14:creationId xmlns:p14="http://schemas.microsoft.com/office/powerpoint/2010/main" val="582649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55576" y="405234"/>
            <a:ext cx="7416824" cy="5678478"/>
          </a:xfrm>
          <a:prstGeom prst="rect">
            <a:avLst/>
          </a:prstGeom>
        </p:spPr>
        <p:txBody>
          <a:bodyPr wrap="square">
            <a:spAutoFit/>
          </a:bodyPr>
          <a:lstStyle/>
          <a:p>
            <a:pPr algn="ctr"/>
            <a:r>
              <a:rPr lang="it-IT" b="1" dirty="0"/>
              <a:t>STRATEGIE DI HSV PER ELUDERE I MECCANISMI DI DIFESA DELL’OSPITE </a:t>
            </a:r>
            <a:endParaRPr lang="it-IT" b="1" dirty="0" smtClean="0"/>
          </a:p>
          <a:p>
            <a:endParaRPr lang="it-IT" dirty="0"/>
          </a:p>
          <a:p>
            <a:pPr algn="just"/>
            <a:r>
              <a:rPr lang="it-IT" sz="1400" dirty="0" smtClean="0"/>
              <a:t>Diversi </a:t>
            </a:r>
            <a:r>
              <a:rPr lang="it-IT" sz="1400" dirty="0"/>
              <a:t>studi hanno identificato i meccanismi che HSV mette in atto per contrastare le difese dell’ospite fra i quali: </a:t>
            </a:r>
            <a:endParaRPr lang="it-IT" sz="1400" dirty="0" smtClean="0"/>
          </a:p>
          <a:p>
            <a:pPr algn="just"/>
            <a:endParaRPr lang="it-IT" sz="1400" dirty="0" smtClean="0"/>
          </a:p>
          <a:p>
            <a:pPr marL="342900" indent="-342900" algn="just">
              <a:buFont typeface="+mj-lt"/>
              <a:buAutoNum type="arabicPeriod"/>
            </a:pPr>
            <a:r>
              <a:rPr lang="it-IT" sz="1500" dirty="0" smtClean="0">
                <a:solidFill>
                  <a:srgbClr val="FF0000"/>
                </a:solidFill>
              </a:rPr>
              <a:t>degradazione </a:t>
            </a:r>
            <a:r>
              <a:rPr lang="it-IT" sz="1500" dirty="0">
                <a:solidFill>
                  <a:srgbClr val="FF0000"/>
                </a:solidFill>
              </a:rPr>
              <a:t>aspecifica di </a:t>
            </a:r>
            <a:r>
              <a:rPr lang="it-IT" sz="1500" dirty="0" err="1">
                <a:solidFill>
                  <a:srgbClr val="FF0000"/>
                </a:solidFill>
              </a:rPr>
              <a:t>mRNA</a:t>
            </a:r>
            <a:r>
              <a:rPr lang="it-IT" sz="1500" dirty="0">
                <a:solidFill>
                  <a:srgbClr val="FF0000"/>
                </a:solidFill>
              </a:rPr>
              <a:t> cellulari </a:t>
            </a:r>
            <a:r>
              <a:rPr lang="it-IT" sz="1500" dirty="0"/>
              <a:t>da parte della proteina virale </a:t>
            </a:r>
            <a:r>
              <a:rPr lang="it-IT" sz="1500" i="1" dirty="0" err="1"/>
              <a:t>vhs</a:t>
            </a:r>
            <a:r>
              <a:rPr lang="it-IT" sz="1500" dirty="0"/>
              <a:t> (</a:t>
            </a:r>
            <a:r>
              <a:rPr lang="it-IT" sz="1500" i="1" dirty="0" err="1"/>
              <a:t>virion</a:t>
            </a:r>
            <a:r>
              <a:rPr lang="it-IT" sz="1500" i="1" dirty="0"/>
              <a:t> </a:t>
            </a:r>
            <a:r>
              <a:rPr lang="it-IT" sz="1500" i="1" dirty="0" err="1"/>
              <a:t>host</a:t>
            </a:r>
            <a:r>
              <a:rPr lang="it-IT" sz="1500" i="1" dirty="0"/>
              <a:t> </a:t>
            </a:r>
            <a:r>
              <a:rPr lang="it-IT" sz="1500" i="1" dirty="0" err="1"/>
              <a:t>shut</a:t>
            </a:r>
            <a:r>
              <a:rPr lang="it-IT" sz="1500" i="1" dirty="0"/>
              <a:t>-off</a:t>
            </a:r>
            <a:r>
              <a:rPr lang="it-IT" sz="1500" dirty="0"/>
              <a:t>); </a:t>
            </a:r>
            <a:endParaRPr lang="it-IT" sz="1500" dirty="0" smtClean="0"/>
          </a:p>
          <a:p>
            <a:pPr marL="342900" indent="-342900" algn="just">
              <a:buFont typeface="+mj-lt"/>
              <a:buAutoNum type="arabicPeriod"/>
            </a:pPr>
            <a:r>
              <a:rPr lang="it-IT" sz="1500" dirty="0" smtClean="0">
                <a:solidFill>
                  <a:srgbClr val="FF0000"/>
                </a:solidFill>
              </a:rPr>
              <a:t>la </a:t>
            </a:r>
            <a:r>
              <a:rPr lang="it-IT" sz="1500" dirty="0">
                <a:solidFill>
                  <a:srgbClr val="FF0000"/>
                </a:solidFill>
              </a:rPr>
              <a:t>neutralizzazione di alcune </a:t>
            </a:r>
            <a:r>
              <a:rPr lang="it-IT" sz="1500" dirty="0" err="1" smtClean="0">
                <a:solidFill>
                  <a:srgbClr val="FF0000"/>
                </a:solidFill>
              </a:rPr>
              <a:t>chemochine</a:t>
            </a:r>
            <a:r>
              <a:rPr lang="it-IT" sz="1500" dirty="0" smtClean="0"/>
              <a:t>; </a:t>
            </a:r>
          </a:p>
          <a:p>
            <a:pPr marL="342900" indent="-342900" algn="just">
              <a:buFont typeface="+mj-lt"/>
              <a:buAutoNum type="arabicPeriod"/>
            </a:pPr>
            <a:r>
              <a:rPr lang="it-IT" sz="1500" dirty="0" smtClean="0">
                <a:solidFill>
                  <a:srgbClr val="FF0000"/>
                </a:solidFill>
              </a:rPr>
              <a:t>il </a:t>
            </a:r>
            <a:r>
              <a:rPr lang="it-IT" sz="1500" dirty="0">
                <a:solidFill>
                  <a:srgbClr val="FF0000"/>
                </a:solidFill>
              </a:rPr>
              <a:t>blocco dell’attivazione delle cellule </a:t>
            </a:r>
            <a:r>
              <a:rPr lang="it-IT" sz="1500" dirty="0" smtClean="0">
                <a:solidFill>
                  <a:srgbClr val="FF0000"/>
                </a:solidFill>
              </a:rPr>
              <a:t>dendritiche</a:t>
            </a:r>
            <a:r>
              <a:rPr lang="it-IT" sz="1500" dirty="0" smtClean="0"/>
              <a:t>; </a:t>
            </a:r>
          </a:p>
          <a:p>
            <a:pPr marL="342900" indent="-342900" algn="just">
              <a:buFont typeface="+mj-lt"/>
              <a:buAutoNum type="arabicPeriod"/>
            </a:pPr>
            <a:r>
              <a:rPr lang="it-IT" sz="1500" dirty="0" smtClean="0">
                <a:solidFill>
                  <a:srgbClr val="FF0000"/>
                </a:solidFill>
              </a:rPr>
              <a:t>il </a:t>
            </a:r>
            <a:r>
              <a:rPr lang="it-IT" sz="1500" dirty="0">
                <a:solidFill>
                  <a:srgbClr val="FF0000"/>
                </a:solidFill>
              </a:rPr>
              <a:t>blocco del segnale che, attraverso i TLR, </a:t>
            </a:r>
            <a:r>
              <a:rPr lang="it-IT" sz="1500" dirty="0"/>
              <a:t>porta all’attivazione di fattori di trascrizione cellulari; </a:t>
            </a:r>
            <a:endParaRPr lang="it-IT" sz="1500" dirty="0" smtClean="0"/>
          </a:p>
          <a:p>
            <a:pPr marL="342900" indent="-342900" algn="just">
              <a:buFont typeface="+mj-lt"/>
              <a:buAutoNum type="arabicPeriod"/>
            </a:pPr>
            <a:r>
              <a:rPr lang="it-IT" sz="1500" dirty="0" smtClean="0">
                <a:solidFill>
                  <a:srgbClr val="FF0000"/>
                </a:solidFill>
              </a:rPr>
              <a:t>l’interferenza </a:t>
            </a:r>
            <a:r>
              <a:rPr lang="it-IT" sz="1500" dirty="0">
                <a:solidFill>
                  <a:srgbClr val="FF0000"/>
                </a:solidFill>
              </a:rPr>
              <a:t>con l’azione dell’interferone </a:t>
            </a:r>
            <a:r>
              <a:rPr lang="it-IT" sz="1500" dirty="0"/>
              <a:t>mediata </a:t>
            </a:r>
            <a:r>
              <a:rPr lang="it-IT" sz="1500" dirty="0" smtClean="0"/>
              <a:t>da proteine presenti nel tegumento che impediscono il blocco delle sintesi proteiche virali </a:t>
            </a:r>
          </a:p>
          <a:p>
            <a:pPr marL="342900" indent="-342900" algn="just">
              <a:buFont typeface="+mj-lt"/>
              <a:buAutoNum type="arabicPeriod"/>
            </a:pPr>
            <a:r>
              <a:rPr lang="it-IT" sz="1500" dirty="0" smtClean="0">
                <a:solidFill>
                  <a:srgbClr val="FF0000"/>
                </a:solidFill>
              </a:rPr>
              <a:t>l’interferenza </a:t>
            </a:r>
            <a:r>
              <a:rPr lang="it-IT" sz="1500" dirty="0">
                <a:solidFill>
                  <a:srgbClr val="FF0000"/>
                </a:solidFill>
              </a:rPr>
              <a:t>con il meccanismo dell’autofagia</a:t>
            </a:r>
            <a:r>
              <a:rPr lang="it-IT" sz="1500" dirty="0"/>
              <a:t> </a:t>
            </a:r>
            <a:endParaRPr lang="it-IT" sz="1500" dirty="0" smtClean="0"/>
          </a:p>
          <a:p>
            <a:pPr marL="342900" indent="-342900" algn="just">
              <a:buFont typeface="+mj-lt"/>
              <a:buAutoNum type="arabicPeriod"/>
            </a:pPr>
            <a:r>
              <a:rPr lang="it-IT" sz="1500" dirty="0" smtClean="0">
                <a:solidFill>
                  <a:srgbClr val="FF0000"/>
                </a:solidFill>
              </a:rPr>
              <a:t>l’inibizione </a:t>
            </a:r>
            <a:r>
              <a:rPr lang="it-IT" sz="1500" dirty="0">
                <a:solidFill>
                  <a:srgbClr val="FF0000"/>
                </a:solidFill>
              </a:rPr>
              <a:t>della presentazione </a:t>
            </a:r>
            <a:r>
              <a:rPr lang="it-IT" sz="1500" dirty="0" smtClean="0">
                <a:solidFill>
                  <a:srgbClr val="FF0000"/>
                </a:solidFill>
              </a:rPr>
              <a:t>dell’antigene</a:t>
            </a:r>
            <a:r>
              <a:rPr lang="it-IT" sz="1500" dirty="0" smtClean="0"/>
              <a:t>;</a:t>
            </a:r>
          </a:p>
          <a:p>
            <a:pPr marL="342900" indent="-342900" algn="just">
              <a:buFont typeface="+mj-lt"/>
              <a:buAutoNum type="arabicPeriod"/>
            </a:pPr>
            <a:r>
              <a:rPr lang="it-IT" sz="1500" dirty="0" smtClean="0">
                <a:solidFill>
                  <a:srgbClr val="FF0000"/>
                </a:solidFill>
              </a:rPr>
              <a:t>l’interferenza </a:t>
            </a:r>
            <a:r>
              <a:rPr lang="it-IT" sz="1500" dirty="0">
                <a:solidFill>
                  <a:srgbClr val="FF0000"/>
                </a:solidFill>
              </a:rPr>
              <a:t>con l’attività citolitica dei CTL </a:t>
            </a:r>
            <a:r>
              <a:rPr lang="it-IT" sz="1500" dirty="0"/>
              <a:t>attraverso l’inibizione </a:t>
            </a:r>
            <a:r>
              <a:rPr lang="it-IT" sz="1500" dirty="0" smtClean="0"/>
              <a:t>dell’apoptosi; </a:t>
            </a:r>
          </a:p>
          <a:p>
            <a:pPr marL="342900" indent="-342900" algn="just">
              <a:buFont typeface="+mj-lt"/>
              <a:buAutoNum type="arabicPeriod"/>
            </a:pPr>
            <a:r>
              <a:rPr lang="it-IT" sz="1500" dirty="0">
                <a:solidFill>
                  <a:srgbClr val="FF0000"/>
                </a:solidFill>
              </a:rPr>
              <a:t>l</a:t>
            </a:r>
            <a:r>
              <a:rPr lang="it-IT" sz="1500" dirty="0" smtClean="0">
                <a:solidFill>
                  <a:srgbClr val="FF0000"/>
                </a:solidFill>
              </a:rPr>
              <a:t>’attività </a:t>
            </a:r>
            <a:r>
              <a:rPr lang="it-IT" sz="1500" dirty="0">
                <a:solidFill>
                  <a:srgbClr val="FF0000"/>
                </a:solidFill>
              </a:rPr>
              <a:t>anti-</a:t>
            </a:r>
            <a:r>
              <a:rPr lang="it-IT" sz="1500" dirty="0" err="1">
                <a:solidFill>
                  <a:srgbClr val="FF0000"/>
                </a:solidFill>
              </a:rPr>
              <a:t>apoptotica</a:t>
            </a:r>
            <a:r>
              <a:rPr lang="it-IT" sz="1500" dirty="0">
                <a:solidFill>
                  <a:srgbClr val="FF0000"/>
                </a:solidFill>
              </a:rPr>
              <a:t> </a:t>
            </a:r>
            <a:r>
              <a:rPr lang="it-IT" sz="1500" dirty="0"/>
              <a:t>di alcune proteine virali che, bloccando (temporaneamente) la morte cellulare al momento dell’infezione, favorisce la replicazione virale, </a:t>
            </a:r>
            <a:endParaRPr lang="it-IT" sz="1500" dirty="0" smtClean="0"/>
          </a:p>
          <a:p>
            <a:pPr marL="342900" indent="-342900" algn="just">
              <a:buFont typeface="+mj-lt"/>
              <a:buAutoNum type="arabicPeriod"/>
            </a:pPr>
            <a:r>
              <a:rPr lang="it-IT" sz="1500" dirty="0" smtClean="0">
                <a:solidFill>
                  <a:srgbClr val="FF0000"/>
                </a:solidFill>
              </a:rPr>
              <a:t>I trascritti </a:t>
            </a:r>
            <a:r>
              <a:rPr lang="it-IT" sz="1500" dirty="0">
                <a:solidFill>
                  <a:srgbClr val="FF0000"/>
                </a:solidFill>
              </a:rPr>
              <a:t>LAT di </a:t>
            </a:r>
            <a:r>
              <a:rPr lang="it-IT" sz="1500" dirty="0" smtClean="0">
                <a:solidFill>
                  <a:srgbClr val="FF0000"/>
                </a:solidFill>
              </a:rPr>
              <a:t>inibiscono </a:t>
            </a:r>
            <a:r>
              <a:rPr lang="it-IT" sz="1500" dirty="0">
                <a:solidFill>
                  <a:srgbClr val="FF0000"/>
                </a:solidFill>
              </a:rPr>
              <a:t>l’apoptosi </a:t>
            </a:r>
            <a:r>
              <a:rPr lang="it-IT" sz="1500" dirty="0"/>
              <a:t>e di favorire la </a:t>
            </a:r>
            <a:r>
              <a:rPr lang="it-IT" sz="1500" dirty="0" smtClean="0"/>
              <a:t>sopravvivenza </a:t>
            </a:r>
            <a:r>
              <a:rPr lang="it-IT" sz="1500" dirty="0"/>
              <a:t>neuronale durante la latenza virale, </a:t>
            </a:r>
            <a:endParaRPr lang="it-IT" sz="1500" dirty="0" smtClean="0"/>
          </a:p>
          <a:p>
            <a:pPr marL="342900" indent="-342900" algn="just">
              <a:buFont typeface="+mj-lt"/>
              <a:buAutoNum type="arabicPeriod"/>
            </a:pPr>
            <a:r>
              <a:rPr lang="it-IT" sz="1500" dirty="0" smtClean="0">
                <a:solidFill>
                  <a:srgbClr val="FF0000"/>
                </a:solidFill>
              </a:rPr>
              <a:t>l’elusione </a:t>
            </a:r>
            <a:r>
              <a:rPr lang="it-IT" sz="1500" dirty="0">
                <a:solidFill>
                  <a:srgbClr val="FF0000"/>
                </a:solidFill>
              </a:rPr>
              <a:t>dell’immunità umorale</a:t>
            </a:r>
            <a:r>
              <a:rPr lang="it-IT" sz="1500" dirty="0"/>
              <a:t> </a:t>
            </a:r>
            <a:r>
              <a:rPr lang="it-IT" sz="1500" dirty="0" smtClean="0"/>
              <a:t>inibendo </a:t>
            </a:r>
            <a:r>
              <a:rPr lang="it-IT" sz="1500" dirty="0"/>
              <a:t>l’attivazione del complemento e la citotossicità cellulare anticorpo-dipendente; </a:t>
            </a:r>
            <a:endParaRPr lang="it-IT" sz="1500" dirty="0" smtClean="0"/>
          </a:p>
          <a:p>
            <a:pPr marL="342900" indent="-342900" algn="just">
              <a:buFont typeface="+mj-lt"/>
              <a:buAutoNum type="arabicPeriod"/>
            </a:pPr>
            <a:r>
              <a:rPr lang="it-IT" sz="1500" dirty="0" smtClean="0">
                <a:solidFill>
                  <a:srgbClr val="FF0000"/>
                </a:solidFill>
              </a:rPr>
              <a:t>Il meccanismo </a:t>
            </a:r>
            <a:r>
              <a:rPr lang="it-IT" sz="1500" dirty="0">
                <a:solidFill>
                  <a:srgbClr val="FF0000"/>
                </a:solidFill>
              </a:rPr>
              <a:t>della latenza</a:t>
            </a:r>
            <a:r>
              <a:rPr lang="it-IT" sz="1500" dirty="0"/>
              <a:t>, dove il virus si nasconde nelle cellule nervose in assenza dell’espressione di proteine/antigeni virali.</a:t>
            </a:r>
          </a:p>
        </p:txBody>
      </p:sp>
    </p:spTree>
    <p:extLst>
      <p:ext uri="{BB962C8B-B14F-4D97-AF65-F5344CB8AC3E}">
        <p14:creationId xmlns:p14="http://schemas.microsoft.com/office/powerpoint/2010/main" val="1311244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83568" y="682233"/>
            <a:ext cx="8064896" cy="5262979"/>
          </a:xfrm>
          <a:prstGeom prst="rect">
            <a:avLst/>
          </a:prstGeom>
        </p:spPr>
        <p:txBody>
          <a:bodyPr wrap="square">
            <a:spAutoFit/>
          </a:bodyPr>
          <a:lstStyle/>
          <a:p>
            <a:pPr algn="ctr"/>
            <a:r>
              <a:rPr lang="it-IT" sz="2400" b="1" dirty="0" smtClean="0"/>
              <a:t>PREVENZIONE</a:t>
            </a:r>
          </a:p>
          <a:p>
            <a:pPr algn="ctr"/>
            <a:endParaRPr lang="it-IT" sz="2400" dirty="0"/>
          </a:p>
          <a:p>
            <a:pPr marL="342900" indent="-342900" algn="just">
              <a:buAutoNum type="arabicPeriod"/>
            </a:pPr>
            <a:r>
              <a:rPr lang="it-IT" sz="1600" dirty="0" smtClean="0"/>
              <a:t>Come </a:t>
            </a:r>
            <a:r>
              <a:rPr lang="it-IT" sz="1600" dirty="0"/>
              <a:t>per quasi tutte le infezioni sessualmente trasmesse la donna risulta più suscettibile dell’uomo nell’acquisire l’infezione erpetica. </a:t>
            </a:r>
            <a:endParaRPr lang="it-IT" sz="1600" dirty="0" smtClean="0"/>
          </a:p>
          <a:p>
            <a:pPr marL="342900" indent="-342900" algn="just">
              <a:buAutoNum type="arabicPeriod"/>
            </a:pPr>
            <a:r>
              <a:rPr lang="it-IT" sz="1600" dirty="0" smtClean="0">
                <a:solidFill>
                  <a:srgbClr val="FF0000"/>
                </a:solidFill>
              </a:rPr>
              <a:t>L’utilizzo </a:t>
            </a:r>
            <a:r>
              <a:rPr lang="it-IT" sz="1600" dirty="0">
                <a:solidFill>
                  <a:srgbClr val="FF0000"/>
                </a:solidFill>
              </a:rPr>
              <a:t>dei profilattici o di una terapia antivirale preventiva </a:t>
            </a:r>
            <a:r>
              <a:rPr lang="it-IT" sz="1600" dirty="0"/>
              <a:t>(es. una compressa giornaliera di </a:t>
            </a:r>
            <a:r>
              <a:rPr lang="it-IT" sz="1600" dirty="0" err="1"/>
              <a:t>aciclovir</a:t>
            </a:r>
            <a:r>
              <a:rPr lang="it-IT" sz="1600" dirty="0"/>
              <a:t> o </a:t>
            </a:r>
            <a:r>
              <a:rPr lang="it-IT" sz="1600" dirty="0" err="1"/>
              <a:t>valaciclovir</a:t>
            </a:r>
            <a:r>
              <a:rPr lang="it-IT" sz="1600" dirty="0"/>
              <a:t>) può ridurre di circa il 50% il rischio di contrare un’infezione da HSV. L’effetto combinato di profilattici/terapia può ridurre del 75% questo rischio. Anche se il virus non è in grado di attraversare la barriera meccanica (lattice) del profilattico, questi non offrono una protezione totale poiché non sono in grado di prevenire il contatto dei fluidi corporei con lo scroto, l’ano, le natiche, la parte superiore della coscia e l’area che circonda il pene. </a:t>
            </a:r>
            <a:endParaRPr lang="it-IT" sz="1600" dirty="0" smtClean="0"/>
          </a:p>
          <a:p>
            <a:pPr marL="342900" indent="-342900" algn="just">
              <a:buAutoNum type="arabicPeriod"/>
            </a:pPr>
            <a:r>
              <a:rPr lang="it-IT" sz="1600" dirty="0" smtClean="0"/>
              <a:t>Per </a:t>
            </a:r>
            <a:r>
              <a:rPr lang="it-IT" sz="1600" dirty="0"/>
              <a:t>prevenire la trasmissione dell’HSV è opportuno evitare il contatto diretto con lesioni che potenzialmente possono diffondere l’infezione anche se esistono molte persone che eliminano il virus in forma asintomatica, non sono consapevoli della loro infezione, e sono considerate ad alto rischio di diffusione di HSV.</a:t>
            </a:r>
          </a:p>
          <a:p>
            <a:pPr marL="342900" indent="-342900" algn="just">
              <a:buFont typeface="+mj-lt"/>
              <a:buAutoNum type="arabicPeriod"/>
            </a:pPr>
            <a:r>
              <a:rPr lang="it-IT" sz="1600" dirty="0" smtClean="0"/>
              <a:t>Di </a:t>
            </a:r>
            <a:r>
              <a:rPr lang="it-IT" sz="1600" dirty="0"/>
              <a:t>enorme importanza è la prevenzione delle infezioni neonatali, tuttavia l’infezione del tratto genitale materno è difficile da accertare in quanto spesso decorre in forma asintomatica; quando invece le lesioni vengono osservate nella fase terminale della gestazione, allora è possibile prevenire la trasmissione se la nascita del bambino viene effettuata tramite parto </a:t>
            </a:r>
            <a:r>
              <a:rPr lang="it-IT" sz="1600" dirty="0" smtClean="0"/>
              <a:t>cesareo)</a:t>
            </a:r>
            <a:endParaRPr lang="it-IT" sz="1600" dirty="0"/>
          </a:p>
        </p:txBody>
      </p:sp>
    </p:spTree>
    <p:extLst>
      <p:ext uri="{BB962C8B-B14F-4D97-AF65-F5344CB8AC3E}">
        <p14:creationId xmlns:p14="http://schemas.microsoft.com/office/powerpoint/2010/main" val="290100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11156"/>
          </a:xfrm>
        </p:spPr>
        <p:txBody>
          <a:bodyPr>
            <a:noAutofit/>
          </a:bodyPr>
          <a:lstStyle/>
          <a:p>
            <a:r>
              <a:rPr lang="it-IT" sz="3200" b="1" dirty="0" smtClean="0"/>
              <a:t>Diagnosi di laboratorio</a:t>
            </a:r>
            <a:endParaRPr lang="it-IT" sz="3200" b="1" dirty="0"/>
          </a:p>
        </p:txBody>
      </p:sp>
      <p:pic>
        <p:nvPicPr>
          <p:cNvPr id="35842" name="Picture 2" descr="C:\Users\Manservigi\Documents\Scansioni personali\scansione0407.tif"/>
          <p:cNvPicPr>
            <a:picLocks noGrp="1" noChangeAspect="1" noChangeArrowheads="1"/>
          </p:cNvPicPr>
          <p:nvPr>
            <p:ph idx="1"/>
          </p:nvPr>
        </p:nvPicPr>
        <p:blipFill>
          <a:blip r:embed="rId2" cstate="print"/>
          <a:srcRect l="2187" t="19911" r="2548"/>
          <a:stretch>
            <a:fillRect/>
          </a:stretch>
        </p:blipFill>
        <p:spPr bwMode="auto">
          <a:xfrm>
            <a:off x="107954" y="2357430"/>
            <a:ext cx="8766112" cy="270209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666328"/>
            <a:ext cx="8229600" cy="1503040"/>
          </a:xfrm>
        </p:spPr>
        <p:txBody>
          <a:bodyPr>
            <a:normAutofit fontScale="90000"/>
          </a:bodyPr>
          <a:lstStyle/>
          <a:p>
            <a:pPr algn="ctr"/>
            <a:r>
              <a:rPr lang="it-IT" dirty="0" smtClean="0"/>
              <a:t/>
            </a:r>
            <a:br>
              <a:rPr lang="it-IT" dirty="0" smtClean="0"/>
            </a:br>
            <a:r>
              <a:rPr lang="it-IT" dirty="0" smtClean="0"/>
              <a:t/>
            </a:r>
            <a:br>
              <a:rPr lang="it-IT" dirty="0" smtClean="0"/>
            </a:br>
            <a:r>
              <a:rPr lang="it-IT" dirty="0" smtClean="0"/>
              <a:t/>
            </a:r>
            <a:br>
              <a:rPr lang="it-IT" dirty="0" smtClean="0"/>
            </a:br>
            <a:r>
              <a:rPr lang="it-IT" sz="3100" b="1" dirty="0" smtClean="0"/>
              <a:t>CONTRO L’INFEZIONE ERPETICA</a:t>
            </a:r>
            <a:r>
              <a:rPr lang="it-IT" dirty="0" smtClean="0"/>
              <a:t/>
            </a:r>
            <a:br>
              <a:rPr lang="it-IT" dirty="0" smtClean="0"/>
            </a:br>
            <a:endParaRPr lang="it-IT" dirty="0"/>
          </a:p>
        </p:txBody>
      </p:sp>
      <p:sp>
        <p:nvSpPr>
          <p:cNvPr id="11" name="Segnaposto testo 10"/>
          <p:cNvSpPr>
            <a:spLocks noGrp="1"/>
          </p:cNvSpPr>
          <p:nvPr>
            <p:ph type="body" idx="1"/>
          </p:nvPr>
        </p:nvSpPr>
        <p:spPr>
          <a:xfrm>
            <a:off x="-252536" y="836712"/>
            <a:ext cx="4040188" cy="659352"/>
          </a:xfrm>
        </p:spPr>
        <p:txBody>
          <a:bodyPr/>
          <a:lstStyle/>
          <a:p>
            <a:pPr algn="ctr"/>
            <a:r>
              <a:rPr lang="it-IT" sz="1800" dirty="0" smtClean="0">
                <a:solidFill>
                  <a:srgbClr val="FF0000"/>
                </a:solidFill>
                <a:latin typeface="+mj-lt"/>
              </a:rPr>
              <a:t>PRODOTTI DA BANCO</a:t>
            </a:r>
            <a:endParaRPr lang="it-IT" sz="1800" dirty="0">
              <a:solidFill>
                <a:srgbClr val="FF0000"/>
              </a:solidFill>
              <a:latin typeface="+mj-lt"/>
            </a:endParaRPr>
          </a:p>
        </p:txBody>
      </p:sp>
      <p:sp>
        <p:nvSpPr>
          <p:cNvPr id="12" name="Segnaposto testo 11"/>
          <p:cNvSpPr>
            <a:spLocks noGrp="1"/>
          </p:cNvSpPr>
          <p:nvPr>
            <p:ph type="body" sz="half" idx="3"/>
          </p:nvPr>
        </p:nvSpPr>
        <p:spPr>
          <a:xfrm>
            <a:off x="4644008" y="1196752"/>
            <a:ext cx="4041775" cy="654843"/>
          </a:xfrm>
        </p:spPr>
        <p:txBody>
          <a:bodyPr>
            <a:normAutofit/>
          </a:bodyPr>
          <a:lstStyle/>
          <a:p>
            <a:pPr algn="ctr"/>
            <a:r>
              <a:rPr lang="it-IT" sz="1800" dirty="0" smtClean="0">
                <a:solidFill>
                  <a:srgbClr val="FF0000"/>
                </a:solidFill>
                <a:latin typeface="+mj-lt"/>
              </a:rPr>
              <a:t>FARMACI  IN USO</a:t>
            </a:r>
            <a:endParaRPr lang="it-IT" sz="1800" dirty="0">
              <a:solidFill>
                <a:srgbClr val="FF0000"/>
              </a:solidFill>
              <a:latin typeface="+mj-lt"/>
            </a:endParaRPr>
          </a:p>
        </p:txBody>
      </p:sp>
      <p:sp>
        <p:nvSpPr>
          <p:cNvPr id="6" name="Segnaposto contenuto 5"/>
          <p:cNvSpPr>
            <a:spLocks noGrp="1"/>
          </p:cNvSpPr>
          <p:nvPr>
            <p:ph sz="quarter" idx="2"/>
          </p:nvPr>
        </p:nvSpPr>
        <p:spPr>
          <a:xfrm>
            <a:off x="467544" y="1700808"/>
            <a:ext cx="4040188" cy="5688632"/>
          </a:xfrm>
        </p:spPr>
        <p:txBody>
          <a:bodyPr>
            <a:normAutofit/>
          </a:bodyPr>
          <a:lstStyle/>
          <a:p>
            <a:r>
              <a:rPr lang="it-IT" sz="1800" dirty="0" smtClean="0">
                <a:latin typeface="+mj-lt"/>
              </a:rPr>
              <a:t>TEA TREE OIL</a:t>
            </a:r>
          </a:p>
          <a:p>
            <a:r>
              <a:rPr lang="it-IT" sz="1800" dirty="0" smtClean="0">
                <a:latin typeface="+mj-lt"/>
              </a:rPr>
              <a:t>HERPESUN DEFEND</a:t>
            </a:r>
          </a:p>
          <a:p>
            <a:r>
              <a:rPr lang="it-IT" sz="1800" dirty="0" smtClean="0">
                <a:latin typeface="+mj-lt"/>
              </a:rPr>
              <a:t>COMPEED HERPES PATCH</a:t>
            </a:r>
          </a:p>
          <a:p>
            <a:r>
              <a:rPr lang="it-IT" sz="1800" dirty="0" smtClean="0">
                <a:latin typeface="+mj-lt"/>
              </a:rPr>
              <a:t>COMPEED HERPES PATCH NOTTE </a:t>
            </a:r>
          </a:p>
          <a:p>
            <a:r>
              <a:rPr lang="it-IT" sz="1800" dirty="0" smtClean="0">
                <a:latin typeface="+mj-lt"/>
              </a:rPr>
              <a:t>WARTNER HERPATCH</a:t>
            </a:r>
          </a:p>
          <a:p>
            <a:r>
              <a:rPr lang="it-IT" sz="1800" dirty="0" smtClean="0">
                <a:latin typeface="+mj-lt"/>
              </a:rPr>
              <a:t>GSE HERPES STICK</a:t>
            </a:r>
          </a:p>
          <a:p>
            <a:r>
              <a:rPr lang="it-IT" sz="1800" dirty="0" smtClean="0">
                <a:latin typeface="+mj-lt"/>
              </a:rPr>
              <a:t>GSE HERPES CREMA</a:t>
            </a:r>
          </a:p>
          <a:p>
            <a:pPr>
              <a:buNone/>
            </a:pPr>
            <a:r>
              <a:rPr lang="it-IT" sz="1800" b="1" dirty="0" smtClean="0">
                <a:solidFill>
                  <a:srgbClr val="FF0000"/>
                </a:solidFill>
                <a:latin typeface="+mj-lt"/>
              </a:rPr>
              <a:t>PRODOTTI OMEOPATICI</a:t>
            </a:r>
          </a:p>
          <a:p>
            <a:pPr>
              <a:buNone/>
            </a:pPr>
            <a:r>
              <a:rPr lang="it-IT" sz="1800" dirty="0">
                <a:latin typeface="+mj-lt"/>
              </a:rPr>
              <a:t> </a:t>
            </a:r>
            <a:r>
              <a:rPr lang="it-IT" sz="1800" dirty="0" smtClean="0">
                <a:latin typeface="+mj-lt"/>
              </a:rPr>
              <a:t>   APIS MELLIFICA 9CH</a:t>
            </a:r>
            <a:r>
              <a:rPr lang="it-IT" sz="1800" dirty="0">
                <a:latin typeface="+mj-lt"/>
              </a:rPr>
              <a:t> </a:t>
            </a:r>
            <a:r>
              <a:rPr lang="it-IT" sz="1800" dirty="0" smtClean="0">
                <a:latin typeface="+mj-lt"/>
              </a:rPr>
              <a:t>o LAMBICAM, RHUS TOXICODENDRON 9CH, CANTHARIS 9CH, </a:t>
            </a:r>
          </a:p>
          <a:p>
            <a:pPr>
              <a:buNone/>
            </a:pPr>
            <a:r>
              <a:rPr lang="it-IT" sz="1800" dirty="0" smtClean="0">
                <a:latin typeface="+mj-lt"/>
              </a:rPr>
              <a:t>	NITRICUM ACIDUM 9CH, </a:t>
            </a:r>
          </a:p>
          <a:p>
            <a:pPr>
              <a:buNone/>
            </a:pPr>
            <a:r>
              <a:rPr lang="it-IT" sz="1800" dirty="0" smtClean="0">
                <a:latin typeface="+mj-lt"/>
              </a:rPr>
              <a:t>	MEZEREUM 9CH</a:t>
            </a:r>
          </a:p>
          <a:p>
            <a:pPr>
              <a:buNone/>
            </a:pPr>
            <a:r>
              <a:rPr lang="it-IT" sz="1800" b="1" dirty="0" smtClean="0">
                <a:solidFill>
                  <a:srgbClr val="FF0000"/>
                </a:solidFill>
                <a:latin typeface="+mj-lt"/>
              </a:rPr>
              <a:t>SOSTANZE </a:t>
            </a:r>
            <a:r>
              <a:rPr lang="it-IT" sz="1800" b="1" dirty="0" err="1" smtClean="0">
                <a:solidFill>
                  <a:srgbClr val="FF0000"/>
                </a:solidFill>
                <a:latin typeface="+mj-lt"/>
              </a:rPr>
              <a:t>DI</a:t>
            </a:r>
            <a:r>
              <a:rPr lang="it-IT" sz="1800" b="1" dirty="0" smtClean="0">
                <a:solidFill>
                  <a:srgbClr val="FF0000"/>
                </a:solidFill>
                <a:latin typeface="+mj-lt"/>
              </a:rPr>
              <a:t> ORIGINE NATURALE</a:t>
            </a:r>
          </a:p>
          <a:p>
            <a:pPr>
              <a:buNone/>
            </a:pPr>
            <a:r>
              <a:rPr lang="it-IT" sz="1800" dirty="0" smtClean="0">
                <a:latin typeface="+mj-lt"/>
              </a:rPr>
              <a:t>- ECHINACEA, L-LISINA, PRODOTTI APISTICI (miele e propoli)</a:t>
            </a:r>
            <a:endParaRPr lang="it-IT" dirty="0">
              <a:latin typeface="+mj-lt"/>
            </a:endParaRPr>
          </a:p>
        </p:txBody>
      </p:sp>
      <p:sp>
        <p:nvSpPr>
          <p:cNvPr id="13" name="Segnaposto contenuto 12"/>
          <p:cNvSpPr>
            <a:spLocks noGrp="1"/>
          </p:cNvSpPr>
          <p:nvPr>
            <p:ph sz="quarter" idx="4"/>
          </p:nvPr>
        </p:nvSpPr>
        <p:spPr>
          <a:xfrm>
            <a:off x="4788024" y="2132856"/>
            <a:ext cx="4041775" cy="4104456"/>
          </a:xfrm>
        </p:spPr>
        <p:txBody>
          <a:bodyPr>
            <a:normAutofit/>
          </a:bodyPr>
          <a:lstStyle/>
          <a:p>
            <a:r>
              <a:rPr lang="it-IT" sz="1800" dirty="0" smtClean="0">
                <a:latin typeface="+mj-lt"/>
              </a:rPr>
              <a:t>ACICLOVIR ed il suo </a:t>
            </a:r>
            <a:r>
              <a:rPr lang="it-IT" sz="1800" dirty="0" err="1" smtClean="0">
                <a:latin typeface="+mj-lt"/>
              </a:rPr>
              <a:t>profarmaco</a:t>
            </a:r>
            <a:r>
              <a:rPr lang="it-IT" sz="1800" dirty="0" smtClean="0">
                <a:latin typeface="+mj-lt"/>
              </a:rPr>
              <a:t> VALACICLOVIR</a:t>
            </a:r>
          </a:p>
          <a:p>
            <a:r>
              <a:rPr lang="it-IT" sz="1800" dirty="0" smtClean="0">
                <a:latin typeface="+mj-lt"/>
              </a:rPr>
              <a:t>FAMCICLOVIR ed i suo </a:t>
            </a:r>
            <a:r>
              <a:rPr lang="it-IT" sz="1800" dirty="0" err="1" smtClean="0">
                <a:latin typeface="+mj-lt"/>
              </a:rPr>
              <a:t>profarmaco</a:t>
            </a:r>
            <a:r>
              <a:rPr lang="it-IT" sz="1800" dirty="0" smtClean="0">
                <a:latin typeface="+mj-lt"/>
              </a:rPr>
              <a:t> PENCICLOVIR</a:t>
            </a:r>
          </a:p>
          <a:p>
            <a:r>
              <a:rPr lang="it-IT" sz="1800" dirty="0" smtClean="0">
                <a:latin typeface="+mj-lt"/>
              </a:rPr>
              <a:t>GANCICLOVIR</a:t>
            </a:r>
          </a:p>
          <a:p>
            <a:r>
              <a:rPr lang="it-IT" sz="1800" dirty="0" smtClean="0">
                <a:latin typeface="+mj-lt"/>
              </a:rPr>
              <a:t>VIDARABINA</a:t>
            </a:r>
          </a:p>
          <a:p>
            <a:r>
              <a:rPr lang="it-IT" sz="1800" dirty="0" smtClean="0">
                <a:latin typeface="+mj-lt"/>
              </a:rPr>
              <a:t>TRIFLURIDINA</a:t>
            </a:r>
          </a:p>
          <a:p>
            <a:r>
              <a:rPr lang="it-IT" sz="1800" dirty="0" smtClean="0">
                <a:latin typeface="+mj-lt"/>
              </a:rPr>
              <a:t>IDOXURIDINA</a:t>
            </a:r>
          </a:p>
          <a:p>
            <a:r>
              <a:rPr lang="it-IT" sz="1800" dirty="0" smtClean="0">
                <a:latin typeface="+mj-lt"/>
              </a:rPr>
              <a:t>BRIVUDINA</a:t>
            </a:r>
          </a:p>
          <a:p>
            <a:r>
              <a:rPr lang="it-IT" sz="1800" dirty="0" smtClean="0">
                <a:latin typeface="+mj-lt"/>
              </a:rPr>
              <a:t>CIDOFOVIR</a:t>
            </a:r>
          </a:p>
          <a:p>
            <a:r>
              <a:rPr lang="it-IT" sz="1800" dirty="0" smtClean="0">
                <a:latin typeface="+mj-lt"/>
              </a:rPr>
              <a:t>FOSCARNET</a:t>
            </a:r>
          </a:p>
          <a:p>
            <a:endParaRPr lang="it-IT" sz="2000" dirty="0"/>
          </a:p>
        </p:txBody>
      </p:sp>
    </p:spTree>
    <p:extLst>
      <p:ext uri="{BB962C8B-B14F-4D97-AF65-F5344CB8AC3E}">
        <p14:creationId xmlns:p14="http://schemas.microsoft.com/office/powerpoint/2010/main" val="16171891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shakespe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2190517"/>
            <a:ext cx="1887725" cy="213533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07504" y="4258831"/>
            <a:ext cx="3631112" cy="2554545"/>
          </a:xfrm>
          <a:prstGeom prst="rect">
            <a:avLst/>
          </a:prstGeom>
        </p:spPr>
        <p:txBody>
          <a:bodyPr wrap="square">
            <a:spAutoFit/>
          </a:bodyPr>
          <a:lstStyle/>
          <a:p>
            <a:pPr eaLnBrk="0" hangingPunct="0"/>
            <a:r>
              <a:rPr lang="it-IT" b="1" dirty="0" smtClean="0">
                <a:latin typeface="Times New Roman" pitchFamily="18" charset="0"/>
              </a:rPr>
              <a:t>……. </a:t>
            </a:r>
            <a:r>
              <a:rPr lang="it-IT" b="1" dirty="0">
                <a:latin typeface="Times New Roman" pitchFamily="18" charset="0"/>
              </a:rPr>
              <a:t>sulle labbra delle dame che sognano d’esser baciate e spesso sulle loro labbra </a:t>
            </a:r>
            <a:r>
              <a:rPr lang="it-IT" b="1" dirty="0" err="1">
                <a:latin typeface="Times New Roman" pitchFamily="18" charset="0"/>
              </a:rPr>
              <a:t>Mab</a:t>
            </a:r>
            <a:r>
              <a:rPr lang="it-IT" b="1" dirty="0">
                <a:latin typeface="Times New Roman" pitchFamily="18" charset="0"/>
              </a:rPr>
              <a:t> irritata dai loro fiati guasti pei troppi dolci </a:t>
            </a:r>
            <a:r>
              <a:rPr lang="it-IT" b="1" u="sng" dirty="0">
                <a:latin typeface="Times New Roman" pitchFamily="18" charset="0"/>
              </a:rPr>
              <a:t>lascia delle vescicole.</a:t>
            </a:r>
          </a:p>
          <a:p>
            <a:pPr eaLnBrk="0" hangingPunct="0"/>
            <a:endParaRPr lang="it-IT" sz="1400" i="1" dirty="0">
              <a:latin typeface="Times New Roman" pitchFamily="18" charset="0"/>
            </a:endParaRPr>
          </a:p>
          <a:p>
            <a:pPr eaLnBrk="0" hangingPunct="0"/>
            <a:r>
              <a:rPr lang="it-IT" sz="1400" i="1" dirty="0" err="1">
                <a:latin typeface="Times New Roman" pitchFamily="18" charset="0"/>
              </a:rPr>
              <a:t>Mercuzio</a:t>
            </a:r>
            <a:r>
              <a:rPr lang="it-IT" sz="1400" i="1" dirty="0">
                <a:latin typeface="Times New Roman" pitchFamily="18" charset="0"/>
              </a:rPr>
              <a:t>, in Romeo e Giulietta Atto 1 scena 4</a:t>
            </a:r>
          </a:p>
          <a:p>
            <a:pPr eaLnBrk="0" hangingPunct="0"/>
            <a:r>
              <a:rPr lang="it-IT" sz="1400" b="1" u="sng" dirty="0" err="1">
                <a:latin typeface="Times New Roman" pitchFamily="18" charset="0"/>
              </a:rPr>
              <a:t>Mab</a:t>
            </a:r>
            <a:r>
              <a:rPr lang="it-IT" sz="1400" b="1" u="sng" dirty="0">
                <a:latin typeface="Times New Roman" pitchFamily="18" charset="0"/>
              </a:rPr>
              <a:t>, </a:t>
            </a:r>
            <a:r>
              <a:rPr lang="it-IT" sz="1400" dirty="0">
                <a:latin typeface="Times New Roman" pitchFamily="18" charset="0"/>
              </a:rPr>
              <a:t>fata nel dramma Giulietta e Romeo che guida le persone addormentate in un sogno di autocompiacimento</a:t>
            </a:r>
            <a:endParaRPr lang="it-IT" dirty="0">
              <a:latin typeface="Times New Roman" pitchFamily="18" charset="0"/>
            </a:endParaRPr>
          </a:p>
        </p:txBody>
      </p:sp>
      <p:pic>
        <p:nvPicPr>
          <p:cNvPr id="4" name="Picture 2" descr="http://www.occhiofantastico.it/zenphoto/cache/storie-nere-e-fantastiche/la-regina-mab_595.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8616" y="4474855"/>
            <a:ext cx="2705592" cy="233852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504" y="2189763"/>
            <a:ext cx="4032448" cy="2031325"/>
          </a:xfrm>
          <a:prstGeom prst="rect">
            <a:avLst/>
          </a:prstGeom>
        </p:spPr>
        <p:txBody>
          <a:bodyPr wrap="square">
            <a:spAutoFit/>
          </a:bodyPr>
          <a:lstStyle/>
          <a:p>
            <a:pPr eaLnBrk="0" hangingPunct="0"/>
            <a:endParaRPr lang="it-IT" b="1" dirty="0" smtClean="0">
              <a:solidFill>
                <a:srgbClr val="FF00FF"/>
              </a:solidFill>
              <a:latin typeface="Times New Roman" pitchFamily="18" charset="0"/>
            </a:endParaRPr>
          </a:p>
          <a:p>
            <a:pPr eaLnBrk="0" hangingPunct="0"/>
            <a:endParaRPr lang="it-IT" b="1" dirty="0" smtClean="0">
              <a:solidFill>
                <a:srgbClr val="FF00FF"/>
              </a:solidFill>
              <a:latin typeface="Times New Roman" pitchFamily="18" charset="0"/>
            </a:endParaRPr>
          </a:p>
          <a:p>
            <a:pPr eaLnBrk="0" hangingPunct="0"/>
            <a:r>
              <a:rPr lang="it-IT" b="1" dirty="0" smtClean="0">
                <a:solidFill>
                  <a:srgbClr val="FF00FF"/>
                </a:solidFill>
                <a:latin typeface="Times New Roman" pitchFamily="18" charset="0"/>
              </a:rPr>
              <a:t>……..    </a:t>
            </a:r>
            <a:r>
              <a:rPr lang="it-IT" b="1" dirty="0" err="1" smtClean="0">
                <a:solidFill>
                  <a:srgbClr val="FF00FF"/>
                </a:solidFill>
                <a:latin typeface="Times New Roman" pitchFamily="18" charset="0"/>
              </a:rPr>
              <a:t>O'er</a:t>
            </a:r>
            <a:r>
              <a:rPr lang="it-IT" b="1" dirty="0" smtClean="0">
                <a:solidFill>
                  <a:srgbClr val="FF00FF"/>
                </a:solidFill>
                <a:latin typeface="Times New Roman" pitchFamily="18" charset="0"/>
              </a:rPr>
              <a:t> </a:t>
            </a:r>
            <a:r>
              <a:rPr lang="it-IT" b="1" dirty="0">
                <a:solidFill>
                  <a:srgbClr val="FF00FF"/>
                </a:solidFill>
                <a:latin typeface="Times New Roman" pitchFamily="18" charset="0"/>
              </a:rPr>
              <a:t>ladies </a:t>
            </a:r>
            <a:r>
              <a:rPr lang="it-IT" b="1" dirty="0" err="1">
                <a:solidFill>
                  <a:srgbClr val="FF00FF"/>
                </a:solidFill>
                <a:latin typeface="Times New Roman" pitchFamily="18" charset="0"/>
              </a:rPr>
              <a:t>lips</a:t>
            </a:r>
            <a:r>
              <a:rPr lang="it-IT" b="1" dirty="0">
                <a:solidFill>
                  <a:srgbClr val="FF00FF"/>
                </a:solidFill>
                <a:latin typeface="Times New Roman" pitchFamily="18" charset="0"/>
              </a:rPr>
              <a:t>, </a:t>
            </a:r>
            <a:r>
              <a:rPr lang="it-IT" b="1" dirty="0" err="1">
                <a:solidFill>
                  <a:srgbClr val="FF00FF"/>
                </a:solidFill>
                <a:latin typeface="Times New Roman" pitchFamily="18" charset="0"/>
              </a:rPr>
              <a:t>who</a:t>
            </a:r>
            <a:r>
              <a:rPr lang="it-IT" b="1" dirty="0">
                <a:solidFill>
                  <a:srgbClr val="FF00FF"/>
                </a:solidFill>
                <a:latin typeface="Times New Roman" pitchFamily="18" charset="0"/>
              </a:rPr>
              <a:t> </a:t>
            </a:r>
            <a:r>
              <a:rPr lang="it-IT" b="1" dirty="0" err="1">
                <a:solidFill>
                  <a:srgbClr val="FF00FF"/>
                </a:solidFill>
                <a:latin typeface="Times New Roman" pitchFamily="18" charset="0"/>
              </a:rPr>
              <a:t>straight</a:t>
            </a:r>
            <a:r>
              <a:rPr lang="it-IT" b="1" dirty="0">
                <a:solidFill>
                  <a:srgbClr val="FF00FF"/>
                </a:solidFill>
                <a:latin typeface="Times New Roman" pitchFamily="18" charset="0"/>
              </a:rPr>
              <a:t> on </a:t>
            </a:r>
            <a:r>
              <a:rPr lang="it-IT" b="1" dirty="0" err="1">
                <a:solidFill>
                  <a:srgbClr val="FF00FF"/>
                </a:solidFill>
                <a:latin typeface="Times New Roman" pitchFamily="18" charset="0"/>
              </a:rPr>
              <a:t>kisses</a:t>
            </a:r>
            <a:r>
              <a:rPr lang="it-IT" b="1" dirty="0">
                <a:solidFill>
                  <a:srgbClr val="FF00FF"/>
                </a:solidFill>
                <a:latin typeface="Times New Roman" pitchFamily="18" charset="0"/>
              </a:rPr>
              <a:t> </a:t>
            </a:r>
            <a:r>
              <a:rPr lang="it-IT" b="1" dirty="0" err="1">
                <a:solidFill>
                  <a:srgbClr val="FF00FF"/>
                </a:solidFill>
                <a:latin typeface="Times New Roman" pitchFamily="18" charset="0"/>
              </a:rPr>
              <a:t>dream</a:t>
            </a:r>
            <a:r>
              <a:rPr lang="it-IT" b="1" dirty="0">
                <a:solidFill>
                  <a:srgbClr val="FF00FF"/>
                </a:solidFill>
                <a:latin typeface="Times New Roman" pitchFamily="18" charset="0"/>
              </a:rPr>
              <a:t>, </a:t>
            </a:r>
            <a:r>
              <a:rPr lang="it-IT" b="1" dirty="0" err="1" smtClean="0">
                <a:solidFill>
                  <a:srgbClr val="FF00FF"/>
                </a:solidFill>
                <a:latin typeface="Times New Roman" pitchFamily="18" charset="0"/>
              </a:rPr>
              <a:t>which</a:t>
            </a:r>
            <a:r>
              <a:rPr lang="it-IT" b="1" dirty="0" smtClean="0">
                <a:solidFill>
                  <a:srgbClr val="FF00FF"/>
                </a:solidFill>
                <a:latin typeface="Times New Roman" pitchFamily="18" charset="0"/>
              </a:rPr>
              <a:t> </a:t>
            </a:r>
            <a:r>
              <a:rPr lang="it-IT" b="1" dirty="0" err="1">
                <a:solidFill>
                  <a:srgbClr val="FF00FF"/>
                </a:solidFill>
                <a:latin typeface="Times New Roman" pitchFamily="18" charset="0"/>
              </a:rPr>
              <a:t>oft</a:t>
            </a:r>
            <a:r>
              <a:rPr lang="it-IT" b="1" dirty="0">
                <a:solidFill>
                  <a:srgbClr val="FF00FF"/>
                </a:solidFill>
                <a:latin typeface="Times New Roman" pitchFamily="18" charset="0"/>
              </a:rPr>
              <a:t> the </a:t>
            </a:r>
            <a:r>
              <a:rPr lang="it-IT" b="1" dirty="0" err="1">
                <a:solidFill>
                  <a:srgbClr val="FF00FF"/>
                </a:solidFill>
                <a:latin typeface="Times New Roman" pitchFamily="18" charset="0"/>
              </a:rPr>
              <a:t>angry</a:t>
            </a:r>
            <a:r>
              <a:rPr lang="it-IT" b="1" dirty="0">
                <a:solidFill>
                  <a:srgbClr val="FF00FF"/>
                </a:solidFill>
                <a:latin typeface="Times New Roman" pitchFamily="18" charset="0"/>
              </a:rPr>
              <a:t> </a:t>
            </a:r>
            <a:r>
              <a:rPr lang="it-IT" b="1" dirty="0" err="1">
                <a:solidFill>
                  <a:srgbClr val="FF00FF"/>
                </a:solidFill>
                <a:latin typeface="Times New Roman" pitchFamily="18" charset="0"/>
              </a:rPr>
              <a:t>Mab</a:t>
            </a:r>
            <a:r>
              <a:rPr lang="it-IT" b="1" dirty="0">
                <a:solidFill>
                  <a:srgbClr val="FF00FF"/>
                </a:solidFill>
                <a:latin typeface="Times New Roman" pitchFamily="18" charset="0"/>
              </a:rPr>
              <a:t> </a:t>
            </a:r>
            <a:r>
              <a:rPr lang="it-IT" b="1" u="sng" dirty="0">
                <a:solidFill>
                  <a:srgbClr val="FF00FF"/>
                </a:solidFill>
                <a:latin typeface="Times New Roman" pitchFamily="18" charset="0"/>
              </a:rPr>
              <a:t>with blisters </a:t>
            </a:r>
            <a:r>
              <a:rPr lang="it-IT" b="1" u="sng" dirty="0" err="1">
                <a:solidFill>
                  <a:srgbClr val="FF00FF"/>
                </a:solidFill>
                <a:latin typeface="Times New Roman" pitchFamily="18" charset="0"/>
              </a:rPr>
              <a:t>plagues</a:t>
            </a:r>
            <a:r>
              <a:rPr lang="it-IT" b="1" dirty="0">
                <a:solidFill>
                  <a:srgbClr val="FF00FF"/>
                </a:solidFill>
                <a:latin typeface="Times New Roman" pitchFamily="18" charset="0"/>
              </a:rPr>
              <a:t>, </a:t>
            </a:r>
            <a:r>
              <a:rPr lang="it-IT" b="1" dirty="0" err="1" smtClean="0">
                <a:solidFill>
                  <a:srgbClr val="FF00FF"/>
                </a:solidFill>
                <a:latin typeface="Times New Roman" pitchFamily="18" charset="0"/>
              </a:rPr>
              <a:t>because</a:t>
            </a:r>
            <a:r>
              <a:rPr lang="it-IT" b="1" dirty="0" smtClean="0">
                <a:solidFill>
                  <a:srgbClr val="FF00FF"/>
                </a:solidFill>
                <a:latin typeface="Times New Roman" pitchFamily="18" charset="0"/>
              </a:rPr>
              <a:t> </a:t>
            </a:r>
            <a:r>
              <a:rPr lang="it-IT" b="1" dirty="0" err="1">
                <a:solidFill>
                  <a:srgbClr val="FF00FF"/>
                </a:solidFill>
                <a:latin typeface="Times New Roman" pitchFamily="18" charset="0"/>
              </a:rPr>
              <a:t>their</a:t>
            </a:r>
            <a:r>
              <a:rPr lang="it-IT" b="1" dirty="0">
                <a:solidFill>
                  <a:srgbClr val="FF00FF"/>
                </a:solidFill>
                <a:latin typeface="Times New Roman" pitchFamily="18" charset="0"/>
              </a:rPr>
              <a:t> </a:t>
            </a:r>
            <a:r>
              <a:rPr lang="it-IT" b="1" dirty="0" err="1">
                <a:solidFill>
                  <a:srgbClr val="FF00FF"/>
                </a:solidFill>
                <a:latin typeface="Times New Roman" pitchFamily="18" charset="0"/>
              </a:rPr>
              <a:t>breaths</a:t>
            </a:r>
            <a:r>
              <a:rPr lang="it-IT" b="1" dirty="0">
                <a:solidFill>
                  <a:srgbClr val="FF00FF"/>
                </a:solidFill>
                <a:latin typeface="Times New Roman" pitchFamily="18" charset="0"/>
              </a:rPr>
              <a:t> with </a:t>
            </a:r>
            <a:r>
              <a:rPr lang="it-IT" b="1" dirty="0" err="1">
                <a:solidFill>
                  <a:srgbClr val="FF00FF"/>
                </a:solidFill>
                <a:latin typeface="Times New Roman" pitchFamily="18" charset="0"/>
              </a:rPr>
              <a:t>sweetmeats</a:t>
            </a:r>
            <a:r>
              <a:rPr lang="it-IT" b="1" dirty="0">
                <a:solidFill>
                  <a:srgbClr val="FF00FF"/>
                </a:solidFill>
                <a:latin typeface="Times New Roman" pitchFamily="18" charset="0"/>
              </a:rPr>
              <a:t> </a:t>
            </a:r>
            <a:r>
              <a:rPr lang="it-IT" b="1" dirty="0" err="1">
                <a:solidFill>
                  <a:srgbClr val="FF00FF"/>
                </a:solidFill>
                <a:latin typeface="Times New Roman" pitchFamily="18" charset="0"/>
              </a:rPr>
              <a:t>tainted</a:t>
            </a:r>
            <a:r>
              <a:rPr lang="it-IT" b="1" dirty="0">
                <a:solidFill>
                  <a:srgbClr val="FF00FF"/>
                </a:solidFill>
                <a:latin typeface="Times New Roman" pitchFamily="18" charset="0"/>
              </a:rPr>
              <a:t> are.</a:t>
            </a:r>
            <a:endParaRPr lang="it-IT" sz="1600" b="1" dirty="0">
              <a:solidFill>
                <a:srgbClr val="FF00FF"/>
              </a:solidFill>
              <a:latin typeface="Times New Roman" pitchFamily="18" charset="0"/>
            </a:endParaRPr>
          </a:p>
        </p:txBody>
      </p:sp>
      <p:sp>
        <p:nvSpPr>
          <p:cNvPr id="5" name="Rettangolo 4"/>
          <p:cNvSpPr/>
          <p:nvPr/>
        </p:nvSpPr>
        <p:spPr>
          <a:xfrm>
            <a:off x="179512" y="44624"/>
            <a:ext cx="8964488" cy="2308324"/>
          </a:xfrm>
          <a:prstGeom prst="rect">
            <a:avLst/>
          </a:prstGeom>
        </p:spPr>
        <p:txBody>
          <a:bodyPr wrap="square">
            <a:spAutoFit/>
          </a:bodyPr>
          <a:lstStyle/>
          <a:p>
            <a:pPr algn="ctr" eaLnBrk="0" hangingPunct="0"/>
            <a:r>
              <a:rPr lang="it-IT" dirty="0">
                <a:latin typeface="Times New Roman" pitchFamily="18" charset="0"/>
              </a:rPr>
              <a:t>Herpes deriva dal greco </a:t>
            </a:r>
            <a:r>
              <a:rPr lang="it-IT" i="1" dirty="0" err="1">
                <a:latin typeface="Times New Roman" pitchFamily="18" charset="0"/>
              </a:rPr>
              <a:t>herpein</a:t>
            </a:r>
            <a:r>
              <a:rPr lang="it-IT" i="1" dirty="0">
                <a:latin typeface="Times New Roman" pitchFamily="18" charset="0"/>
              </a:rPr>
              <a:t> (strisciare/insinuarsi) </a:t>
            </a:r>
            <a:r>
              <a:rPr lang="it-IT" dirty="0">
                <a:latin typeface="Times New Roman" pitchFamily="18" charset="0"/>
              </a:rPr>
              <a:t> </a:t>
            </a:r>
          </a:p>
          <a:p>
            <a:pPr algn="ctr" eaLnBrk="0" hangingPunct="0"/>
            <a:r>
              <a:rPr lang="it-IT" dirty="0">
                <a:latin typeface="Times New Roman" pitchFamily="18" charset="0"/>
              </a:rPr>
              <a:t>nome dato da </a:t>
            </a:r>
            <a:r>
              <a:rPr lang="it-IT" b="1" dirty="0">
                <a:latin typeface="Times New Roman" pitchFamily="18" charset="0"/>
              </a:rPr>
              <a:t>Ippocrate</a:t>
            </a:r>
            <a:r>
              <a:rPr lang="it-IT" dirty="0">
                <a:latin typeface="Times New Roman" pitchFamily="18" charset="0"/>
              </a:rPr>
              <a:t> a lesioni </a:t>
            </a:r>
            <a:r>
              <a:rPr lang="it-IT" dirty="0" smtClean="0">
                <a:latin typeface="Times New Roman" pitchFamily="18" charset="0"/>
              </a:rPr>
              <a:t>cutanee</a:t>
            </a:r>
          </a:p>
          <a:p>
            <a:pPr algn="ctr" eaLnBrk="0" hangingPunct="0"/>
            <a:r>
              <a:rPr lang="it-IT" b="1" dirty="0" smtClean="0">
                <a:latin typeface="Times New Roman" pitchFamily="18" charset="0"/>
              </a:rPr>
              <a:t>Erodoto</a:t>
            </a:r>
            <a:r>
              <a:rPr lang="it-IT" dirty="0" smtClean="0">
                <a:latin typeface="Times New Roman" pitchFamily="18" charset="0"/>
              </a:rPr>
              <a:t> ha descritto vescicole labiali associate a febbre</a:t>
            </a:r>
          </a:p>
          <a:p>
            <a:pPr algn="ctr" eaLnBrk="0" hangingPunct="0"/>
            <a:r>
              <a:rPr lang="it-IT" b="1" dirty="0" smtClean="0">
                <a:latin typeface="Times New Roman" pitchFamily="18" charset="0"/>
              </a:rPr>
              <a:t>Tiberio </a:t>
            </a:r>
            <a:r>
              <a:rPr lang="it-IT" dirty="0" smtClean="0">
                <a:latin typeface="Times New Roman" pitchFamily="18" charset="0"/>
              </a:rPr>
              <a:t>aveva proibito, per un certo periodo, di baciarsi a Roma a causa della diffusione di vescicole labiali</a:t>
            </a:r>
          </a:p>
          <a:p>
            <a:pPr algn="ctr" eaLnBrk="0" hangingPunct="0"/>
            <a:r>
              <a:rPr lang="it-IT" dirty="0" smtClean="0">
                <a:latin typeface="Times New Roman" pitchFamily="18" charset="0"/>
              </a:rPr>
              <a:t>Nel XVIII secolo l’infezione erpetica genitale era così comune fra le prostitute che veniva chiamata una </a:t>
            </a:r>
            <a:r>
              <a:rPr lang="it-IT" i="1" dirty="0" smtClean="0">
                <a:latin typeface="Times New Roman" pitchFamily="18" charset="0"/>
              </a:rPr>
              <a:t>malattia vocazionale delle donne</a:t>
            </a:r>
          </a:p>
          <a:p>
            <a:pPr algn="ctr" eaLnBrk="0" hangingPunct="0"/>
            <a:endParaRPr lang="it-IT" dirty="0" smtClean="0">
              <a:latin typeface="Times New Roman" pitchFamily="18" charset="0"/>
            </a:endParaRPr>
          </a:p>
        </p:txBody>
      </p:sp>
      <p:sp>
        <p:nvSpPr>
          <p:cNvPr id="6" name="CasellaDiTesto 5"/>
          <p:cNvSpPr txBox="1"/>
          <p:nvPr/>
        </p:nvSpPr>
        <p:spPr>
          <a:xfrm>
            <a:off x="6156176" y="1916832"/>
            <a:ext cx="3205066" cy="1938992"/>
          </a:xfrm>
          <a:prstGeom prst="rect">
            <a:avLst/>
          </a:prstGeom>
          <a:noFill/>
        </p:spPr>
        <p:txBody>
          <a:bodyPr wrap="square" rtlCol="0">
            <a:spAutoFit/>
          </a:bodyPr>
          <a:lstStyle/>
          <a:p>
            <a:pPr algn="ctr"/>
            <a:r>
              <a:rPr lang="it-IT" sz="4000" b="1" dirty="0" smtClean="0"/>
              <a:t>Virus</a:t>
            </a:r>
          </a:p>
          <a:p>
            <a:pPr algn="ctr"/>
            <a:r>
              <a:rPr lang="it-IT" sz="4000" b="1" dirty="0" smtClean="0"/>
              <a:t>dell’Herpes simplex</a:t>
            </a:r>
            <a:endParaRPr lang="it-IT" sz="4000" b="1" dirty="0"/>
          </a:p>
        </p:txBody>
      </p:sp>
      <p:sp>
        <p:nvSpPr>
          <p:cNvPr id="7" name="CasellaDiTesto 6"/>
          <p:cNvSpPr txBox="1"/>
          <p:nvPr/>
        </p:nvSpPr>
        <p:spPr>
          <a:xfrm>
            <a:off x="539552" y="2247836"/>
            <a:ext cx="3238518" cy="677108"/>
          </a:xfrm>
          <a:prstGeom prst="rect">
            <a:avLst/>
          </a:prstGeom>
          <a:noFill/>
        </p:spPr>
        <p:txBody>
          <a:bodyPr wrap="square" rtlCol="0">
            <a:spAutoFit/>
          </a:bodyPr>
          <a:lstStyle/>
          <a:p>
            <a:pPr eaLnBrk="0" hangingPunct="0"/>
            <a:r>
              <a:rPr lang="it-IT" sz="2000" b="1" dirty="0">
                <a:solidFill>
                  <a:schemeClr val="hlink"/>
                </a:solidFill>
                <a:latin typeface="Times New Roman" pitchFamily="18" charset="0"/>
              </a:rPr>
              <a:t>Shakespeare, 1564 </a:t>
            </a:r>
            <a:r>
              <a:rPr lang="it-IT" sz="2000" b="1" dirty="0" smtClean="0">
                <a:solidFill>
                  <a:schemeClr val="hlink"/>
                </a:solidFill>
                <a:latin typeface="Times New Roman" pitchFamily="18" charset="0"/>
              </a:rPr>
              <a:t>– 1616</a:t>
            </a:r>
          </a:p>
          <a:p>
            <a:pPr eaLnBrk="0" hangingPunct="0"/>
            <a:endParaRPr lang="it-IT" b="1" dirty="0">
              <a:solidFill>
                <a:schemeClr val="hlink"/>
              </a:solidFill>
              <a:latin typeface="Times New Roman" pitchFamily="18" charset="0"/>
            </a:endParaRPr>
          </a:p>
        </p:txBody>
      </p:sp>
      <p:pic>
        <p:nvPicPr>
          <p:cNvPr id="10" name="Picture 10"/>
          <p:cNvPicPr>
            <a:picLocks noChangeAspect="1" noChangeArrowheads="1"/>
          </p:cNvPicPr>
          <p:nvPr/>
        </p:nvPicPr>
        <p:blipFill>
          <a:blip r:embed="rId5" cstate="print"/>
          <a:srcRect/>
          <a:stretch>
            <a:fillRect/>
          </a:stretch>
        </p:blipFill>
        <p:spPr bwMode="auto">
          <a:xfrm>
            <a:off x="6732240" y="3953171"/>
            <a:ext cx="2118944" cy="1780085"/>
          </a:xfrm>
          <a:prstGeom prst="rect">
            <a:avLst/>
          </a:prstGeom>
          <a:noFill/>
          <a:ln w="9525">
            <a:noFill/>
            <a:miter lim="800000"/>
            <a:headEnd/>
            <a:tailEnd/>
          </a:ln>
        </p:spPr>
      </p:pic>
    </p:spTree>
    <p:extLst>
      <p:ext uri="{BB962C8B-B14F-4D97-AF65-F5344CB8AC3E}">
        <p14:creationId xmlns:p14="http://schemas.microsoft.com/office/powerpoint/2010/main" val="3568764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759470"/>
            <a:ext cx="3600400" cy="5693866"/>
          </a:xfrm>
          <a:prstGeom prst="rect">
            <a:avLst/>
          </a:prstGeom>
        </p:spPr>
        <p:txBody>
          <a:bodyPr wrap="square">
            <a:spAutoFit/>
          </a:bodyPr>
          <a:lstStyle/>
          <a:p>
            <a:pPr algn="just"/>
            <a:r>
              <a:rPr lang="it-IT" sz="1400" dirty="0"/>
              <a:t>La classica malattia erpetica comprende un periodo sintomatico, con la presenza di vescicole contenenti particelle virali infettanti, che persiste per circa 1-2 settimane a cui segue la guarigione e la scomparsa delle lesioni. </a:t>
            </a:r>
            <a:r>
              <a:rPr lang="it-IT" sz="1400" dirty="0">
                <a:solidFill>
                  <a:srgbClr val="FF0000"/>
                </a:solidFill>
              </a:rPr>
              <a:t>Spesso l’infezione erpetica è asintomatica ed il virus viene, comunque, liberato in assenza di sintomi  </a:t>
            </a:r>
            <a:r>
              <a:rPr lang="it-IT" sz="1400" b="1" dirty="0">
                <a:solidFill>
                  <a:srgbClr val="FF0000"/>
                </a:solidFill>
              </a:rPr>
              <a:t>(</a:t>
            </a:r>
            <a:r>
              <a:rPr lang="it-IT" sz="1400" b="1" i="1" dirty="0" err="1">
                <a:solidFill>
                  <a:srgbClr val="FF0000"/>
                </a:solidFill>
              </a:rPr>
              <a:t>shedding</a:t>
            </a:r>
            <a:r>
              <a:rPr lang="it-IT" sz="1400" b="1" dirty="0">
                <a:solidFill>
                  <a:srgbClr val="FF0000"/>
                </a:solidFill>
              </a:rPr>
              <a:t> asintomatico</a:t>
            </a:r>
            <a:r>
              <a:rPr lang="it-IT" sz="1400" dirty="0">
                <a:solidFill>
                  <a:srgbClr val="FF0000"/>
                </a:solidFill>
              </a:rPr>
              <a:t>). </a:t>
            </a:r>
            <a:endParaRPr lang="it-IT" sz="1400" dirty="0" smtClean="0">
              <a:solidFill>
                <a:srgbClr val="FF0000"/>
              </a:solidFill>
            </a:endParaRPr>
          </a:p>
          <a:p>
            <a:pPr algn="just"/>
            <a:endParaRPr lang="it-IT" sz="1400" dirty="0" smtClean="0">
              <a:solidFill>
                <a:srgbClr val="FF0000"/>
              </a:solidFill>
            </a:endParaRPr>
          </a:p>
          <a:p>
            <a:pPr algn="just"/>
            <a:r>
              <a:rPr lang="it-IT" sz="1400" dirty="0" smtClean="0"/>
              <a:t>Dopo </a:t>
            </a:r>
            <a:r>
              <a:rPr lang="it-IT" sz="1400" dirty="0"/>
              <a:t>l’infezione iniziale (</a:t>
            </a:r>
            <a:r>
              <a:rPr lang="it-IT" sz="1400" b="1" dirty="0"/>
              <a:t>infezione primaria</a:t>
            </a:r>
            <a:r>
              <a:rPr lang="it-IT" sz="1400" dirty="0"/>
              <a:t>), che si manifesta a livello cutaneo o delle mucose, il virus si dirige verso i gangli sensoriali dove, nel nucleo dei neuroni, stabilisce una fase detta di</a:t>
            </a:r>
            <a:r>
              <a:rPr lang="it-IT" sz="1400" b="1" dirty="0"/>
              <a:t> latenza</a:t>
            </a:r>
            <a:r>
              <a:rPr lang="it-IT" sz="1400" dirty="0"/>
              <a:t> che dura per tutta la vita. </a:t>
            </a:r>
            <a:endParaRPr lang="it-IT" sz="1400" dirty="0" smtClean="0"/>
          </a:p>
          <a:p>
            <a:pPr algn="just"/>
            <a:endParaRPr lang="it-IT" sz="1400" dirty="0" smtClean="0"/>
          </a:p>
          <a:p>
            <a:pPr algn="just"/>
            <a:r>
              <a:rPr lang="it-IT" sz="1400" dirty="0" smtClean="0"/>
              <a:t>Dalla </a:t>
            </a:r>
            <a:r>
              <a:rPr lang="it-IT" sz="1400" dirty="0"/>
              <a:t>latenza il virus può </a:t>
            </a:r>
            <a:r>
              <a:rPr lang="it-IT" sz="1400" b="1" dirty="0"/>
              <a:t>riattivarsi </a:t>
            </a:r>
            <a:r>
              <a:rPr lang="it-IT" sz="1400" dirty="0"/>
              <a:t>periodicamente, in seguito a diversi stimoli, per dirigersi alle sedi primarie </a:t>
            </a:r>
            <a:r>
              <a:rPr lang="it-IT" sz="1400" dirty="0" smtClean="0"/>
              <a:t>dell’infezione </a:t>
            </a:r>
            <a:r>
              <a:rPr lang="it-IT" sz="1400" dirty="0"/>
              <a:t>dove causa nuove lesioni che vengono definite </a:t>
            </a:r>
            <a:r>
              <a:rPr lang="it-IT" sz="1400" b="1" dirty="0"/>
              <a:t>recidive</a:t>
            </a:r>
            <a:r>
              <a:rPr lang="it-IT" sz="1400" dirty="0"/>
              <a:t> erpetiche. </a:t>
            </a:r>
            <a:r>
              <a:rPr lang="it-IT" sz="1400" b="1" dirty="0">
                <a:solidFill>
                  <a:srgbClr val="FF0000"/>
                </a:solidFill>
              </a:rPr>
              <a:t>Spesso la riattivazione virale è asintomatica </a:t>
            </a:r>
            <a:r>
              <a:rPr lang="it-IT" sz="1400" dirty="0">
                <a:solidFill>
                  <a:srgbClr val="FF0000"/>
                </a:solidFill>
              </a:rPr>
              <a:t>con presenza di virus infettante nelle secrezione corporee (es. saliva, sperma, liquor vaginale) e diffusione dell’infezione in assenza delle tipiche manifestazioni erpetiche. </a:t>
            </a:r>
          </a:p>
        </p:txBody>
      </p:sp>
      <p:pic>
        <p:nvPicPr>
          <p:cNvPr id="3" name="Segnaposto contenuto 3" descr="4401.gif"/>
          <p:cNvPicPr>
            <a:picLocks noChangeAspect="1"/>
          </p:cNvPicPr>
          <p:nvPr/>
        </p:nvPicPr>
        <p:blipFill rotWithShape="1">
          <a:blip r:embed="rId2">
            <a:extLst>
              <a:ext uri="{28A0092B-C50C-407E-A947-70E740481C1C}">
                <a14:useLocalDpi xmlns:a14="http://schemas.microsoft.com/office/drawing/2010/main" val="0"/>
              </a:ext>
            </a:extLst>
          </a:blip>
          <a:srcRect l="4212" t="5008" r="9615" b="17098"/>
          <a:stretch/>
        </p:blipFill>
        <p:spPr>
          <a:xfrm>
            <a:off x="3882550" y="19202"/>
            <a:ext cx="4865914" cy="4201886"/>
          </a:xfrm>
          <a:prstGeom prst="rect">
            <a:avLst/>
          </a:prstGeom>
        </p:spPr>
      </p:pic>
      <p:sp>
        <p:nvSpPr>
          <p:cNvPr id="7" name="CasellaDiTesto 6"/>
          <p:cNvSpPr txBox="1"/>
          <p:nvPr/>
        </p:nvSpPr>
        <p:spPr>
          <a:xfrm>
            <a:off x="3851920" y="4221088"/>
            <a:ext cx="5112568" cy="2246769"/>
          </a:xfrm>
          <a:prstGeom prst="rect">
            <a:avLst/>
          </a:prstGeom>
          <a:noFill/>
        </p:spPr>
        <p:txBody>
          <a:bodyPr wrap="square" rtlCol="0">
            <a:spAutoFit/>
          </a:bodyPr>
          <a:lstStyle/>
          <a:p>
            <a:pPr algn="just"/>
            <a:r>
              <a:rPr lang="it-IT" sz="1400" dirty="0"/>
              <a:t>L’herpes simplex viene trasmesso per contatto diretto o  attraverso i fluidi corporei di individui infetti. Una cura atta ad eradicare l’infezione erpetica non è a tutt’oggi disponibile date le caratteristiche del virus di rimanere in uno stato di latenza (“</a:t>
            </a:r>
            <a:r>
              <a:rPr lang="it-IT" sz="1400" dirty="0" smtClean="0"/>
              <a:t>dormiente</a:t>
            </a:r>
            <a:r>
              <a:rPr lang="it-IT" sz="1400" dirty="0"/>
              <a:t>”), nel nostro organismo, </a:t>
            </a:r>
            <a:r>
              <a:rPr lang="it-IT" sz="1400" dirty="0" smtClean="0"/>
              <a:t>per tutta </a:t>
            </a:r>
            <a:r>
              <a:rPr lang="it-IT" sz="1400" dirty="0"/>
              <a:t>la vita. Il trattamento con farmaci antivirali, come </a:t>
            </a:r>
            <a:r>
              <a:rPr lang="it-IT" sz="1400" dirty="0">
                <a:solidFill>
                  <a:srgbClr val="FF0000"/>
                </a:solidFill>
              </a:rPr>
              <a:t>l’</a:t>
            </a:r>
            <a:r>
              <a:rPr lang="it-IT" sz="1400" dirty="0" err="1">
                <a:solidFill>
                  <a:srgbClr val="FF0000"/>
                </a:solidFill>
              </a:rPr>
              <a:t>aciclovir</a:t>
            </a:r>
            <a:r>
              <a:rPr lang="it-IT" sz="1400" dirty="0">
                <a:solidFill>
                  <a:srgbClr val="FF0000"/>
                </a:solidFill>
              </a:rPr>
              <a:t>, può ridurre lo </a:t>
            </a:r>
            <a:r>
              <a:rPr lang="it-IT" sz="1400" i="1" dirty="0" err="1">
                <a:solidFill>
                  <a:srgbClr val="FF0000"/>
                </a:solidFill>
              </a:rPr>
              <a:t>shedding</a:t>
            </a:r>
            <a:r>
              <a:rPr lang="it-IT" sz="1400" i="1" dirty="0">
                <a:solidFill>
                  <a:srgbClr val="FF0000"/>
                </a:solidFill>
              </a:rPr>
              <a:t> </a:t>
            </a:r>
            <a:r>
              <a:rPr lang="it-IT" sz="1400" dirty="0">
                <a:solidFill>
                  <a:srgbClr val="FF0000"/>
                </a:solidFill>
              </a:rPr>
              <a:t>virale ed alleviare i sintomi.</a:t>
            </a:r>
            <a:r>
              <a:rPr lang="it-IT" sz="1400" dirty="0"/>
              <a:t> Alcuni vaccini in commercio o in corso di sperimentazione clinica non hanno evidenziato una provata efficacia nell’impedire l’infezione o nel limitare la frequenza e la gravità delle recidive erpetiche.</a:t>
            </a:r>
          </a:p>
        </p:txBody>
      </p:sp>
      <p:sp>
        <p:nvSpPr>
          <p:cNvPr id="8" name="CasellaDiTesto 7"/>
          <p:cNvSpPr txBox="1"/>
          <p:nvPr/>
        </p:nvSpPr>
        <p:spPr>
          <a:xfrm>
            <a:off x="179512" y="-27384"/>
            <a:ext cx="3413114" cy="461665"/>
          </a:xfrm>
          <a:prstGeom prst="rect">
            <a:avLst/>
          </a:prstGeom>
          <a:noFill/>
        </p:spPr>
        <p:txBody>
          <a:bodyPr wrap="none" rtlCol="0">
            <a:spAutoFit/>
          </a:bodyPr>
          <a:lstStyle/>
          <a:p>
            <a:r>
              <a:rPr lang="it-IT" sz="2400" b="1" dirty="0" smtClean="0"/>
              <a:t>Virus dell’Herpes simplex</a:t>
            </a:r>
            <a:endParaRPr lang="it-IT" sz="2400" b="1" dirty="0"/>
          </a:p>
        </p:txBody>
      </p:sp>
      <p:sp>
        <p:nvSpPr>
          <p:cNvPr id="9" name="CasellaDiTesto 8"/>
          <p:cNvSpPr txBox="1"/>
          <p:nvPr/>
        </p:nvSpPr>
        <p:spPr>
          <a:xfrm>
            <a:off x="7380312" y="44624"/>
            <a:ext cx="1512168" cy="369332"/>
          </a:xfrm>
          <a:prstGeom prst="rect">
            <a:avLst/>
          </a:prstGeom>
          <a:solidFill>
            <a:schemeClr val="bg1"/>
          </a:solidFill>
        </p:spPr>
        <p:txBody>
          <a:bodyPr wrap="square" rtlCol="0">
            <a:spAutoFit/>
          </a:bodyPr>
          <a:lstStyle/>
          <a:p>
            <a:endParaRPr lang="it-IT" dirty="0"/>
          </a:p>
        </p:txBody>
      </p:sp>
      <p:sp>
        <p:nvSpPr>
          <p:cNvPr id="10" name="CasellaDiTesto 9"/>
          <p:cNvSpPr txBox="1"/>
          <p:nvPr/>
        </p:nvSpPr>
        <p:spPr>
          <a:xfrm>
            <a:off x="5580112" y="2276872"/>
            <a:ext cx="1440160" cy="369332"/>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943090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3" descr="4402.gif"/>
          <p:cNvPicPr>
            <a:picLocks noChangeAspect="1"/>
          </p:cNvPicPr>
          <p:nvPr/>
        </p:nvPicPr>
        <p:blipFill rotWithShape="1">
          <a:blip r:embed="rId2">
            <a:extLst>
              <a:ext uri="{28A0092B-C50C-407E-A947-70E740481C1C}">
                <a14:useLocalDpi xmlns:a14="http://schemas.microsoft.com/office/drawing/2010/main" val="0"/>
              </a:ext>
            </a:extLst>
          </a:blip>
          <a:srcRect l="6396" t="3998" r="11483" b="65127"/>
          <a:stretch/>
        </p:blipFill>
        <p:spPr>
          <a:xfrm>
            <a:off x="372708" y="980728"/>
            <a:ext cx="8547770" cy="2529610"/>
          </a:xfrm>
          <a:prstGeom prst="rect">
            <a:avLst/>
          </a:prstGeom>
        </p:spPr>
      </p:pic>
      <p:pic>
        <p:nvPicPr>
          <p:cNvPr id="3" name="Picture 7" descr="genoma_rolling"/>
          <p:cNvPicPr>
            <a:picLocks noChangeAspect="1" noChangeArrowheads="1"/>
          </p:cNvPicPr>
          <p:nvPr/>
        </p:nvPicPr>
        <p:blipFill rotWithShape="1">
          <a:blip r:embed="rId3" cstate="print"/>
          <a:srcRect l="2143" r="1785"/>
          <a:stretch/>
        </p:blipFill>
        <p:spPr bwMode="auto">
          <a:xfrm>
            <a:off x="195942" y="3788494"/>
            <a:ext cx="8784771" cy="2736850"/>
          </a:xfrm>
          <a:prstGeom prst="rect">
            <a:avLst/>
          </a:prstGeom>
          <a:noFill/>
        </p:spPr>
      </p:pic>
      <p:sp>
        <p:nvSpPr>
          <p:cNvPr id="4" name="CasellaDiTesto 3"/>
          <p:cNvSpPr txBox="1"/>
          <p:nvPr/>
        </p:nvSpPr>
        <p:spPr>
          <a:xfrm>
            <a:off x="1331640" y="260648"/>
            <a:ext cx="5688632" cy="584775"/>
          </a:xfrm>
          <a:prstGeom prst="rect">
            <a:avLst/>
          </a:prstGeom>
          <a:noFill/>
        </p:spPr>
        <p:txBody>
          <a:bodyPr wrap="square" rtlCol="0">
            <a:spAutoFit/>
          </a:bodyPr>
          <a:lstStyle/>
          <a:p>
            <a:r>
              <a:rPr lang="it-IT" sz="3200" b="1" dirty="0" smtClean="0"/>
              <a:t>Struttura genomica e del virione </a:t>
            </a:r>
            <a:endParaRPr lang="it-IT" sz="3200" b="1" dirty="0"/>
          </a:p>
        </p:txBody>
      </p:sp>
    </p:spTree>
    <p:extLst>
      <p:ext uri="{BB962C8B-B14F-4D97-AF65-F5344CB8AC3E}">
        <p14:creationId xmlns:p14="http://schemas.microsoft.com/office/powerpoint/2010/main" val="26666070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31498" y="-27384"/>
            <a:ext cx="3764438" cy="1015663"/>
          </a:xfrm>
          <a:prstGeom prst="rect">
            <a:avLst/>
          </a:prstGeom>
          <a:noFill/>
        </p:spPr>
        <p:txBody>
          <a:bodyPr wrap="square" rtlCol="0">
            <a:spAutoFit/>
          </a:bodyPr>
          <a:lstStyle/>
          <a:p>
            <a:pPr algn="ctr"/>
            <a:r>
              <a:rPr lang="it-IT" sz="2000" b="1" dirty="0" smtClean="0"/>
              <a:t>Ciclo biologico del virus dell’Herpes simplex: infezione produttiva, latenza e riattivazione</a:t>
            </a:r>
          </a:p>
        </p:txBody>
      </p:sp>
      <p:pic>
        <p:nvPicPr>
          <p:cNvPr id="4" name="Segnaposto contenuto 3" descr="4403.gif"/>
          <p:cNvPicPr>
            <a:picLocks noChangeAspect="1"/>
          </p:cNvPicPr>
          <p:nvPr/>
        </p:nvPicPr>
        <p:blipFill rotWithShape="1">
          <a:blip r:embed="rId2">
            <a:extLst>
              <a:ext uri="{28A0092B-C50C-407E-A947-70E740481C1C}">
                <a14:useLocalDpi xmlns:a14="http://schemas.microsoft.com/office/drawing/2010/main" val="0"/>
              </a:ext>
            </a:extLst>
          </a:blip>
          <a:srcRect l="14477" r="14876" b="17098"/>
          <a:stretch/>
        </p:blipFill>
        <p:spPr>
          <a:xfrm>
            <a:off x="4644008" y="44624"/>
            <a:ext cx="4320480" cy="5305647"/>
          </a:xfrm>
          <a:prstGeom prst="rect">
            <a:avLst/>
          </a:prstGeom>
        </p:spPr>
      </p:pic>
      <p:sp>
        <p:nvSpPr>
          <p:cNvPr id="3" name="CasellaDiTesto 2"/>
          <p:cNvSpPr txBox="1"/>
          <p:nvPr/>
        </p:nvSpPr>
        <p:spPr>
          <a:xfrm>
            <a:off x="107503" y="1017243"/>
            <a:ext cx="4447431" cy="6001643"/>
          </a:xfrm>
          <a:prstGeom prst="rect">
            <a:avLst/>
          </a:prstGeom>
          <a:noFill/>
        </p:spPr>
        <p:txBody>
          <a:bodyPr wrap="square" rtlCol="0">
            <a:spAutoFit/>
          </a:bodyPr>
          <a:lstStyle/>
          <a:p>
            <a:pPr algn="just"/>
            <a:r>
              <a:rPr lang="it-IT" sz="1200" dirty="0" smtClean="0"/>
              <a:t>La </a:t>
            </a:r>
            <a:r>
              <a:rPr lang="it-IT" sz="1200" dirty="0"/>
              <a:t>replicazione virale avviene </a:t>
            </a:r>
            <a:r>
              <a:rPr lang="it-IT" sz="1200" dirty="0" smtClean="0"/>
              <a:t>attraverso </a:t>
            </a:r>
            <a:r>
              <a:rPr lang="it-IT" sz="1200" dirty="0"/>
              <a:t>diversi </a:t>
            </a:r>
            <a:r>
              <a:rPr lang="it-IT" sz="1200" dirty="0" smtClean="0"/>
              <a:t>stadi (Figura A) </a:t>
            </a:r>
            <a:r>
              <a:rPr lang="it-IT" sz="1200" dirty="0"/>
              <a:t>che </a:t>
            </a:r>
            <a:r>
              <a:rPr lang="it-IT" sz="1200" dirty="0" smtClean="0"/>
              <a:t>comprendono (1) l’attacco </a:t>
            </a:r>
            <a:r>
              <a:rPr lang="it-IT" sz="1200" dirty="0"/>
              <a:t>del virus </a:t>
            </a:r>
            <a:r>
              <a:rPr lang="it-IT" sz="1200" dirty="0" smtClean="0"/>
              <a:t>a specifici recettori presenti sulla membrana citoplasmatica e l’entrata nella cellula attraverso un meccanismo di fusione. Alcune glicoproteine virali presenti sul </a:t>
            </a:r>
            <a:r>
              <a:rPr lang="it-IT" sz="1200" dirty="0" err="1" smtClean="0"/>
              <a:t>pericapside</a:t>
            </a:r>
            <a:r>
              <a:rPr lang="it-IT" sz="1200" dirty="0" smtClean="0"/>
              <a:t> mediano l’attacco e la penetrazione (Figura B). (2) </a:t>
            </a:r>
            <a:r>
              <a:rPr lang="it-IT" sz="1200" dirty="0"/>
              <a:t>I</a:t>
            </a:r>
            <a:r>
              <a:rPr lang="it-IT" sz="1200" dirty="0" smtClean="0"/>
              <a:t>l </a:t>
            </a:r>
            <a:r>
              <a:rPr lang="it-IT" sz="1200" dirty="0"/>
              <a:t>rilascio del </a:t>
            </a:r>
            <a:r>
              <a:rPr lang="it-IT" sz="1200" dirty="0" err="1"/>
              <a:t>nucleocapside</a:t>
            </a:r>
            <a:r>
              <a:rPr lang="it-IT" sz="1200" dirty="0"/>
              <a:t> nel </a:t>
            </a:r>
            <a:r>
              <a:rPr lang="it-IT" sz="1200" dirty="0" smtClean="0"/>
              <a:t>citoplasma che viene trasportato lungo i microtubuli ai pori nucleari; (3) </a:t>
            </a:r>
            <a:r>
              <a:rPr lang="it-IT" sz="1200" dirty="0"/>
              <a:t>il trasferimento del DNA </a:t>
            </a:r>
            <a:r>
              <a:rPr lang="it-IT" sz="1200" dirty="0" smtClean="0"/>
              <a:t>virale e di una proteina del tegumento (VP16) </a:t>
            </a:r>
            <a:r>
              <a:rPr lang="it-IT" sz="1200" dirty="0"/>
              <a:t>al </a:t>
            </a:r>
            <a:r>
              <a:rPr lang="it-IT" sz="1200" dirty="0" smtClean="0"/>
              <a:t>nucleo, </a:t>
            </a:r>
            <a:r>
              <a:rPr lang="it-IT" sz="1200" dirty="0" smtClean="0">
                <a:solidFill>
                  <a:srgbClr val="FF0000"/>
                </a:solidFill>
              </a:rPr>
              <a:t>dove la VP16 interagisce con due proteine cellulari (Oct-1 e  HCF-</a:t>
            </a:r>
            <a:r>
              <a:rPr lang="it-IT" sz="1200" i="1" dirty="0" err="1" smtClean="0">
                <a:solidFill>
                  <a:srgbClr val="FF0000"/>
                </a:solidFill>
              </a:rPr>
              <a:t>host</a:t>
            </a:r>
            <a:r>
              <a:rPr lang="it-IT" sz="1200" i="1" dirty="0" smtClean="0">
                <a:solidFill>
                  <a:srgbClr val="FF0000"/>
                </a:solidFill>
              </a:rPr>
              <a:t> </a:t>
            </a:r>
            <a:r>
              <a:rPr lang="it-IT" sz="1200" i="1" dirty="0" err="1" smtClean="0">
                <a:solidFill>
                  <a:srgbClr val="FF0000"/>
                </a:solidFill>
              </a:rPr>
              <a:t>cell</a:t>
            </a:r>
            <a:r>
              <a:rPr lang="it-IT" sz="1200" i="1" dirty="0" smtClean="0">
                <a:solidFill>
                  <a:srgbClr val="FF0000"/>
                </a:solidFill>
              </a:rPr>
              <a:t> </a:t>
            </a:r>
            <a:r>
              <a:rPr lang="it-IT" sz="1200" i="1" dirty="0" err="1" smtClean="0">
                <a:solidFill>
                  <a:srgbClr val="FF0000"/>
                </a:solidFill>
              </a:rPr>
              <a:t>factor</a:t>
            </a:r>
            <a:r>
              <a:rPr lang="it-IT" sz="1200" dirty="0">
                <a:solidFill>
                  <a:srgbClr val="FF0000"/>
                </a:solidFill>
              </a:rPr>
              <a:t>) e funziona da </a:t>
            </a:r>
            <a:r>
              <a:rPr lang="it-IT" sz="1200" dirty="0" err="1">
                <a:solidFill>
                  <a:srgbClr val="FF0000"/>
                </a:solidFill>
              </a:rPr>
              <a:t>transattivatore</a:t>
            </a:r>
            <a:r>
              <a:rPr lang="it-IT" sz="1200" dirty="0">
                <a:solidFill>
                  <a:srgbClr val="FF0000"/>
                </a:solidFill>
              </a:rPr>
              <a:t> attivando </a:t>
            </a:r>
            <a:r>
              <a:rPr lang="it-IT" sz="1200" dirty="0" smtClean="0">
                <a:solidFill>
                  <a:srgbClr val="FF0000"/>
                </a:solidFill>
              </a:rPr>
              <a:t>l’espressione genica con un meccanismo di regolazione a cascata che attiva tre classi di geni</a:t>
            </a:r>
            <a:r>
              <a:rPr lang="it-IT" sz="1200" dirty="0" smtClean="0"/>
              <a:t>: </a:t>
            </a:r>
            <a:r>
              <a:rPr lang="it-IT" sz="1200" i="1" dirty="0" smtClean="0"/>
              <a:t>alfa</a:t>
            </a:r>
            <a:r>
              <a:rPr lang="it-IT" sz="1200" dirty="0" smtClean="0"/>
              <a:t> o precocissimi, </a:t>
            </a:r>
            <a:r>
              <a:rPr lang="it-IT" sz="1200" i="1" dirty="0" smtClean="0"/>
              <a:t>beta</a:t>
            </a:r>
            <a:r>
              <a:rPr lang="it-IT" sz="1200" dirty="0" smtClean="0"/>
              <a:t> o precoci e </a:t>
            </a:r>
            <a:r>
              <a:rPr lang="it-IT" sz="1200" i="1" dirty="0" smtClean="0"/>
              <a:t>gamma</a:t>
            </a:r>
            <a:r>
              <a:rPr lang="it-IT" sz="1200" dirty="0" smtClean="0"/>
              <a:t> o tardivi. (4)  </a:t>
            </a:r>
            <a:r>
              <a:rPr lang="it-IT" sz="1200" dirty="0"/>
              <a:t>S</a:t>
            </a:r>
            <a:r>
              <a:rPr lang="it-IT" sz="1200" dirty="0" smtClean="0"/>
              <a:t>intesi </a:t>
            </a:r>
            <a:r>
              <a:rPr lang="it-IT" sz="1200" dirty="0"/>
              <a:t>delle macromolecole </a:t>
            </a:r>
            <a:r>
              <a:rPr lang="it-IT" sz="1200" dirty="0" smtClean="0"/>
              <a:t>virali (</a:t>
            </a:r>
            <a:r>
              <a:rPr lang="it-IT" sz="1200" dirty="0" err="1" smtClean="0"/>
              <a:t>mRNA</a:t>
            </a:r>
            <a:r>
              <a:rPr lang="it-IT" sz="1200" dirty="0" smtClean="0"/>
              <a:t> e proteine </a:t>
            </a:r>
            <a:r>
              <a:rPr lang="it-IT" sz="1200" i="1" dirty="0" smtClean="0"/>
              <a:t>alfa, beta e gamma)</a:t>
            </a:r>
            <a:r>
              <a:rPr lang="it-IT" sz="1200" dirty="0" smtClean="0"/>
              <a:t>, (5) assemblaggio </a:t>
            </a:r>
            <a:r>
              <a:rPr lang="it-IT" sz="1200" dirty="0"/>
              <a:t>dei </a:t>
            </a:r>
            <a:r>
              <a:rPr lang="it-IT" sz="1200" dirty="0" smtClean="0"/>
              <a:t>virioni nel nucleo e formazione </a:t>
            </a:r>
            <a:r>
              <a:rPr lang="it-IT" sz="1200" dirty="0"/>
              <a:t>del </a:t>
            </a:r>
            <a:r>
              <a:rPr lang="it-IT" sz="1200" dirty="0" err="1"/>
              <a:t>pericapside</a:t>
            </a:r>
            <a:r>
              <a:rPr lang="it-IT" sz="1200" dirty="0"/>
              <a:t> con un processo di gemmazione dalla membrana nucleare, </a:t>
            </a:r>
            <a:r>
              <a:rPr lang="it-IT" sz="1200" dirty="0" smtClean="0"/>
              <a:t>(6) uscita </a:t>
            </a:r>
            <a:r>
              <a:rPr lang="it-IT" sz="1200" dirty="0"/>
              <a:t>dalla cellula attraverso il Golgi </a:t>
            </a:r>
            <a:r>
              <a:rPr lang="it-IT" sz="1200" dirty="0" smtClean="0"/>
              <a:t>e </a:t>
            </a:r>
            <a:r>
              <a:rPr lang="it-IT" sz="1200" dirty="0"/>
              <a:t>rilascio per esocitosi della progenie virale </a:t>
            </a:r>
            <a:endParaRPr lang="it-IT" sz="1200" dirty="0" smtClean="0"/>
          </a:p>
          <a:p>
            <a:pPr algn="just"/>
            <a:endParaRPr lang="it-IT" sz="1200" dirty="0"/>
          </a:p>
          <a:p>
            <a:pPr algn="just"/>
            <a:r>
              <a:rPr lang="it-IT" sz="1200" dirty="0"/>
              <a:t>La caratteristica biologica più saliente di HSV consiste nella sua capacità di stabilire un’infezione latente che permane per tutta la vita </a:t>
            </a:r>
            <a:r>
              <a:rPr lang="it-IT" sz="1200" dirty="0" smtClean="0"/>
              <a:t>dell’ospite (Figura A). </a:t>
            </a:r>
            <a:r>
              <a:rPr lang="it-IT" sz="1200" dirty="0"/>
              <a:t>Dopo l’iniziale infezione primaria, generalmente a livello delle mucose orali o genitali, il virus attraversa le connessioni sinaptiche fra le cellule epiteliali e le cellule neuronali passando nel sistema nervoso. Attraverso il percorso assonico il capside migra in direzione retrograda (centripeta) verso i gangli sensitivi adiacenti alla localizzazione dell’infezione primaria. Questo trasporto sembra mediato dall’interazione fra alcune proteine del tegumento e una </a:t>
            </a:r>
            <a:r>
              <a:rPr lang="it-IT" sz="1200" dirty="0" smtClean="0"/>
              <a:t>proteina </a:t>
            </a:r>
            <a:r>
              <a:rPr lang="it-IT" sz="1200" dirty="0"/>
              <a:t>dei microtubuli neuronali, la </a:t>
            </a:r>
            <a:r>
              <a:rPr lang="it-IT" sz="1200" dirty="0" err="1"/>
              <a:t>dineina</a:t>
            </a:r>
            <a:r>
              <a:rPr lang="it-IT" sz="1200" dirty="0"/>
              <a:t>. </a:t>
            </a:r>
            <a:r>
              <a:rPr lang="it-IT" sz="1200" dirty="0">
                <a:solidFill>
                  <a:srgbClr val="FF0000"/>
                </a:solidFill>
              </a:rPr>
              <a:t>I principali gangli interessati sono in genere il </a:t>
            </a:r>
            <a:r>
              <a:rPr lang="it-IT" sz="1200" b="1" dirty="0">
                <a:solidFill>
                  <a:srgbClr val="FF0000"/>
                </a:solidFill>
              </a:rPr>
              <a:t>trigemino (TG) ed il cervicale superiore </a:t>
            </a:r>
            <a:r>
              <a:rPr lang="it-IT" sz="1200" dirty="0">
                <a:solidFill>
                  <a:srgbClr val="FF0000"/>
                </a:solidFill>
              </a:rPr>
              <a:t>per</a:t>
            </a:r>
            <a:r>
              <a:rPr lang="it-IT" sz="1200" b="1" dirty="0">
                <a:solidFill>
                  <a:srgbClr val="FF0000"/>
                </a:solidFill>
              </a:rPr>
              <a:t> le infezioni oro-labiali</a:t>
            </a:r>
            <a:r>
              <a:rPr lang="it-IT" sz="1200" dirty="0">
                <a:solidFill>
                  <a:srgbClr val="FF0000"/>
                </a:solidFill>
              </a:rPr>
              <a:t>, </a:t>
            </a:r>
            <a:r>
              <a:rPr lang="it-IT" sz="1200" b="1" dirty="0">
                <a:solidFill>
                  <a:srgbClr val="FF0000"/>
                </a:solidFill>
              </a:rPr>
              <a:t>nasali e oculari e i gangli lombo-sacrali per le infezioni genitali</a:t>
            </a:r>
            <a:r>
              <a:rPr lang="it-IT" sz="1200" b="1" dirty="0"/>
              <a:t>. </a:t>
            </a:r>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623" y="5408538"/>
            <a:ext cx="3340833" cy="1404837"/>
          </a:xfrm>
          <a:prstGeom prst="rect">
            <a:avLst/>
          </a:prstGeom>
        </p:spPr>
      </p:pic>
      <p:sp>
        <p:nvSpPr>
          <p:cNvPr id="6" name="CasellaDiTesto 5"/>
          <p:cNvSpPr txBox="1"/>
          <p:nvPr/>
        </p:nvSpPr>
        <p:spPr>
          <a:xfrm>
            <a:off x="4860032" y="116632"/>
            <a:ext cx="324128" cy="369332"/>
          </a:xfrm>
          <a:prstGeom prst="rect">
            <a:avLst/>
          </a:prstGeom>
          <a:noFill/>
        </p:spPr>
        <p:txBody>
          <a:bodyPr wrap="none" rtlCol="0">
            <a:spAutoFit/>
          </a:bodyPr>
          <a:lstStyle/>
          <a:p>
            <a:r>
              <a:rPr lang="it-IT" b="1" dirty="0" smtClean="0"/>
              <a:t>A</a:t>
            </a:r>
            <a:endParaRPr lang="it-IT" b="1" dirty="0"/>
          </a:p>
        </p:txBody>
      </p:sp>
      <p:sp>
        <p:nvSpPr>
          <p:cNvPr id="7" name="CasellaDiTesto 6"/>
          <p:cNvSpPr txBox="1"/>
          <p:nvPr/>
        </p:nvSpPr>
        <p:spPr>
          <a:xfrm>
            <a:off x="4932040" y="5435932"/>
            <a:ext cx="314510" cy="369332"/>
          </a:xfrm>
          <a:prstGeom prst="rect">
            <a:avLst/>
          </a:prstGeom>
          <a:noFill/>
        </p:spPr>
        <p:txBody>
          <a:bodyPr wrap="none" rtlCol="0">
            <a:spAutoFit/>
          </a:bodyPr>
          <a:lstStyle/>
          <a:p>
            <a:r>
              <a:rPr lang="it-IT" b="1" dirty="0" smtClean="0"/>
              <a:t>B</a:t>
            </a:r>
            <a:endParaRPr lang="it-IT"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ottotitolo 2"/>
          <p:cNvSpPr>
            <a:spLocks noGrp="1"/>
          </p:cNvSpPr>
          <p:nvPr>
            <p:ph type="subTitle" idx="1"/>
          </p:nvPr>
        </p:nvSpPr>
        <p:spPr>
          <a:xfrm>
            <a:off x="214313" y="142875"/>
            <a:ext cx="8786812" cy="6572250"/>
          </a:xfrm>
        </p:spPr>
        <p:txBody>
          <a:bodyPr/>
          <a:lstStyle/>
          <a:p>
            <a:pPr eaLnBrk="1" hangingPunct="1"/>
            <a:r>
              <a:rPr lang="it-IT" altLang="it-IT" dirty="0" smtClean="0">
                <a:solidFill>
                  <a:schemeClr val="tx1"/>
                </a:solidFill>
              </a:rPr>
              <a:t>Trasporto del virione e delle sue componenti </a:t>
            </a:r>
          </a:p>
          <a:p>
            <a:pPr eaLnBrk="1" hangingPunct="1"/>
            <a:r>
              <a:rPr lang="it-IT" altLang="it-IT" dirty="0" smtClean="0">
                <a:solidFill>
                  <a:schemeClr val="tx1"/>
                </a:solidFill>
              </a:rPr>
              <a:t>lungo i microtubuli</a:t>
            </a:r>
          </a:p>
        </p:txBody>
      </p:sp>
      <p:sp>
        <p:nvSpPr>
          <p:cNvPr id="10244" name="CasellaDiTesto 6"/>
          <p:cNvSpPr txBox="1">
            <a:spLocks noChangeArrowheads="1"/>
          </p:cNvSpPr>
          <p:nvPr/>
        </p:nvSpPr>
        <p:spPr bwMode="auto">
          <a:xfrm>
            <a:off x="3851920" y="1340768"/>
            <a:ext cx="504056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it-IT" altLang="it-IT" sz="1600" dirty="0"/>
              <a:t>Il flusso intra-assonale di HSV nelle due direzioni, sia in senso anterogrado che in senso retrogrado, particolari proteine motrici, come la </a:t>
            </a:r>
            <a:r>
              <a:rPr lang="it-IT" altLang="it-IT" sz="1600" b="1" dirty="0" err="1"/>
              <a:t>chinesina</a:t>
            </a:r>
            <a:r>
              <a:rPr lang="it-IT" altLang="it-IT" sz="1600" dirty="0"/>
              <a:t> e la </a:t>
            </a:r>
            <a:r>
              <a:rPr lang="it-IT" altLang="it-IT" sz="1600" b="1" dirty="0" err="1"/>
              <a:t>dineina</a:t>
            </a:r>
            <a:r>
              <a:rPr lang="it-IT" altLang="it-IT" sz="1600" dirty="0"/>
              <a:t>, che regolano il traffico delle vescicole neuronali lungo i “binari” formati dai </a:t>
            </a:r>
            <a:r>
              <a:rPr lang="it-IT" altLang="it-IT" sz="1600" dirty="0" smtClean="0"/>
              <a:t>microtubuli (Figura A)</a:t>
            </a:r>
            <a:endParaRPr lang="it-IT" altLang="it-IT" sz="1600" dirty="0"/>
          </a:p>
        </p:txBody>
      </p:sp>
      <p:sp>
        <p:nvSpPr>
          <p:cNvPr id="10245" name="CasellaDiTesto 8"/>
          <p:cNvSpPr txBox="1">
            <a:spLocks noChangeArrowheads="1"/>
          </p:cNvSpPr>
          <p:nvPr/>
        </p:nvSpPr>
        <p:spPr bwMode="auto">
          <a:xfrm>
            <a:off x="4211960" y="2708920"/>
            <a:ext cx="4002405"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ct val="0"/>
              </a:spcBef>
              <a:buFont typeface="Wingdings" panose="05000000000000000000" pitchFamily="2" charset="2"/>
              <a:buChar char="v"/>
            </a:pPr>
            <a:r>
              <a:rPr lang="it-IT" altLang="it-IT" sz="1400" dirty="0"/>
              <a:t>Dopo la replicazione nelle cellule epiteliali il </a:t>
            </a:r>
            <a:r>
              <a:rPr lang="it-IT" altLang="it-IT" sz="1400" dirty="0" smtClean="0"/>
              <a:t>virus entra nell’assone e il </a:t>
            </a:r>
            <a:r>
              <a:rPr lang="it-IT" altLang="it-IT" sz="1400" dirty="0" err="1" smtClean="0"/>
              <a:t>nucleocapside</a:t>
            </a:r>
            <a:r>
              <a:rPr lang="it-IT" altLang="it-IT" sz="1400" dirty="0" smtClean="0"/>
              <a:t> viene </a:t>
            </a:r>
            <a:r>
              <a:rPr lang="it-IT" altLang="it-IT" sz="1400" dirty="0"/>
              <a:t>trasportato al nucleo (trasporto retrogrado) associato ad alcune componenti del </a:t>
            </a:r>
            <a:r>
              <a:rPr lang="it-IT" altLang="it-IT" sz="1400" dirty="0" smtClean="0"/>
              <a:t>tegumento, </a:t>
            </a:r>
            <a:r>
              <a:rPr lang="it-IT" altLang="it-IT" sz="1400" dirty="0"/>
              <a:t>che interagiscono con la </a:t>
            </a:r>
            <a:r>
              <a:rPr lang="it-IT" altLang="it-IT" sz="1400" b="1" dirty="0" err="1"/>
              <a:t>dineina</a:t>
            </a:r>
            <a:r>
              <a:rPr lang="it-IT" altLang="it-IT" sz="1400" dirty="0"/>
              <a:t>.</a:t>
            </a:r>
          </a:p>
          <a:p>
            <a:pPr marL="285750" indent="-285750" algn="just" eaLnBrk="1" hangingPunct="1">
              <a:spcBef>
                <a:spcPct val="0"/>
              </a:spcBef>
              <a:buFont typeface="Wingdings" panose="05000000000000000000" pitchFamily="2" charset="2"/>
              <a:buChar char="v"/>
            </a:pPr>
            <a:endParaRPr lang="it-IT" altLang="it-IT" sz="1400" dirty="0"/>
          </a:p>
          <a:p>
            <a:pPr marL="285750" indent="-285750" algn="just" eaLnBrk="1" hangingPunct="1">
              <a:spcBef>
                <a:spcPct val="0"/>
              </a:spcBef>
              <a:buFont typeface="Wingdings" panose="05000000000000000000" pitchFamily="2" charset="2"/>
              <a:buChar char="v"/>
            </a:pPr>
            <a:r>
              <a:rPr lang="it-IT" altLang="it-IT" sz="1400" dirty="0"/>
              <a:t>Il DNA virale penetra nel nucleo, attraverso i pori nucleari, dove si stabilisce un ciclo replicativo o un ciclo </a:t>
            </a:r>
            <a:r>
              <a:rPr lang="it-IT" altLang="it-IT" sz="1400" dirty="0" smtClean="0"/>
              <a:t>latente. </a:t>
            </a:r>
          </a:p>
          <a:p>
            <a:pPr marL="285750" indent="-285750" algn="just" eaLnBrk="1" hangingPunct="1">
              <a:spcBef>
                <a:spcPct val="0"/>
              </a:spcBef>
              <a:buFont typeface="Wingdings" panose="05000000000000000000" pitchFamily="2" charset="2"/>
              <a:buChar char="v"/>
            </a:pPr>
            <a:endParaRPr lang="it-IT" altLang="it-IT" sz="1400" dirty="0" smtClean="0"/>
          </a:p>
          <a:p>
            <a:pPr marL="285750" indent="-285750" algn="just" eaLnBrk="1" hangingPunct="1">
              <a:spcBef>
                <a:spcPct val="0"/>
              </a:spcBef>
              <a:buFont typeface="Wingdings" panose="05000000000000000000" pitchFamily="2" charset="2"/>
              <a:buChar char="v"/>
            </a:pPr>
            <a:r>
              <a:rPr lang="it-IT" altLang="it-IT" sz="1400" dirty="0" smtClean="0"/>
              <a:t>Il </a:t>
            </a:r>
            <a:r>
              <a:rPr lang="it-IT" altLang="it-IT" sz="1400" dirty="0"/>
              <a:t>ciclo replicativo permette alle particelle neoformate di passare da neurone a neurone attraverso i siti di contatto </a:t>
            </a:r>
            <a:r>
              <a:rPr lang="it-IT" altLang="it-IT" sz="1400" dirty="0" smtClean="0"/>
              <a:t>sinaptici (Figura B).</a:t>
            </a:r>
            <a:endParaRPr lang="it-IT" altLang="it-IT" sz="1400" dirty="0"/>
          </a:p>
          <a:p>
            <a:pPr marL="285750" indent="-285750" algn="just" eaLnBrk="1" hangingPunct="1">
              <a:spcBef>
                <a:spcPct val="0"/>
              </a:spcBef>
              <a:buFont typeface="Wingdings" panose="05000000000000000000" pitchFamily="2" charset="2"/>
              <a:buChar char="v"/>
            </a:pPr>
            <a:endParaRPr lang="it-IT" altLang="it-IT" sz="1400" dirty="0"/>
          </a:p>
          <a:p>
            <a:pPr marL="285750" indent="-285750" algn="just" eaLnBrk="1" hangingPunct="1">
              <a:spcBef>
                <a:spcPct val="0"/>
              </a:spcBef>
              <a:buFont typeface="Wingdings" panose="05000000000000000000" pitchFamily="2" charset="2"/>
              <a:buChar char="v"/>
            </a:pPr>
            <a:r>
              <a:rPr lang="it-IT" altLang="it-IT" sz="1400" dirty="0"/>
              <a:t>La riattivazione dalla latenza comporta la formazione di nuovi virioni ed il loro trasporto assonale verso l’esterno (anterogrado), nella sede primaria dell’infezione, interagendo con la </a:t>
            </a:r>
            <a:r>
              <a:rPr lang="it-IT" altLang="it-IT" sz="1400" b="1" dirty="0" err="1"/>
              <a:t>chinesina</a:t>
            </a:r>
            <a:r>
              <a:rPr lang="it-IT" altLang="it-IT" sz="1400" b="1" dirty="0"/>
              <a:t>. </a:t>
            </a:r>
          </a:p>
        </p:txBody>
      </p:sp>
      <p:pic>
        <p:nvPicPr>
          <p:cNvPr id="15" name="Picture 4"/>
          <p:cNvPicPr>
            <a:picLocks noChangeAspect="1" noChangeArrowheads="1"/>
          </p:cNvPicPr>
          <p:nvPr/>
        </p:nvPicPr>
        <p:blipFill>
          <a:blip r:embed="rId2" cstate="print">
            <a:lum bright="-6000" contrast="24000"/>
            <a:extLst>
              <a:ext uri="{28A0092B-C50C-407E-A947-70E740481C1C}">
                <a14:useLocalDpi xmlns:a14="http://schemas.microsoft.com/office/drawing/2010/main" val="0"/>
              </a:ext>
            </a:extLst>
          </a:blip>
          <a:srcRect/>
          <a:stretch>
            <a:fillRect/>
          </a:stretch>
        </p:blipFill>
        <p:spPr>
          <a:xfrm>
            <a:off x="179512" y="4175447"/>
            <a:ext cx="3527946" cy="2349897"/>
          </a:xfrm>
          <a:prstGeom prst="rect">
            <a:avLst/>
          </a:prstGeom>
        </p:spPr>
      </p:pic>
      <p:pic>
        <p:nvPicPr>
          <p:cNvPr id="7" name="Picture 2" descr="larenza-DE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625" y="1628800"/>
            <a:ext cx="3457833" cy="200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395536" y="1599091"/>
            <a:ext cx="324128" cy="369332"/>
          </a:xfrm>
          <a:prstGeom prst="rect">
            <a:avLst/>
          </a:prstGeom>
          <a:noFill/>
        </p:spPr>
        <p:txBody>
          <a:bodyPr wrap="none" rtlCol="0">
            <a:spAutoFit/>
          </a:bodyPr>
          <a:lstStyle/>
          <a:p>
            <a:r>
              <a:rPr lang="it-IT" b="1" dirty="0" smtClean="0"/>
              <a:t>A</a:t>
            </a:r>
            <a:endParaRPr lang="it-IT" b="1" dirty="0"/>
          </a:p>
        </p:txBody>
      </p:sp>
      <p:sp>
        <p:nvSpPr>
          <p:cNvPr id="4" name="CasellaDiTesto 3"/>
          <p:cNvSpPr txBox="1"/>
          <p:nvPr/>
        </p:nvSpPr>
        <p:spPr>
          <a:xfrm>
            <a:off x="369058" y="3861048"/>
            <a:ext cx="314510" cy="369332"/>
          </a:xfrm>
          <a:prstGeom prst="rect">
            <a:avLst/>
          </a:prstGeom>
          <a:noFill/>
        </p:spPr>
        <p:txBody>
          <a:bodyPr wrap="none" rtlCol="0">
            <a:spAutoFit/>
          </a:bodyPr>
          <a:lstStyle/>
          <a:p>
            <a:r>
              <a:rPr lang="it-IT" b="1" dirty="0" smtClean="0"/>
              <a:t>B</a:t>
            </a:r>
            <a:endParaRPr lang="it-IT" b="1" dirty="0"/>
          </a:p>
        </p:txBody>
      </p:sp>
    </p:spTree>
    <p:extLst>
      <p:ext uri="{BB962C8B-B14F-4D97-AF65-F5344CB8AC3E}">
        <p14:creationId xmlns:p14="http://schemas.microsoft.com/office/powerpoint/2010/main" val="2883995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0" y="44624"/>
            <a:ext cx="4359020" cy="707886"/>
          </a:xfrm>
          <a:prstGeom prst="rect">
            <a:avLst/>
          </a:prstGeom>
          <a:noFill/>
        </p:spPr>
        <p:txBody>
          <a:bodyPr wrap="square" rtlCol="0">
            <a:spAutoFit/>
          </a:bodyPr>
          <a:lstStyle/>
          <a:p>
            <a:pPr algn="ctr"/>
            <a:r>
              <a:rPr lang="it-IT" sz="2000" b="1" dirty="0" smtClean="0"/>
              <a:t>Ciclo biologico del virus dell’Herpes simplex: latenza e riattivazione</a:t>
            </a:r>
          </a:p>
        </p:txBody>
      </p:sp>
      <p:sp>
        <p:nvSpPr>
          <p:cNvPr id="3" name="CasellaDiTesto 2"/>
          <p:cNvSpPr txBox="1"/>
          <p:nvPr/>
        </p:nvSpPr>
        <p:spPr>
          <a:xfrm>
            <a:off x="107504" y="476672"/>
            <a:ext cx="4896544" cy="6340197"/>
          </a:xfrm>
          <a:prstGeom prst="rect">
            <a:avLst/>
          </a:prstGeom>
          <a:noFill/>
        </p:spPr>
        <p:txBody>
          <a:bodyPr wrap="square" rtlCol="0">
            <a:spAutoFit/>
          </a:bodyPr>
          <a:lstStyle/>
          <a:p>
            <a:pPr algn="just"/>
            <a:endParaRPr lang="it-IT" sz="1400" dirty="0"/>
          </a:p>
          <a:p>
            <a:pPr algn="just"/>
            <a:endParaRPr lang="it-IT" sz="1400" dirty="0" smtClean="0"/>
          </a:p>
          <a:p>
            <a:pPr algn="just"/>
            <a:r>
              <a:rPr lang="it-IT" sz="1400" dirty="0" smtClean="0"/>
              <a:t>Durante </a:t>
            </a:r>
            <a:r>
              <a:rPr lang="it-IT" sz="1400" dirty="0"/>
              <a:t>la latenza il genoma virale rimane nel nucleo dei neuroni sensitivi come DNA circolare </a:t>
            </a:r>
            <a:r>
              <a:rPr lang="it-IT" sz="1400" dirty="0" err="1"/>
              <a:t>extracromosomico</a:t>
            </a:r>
            <a:r>
              <a:rPr lang="it-IT" sz="1400" dirty="0"/>
              <a:t> in un numero elevato di copie (da 10 a 100 copie per neurone). In una frazione dei neuroni latentemente infettati il virus, a diversi intervalli di tempo, può riattivarsi ed iniziare a replicarsi per poi essere trasportato in direzione anterograda (centrifuga) dal ganglio lungo gli assoni, all’interno di vescicole associate ad una seconda proteina dei microtubuli neuronali, la </a:t>
            </a:r>
            <a:r>
              <a:rPr lang="it-IT" sz="1400" b="1" dirty="0" err="1"/>
              <a:t>chinesina</a:t>
            </a:r>
            <a:r>
              <a:rPr lang="it-IT" sz="1400" b="1" dirty="0"/>
              <a:t>, </a:t>
            </a:r>
            <a:r>
              <a:rPr lang="it-IT" sz="1400" dirty="0"/>
              <a:t>fino a raggiungere il sito dell’infezione primaria o zone adiacenti, dove si instaura un’infezione secondaria denominata recidiva </a:t>
            </a:r>
            <a:r>
              <a:rPr lang="it-IT" sz="1400" dirty="0" smtClean="0"/>
              <a:t>erpetica. </a:t>
            </a:r>
            <a:r>
              <a:rPr lang="it-IT" sz="1400" dirty="0"/>
              <a:t>I segnali ed i meccanismi coinvolti </a:t>
            </a:r>
            <a:r>
              <a:rPr lang="it-IT" sz="1400" dirty="0" smtClean="0"/>
              <a:t>nella riattivazione sono </a:t>
            </a:r>
            <a:r>
              <a:rPr lang="it-IT" sz="1400" dirty="0"/>
              <a:t>poco conosciuti, ma sembra che diversi fattori quali: </a:t>
            </a:r>
            <a:r>
              <a:rPr lang="it-IT" sz="1400" dirty="0">
                <a:solidFill>
                  <a:srgbClr val="FF0000"/>
                </a:solidFill>
              </a:rPr>
              <a:t>il tipo di virus, il sito e la gravità dell’infezione primaria, febbre, stress, esposizione a radiazioni, temporanea immunosoppressione, ciclo mestruale, disordini alimentari ed altre infezioni ricorrenti possano influire sulla riattivazione e sulla frequenza delle recidive</a:t>
            </a:r>
            <a:r>
              <a:rPr lang="it-IT" sz="1400" dirty="0"/>
              <a:t>. A questo riguardo, è interessante notare come lo stress aumenta i livelli di corticosteroidi, che hanno un rapido effetto sulla attività neuronale</a:t>
            </a:r>
            <a:r>
              <a:rPr lang="it-IT" sz="1400" dirty="0" smtClean="0"/>
              <a:t>.</a:t>
            </a:r>
          </a:p>
          <a:p>
            <a:pPr algn="just"/>
            <a:r>
              <a:rPr lang="it-IT" sz="1400" dirty="0" smtClean="0"/>
              <a:t>Durante </a:t>
            </a:r>
            <a:r>
              <a:rPr lang="it-IT" sz="1400" dirty="0"/>
              <a:t>la latenza vi è un blocco dell’infezione litica causata dalla mancata espressione dei geni </a:t>
            </a:r>
            <a:r>
              <a:rPr lang="it-IT" sz="1400" dirty="0">
                <a:sym typeface="Symbol"/>
              </a:rPr>
              <a:t></a:t>
            </a:r>
            <a:r>
              <a:rPr lang="it-IT" sz="1400" dirty="0"/>
              <a:t> e conseguentemente dei geni </a:t>
            </a:r>
            <a:r>
              <a:rPr lang="it-IT" sz="1400" dirty="0">
                <a:sym typeface="Symbol"/>
              </a:rPr>
              <a:t></a:t>
            </a:r>
            <a:r>
              <a:rPr lang="it-IT" sz="1400" dirty="0"/>
              <a:t> e </a:t>
            </a:r>
            <a:r>
              <a:rPr lang="it-IT" sz="1400" dirty="0">
                <a:sym typeface="Symbol"/>
              </a:rPr>
              <a:t></a:t>
            </a:r>
            <a:r>
              <a:rPr lang="it-IT" sz="1400" dirty="0"/>
              <a:t>,  </a:t>
            </a:r>
            <a:r>
              <a:rPr lang="it-IT" sz="1400" dirty="0">
                <a:solidFill>
                  <a:srgbClr val="FF0000"/>
                </a:solidFill>
              </a:rPr>
              <a:t>dovuta in parte all’assenza del </a:t>
            </a:r>
            <a:r>
              <a:rPr lang="it-IT" sz="1400" dirty="0" err="1">
                <a:solidFill>
                  <a:srgbClr val="FF0000"/>
                </a:solidFill>
              </a:rPr>
              <a:t>transattivatore</a:t>
            </a:r>
            <a:r>
              <a:rPr lang="it-IT" sz="1400" dirty="0">
                <a:solidFill>
                  <a:srgbClr val="FF0000"/>
                </a:solidFill>
              </a:rPr>
              <a:t> </a:t>
            </a:r>
            <a:r>
              <a:rPr lang="it-IT" sz="1400" dirty="0" smtClean="0">
                <a:solidFill>
                  <a:srgbClr val="FF0000"/>
                </a:solidFill>
              </a:rPr>
              <a:t>VP16/</a:t>
            </a:r>
            <a:r>
              <a:rPr lang="it-IT" sz="1400" dirty="0" smtClean="0">
                <a:solidFill>
                  <a:srgbClr val="FF0000"/>
                </a:solidFill>
                <a:sym typeface="Symbol"/>
              </a:rPr>
              <a:t></a:t>
            </a:r>
            <a:r>
              <a:rPr lang="it-IT" sz="1400" dirty="0">
                <a:solidFill>
                  <a:srgbClr val="FF0000"/>
                </a:solidFill>
              </a:rPr>
              <a:t>TIF che viene perso durante il trasporto assonale. </a:t>
            </a:r>
            <a:r>
              <a:rPr lang="it-IT" sz="1400" dirty="0"/>
              <a:t>Il genoma virale diventa quindi quiescente dal punto di vista </a:t>
            </a:r>
            <a:r>
              <a:rPr lang="it-IT" sz="1400" dirty="0" err="1"/>
              <a:t>trascrizionale</a:t>
            </a:r>
            <a:r>
              <a:rPr lang="it-IT" sz="1400" dirty="0"/>
              <a:t>, associato ad una struttura </a:t>
            </a:r>
            <a:r>
              <a:rPr lang="it-IT" sz="1400" dirty="0" err="1"/>
              <a:t>eterocromatinica</a:t>
            </a:r>
            <a:r>
              <a:rPr lang="it-IT" sz="1400" dirty="0"/>
              <a:t> che impedisce la trascrizione dei geni virali. L’unica eccezione è rappresentata da </a:t>
            </a:r>
            <a:r>
              <a:rPr lang="it-IT" sz="1400" b="1" dirty="0">
                <a:solidFill>
                  <a:srgbClr val="FF0000"/>
                </a:solidFill>
              </a:rPr>
              <a:t>alcuni </a:t>
            </a:r>
            <a:r>
              <a:rPr lang="it-IT" sz="1400" b="1" dirty="0" err="1">
                <a:solidFill>
                  <a:srgbClr val="FF0000"/>
                </a:solidFill>
              </a:rPr>
              <a:t>mRNA</a:t>
            </a:r>
            <a:r>
              <a:rPr lang="it-IT" sz="1400" b="1" dirty="0">
                <a:solidFill>
                  <a:srgbClr val="FF0000"/>
                </a:solidFill>
              </a:rPr>
              <a:t> virali </a:t>
            </a:r>
            <a:r>
              <a:rPr lang="it-IT" sz="1400" b="1" dirty="0" smtClean="0">
                <a:solidFill>
                  <a:srgbClr val="FF0000"/>
                </a:solidFill>
              </a:rPr>
              <a:t>i </a:t>
            </a:r>
            <a:r>
              <a:rPr lang="it-IT" sz="1400" b="1" i="1" dirty="0" err="1">
                <a:solidFill>
                  <a:srgbClr val="FF0000"/>
                </a:solidFill>
              </a:rPr>
              <a:t>Latency</a:t>
            </a:r>
            <a:r>
              <a:rPr lang="it-IT" sz="1400" b="1" i="1" dirty="0">
                <a:solidFill>
                  <a:srgbClr val="FF0000"/>
                </a:solidFill>
              </a:rPr>
              <a:t> </a:t>
            </a:r>
            <a:r>
              <a:rPr lang="it-IT" sz="1400" b="1" i="1" dirty="0" err="1">
                <a:solidFill>
                  <a:srgbClr val="FF0000"/>
                </a:solidFill>
              </a:rPr>
              <a:t>Associated</a:t>
            </a:r>
            <a:r>
              <a:rPr lang="it-IT" sz="1400" b="1" i="1" dirty="0">
                <a:solidFill>
                  <a:srgbClr val="FF0000"/>
                </a:solidFill>
              </a:rPr>
              <a:t> </a:t>
            </a:r>
            <a:r>
              <a:rPr lang="it-IT" sz="1400" b="1" i="1" dirty="0" err="1">
                <a:solidFill>
                  <a:srgbClr val="FF0000"/>
                </a:solidFill>
              </a:rPr>
              <a:t>Transcripts</a:t>
            </a:r>
            <a:r>
              <a:rPr lang="it-IT" sz="1400" b="1" i="1" dirty="0">
                <a:solidFill>
                  <a:srgbClr val="FF0000"/>
                </a:solidFill>
              </a:rPr>
              <a:t> </a:t>
            </a:r>
            <a:r>
              <a:rPr lang="it-IT" sz="1400" b="1" dirty="0">
                <a:solidFill>
                  <a:srgbClr val="FF0000"/>
                </a:solidFill>
              </a:rPr>
              <a:t>(</a:t>
            </a:r>
            <a:r>
              <a:rPr lang="it-IT" sz="1400" b="1" dirty="0" err="1" smtClean="0">
                <a:solidFill>
                  <a:srgbClr val="FF0000"/>
                </a:solidFill>
              </a:rPr>
              <a:t>LATs</a:t>
            </a:r>
            <a:r>
              <a:rPr lang="it-IT" sz="1400" b="1" dirty="0" smtClean="0">
                <a:solidFill>
                  <a:srgbClr val="FF0000"/>
                </a:solidFill>
              </a:rPr>
              <a:t>)</a:t>
            </a:r>
            <a:endParaRPr lang="it-IT" sz="1400" b="1" dirty="0">
              <a:solidFill>
                <a:srgbClr val="FF0000"/>
              </a:solidFill>
            </a:endParaRPr>
          </a:p>
        </p:txBody>
      </p:sp>
      <p:pic>
        <p:nvPicPr>
          <p:cNvPr id="6" name="Picture 2" descr="C:\Users\Manservigi\Documents\Scansioni personali\scansione0095.tif"/>
          <p:cNvPicPr>
            <a:picLocks noGrp="1" noChangeAspect="1" noChangeArrowheads="1"/>
          </p:cNvPicPr>
          <p:nvPr>
            <p:ph idx="1"/>
          </p:nvPr>
        </p:nvPicPr>
        <p:blipFill rotWithShape="1">
          <a:blip r:embed="rId2" cstate="print"/>
          <a:srcRect l="2556" r="5267"/>
          <a:stretch/>
        </p:blipFill>
        <p:spPr bwMode="auto">
          <a:xfrm>
            <a:off x="5084982" y="260648"/>
            <a:ext cx="3951514" cy="6364801"/>
          </a:xfrm>
          <a:prstGeom prst="rect">
            <a:avLst/>
          </a:prstGeom>
          <a:noFill/>
        </p:spPr>
      </p:pic>
    </p:spTree>
    <p:extLst>
      <p:ext uri="{BB962C8B-B14F-4D97-AF65-F5344CB8AC3E}">
        <p14:creationId xmlns:p14="http://schemas.microsoft.com/office/powerpoint/2010/main" val="3348388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60648"/>
            <a:ext cx="8229600" cy="346050"/>
          </a:xfrm>
        </p:spPr>
        <p:txBody>
          <a:bodyPr>
            <a:noAutofit/>
          </a:bodyPr>
          <a:lstStyle/>
          <a:p>
            <a:r>
              <a:rPr lang="it-IT" sz="2800" b="1" dirty="0" smtClean="0"/>
              <a:t>Meccanismi alla base della latenza e riattivazione</a:t>
            </a:r>
            <a:endParaRPr lang="it-IT" sz="2800" b="1" dirty="0"/>
          </a:p>
        </p:txBody>
      </p:sp>
      <p:sp>
        <p:nvSpPr>
          <p:cNvPr id="3" name="Segnaposto contenuto 2"/>
          <p:cNvSpPr>
            <a:spLocks noGrp="1"/>
          </p:cNvSpPr>
          <p:nvPr>
            <p:ph idx="1"/>
          </p:nvPr>
        </p:nvSpPr>
        <p:spPr>
          <a:xfrm>
            <a:off x="277688" y="980728"/>
            <a:ext cx="8686800" cy="5760640"/>
          </a:xfrm>
          <a:ln>
            <a:solidFill>
              <a:schemeClr val="accent1"/>
            </a:solidFill>
          </a:ln>
        </p:spPr>
        <p:txBody>
          <a:bodyPr>
            <a:normAutofit fontScale="25000" lnSpcReduction="20000"/>
          </a:bodyPr>
          <a:lstStyle/>
          <a:p>
            <a:pPr algn="just">
              <a:buFont typeface="Wingdings" panose="05000000000000000000" pitchFamily="2" charset="2"/>
              <a:buChar char="Ø"/>
            </a:pPr>
            <a:r>
              <a:rPr lang="it-IT" sz="5600" dirty="0" smtClean="0"/>
              <a:t>Il principale fattore di attivazione dell’infezione produttiva, la VP16 (proteina del tegumento), non viene efficacemente trasportata lungo gli assoni al nucleo neuronale per cui non vengono attivati i geni </a:t>
            </a:r>
            <a:r>
              <a:rPr lang="it-IT" sz="5600" i="1" dirty="0" smtClean="0"/>
              <a:t>alfa. </a:t>
            </a:r>
            <a:r>
              <a:rPr lang="it-IT" sz="5600" dirty="0" smtClean="0"/>
              <a:t>Nella latenza il genoma virale viene </a:t>
            </a:r>
            <a:r>
              <a:rPr lang="it-IT" sz="5600" dirty="0" err="1" smtClean="0"/>
              <a:t>circolarizzato</a:t>
            </a:r>
            <a:r>
              <a:rPr lang="it-IT" sz="5600" dirty="0" smtClean="0"/>
              <a:t> ed associato ad istoni in una struttura </a:t>
            </a:r>
            <a:r>
              <a:rPr lang="it-IT" sz="5600" dirty="0" err="1" smtClean="0"/>
              <a:t>pseudocromatinica</a:t>
            </a:r>
            <a:r>
              <a:rPr lang="it-IT" sz="5600" dirty="0" smtClean="0"/>
              <a:t> che impedisce l’integrazione del DNA virale nel genoma cellulare.</a:t>
            </a:r>
          </a:p>
          <a:p>
            <a:pPr algn="just">
              <a:buFont typeface="Wingdings" panose="05000000000000000000" pitchFamily="2" charset="2"/>
              <a:buChar char="Ø"/>
            </a:pPr>
            <a:r>
              <a:rPr lang="it-IT" sz="5600" dirty="0" smtClean="0"/>
              <a:t>La presenza di trascritti LAT  favoriscono la latenza </a:t>
            </a:r>
            <a:r>
              <a:rPr lang="it-IT" sz="5600" dirty="0" smtClean="0">
                <a:solidFill>
                  <a:srgbClr val="FF0000"/>
                </a:solidFill>
              </a:rPr>
              <a:t>impedendo la morte per apoptosi delle cellule neuronali.</a:t>
            </a:r>
          </a:p>
          <a:p>
            <a:pPr algn="just">
              <a:buFont typeface="Wingdings" panose="05000000000000000000" pitchFamily="2" charset="2"/>
              <a:buChar char="Ø"/>
            </a:pPr>
            <a:r>
              <a:rPr lang="it-IT" sz="5600" dirty="0" smtClean="0"/>
              <a:t>I trascritti LAT danno origine a tre diversi </a:t>
            </a:r>
            <a:r>
              <a:rPr lang="it-IT" sz="5600" dirty="0" smtClean="0">
                <a:solidFill>
                  <a:srgbClr val="FF0000"/>
                </a:solidFill>
              </a:rPr>
              <a:t>micro RNA virali </a:t>
            </a:r>
            <a:r>
              <a:rPr lang="it-IT" sz="5600" dirty="0" smtClean="0"/>
              <a:t>che vengono espressi a tempi diversi e sembrano regolare la latenza e riattivazione degradando e  silenziando i messaggeri di alcune proteine regolatrici.</a:t>
            </a:r>
          </a:p>
          <a:p>
            <a:pPr algn="just">
              <a:buFont typeface="Wingdings" panose="05000000000000000000" pitchFamily="2" charset="2"/>
              <a:buChar char="Ø"/>
            </a:pPr>
            <a:r>
              <a:rPr lang="it-IT" sz="5600" dirty="0" smtClean="0"/>
              <a:t> L’equilibrio fisiologico di </a:t>
            </a:r>
            <a:r>
              <a:rPr lang="it-IT" sz="5600" dirty="0" err="1" smtClean="0"/>
              <a:t>glucocorticoidi</a:t>
            </a:r>
            <a:r>
              <a:rPr lang="it-IT" sz="5600" dirty="0" smtClean="0"/>
              <a:t> e di una </a:t>
            </a:r>
            <a:r>
              <a:rPr lang="it-IT" sz="5600" dirty="0" err="1" smtClean="0"/>
              <a:t>neurotrofina</a:t>
            </a:r>
            <a:r>
              <a:rPr lang="it-IT" sz="5600" dirty="0" smtClean="0"/>
              <a:t>, il fattore di crescita neuronale (NGF), viene alterato negli episodi di stress psicologici e questa variabilità sembra incidere sulla latenza e riattivazione.            A questo riguardo si è visto che NGF può favorire la latenza, mentre i </a:t>
            </a:r>
            <a:r>
              <a:rPr lang="it-IT" sz="5600" dirty="0" err="1" smtClean="0"/>
              <a:t>glucocorticoidi</a:t>
            </a:r>
            <a:r>
              <a:rPr lang="it-IT" sz="5600" dirty="0" smtClean="0"/>
              <a:t> favoriscono la riattivazione agendo indirettamente su due diverse origini di replicazione del genoma virale. </a:t>
            </a:r>
            <a:r>
              <a:rPr lang="it-IT" sz="5600" dirty="0" smtClean="0">
                <a:solidFill>
                  <a:srgbClr val="FF0000"/>
                </a:solidFill>
              </a:rPr>
              <a:t>Il livello del </a:t>
            </a:r>
            <a:r>
              <a:rPr lang="it-IT" sz="5600" dirty="0" err="1" smtClean="0">
                <a:solidFill>
                  <a:srgbClr val="FF0000"/>
                </a:solidFill>
              </a:rPr>
              <a:t>glucocoticoidi</a:t>
            </a:r>
            <a:r>
              <a:rPr lang="it-IT" sz="5600" dirty="0" smtClean="0">
                <a:solidFill>
                  <a:srgbClr val="FF0000"/>
                </a:solidFill>
              </a:rPr>
              <a:t> aumenta in condizioni di stress </a:t>
            </a:r>
            <a:r>
              <a:rPr lang="it-IT" sz="5600" dirty="0" err="1" smtClean="0">
                <a:solidFill>
                  <a:srgbClr val="FF0000"/>
                </a:solidFill>
              </a:rPr>
              <a:t>psico</a:t>
            </a:r>
            <a:r>
              <a:rPr lang="it-IT" sz="5600" dirty="0" smtClean="0">
                <a:solidFill>
                  <a:srgbClr val="FF0000"/>
                </a:solidFill>
              </a:rPr>
              <a:t>/fisico.</a:t>
            </a:r>
          </a:p>
          <a:p>
            <a:pPr algn="just">
              <a:buFont typeface="Wingdings" panose="05000000000000000000" pitchFamily="2" charset="2"/>
              <a:buChar char="Ø"/>
            </a:pPr>
            <a:r>
              <a:rPr lang="it-IT" sz="5600" dirty="0" smtClean="0"/>
              <a:t>quando il virus raggiunge i gangli gli antigeni virali sono presenti per circa tre giorni per poi scomparire in seguito alla presenza nel trigemino di un infiltrato contenente cellule NK e linfociti T CD8+. </a:t>
            </a:r>
            <a:r>
              <a:rPr lang="it-IT" sz="5600" b="1" dirty="0" smtClean="0">
                <a:solidFill>
                  <a:srgbClr val="FF0000"/>
                </a:solidFill>
              </a:rPr>
              <a:t>Episodi di micro-riattivazione abortiva, che non porta alla produzione di particelle virali, favorisce la permanenza dei CD8 nei gangli. </a:t>
            </a:r>
            <a:r>
              <a:rPr lang="it-IT" sz="5600" dirty="0" smtClean="0"/>
              <a:t>La presenza dei CD8 controlla  i meccanismi di latenza e riattivazione attraverso la citotossicità </a:t>
            </a:r>
            <a:r>
              <a:rPr lang="it-IT" sz="5600" dirty="0" err="1" smtClean="0"/>
              <a:t>cellulo</a:t>
            </a:r>
            <a:r>
              <a:rPr lang="it-IT" sz="5600" dirty="0"/>
              <a:t>-</a:t>
            </a:r>
            <a:r>
              <a:rPr lang="it-IT" sz="5600" dirty="0" smtClean="0"/>
              <a:t>mediata  e la produzione di interferone gamma. </a:t>
            </a:r>
          </a:p>
          <a:p>
            <a:pPr algn="just">
              <a:buFont typeface="Wingdings" panose="05000000000000000000" pitchFamily="2" charset="2"/>
              <a:buChar char="Ø"/>
            </a:pPr>
            <a:r>
              <a:rPr lang="it-IT" sz="5600" dirty="0" smtClean="0"/>
              <a:t>Stress psicologici e fisici sono in grado di favorire la produzione di peptidi ed ormoni neuroendocrini che influenzano l’attività dei CD8, associando il controllo della latenza all’attività del sistema nervoso simpatico. </a:t>
            </a:r>
          </a:p>
          <a:p>
            <a:pPr algn="just">
              <a:buFont typeface="Wingdings" panose="05000000000000000000" pitchFamily="2" charset="2"/>
              <a:buChar char="Ø"/>
            </a:pPr>
            <a:r>
              <a:rPr lang="it-IT" sz="5600" b="1" dirty="0" smtClean="0">
                <a:solidFill>
                  <a:srgbClr val="FF0000"/>
                </a:solidFill>
              </a:rPr>
              <a:t>Fattori ambientali che causano la riattivazione includono, stress emozionali, febbre, esposizione agli UV, cambiamenti ormonali, interventi odontoiatrici, varie forme di trauma. E’ possibile che questi stimoli possano agire direttamente sui neuroni o indirettamente attraverso altri tipi cellulari presenti nei gangli.</a:t>
            </a:r>
          </a:p>
          <a:p>
            <a:pPr algn="just">
              <a:buFont typeface="Wingdings" panose="05000000000000000000" pitchFamily="2" charset="2"/>
              <a:buChar char="Ø"/>
            </a:pPr>
            <a:endParaRPr lang="it-IT" sz="2600" dirty="0" smtClean="0"/>
          </a:p>
          <a:p>
            <a:pPr marL="0" indent="0" algn="just">
              <a:buNone/>
            </a:pPr>
            <a:endParaRPr lang="it-IT" sz="1600" dirty="0" smtClean="0"/>
          </a:p>
          <a:p>
            <a:pPr marL="0" indent="0" algn="just">
              <a:buNone/>
            </a:pPr>
            <a:endParaRPr lang="it-IT" sz="1600" dirty="0"/>
          </a:p>
          <a:p>
            <a:pPr marL="0" indent="0" algn="just">
              <a:buNone/>
            </a:pPr>
            <a:r>
              <a:rPr lang="it-IT" sz="3500" b="1" dirty="0" smtClean="0"/>
              <a:t>*</a:t>
            </a:r>
            <a:r>
              <a:rPr lang="it-IT" sz="4800" b="1" dirty="0" err="1" smtClean="0"/>
              <a:t>microRNA</a:t>
            </a:r>
            <a:r>
              <a:rPr lang="it-IT" sz="4800" dirty="0" smtClean="0"/>
              <a:t> (</a:t>
            </a:r>
            <a:r>
              <a:rPr lang="it-IT" sz="4800" dirty="0" err="1" smtClean="0"/>
              <a:t>miRNA</a:t>
            </a:r>
            <a:r>
              <a:rPr lang="it-IT" sz="4800" dirty="0" smtClean="0"/>
              <a:t>) sono </a:t>
            </a:r>
            <a:r>
              <a:rPr lang="it-IT" sz="4800" dirty="0"/>
              <a:t>piccole </a:t>
            </a:r>
            <a:r>
              <a:rPr lang="it-IT" sz="4800" dirty="0" smtClean="0"/>
              <a:t>molecole endogene </a:t>
            </a:r>
            <a:r>
              <a:rPr lang="it-IT" sz="4800" dirty="0"/>
              <a:t>di </a:t>
            </a:r>
            <a:r>
              <a:rPr lang="it-IT" sz="4800" dirty="0">
                <a:hlinkClick r:id="rId3" tooltip="RNA"/>
              </a:rPr>
              <a:t>RNA</a:t>
            </a:r>
            <a:r>
              <a:rPr lang="it-IT" sz="4800" dirty="0"/>
              <a:t> </a:t>
            </a:r>
            <a:r>
              <a:rPr lang="it-IT" sz="4800" dirty="0">
                <a:hlinkClick r:id="rId4" tooltip="RNA non codificante"/>
              </a:rPr>
              <a:t>non </a:t>
            </a:r>
            <a:r>
              <a:rPr lang="it-IT" sz="4800" dirty="0" smtClean="0">
                <a:hlinkClick r:id="rId4" tooltip="RNA non codificante"/>
              </a:rPr>
              <a:t>codificante</a:t>
            </a:r>
            <a:r>
              <a:rPr lang="it-IT" sz="4800" dirty="0"/>
              <a:t> </a:t>
            </a:r>
            <a:r>
              <a:rPr lang="it-IT" sz="4800" dirty="0" smtClean="0"/>
              <a:t>a singolo filamento,</a:t>
            </a:r>
            <a:r>
              <a:rPr lang="it-IT" sz="4800" dirty="0"/>
              <a:t/>
            </a:r>
            <a:br>
              <a:rPr lang="it-IT" sz="4800" dirty="0"/>
            </a:br>
            <a:r>
              <a:rPr lang="it-IT" sz="4800" dirty="0"/>
              <a:t>f</a:t>
            </a:r>
            <a:r>
              <a:rPr lang="it-IT" sz="4800" dirty="0" smtClean="0"/>
              <a:t>ormate da 20-22 nucleotidi, attivi </a:t>
            </a:r>
            <a:r>
              <a:rPr lang="it-IT" sz="4800" dirty="0"/>
              <a:t>nella regolazione </a:t>
            </a:r>
            <a:r>
              <a:rPr lang="it-IT" sz="4800" dirty="0" err="1"/>
              <a:t>trascrizionale</a:t>
            </a:r>
            <a:r>
              <a:rPr lang="it-IT" sz="4800" dirty="0"/>
              <a:t> e </a:t>
            </a:r>
            <a:r>
              <a:rPr lang="it-IT" sz="4800" b="1" dirty="0">
                <a:solidFill>
                  <a:srgbClr val="FF0000"/>
                </a:solidFill>
              </a:rPr>
              <a:t>post-</a:t>
            </a:r>
            <a:r>
              <a:rPr lang="it-IT" sz="4800" b="1" dirty="0" err="1">
                <a:solidFill>
                  <a:srgbClr val="FF0000"/>
                </a:solidFill>
              </a:rPr>
              <a:t>trascrizionale</a:t>
            </a:r>
            <a:r>
              <a:rPr lang="it-IT" sz="4800" dirty="0"/>
              <a:t> dell'espressione </a:t>
            </a:r>
            <a:r>
              <a:rPr lang="it-IT" sz="4800" dirty="0" smtClean="0"/>
              <a:t>genica mediante il </a:t>
            </a:r>
            <a:r>
              <a:rPr lang="it-IT" sz="4800" dirty="0" err="1" smtClean="0"/>
              <a:t>riconoscimeto</a:t>
            </a:r>
            <a:r>
              <a:rPr lang="it-IT" sz="4800" dirty="0" smtClean="0"/>
              <a:t> di sequenze complementari presenti sugli RNA messaggeri </a:t>
            </a:r>
            <a:r>
              <a:rPr lang="it-IT" sz="4800" dirty="0"/>
              <a:t>(</a:t>
            </a:r>
            <a:r>
              <a:rPr lang="it-IT" sz="4800" dirty="0" err="1"/>
              <a:t>mRNA</a:t>
            </a:r>
            <a:r>
              <a:rPr lang="it-IT" sz="4800" dirty="0"/>
              <a:t>), </a:t>
            </a:r>
            <a:r>
              <a:rPr lang="it-IT" sz="4800" dirty="0" smtClean="0"/>
              <a:t>con </a:t>
            </a:r>
            <a:r>
              <a:rPr lang="it-IT" sz="4800" dirty="0"/>
              <a:t>conseguente </a:t>
            </a:r>
            <a:r>
              <a:rPr lang="it-IT" sz="4800" dirty="0" err="1">
                <a:hlinkClick r:id="rId5" tooltip="RNA interference"/>
              </a:rPr>
              <a:t>silenziamento</a:t>
            </a:r>
            <a:r>
              <a:rPr lang="it-IT" sz="4800" dirty="0">
                <a:hlinkClick r:id="rId5" tooltip="RNA interference"/>
              </a:rPr>
              <a:t> genico</a:t>
            </a:r>
            <a:r>
              <a:rPr lang="it-IT" sz="4800" dirty="0"/>
              <a:t> </a:t>
            </a:r>
            <a:r>
              <a:rPr lang="it-IT" sz="4800" u="sng" dirty="0">
                <a:solidFill>
                  <a:srgbClr val="FF0000"/>
                </a:solidFill>
              </a:rPr>
              <a:t>tramite </a:t>
            </a:r>
            <a:r>
              <a:rPr lang="it-IT" sz="4800" u="sng" dirty="0" smtClean="0">
                <a:solidFill>
                  <a:srgbClr val="FF0000"/>
                </a:solidFill>
              </a:rPr>
              <a:t>repressione </a:t>
            </a:r>
            <a:r>
              <a:rPr lang="it-IT" sz="4800" u="sng" dirty="0" err="1" smtClean="0">
                <a:solidFill>
                  <a:srgbClr val="FF0000"/>
                </a:solidFill>
              </a:rPr>
              <a:t>traduzionale</a:t>
            </a:r>
            <a:r>
              <a:rPr lang="it-IT" sz="4800" u="sng" dirty="0" smtClean="0">
                <a:solidFill>
                  <a:srgbClr val="FF0000"/>
                </a:solidFill>
              </a:rPr>
              <a:t> </a:t>
            </a:r>
            <a:r>
              <a:rPr lang="it-IT" sz="4800" dirty="0"/>
              <a:t>o </a:t>
            </a:r>
            <a:r>
              <a:rPr lang="it-IT" sz="4800" u="sng" dirty="0">
                <a:solidFill>
                  <a:srgbClr val="FF0000"/>
                </a:solidFill>
              </a:rPr>
              <a:t>degradazione della molecola bersaglio</a:t>
            </a:r>
            <a:r>
              <a:rPr lang="it-IT" sz="4800" u="sng" dirty="0" smtClean="0">
                <a:solidFill>
                  <a:srgbClr val="FF0000"/>
                </a:solidFill>
              </a:rPr>
              <a:t>.</a:t>
            </a:r>
          </a:p>
          <a:p>
            <a:pPr marL="0" indent="0" algn="just">
              <a:buNone/>
            </a:pPr>
            <a:endParaRPr lang="it-IT" sz="1400" dirty="0">
              <a:solidFill>
                <a:srgbClr val="FF0000"/>
              </a:solidFill>
            </a:endParaRPr>
          </a:p>
        </p:txBody>
      </p:sp>
    </p:spTree>
    <p:extLst>
      <p:ext uri="{BB962C8B-B14F-4D97-AF65-F5344CB8AC3E}">
        <p14:creationId xmlns:p14="http://schemas.microsoft.com/office/powerpoint/2010/main" val="8936075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0" y="44624"/>
            <a:ext cx="5606654" cy="683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it-IT" altLang="it-IT" sz="2400" b="1" dirty="0">
                <a:solidFill>
                  <a:srgbClr val="000066"/>
                </a:solidFill>
                <a:latin typeface="Arial" charset="0"/>
                <a:cs typeface="Arial" charset="0"/>
              </a:rPr>
              <a:t>Malattie da VHS-1 e -2</a:t>
            </a:r>
          </a:p>
          <a:p>
            <a:pPr eaLnBrk="1" hangingPunct="1">
              <a:spcBef>
                <a:spcPct val="0"/>
              </a:spcBef>
              <a:buFontTx/>
              <a:buNone/>
            </a:pPr>
            <a:endParaRPr lang="it-IT" altLang="it-IT" sz="2400" dirty="0">
              <a:solidFill>
                <a:srgbClr val="000066"/>
              </a:solidFill>
              <a:latin typeface="Arial" charset="0"/>
              <a:cs typeface="Arial" charset="0"/>
            </a:endParaRPr>
          </a:p>
          <a:p>
            <a:pPr algn="just" eaLnBrk="1" hangingPunct="1">
              <a:spcBef>
                <a:spcPct val="0"/>
              </a:spcBef>
              <a:buFontTx/>
              <a:buNone/>
            </a:pPr>
            <a:r>
              <a:rPr lang="en-US" altLang="it-IT" sz="1500" dirty="0" err="1">
                <a:latin typeface="+mn-lt"/>
                <a:cs typeface="Arial" charset="0"/>
              </a:rPr>
              <a:t>Entrambi</a:t>
            </a:r>
            <a:r>
              <a:rPr lang="en-US" altLang="it-IT" sz="1500" dirty="0">
                <a:latin typeface="+mn-lt"/>
                <a:cs typeface="Arial" charset="0"/>
              </a:rPr>
              <a:t> VHS-1 e VHS-2 </a:t>
            </a:r>
            <a:r>
              <a:rPr lang="en-US" altLang="it-IT" sz="1500" dirty="0" err="1">
                <a:latin typeface="+mn-lt"/>
                <a:cs typeface="Arial" charset="0"/>
              </a:rPr>
              <a:t>sono</a:t>
            </a:r>
            <a:r>
              <a:rPr lang="en-US" altLang="it-IT" sz="1500" dirty="0">
                <a:latin typeface="+mn-lt"/>
                <a:cs typeface="Arial" charset="0"/>
              </a:rPr>
              <a:t> </a:t>
            </a:r>
            <a:r>
              <a:rPr lang="en-US" altLang="it-IT" sz="1500" dirty="0" err="1">
                <a:latin typeface="+mn-lt"/>
                <a:cs typeface="Arial" charset="0"/>
              </a:rPr>
              <a:t>ubiquitari</a:t>
            </a:r>
            <a:r>
              <a:rPr lang="en-US" altLang="it-IT" sz="1500" dirty="0">
                <a:latin typeface="+mn-lt"/>
                <a:cs typeface="Arial" charset="0"/>
              </a:rPr>
              <a:t>, </a:t>
            </a:r>
            <a:r>
              <a:rPr lang="en-US" altLang="it-IT" sz="1500" dirty="0" err="1">
                <a:latin typeface="+mn-lt"/>
                <a:cs typeface="Arial" charset="0"/>
              </a:rPr>
              <a:t>si</a:t>
            </a:r>
            <a:r>
              <a:rPr lang="en-US" altLang="it-IT" sz="1500" dirty="0">
                <a:latin typeface="+mn-lt"/>
                <a:cs typeface="Arial" charset="0"/>
              </a:rPr>
              <a:t> </a:t>
            </a:r>
            <a:r>
              <a:rPr lang="en-US" altLang="it-IT" sz="1500" dirty="0" err="1">
                <a:latin typeface="+mn-lt"/>
                <a:cs typeface="Arial" charset="0"/>
              </a:rPr>
              <a:t>trovano</a:t>
            </a:r>
            <a:r>
              <a:rPr lang="en-US" altLang="it-IT" sz="1500" dirty="0">
                <a:latin typeface="+mn-lt"/>
                <a:cs typeface="Arial" charset="0"/>
              </a:rPr>
              <a:t> </a:t>
            </a:r>
            <a:r>
              <a:rPr lang="en-US" altLang="it-IT" sz="1500" dirty="0" err="1">
                <a:latin typeface="+mn-lt"/>
                <a:cs typeface="Arial" charset="0"/>
              </a:rPr>
              <a:t>nelle</a:t>
            </a:r>
            <a:r>
              <a:rPr lang="en-US" altLang="it-IT" sz="1500" dirty="0">
                <a:latin typeface="+mn-lt"/>
                <a:cs typeface="Arial" charset="0"/>
              </a:rPr>
              <a:t> </a:t>
            </a:r>
            <a:r>
              <a:rPr lang="en-US" altLang="it-IT" sz="1500" dirty="0" err="1">
                <a:latin typeface="+mn-lt"/>
                <a:cs typeface="Arial" charset="0"/>
              </a:rPr>
              <a:t>lesioni</a:t>
            </a:r>
            <a:r>
              <a:rPr lang="en-US" altLang="it-IT" sz="1500" dirty="0">
                <a:latin typeface="+mn-lt"/>
                <a:cs typeface="Arial" charset="0"/>
              </a:rPr>
              <a:t> </a:t>
            </a:r>
            <a:r>
              <a:rPr lang="en-US" altLang="it-IT" sz="1500" dirty="0" err="1">
                <a:latin typeface="+mn-lt"/>
                <a:cs typeface="Arial" charset="0"/>
              </a:rPr>
              <a:t>della</a:t>
            </a:r>
            <a:r>
              <a:rPr lang="en-US" altLang="it-IT" sz="1500" dirty="0">
                <a:latin typeface="+mn-lt"/>
                <a:cs typeface="Arial" charset="0"/>
              </a:rPr>
              <a:t> cute e </a:t>
            </a:r>
            <a:r>
              <a:rPr lang="en-US" altLang="it-IT" sz="1500" dirty="0" err="1">
                <a:latin typeface="+mn-lt"/>
                <a:cs typeface="Arial" charset="0"/>
              </a:rPr>
              <a:t>mucose</a:t>
            </a:r>
            <a:r>
              <a:rPr lang="en-US" altLang="it-IT" sz="1500" dirty="0">
                <a:latin typeface="+mn-lt"/>
                <a:cs typeface="Arial" charset="0"/>
              </a:rPr>
              <a:t>, e in </a:t>
            </a:r>
            <a:r>
              <a:rPr lang="en-US" altLang="it-IT" sz="1500" dirty="0" err="1" smtClean="0">
                <a:latin typeface="+mn-lt"/>
                <a:cs typeface="Arial" charset="0"/>
              </a:rPr>
              <a:t>fluidi</a:t>
            </a:r>
            <a:r>
              <a:rPr lang="en-US" altLang="it-IT" sz="1500" dirty="0" smtClean="0">
                <a:latin typeface="+mn-lt"/>
                <a:cs typeface="Arial" charset="0"/>
              </a:rPr>
              <a:t> </a:t>
            </a:r>
            <a:r>
              <a:rPr lang="en-US" altLang="it-IT" sz="1500" dirty="0" err="1" smtClean="0">
                <a:latin typeface="+mn-lt"/>
                <a:cs typeface="Arial" charset="0"/>
              </a:rPr>
              <a:t>corporei</a:t>
            </a:r>
            <a:r>
              <a:rPr lang="en-US" altLang="it-IT" sz="1500" dirty="0" smtClean="0">
                <a:latin typeface="+mn-lt"/>
                <a:cs typeface="Arial" charset="0"/>
              </a:rPr>
              <a:t>.</a:t>
            </a:r>
          </a:p>
          <a:p>
            <a:pPr algn="just" eaLnBrk="1" hangingPunct="1">
              <a:spcBef>
                <a:spcPct val="0"/>
              </a:spcBef>
              <a:buFontTx/>
              <a:buNone/>
            </a:pPr>
            <a:endParaRPr lang="en-US" altLang="it-IT" sz="1500" dirty="0">
              <a:latin typeface="+mn-lt"/>
              <a:cs typeface="Arial" charset="0"/>
            </a:endParaRPr>
          </a:p>
          <a:p>
            <a:pPr algn="just" eaLnBrk="1" hangingPunct="1">
              <a:spcBef>
                <a:spcPct val="0"/>
              </a:spcBef>
              <a:buFontTx/>
              <a:buNone/>
            </a:pPr>
            <a:r>
              <a:rPr lang="it-IT" altLang="it-IT" sz="1500" b="1" u="sng" dirty="0" smtClean="0">
                <a:latin typeface="+mn-lt"/>
                <a:cs typeface="Arial" charset="0"/>
              </a:rPr>
              <a:t>Herpes </a:t>
            </a:r>
            <a:r>
              <a:rPr lang="it-IT" altLang="it-IT" sz="1500" b="1" u="sng" dirty="0">
                <a:latin typeface="+mn-lt"/>
                <a:cs typeface="Arial" charset="0"/>
              </a:rPr>
              <a:t>orale</a:t>
            </a:r>
            <a:r>
              <a:rPr lang="it-IT" altLang="it-IT" sz="1500" dirty="0">
                <a:latin typeface="+mn-lt"/>
                <a:cs typeface="Arial" charset="0"/>
              </a:rPr>
              <a:t>: associato  </a:t>
            </a:r>
            <a:r>
              <a:rPr lang="it-IT" altLang="it-IT" sz="1500" dirty="0" smtClean="0">
                <a:latin typeface="+mn-lt"/>
                <a:cs typeface="Arial" charset="0"/>
              </a:rPr>
              <a:t>a </a:t>
            </a:r>
            <a:r>
              <a:rPr lang="it-IT" altLang="it-IT" sz="1500" dirty="0">
                <a:latin typeface="+mn-lt"/>
                <a:cs typeface="Arial" charset="0"/>
              </a:rPr>
              <a:t>VHS-1 </a:t>
            </a:r>
            <a:r>
              <a:rPr lang="it-IT" altLang="it-IT" sz="1500" dirty="0" smtClean="0">
                <a:latin typeface="+mn-lt"/>
                <a:cs typeface="Arial" charset="0"/>
              </a:rPr>
              <a:t>e raramente a </a:t>
            </a:r>
            <a:r>
              <a:rPr lang="it-IT" altLang="it-IT" sz="1500" dirty="0">
                <a:latin typeface="+mn-lt"/>
                <a:cs typeface="Arial" charset="0"/>
              </a:rPr>
              <a:t>VHS-2.</a:t>
            </a:r>
          </a:p>
          <a:p>
            <a:pPr algn="just" eaLnBrk="1" hangingPunct="1">
              <a:spcBef>
                <a:spcPct val="0"/>
              </a:spcBef>
              <a:buNone/>
            </a:pPr>
            <a:r>
              <a:rPr lang="en-US" altLang="it-IT" sz="1500" dirty="0" err="1" smtClean="0">
                <a:latin typeface="+mn-lt"/>
                <a:cs typeface="Arial" charset="0"/>
              </a:rPr>
              <a:t>L’infezione</a:t>
            </a:r>
            <a:r>
              <a:rPr lang="en-US" altLang="it-IT" sz="1500" dirty="0" smtClean="0">
                <a:latin typeface="+mn-lt"/>
                <a:cs typeface="Arial" charset="0"/>
              </a:rPr>
              <a:t> </a:t>
            </a:r>
            <a:r>
              <a:rPr lang="en-US" altLang="it-IT" sz="1500" dirty="0" err="1" smtClean="0">
                <a:latin typeface="+mn-lt"/>
                <a:cs typeface="Arial" charset="0"/>
              </a:rPr>
              <a:t>primaria</a:t>
            </a:r>
            <a:r>
              <a:rPr lang="en-US" altLang="it-IT" sz="1500" dirty="0" smtClean="0">
                <a:latin typeface="+mn-lt"/>
                <a:cs typeface="Arial" charset="0"/>
              </a:rPr>
              <a:t> </a:t>
            </a:r>
            <a:r>
              <a:rPr lang="en-US" altLang="it-IT" sz="1500" dirty="0" err="1" smtClean="0">
                <a:latin typeface="+mn-lt"/>
                <a:cs typeface="Arial" charset="0"/>
              </a:rPr>
              <a:t>nei</a:t>
            </a:r>
            <a:r>
              <a:rPr lang="en-US" altLang="it-IT" sz="1500" dirty="0" smtClean="0">
                <a:latin typeface="+mn-lt"/>
                <a:cs typeface="Arial" charset="0"/>
              </a:rPr>
              <a:t> bambini è </a:t>
            </a:r>
            <a:r>
              <a:rPr lang="en-US" altLang="it-IT" sz="1500" dirty="0" err="1" smtClean="0">
                <a:latin typeface="+mn-lt"/>
                <a:cs typeface="Arial" charset="0"/>
              </a:rPr>
              <a:t>principalmente</a:t>
            </a:r>
            <a:r>
              <a:rPr lang="en-US" altLang="it-IT" sz="1500" dirty="0" smtClean="0">
                <a:latin typeface="+mn-lt"/>
                <a:cs typeface="Arial" charset="0"/>
              </a:rPr>
              <a:t> associate a VHS-1 </a:t>
            </a:r>
            <a:r>
              <a:rPr lang="en-US" altLang="it-IT" sz="1500" dirty="0" err="1" smtClean="0">
                <a:latin typeface="+mn-lt"/>
                <a:cs typeface="Arial" charset="0"/>
              </a:rPr>
              <a:t>ed</a:t>
            </a:r>
            <a:r>
              <a:rPr lang="en-US" altLang="it-IT" sz="1500" dirty="0" smtClean="0">
                <a:latin typeface="+mn-lt"/>
                <a:cs typeface="Arial" charset="0"/>
              </a:rPr>
              <a:t> è </a:t>
            </a:r>
            <a:r>
              <a:rPr lang="en-US" altLang="it-IT" sz="1500" dirty="0" err="1" smtClean="0">
                <a:latin typeface="+mn-lt"/>
                <a:cs typeface="Arial" charset="0"/>
              </a:rPr>
              <a:t>caratterizzata</a:t>
            </a:r>
            <a:r>
              <a:rPr lang="en-US" altLang="it-IT" sz="1500" dirty="0" smtClean="0">
                <a:latin typeface="+mn-lt"/>
                <a:cs typeface="Arial" charset="0"/>
              </a:rPr>
              <a:t> da </a:t>
            </a:r>
            <a:r>
              <a:rPr lang="en-US" altLang="it-IT" sz="1500" dirty="0" err="1" smtClean="0">
                <a:latin typeface="+mn-lt"/>
                <a:cs typeface="Arial" charset="0"/>
              </a:rPr>
              <a:t>una</a:t>
            </a:r>
            <a:r>
              <a:rPr lang="en-US" altLang="it-IT" sz="1500" dirty="0" smtClean="0">
                <a:latin typeface="+mn-lt"/>
                <a:cs typeface="Arial" charset="0"/>
              </a:rPr>
              <a:t> </a:t>
            </a:r>
            <a:r>
              <a:rPr lang="en-US" altLang="it-IT" sz="1500" dirty="0" err="1" smtClean="0">
                <a:solidFill>
                  <a:srgbClr val="FF0000"/>
                </a:solidFill>
                <a:latin typeface="+mn-lt"/>
                <a:cs typeface="Arial" charset="0"/>
              </a:rPr>
              <a:t>gengivostomatite</a:t>
            </a:r>
            <a:r>
              <a:rPr lang="en-US" altLang="it-IT" sz="1500" dirty="0" smtClean="0">
                <a:latin typeface="+mn-lt"/>
                <a:cs typeface="Arial" charset="0"/>
              </a:rPr>
              <a:t> o </a:t>
            </a:r>
            <a:r>
              <a:rPr lang="en-US" altLang="it-IT" sz="1500" dirty="0" err="1" smtClean="0">
                <a:latin typeface="+mn-lt"/>
                <a:cs typeface="Arial" charset="0"/>
              </a:rPr>
              <a:t>stomatite</a:t>
            </a:r>
            <a:r>
              <a:rPr lang="en-US" altLang="it-IT" sz="1500" dirty="0" smtClean="0">
                <a:latin typeface="+mn-lt"/>
                <a:cs typeface="Arial" charset="0"/>
              </a:rPr>
              <a:t> </a:t>
            </a:r>
            <a:r>
              <a:rPr lang="en-US" altLang="it-IT" sz="1500" dirty="0" err="1" smtClean="0">
                <a:latin typeface="+mn-lt"/>
                <a:cs typeface="Arial" charset="0"/>
              </a:rPr>
              <a:t>erpetica</a:t>
            </a:r>
            <a:r>
              <a:rPr lang="en-US" altLang="it-IT" sz="1500" dirty="0" smtClean="0">
                <a:latin typeface="+mn-lt"/>
                <a:cs typeface="Arial" charset="0"/>
              </a:rPr>
              <a:t> </a:t>
            </a:r>
            <a:r>
              <a:rPr lang="en-US" altLang="it-IT" sz="1500" dirty="0" err="1" smtClean="0">
                <a:latin typeface="+mn-lt"/>
                <a:cs typeface="Arial" charset="0"/>
              </a:rPr>
              <a:t>che</a:t>
            </a:r>
            <a:r>
              <a:rPr lang="en-US" altLang="it-IT" sz="1500" dirty="0" smtClean="0">
                <a:latin typeface="+mn-lt"/>
                <a:cs typeface="Arial" charset="0"/>
              </a:rPr>
              <a:t> </a:t>
            </a:r>
            <a:r>
              <a:rPr lang="en-US" altLang="it-IT" sz="1500" dirty="0" err="1" smtClean="0">
                <a:latin typeface="+mn-lt"/>
                <a:cs typeface="Arial" charset="0"/>
              </a:rPr>
              <a:t>si</a:t>
            </a:r>
            <a:r>
              <a:rPr lang="en-US" altLang="it-IT" sz="1500" dirty="0" smtClean="0">
                <a:latin typeface="+mn-lt"/>
                <a:cs typeface="Arial" charset="0"/>
              </a:rPr>
              <a:t> </a:t>
            </a:r>
            <a:r>
              <a:rPr lang="en-US" altLang="it-IT" sz="1500" dirty="0" err="1" smtClean="0">
                <a:latin typeface="+mn-lt"/>
                <a:cs typeface="Arial" charset="0"/>
              </a:rPr>
              <a:t>può</a:t>
            </a:r>
            <a:r>
              <a:rPr lang="en-US" altLang="it-IT" sz="1500" dirty="0" smtClean="0">
                <a:latin typeface="+mn-lt"/>
                <a:cs typeface="Arial" charset="0"/>
              </a:rPr>
              <a:t> </a:t>
            </a:r>
            <a:r>
              <a:rPr lang="en-US" altLang="it-IT" sz="1500" dirty="0" err="1" smtClean="0">
                <a:latin typeface="+mn-lt"/>
                <a:cs typeface="Arial" charset="0"/>
              </a:rPr>
              <a:t>confondere</a:t>
            </a:r>
            <a:r>
              <a:rPr lang="en-US" altLang="it-IT" sz="1500" dirty="0" smtClean="0">
                <a:latin typeface="+mn-lt"/>
                <a:cs typeface="Arial" charset="0"/>
              </a:rPr>
              <a:t> con le </a:t>
            </a:r>
            <a:r>
              <a:rPr lang="en-US" altLang="it-IT" sz="1500" dirty="0" err="1" smtClean="0">
                <a:latin typeface="+mn-lt"/>
                <a:cs typeface="Arial" charset="0"/>
              </a:rPr>
              <a:t>stomatiti</a:t>
            </a:r>
            <a:r>
              <a:rPr lang="en-US" altLang="it-IT" sz="1500" dirty="0" smtClean="0">
                <a:latin typeface="+mn-lt"/>
                <a:cs typeface="Arial" charset="0"/>
              </a:rPr>
              <a:t> </a:t>
            </a:r>
            <a:r>
              <a:rPr lang="en-US" altLang="it-IT" sz="1500" dirty="0" err="1" smtClean="0">
                <a:latin typeface="+mn-lt"/>
                <a:cs typeface="Arial" charset="0"/>
              </a:rPr>
              <a:t>aftose</a:t>
            </a:r>
            <a:r>
              <a:rPr lang="en-US" altLang="it-IT" sz="1500" dirty="0" smtClean="0">
                <a:latin typeface="+mn-lt"/>
                <a:cs typeface="Arial" charset="0"/>
              </a:rPr>
              <a:t> non </a:t>
            </a:r>
            <a:r>
              <a:rPr lang="en-US" altLang="it-IT" sz="1500" dirty="0" err="1" smtClean="0">
                <a:latin typeface="+mn-lt"/>
                <a:cs typeface="Arial" charset="0"/>
              </a:rPr>
              <a:t>infettive</a:t>
            </a:r>
            <a:r>
              <a:rPr lang="en-US" altLang="it-IT" sz="1500" dirty="0" smtClean="0">
                <a:latin typeface="+mn-lt"/>
                <a:cs typeface="Arial" charset="0"/>
              </a:rPr>
              <a:t>, </a:t>
            </a:r>
            <a:r>
              <a:rPr lang="en-US" altLang="it-IT" sz="1500" dirty="0" err="1" smtClean="0">
                <a:latin typeface="+mn-lt"/>
                <a:cs typeface="Arial" charset="0"/>
              </a:rPr>
              <a:t>il</a:t>
            </a:r>
            <a:r>
              <a:rPr lang="en-US" altLang="it-IT" sz="1500" dirty="0" smtClean="0">
                <a:latin typeface="+mn-lt"/>
                <a:cs typeface="Arial" charset="0"/>
              </a:rPr>
              <a:t> </a:t>
            </a:r>
            <a:r>
              <a:rPr lang="en-US" altLang="it-IT" sz="1500" dirty="0" err="1" smtClean="0">
                <a:latin typeface="+mn-lt"/>
                <a:cs typeface="Arial" charset="0"/>
              </a:rPr>
              <a:t>mughetto</a:t>
            </a:r>
            <a:r>
              <a:rPr lang="en-US" altLang="it-IT" sz="1500" dirty="0" smtClean="0">
                <a:latin typeface="+mn-lt"/>
                <a:cs typeface="Arial" charset="0"/>
              </a:rPr>
              <a:t> da Candida o la </a:t>
            </a:r>
            <a:r>
              <a:rPr lang="en-US" altLang="it-IT" sz="1500" dirty="0" err="1" smtClean="0">
                <a:latin typeface="+mn-lt"/>
                <a:cs typeface="Arial" charset="0"/>
              </a:rPr>
              <a:t>faringite</a:t>
            </a:r>
            <a:r>
              <a:rPr lang="en-US" altLang="it-IT" sz="1500" dirty="0" smtClean="0">
                <a:latin typeface="+mn-lt"/>
                <a:cs typeface="Arial" charset="0"/>
              </a:rPr>
              <a:t> </a:t>
            </a:r>
            <a:r>
              <a:rPr lang="en-US" altLang="it-IT" sz="1500" dirty="0" err="1" smtClean="0">
                <a:latin typeface="+mn-lt"/>
                <a:cs typeface="Arial" charset="0"/>
              </a:rPr>
              <a:t>vescicolare</a:t>
            </a:r>
            <a:r>
              <a:rPr lang="en-US" altLang="it-IT" sz="1500" dirty="0" smtClean="0">
                <a:latin typeface="+mn-lt"/>
                <a:cs typeface="Arial" charset="0"/>
              </a:rPr>
              <a:t> da </a:t>
            </a:r>
            <a:r>
              <a:rPr lang="en-US" altLang="it-IT" sz="1500" dirty="0" err="1" smtClean="0">
                <a:latin typeface="+mn-lt"/>
                <a:cs typeface="Arial" charset="0"/>
              </a:rPr>
              <a:t>Coxsakievirus</a:t>
            </a:r>
            <a:r>
              <a:rPr lang="en-US" altLang="it-IT" sz="1500" dirty="0" smtClean="0">
                <a:latin typeface="+mn-lt"/>
                <a:cs typeface="Arial" charset="0"/>
              </a:rPr>
              <a:t>.</a:t>
            </a:r>
            <a:r>
              <a:rPr lang="it-IT" sz="1500" dirty="0"/>
              <a:t> La malattia ricorrente più frequente è </a:t>
            </a:r>
            <a:r>
              <a:rPr lang="it-IT" sz="1500" dirty="0">
                <a:solidFill>
                  <a:srgbClr val="FF0000"/>
                </a:solidFill>
              </a:rPr>
              <a:t>l’herpes </a:t>
            </a:r>
            <a:r>
              <a:rPr lang="it-IT" sz="1500" dirty="0" smtClean="0">
                <a:solidFill>
                  <a:srgbClr val="FF0000"/>
                </a:solidFill>
              </a:rPr>
              <a:t>labiale, </a:t>
            </a:r>
            <a:r>
              <a:rPr lang="it-IT" sz="1500" dirty="0" smtClean="0"/>
              <a:t>caratterizzato da vescicole </a:t>
            </a:r>
            <a:r>
              <a:rPr lang="it-IT" sz="1500" dirty="0" err="1" smtClean="0"/>
              <a:t>perilabiali</a:t>
            </a:r>
            <a:r>
              <a:rPr lang="it-IT" sz="1500" dirty="0" smtClean="0"/>
              <a:t> e meno frequentemente da vescicole in altre sedi del viso.</a:t>
            </a:r>
            <a:endParaRPr lang="it-IT" sz="1500" dirty="0"/>
          </a:p>
          <a:p>
            <a:pPr algn="just" eaLnBrk="1" hangingPunct="1">
              <a:spcBef>
                <a:spcPct val="0"/>
              </a:spcBef>
              <a:buFontTx/>
              <a:buNone/>
            </a:pPr>
            <a:endParaRPr lang="en-US" altLang="it-IT" sz="1500" dirty="0" smtClean="0">
              <a:latin typeface="+mn-lt"/>
              <a:cs typeface="Arial" charset="0"/>
            </a:endParaRPr>
          </a:p>
          <a:p>
            <a:pPr algn="just" eaLnBrk="1" hangingPunct="1">
              <a:spcBef>
                <a:spcPct val="0"/>
              </a:spcBef>
              <a:buFontTx/>
              <a:buNone/>
            </a:pPr>
            <a:r>
              <a:rPr lang="it-IT" altLang="it-IT" sz="1500" b="1" u="sng" dirty="0" smtClean="0">
                <a:latin typeface="+mn-lt"/>
                <a:cs typeface="Arial" charset="0"/>
              </a:rPr>
              <a:t>Cheratite </a:t>
            </a:r>
            <a:r>
              <a:rPr lang="it-IT" altLang="it-IT" sz="1500" b="1" u="sng" dirty="0">
                <a:latin typeface="+mn-lt"/>
                <a:cs typeface="Arial" charset="0"/>
              </a:rPr>
              <a:t>erpetica</a:t>
            </a:r>
            <a:r>
              <a:rPr lang="it-IT" altLang="it-IT" sz="1500" dirty="0">
                <a:latin typeface="+mn-lt"/>
                <a:cs typeface="Arial" charset="0"/>
              </a:rPr>
              <a:t>: principalmente associata a </a:t>
            </a:r>
            <a:r>
              <a:rPr lang="it-IT" altLang="it-IT" sz="1500" dirty="0" smtClean="0">
                <a:latin typeface="+mn-lt"/>
                <a:cs typeface="Arial" charset="0"/>
              </a:rPr>
              <a:t>VHS-1</a:t>
            </a:r>
          </a:p>
          <a:p>
            <a:pPr algn="just" eaLnBrk="1" hangingPunct="1">
              <a:spcBef>
                <a:spcPct val="0"/>
              </a:spcBef>
              <a:buFontTx/>
              <a:buNone/>
            </a:pPr>
            <a:endParaRPr lang="it-IT" altLang="it-IT" sz="1500" dirty="0" smtClean="0">
              <a:latin typeface="+mn-lt"/>
              <a:cs typeface="Arial" charset="0"/>
            </a:endParaRPr>
          </a:p>
          <a:p>
            <a:pPr algn="just" eaLnBrk="1" hangingPunct="1">
              <a:spcBef>
                <a:spcPct val="0"/>
              </a:spcBef>
              <a:buFontTx/>
              <a:buNone/>
            </a:pPr>
            <a:r>
              <a:rPr lang="it-IT" sz="1500" b="1" u="sng" dirty="0" smtClean="0">
                <a:latin typeface="+mn-lt"/>
              </a:rPr>
              <a:t>Faringite erpetica: </a:t>
            </a:r>
            <a:r>
              <a:rPr lang="it-IT" sz="1500" dirty="0" smtClean="0">
                <a:latin typeface="+mn-lt"/>
              </a:rPr>
              <a:t> </a:t>
            </a:r>
            <a:r>
              <a:rPr lang="it-IT" sz="1500" dirty="0">
                <a:latin typeface="+mn-lt"/>
              </a:rPr>
              <a:t>particolarmente diffusa nei giovani adulti, spesso dovuta a sesso orale, e si presenta con ulcere nella gola</a:t>
            </a:r>
            <a:endParaRPr lang="it-IT" altLang="it-IT" sz="1500" dirty="0">
              <a:latin typeface="+mn-lt"/>
              <a:cs typeface="Arial" charset="0"/>
            </a:endParaRPr>
          </a:p>
          <a:p>
            <a:pPr algn="just" eaLnBrk="1" hangingPunct="1">
              <a:spcBef>
                <a:spcPct val="0"/>
              </a:spcBef>
              <a:buFontTx/>
              <a:buNone/>
            </a:pPr>
            <a:endParaRPr lang="it-IT" altLang="it-IT" sz="1500" dirty="0">
              <a:latin typeface="+mn-lt"/>
              <a:cs typeface="Arial" charset="0"/>
            </a:endParaRPr>
          </a:p>
          <a:p>
            <a:pPr algn="just" eaLnBrk="1" hangingPunct="1">
              <a:spcBef>
                <a:spcPct val="0"/>
              </a:spcBef>
              <a:buFontTx/>
              <a:buNone/>
            </a:pPr>
            <a:r>
              <a:rPr lang="it-IT" altLang="it-IT" sz="1500" b="1" u="sng" dirty="0">
                <a:latin typeface="+mn-lt"/>
                <a:cs typeface="Arial" charset="0"/>
              </a:rPr>
              <a:t>Herpes </a:t>
            </a:r>
            <a:r>
              <a:rPr lang="it-IT" altLang="it-IT" sz="1500" b="1" u="sng" dirty="0" err="1">
                <a:latin typeface="+mn-lt"/>
                <a:cs typeface="Arial" charset="0"/>
              </a:rPr>
              <a:t>withlow</a:t>
            </a:r>
            <a:r>
              <a:rPr lang="it-IT" altLang="it-IT" sz="1500" b="1" u="sng" dirty="0">
                <a:latin typeface="+mn-lt"/>
                <a:cs typeface="Arial" charset="0"/>
              </a:rPr>
              <a:t> </a:t>
            </a:r>
            <a:r>
              <a:rPr lang="it-IT" altLang="it-IT" sz="1500" dirty="0">
                <a:latin typeface="+mn-lt"/>
                <a:cs typeface="Arial" charset="0"/>
              </a:rPr>
              <a:t>(nei polsi/mani): contratto attraverso piccole ferite da persone che entrano in contatto con secrezioni di individui infettati da VHS-1 e VHS-2 o per trasmissione dai genitali infettati alle </a:t>
            </a:r>
            <a:r>
              <a:rPr lang="it-IT" altLang="it-IT" sz="1500" dirty="0" smtClean="0">
                <a:latin typeface="+mn-lt"/>
                <a:cs typeface="Arial" charset="0"/>
              </a:rPr>
              <a:t>mani che presentano microlesioni.</a:t>
            </a:r>
            <a:endParaRPr lang="it-IT" altLang="it-IT" sz="1500" dirty="0">
              <a:latin typeface="+mn-lt"/>
              <a:cs typeface="Arial" charset="0"/>
            </a:endParaRPr>
          </a:p>
          <a:p>
            <a:pPr algn="just" eaLnBrk="1" hangingPunct="1">
              <a:spcBef>
                <a:spcPct val="0"/>
              </a:spcBef>
              <a:buFontTx/>
              <a:buNone/>
            </a:pPr>
            <a:endParaRPr lang="it-IT" altLang="it-IT" sz="1500" dirty="0">
              <a:latin typeface="+mn-lt"/>
              <a:cs typeface="Arial" charset="0"/>
            </a:endParaRPr>
          </a:p>
          <a:p>
            <a:pPr algn="just" eaLnBrk="1" hangingPunct="1">
              <a:spcBef>
                <a:spcPct val="0"/>
              </a:spcBef>
              <a:buFontTx/>
              <a:buNone/>
            </a:pPr>
            <a:r>
              <a:rPr lang="it-IT" altLang="it-IT" sz="1500" b="1" u="sng" dirty="0">
                <a:latin typeface="+mn-lt"/>
                <a:cs typeface="Arial" charset="0"/>
              </a:rPr>
              <a:t>Herpes </a:t>
            </a:r>
            <a:r>
              <a:rPr lang="it-IT" altLang="it-IT" sz="1500" b="1" u="sng" dirty="0" err="1">
                <a:latin typeface="+mn-lt"/>
                <a:cs typeface="Arial" charset="0"/>
              </a:rPr>
              <a:t>gladiatorum</a:t>
            </a:r>
            <a:r>
              <a:rPr lang="it-IT" altLang="it-IT" sz="1500" dirty="0">
                <a:latin typeface="+mn-lt"/>
                <a:cs typeface="Arial" charset="0"/>
              </a:rPr>
              <a:t>: in </a:t>
            </a:r>
            <a:r>
              <a:rPr lang="it-IT" altLang="it-IT" sz="1500" dirty="0" err="1">
                <a:latin typeface="+mn-lt"/>
                <a:cs typeface="Arial" charset="0"/>
              </a:rPr>
              <a:t>sports</a:t>
            </a:r>
            <a:r>
              <a:rPr lang="it-IT" altLang="it-IT" sz="1500" dirty="0">
                <a:latin typeface="+mn-lt"/>
                <a:cs typeface="Arial" charset="0"/>
              </a:rPr>
              <a:t> che prevedono contatto corporeo, contratto dai lottatori – testa e collo</a:t>
            </a:r>
          </a:p>
          <a:p>
            <a:pPr algn="just" eaLnBrk="1" hangingPunct="1">
              <a:spcBef>
                <a:spcPct val="0"/>
              </a:spcBef>
              <a:buFontTx/>
              <a:buNone/>
            </a:pPr>
            <a:endParaRPr lang="it-IT" altLang="it-IT" sz="1500" dirty="0">
              <a:latin typeface="+mn-lt"/>
              <a:cs typeface="Arial" charset="0"/>
            </a:endParaRPr>
          </a:p>
          <a:p>
            <a:pPr algn="just" eaLnBrk="1" hangingPunct="1">
              <a:spcBef>
                <a:spcPct val="0"/>
              </a:spcBef>
              <a:buFontTx/>
              <a:buNone/>
            </a:pPr>
            <a:r>
              <a:rPr lang="it-IT" altLang="it-IT" sz="1500" b="1" dirty="0">
                <a:latin typeface="+mn-lt"/>
                <a:cs typeface="Arial" charset="0"/>
              </a:rPr>
              <a:t>Eczema </a:t>
            </a:r>
            <a:r>
              <a:rPr lang="it-IT" altLang="it-IT" sz="1500" b="1" dirty="0" err="1">
                <a:latin typeface="+mn-lt"/>
                <a:cs typeface="Arial" charset="0"/>
              </a:rPr>
              <a:t>herpeticum</a:t>
            </a:r>
            <a:r>
              <a:rPr lang="it-IT" altLang="it-IT" sz="1500" b="1" dirty="0">
                <a:latin typeface="+mn-lt"/>
                <a:cs typeface="Arial" charset="0"/>
              </a:rPr>
              <a:t>: </a:t>
            </a:r>
            <a:r>
              <a:rPr lang="it-IT" altLang="it-IT" sz="1500" dirty="0">
                <a:latin typeface="+mn-lt"/>
                <a:cs typeface="Arial" charset="0"/>
              </a:rPr>
              <a:t>nei bambini con </a:t>
            </a:r>
            <a:r>
              <a:rPr lang="it-IT" altLang="it-IT" sz="1500" dirty="0" err="1">
                <a:latin typeface="+mn-lt"/>
                <a:cs typeface="Arial" charset="0"/>
              </a:rPr>
              <a:t>pre</a:t>
            </a:r>
            <a:r>
              <a:rPr lang="it-IT" altLang="it-IT" sz="1500" dirty="0">
                <a:latin typeface="+mn-lt"/>
                <a:cs typeface="Arial" charset="0"/>
              </a:rPr>
              <a:t>-esistente dermatite atopica – diffusione sulla cute corporea e lesioni eczematose </a:t>
            </a:r>
            <a:r>
              <a:rPr lang="it-IT" altLang="it-IT" sz="1500" dirty="0">
                <a:latin typeface="Arial" charset="0"/>
                <a:cs typeface="Arial" charset="0"/>
              </a:rPr>
              <a:t>– </a:t>
            </a:r>
          </a:p>
        </p:txBody>
      </p:sp>
      <p:pic>
        <p:nvPicPr>
          <p:cNvPr id="10243" name="Picture 2" descr="C:\Users\Manservigi\Documents\Scansioni personali\scansione0094.tif"/>
          <p:cNvPicPr>
            <a:picLocks noChangeAspect="1" noChangeArrowheads="1"/>
          </p:cNvPicPr>
          <p:nvPr/>
        </p:nvPicPr>
        <p:blipFill>
          <a:blip r:embed="rId2" cstate="print">
            <a:extLst>
              <a:ext uri="{28A0092B-C50C-407E-A947-70E740481C1C}">
                <a14:useLocalDpi xmlns:a14="http://schemas.microsoft.com/office/drawing/2010/main" val="0"/>
              </a:ext>
            </a:extLst>
          </a:blip>
          <a:srcRect r="5060"/>
          <a:stretch>
            <a:fillRect/>
          </a:stretch>
        </p:blipFill>
        <p:spPr bwMode="auto">
          <a:xfrm>
            <a:off x="5575300" y="-6350"/>
            <a:ext cx="33528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44" name="Straight Arrow Connector 3"/>
          <p:cNvCxnSpPr>
            <a:cxnSpLocks noChangeShapeType="1"/>
          </p:cNvCxnSpPr>
          <p:nvPr/>
        </p:nvCxnSpPr>
        <p:spPr bwMode="auto">
          <a:xfrm rot="5400000">
            <a:off x="5413772" y="4486796"/>
            <a:ext cx="619125" cy="1587"/>
          </a:xfrm>
          <a:prstGeom prst="straightConnector1">
            <a:avLst/>
          </a:prstGeom>
          <a:noFill/>
          <a:ln w="57150">
            <a:solidFill>
              <a:srgbClr val="8064A2"/>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0245" name="Picture 4" descr="C:\Users\Manservigi\Desktop\Desktop\Documenti\Foto-Immagini-Tab\immagini herpes 2\HLabia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5225" y="5491163"/>
            <a:ext cx="13414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C:\Users\Manservigi\Desktop\Desktop\Documenti\Foto-Immagini-Tab\immagini herpes 2\herpes labial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7563" y="4438650"/>
            <a:ext cx="1341437"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descr="C:\Users\Manservigi\Desktop\Desktop\Documenti\Foto-Immagini-Tab\immagini herpes 2\76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6663" y="4568825"/>
            <a:ext cx="1341437"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6" descr="chapte1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2550" y="5611813"/>
            <a:ext cx="13414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65821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1941</TotalTime>
  <Words>3299</Words>
  <Application>Microsoft Office PowerPoint</Application>
  <PresentationFormat>Presentazione su schermo (4:3)</PresentationFormat>
  <Paragraphs>165</Paragraphs>
  <Slides>16</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16</vt:i4>
      </vt:variant>
    </vt:vector>
  </HeadingPairs>
  <TitlesOfParts>
    <vt:vector size="23" baseType="lpstr">
      <vt:lpstr>ＭＳ Ｐゴシック</vt:lpstr>
      <vt:lpstr>Arial</vt:lpstr>
      <vt:lpstr>Calibri</vt:lpstr>
      <vt:lpstr>Symbol</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Meccanismi alla base della latenza e riattivazione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Diagnosi di laboratorio</vt:lpstr>
      <vt:lpstr>   CONTRO L’INFEZIONE ERPETICA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 Windows</dc:creator>
  <cp:lastModifiedBy>Roberto Manservigi</cp:lastModifiedBy>
  <cp:revision>128</cp:revision>
  <dcterms:created xsi:type="dcterms:W3CDTF">2009-05-29T16:55:32Z</dcterms:created>
  <dcterms:modified xsi:type="dcterms:W3CDTF">2019-05-17T11:19:12Z</dcterms:modified>
</cp:coreProperties>
</file>