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01" r:id="rId2"/>
    <p:sldId id="272" r:id="rId3"/>
    <p:sldId id="277" r:id="rId4"/>
    <p:sldId id="278" r:id="rId5"/>
    <p:sldId id="282" r:id="rId6"/>
    <p:sldId id="281" r:id="rId7"/>
    <p:sldId id="279" r:id="rId8"/>
    <p:sldId id="280" r:id="rId9"/>
    <p:sldId id="273" r:id="rId10"/>
    <p:sldId id="300" r:id="rId11"/>
    <p:sldId id="276" r:id="rId12"/>
    <p:sldId id="299" r:id="rId13"/>
    <p:sldId id="283" r:id="rId1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585"/>
    <a:srgbClr val="00487E"/>
    <a:srgbClr val="0060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51" autoAdjust="0"/>
    <p:restoredTop sz="94660"/>
  </p:normalViewPr>
  <p:slideViewPr>
    <p:cSldViewPr>
      <p:cViewPr varScale="1">
        <p:scale>
          <a:sx n="78" d="100"/>
          <a:sy n="78" d="100"/>
        </p:scale>
        <p:origin x="1368"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BAB52A-6437-4C78-8D25-5AE48D56DC1A}" type="datetimeFigureOut">
              <a:rPr lang="it-IT" smtClean="0"/>
              <a:t>21/05/2019</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174D8-22F1-4890-BA76-B1254E0D0C28}" type="slidenum">
              <a:rPr lang="it-IT" smtClean="0"/>
              <a:t>‹N›</a:t>
            </a:fld>
            <a:endParaRPr lang="it-IT"/>
          </a:p>
        </p:txBody>
      </p:sp>
    </p:spTree>
    <p:extLst>
      <p:ext uri="{BB962C8B-B14F-4D97-AF65-F5344CB8AC3E}">
        <p14:creationId xmlns:p14="http://schemas.microsoft.com/office/powerpoint/2010/main" val="3668322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91174D8-22F1-4890-BA76-B1254E0D0C28}" type="slidenum">
              <a:rPr lang="it-IT" smtClean="0"/>
              <a:t>3</a:t>
            </a:fld>
            <a:endParaRPr lang="it-IT"/>
          </a:p>
        </p:txBody>
      </p:sp>
    </p:spTree>
    <p:extLst>
      <p:ext uri="{BB962C8B-B14F-4D97-AF65-F5344CB8AC3E}">
        <p14:creationId xmlns:p14="http://schemas.microsoft.com/office/powerpoint/2010/main" val="3801359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A775F66-C106-4B35-8957-066D887D4ADD}" type="datetimeFigureOut">
              <a:rPr lang="it-IT" smtClean="0"/>
              <a:pPr/>
              <a:t>21/05/2019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D5A834A-5B70-4CA5-940B-4D33F7DCF254}"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A775F66-C106-4B35-8957-066D887D4ADD}" type="datetimeFigureOut">
              <a:rPr lang="it-IT" smtClean="0"/>
              <a:pPr/>
              <a:t>21/05/2019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D5A834A-5B70-4CA5-940B-4D33F7DCF25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A775F66-C106-4B35-8957-066D887D4ADD}" type="datetimeFigureOut">
              <a:rPr lang="it-IT" smtClean="0"/>
              <a:pPr/>
              <a:t>21/05/2019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D5A834A-5B70-4CA5-940B-4D33F7DCF254}"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A775F66-C106-4B35-8957-066D887D4ADD}" type="datetimeFigureOut">
              <a:rPr lang="it-IT" smtClean="0"/>
              <a:pPr/>
              <a:t>21/05/2019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D5A834A-5B70-4CA5-940B-4D33F7DCF25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A775F66-C106-4B35-8957-066D887D4ADD}" type="datetimeFigureOut">
              <a:rPr lang="it-IT" smtClean="0"/>
              <a:pPr/>
              <a:t>21/05/2019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D5A834A-5B70-4CA5-940B-4D33F7DCF254}"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A775F66-C106-4B35-8957-066D887D4ADD}" type="datetimeFigureOut">
              <a:rPr lang="it-IT" smtClean="0"/>
              <a:pPr/>
              <a:t>21/05/2019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D5A834A-5B70-4CA5-940B-4D33F7DCF25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A775F66-C106-4B35-8957-066D887D4ADD}" type="datetimeFigureOut">
              <a:rPr lang="it-IT" smtClean="0"/>
              <a:pPr/>
              <a:t>21/05/2019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D5A834A-5B70-4CA5-940B-4D33F7DCF25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A775F66-C106-4B35-8957-066D887D4ADD}" type="datetimeFigureOut">
              <a:rPr lang="it-IT" smtClean="0"/>
              <a:pPr/>
              <a:t>21/05/2019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D5A834A-5B70-4CA5-940B-4D33F7DCF25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A775F66-C106-4B35-8957-066D887D4ADD}" type="datetimeFigureOut">
              <a:rPr lang="it-IT" smtClean="0"/>
              <a:pPr/>
              <a:t>21/05/2019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D5A834A-5B70-4CA5-940B-4D33F7DCF25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A775F66-C106-4B35-8957-066D887D4ADD}" type="datetimeFigureOut">
              <a:rPr lang="it-IT" smtClean="0"/>
              <a:pPr/>
              <a:t>21/05/2019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D5A834A-5B70-4CA5-940B-4D33F7DCF25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A775F66-C106-4B35-8957-066D887D4ADD}" type="datetimeFigureOut">
              <a:rPr lang="it-IT" smtClean="0"/>
              <a:pPr/>
              <a:t>21/05/2019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D5A834A-5B70-4CA5-940B-4D33F7DCF254}"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75F66-C106-4B35-8957-066D887D4ADD}" type="datetimeFigureOut">
              <a:rPr lang="it-IT" smtClean="0"/>
              <a:pPr/>
              <a:t>21/05/2019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A834A-5B70-4CA5-940B-4D33F7DCF25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it.wikipedia.org/wiki/Gonorrea" TargetMode="External"/><Relationship Id="rId2" Type="http://schemas.openxmlformats.org/officeDocument/2006/relationships/hyperlink" Target="http://it.wikipedia.org/wiki/Herpes_simplex" TargetMode="External"/><Relationship Id="rId1" Type="http://schemas.openxmlformats.org/officeDocument/2006/relationships/slideLayout" Target="../slideLayouts/slideLayout2.xml"/><Relationship Id="rId4" Type="http://schemas.openxmlformats.org/officeDocument/2006/relationships/hyperlink" Target="http://it.wikipedia.org/wiki/Tricomonias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C:\Users\Manservigi\Documents\Scansioni personali\scansione0512.tif"/>
          <p:cNvPicPr>
            <a:picLocks noChangeAspect="1" noChangeArrowheads="1"/>
          </p:cNvPicPr>
          <p:nvPr/>
        </p:nvPicPr>
        <p:blipFill>
          <a:blip r:embed="rId2" cstate="print"/>
          <a:srcRect l="26385" r="2134" b="38508"/>
          <a:stretch>
            <a:fillRect/>
          </a:stretch>
        </p:blipFill>
        <p:spPr bwMode="auto">
          <a:xfrm>
            <a:off x="4716016" y="1166658"/>
            <a:ext cx="4392488" cy="1830294"/>
          </a:xfrm>
          <a:prstGeom prst="rect">
            <a:avLst/>
          </a:prstGeom>
          <a:noFill/>
        </p:spPr>
      </p:pic>
      <p:sp>
        <p:nvSpPr>
          <p:cNvPr id="6" name="CasellaDiTesto 5"/>
          <p:cNvSpPr txBox="1"/>
          <p:nvPr/>
        </p:nvSpPr>
        <p:spPr>
          <a:xfrm>
            <a:off x="4932040" y="3212976"/>
            <a:ext cx="3779912" cy="3539430"/>
          </a:xfrm>
          <a:prstGeom prst="rect">
            <a:avLst/>
          </a:prstGeom>
          <a:noFill/>
        </p:spPr>
        <p:txBody>
          <a:bodyPr wrap="square" rtlCol="0">
            <a:spAutoFit/>
          </a:bodyPr>
          <a:lstStyle/>
          <a:p>
            <a:pPr algn="just">
              <a:buFont typeface="Arial" pitchFamily="34" charset="0"/>
              <a:buChar char="•"/>
            </a:pPr>
            <a:r>
              <a:rPr lang="it-IT" sz="1600" dirty="0" smtClean="0"/>
              <a:t>La co-infezione (infezione simultanea da HBV/HPV) ha un decorso simile all’epatite acuta da HBV</a:t>
            </a:r>
          </a:p>
          <a:p>
            <a:pPr algn="just">
              <a:buFont typeface="Arial" pitchFamily="34" charset="0"/>
              <a:buChar char="•"/>
            </a:pPr>
            <a:endParaRPr lang="it-IT" sz="1600" dirty="0"/>
          </a:p>
          <a:p>
            <a:pPr algn="just">
              <a:buFont typeface="Arial" pitchFamily="34" charset="0"/>
              <a:buChar char="•"/>
            </a:pPr>
            <a:r>
              <a:rPr lang="it-IT" sz="1600" dirty="0" smtClean="0"/>
              <a:t>La superinfezione di una persona già infettata da HBV (portatore) determina una progressione più rapida e più grave rispetto alla co-infezione, con il 5-20% di forme fulminanti.</a:t>
            </a:r>
          </a:p>
          <a:p>
            <a:pPr algn="just">
              <a:buFont typeface="Arial" pitchFamily="34" charset="0"/>
              <a:buChar char="•"/>
            </a:pPr>
            <a:endParaRPr lang="it-IT" sz="1600" dirty="0" smtClean="0"/>
          </a:p>
          <a:p>
            <a:pPr algn="just">
              <a:buFont typeface="Arial" pitchFamily="34" charset="0"/>
              <a:buChar char="•"/>
            </a:pPr>
            <a:r>
              <a:rPr lang="it-IT" sz="1600" dirty="0" smtClean="0"/>
              <a:t>La diagnosi d’infezione viene eseguita mediante ELISA e RIA per la ricerca dell’antigene delta o degli anticorpi  o PCR per il genoma virale</a:t>
            </a:r>
            <a:endParaRPr lang="it-IT" sz="1600" dirty="0"/>
          </a:p>
        </p:txBody>
      </p:sp>
      <p:pic>
        <p:nvPicPr>
          <p:cNvPr id="7" name="Picture 3" descr="C:\Users\Manservigi\Documents\Scansioni personali\scansione0188.tif"/>
          <p:cNvPicPr>
            <a:picLocks noChangeAspect="1" noChangeArrowheads="1"/>
          </p:cNvPicPr>
          <p:nvPr/>
        </p:nvPicPr>
        <p:blipFill>
          <a:blip r:embed="rId3" cstate="print"/>
          <a:srcRect l="7767" r="1856"/>
          <a:stretch>
            <a:fillRect/>
          </a:stretch>
        </p:blipFill>
        <p:spPr bwMode="auto">
          <a:xfrm>
            <a:off x="35496" y="188640"/>
            <a:ext cx="3672408" cy="3230862"/>
          </a:xfrm>
          <a:prstGeom prst="rect">
            <a:avLst/>
          </a:prstGeom>
          <a:noFill/>
          <a:ln w="9525">
            <a:noFill/>
            <a:miter lim="800000"/>
            <a:headEnd/>
            <a:tailEnd/>
          </a:ln>
        </p:spPr>
      </p:pic>
      <p:sp>
        <p:nvSpPr>
          <p:cNvPr id="3" name="CasellaDiTesto 2"/>
          <p:cNvSpPr txBox="1"/>
          <p:nvPr/>
        </p:nvSpPr>
        <p:spPr>
          <a:xfrm>
            <a:off x="35496" y="3717032"/>
            <a:ext cx="4680520" cy="3600986"/>
          </a:xfrm>
          <a:prstGeom prst="rect">
            <a:avLst/>
          </a:prstGeom>
          <a:noFill/>
        </p:spPr>
        <p:txBody>
          <a:bodyPr wrap="square" rtlCol="0">
            <a:spAutoFit/>
          </a:bodyPr>
          <a:lstStyle/>
          <a:p>
            <a:pPr algn="just"/>
            <a:r>
              <a:rPr lang="it-IT" sz="1600" dirty="0" smtClean="0"/>
              <a:t>Il virus dell’epatite Delta è stato scoperto a Torino da Mario </a:t>
            </a:r>
            <a:r>
              <a:rPr lang="it-IT" sz="1600" dirty="0" err="1" smtClean="0"/>
              <a:t>Rizzetto</a:t>
            </a:r>
            <a:r>
              <a:rPr lang="it-IT" sz="1600" dirty="0" smtClean="0"/>
              <a:t> nel 1977</a:t>
            </a:r>
          </a:p>
          <a:p>
            <a:pPr algn="just"/>
            <a:endParaRPr lang="it-IT" sz="1600" dirty="0" smtClean="0"/>
          </a:p>
          <a:p>
            <a:pPr marL="285750" indent="-285750" algn="just">
              <a:buFont typeface="Arial" panose="020B0604020202020204" pitchFamily="34" charset="0"/>
              <a:buChar char="•"/>
            </a:pPr>
            <a:r>
              <a:rPr lang="it-IT" sz="1600" b="1" dirty="0" smtClean="0"/>
              <a:t>E’ un virus difettivo a RNA  circolare, simile ai viroidi, il cui genoma è circondato dal «core» formato dall’antigene Delta.</a:t>
            </a:r>
          </a:p>
          <a:p>
            <a:pPr marL="285750" indent="-285750" algn="just">
              <a:buFont typeface="Arial" panose="020B0604020202020204" pitchFamily="34" charset="0"/>
              <a:buChar char="•"/>
            </a:pPr>
            <a:r>
              <a:rPr lang="it-IT" sz="1600" b="1" dirty="0" smtClean="0"/>
              <a:t>Si replica solo in presenza del virus dell’epatite B (</a:t>
            </a:r>
            <a:r>
              <a:rPr lang="it-IT" sz="1600" b="1" i="1" dirty="0" smtClean="0"/>
              <a:t>virus </a:t>
            </a:r>
            <a:r>
              <a:rPr lang="it-IT" sz="1600" b="1" i="1" dirty="0" err="1" smtClean="0"/>
              <a:t>helper</a:t>
            </a:r>
            <a:r>
              <a:rPr lang="it-IT" sz="1600" b="1" dirty="0" smtClean="0"/>
              <a:t>) da cui acquisisce il </a:t>
            </a:r>
            <a:r>
              <a:rPr lang="it-IT" sz="1600" b="1" dirty="0" err="1" smtClean="0"/>
              <a:t>pericapside</a:t>
            </a:r>
            <a:r>
              <a:rPr lang="it-IT" sz="1600" b="1" dirty="0" smtClean="0"/>
              <a:t> formato da </a:t>
            </a:r>
            <a:r>
              <a:rPr lang="it-IT" sz="1600" b="1" dirty="0" err="1" smtClean="0"/>
              <a:t>HBsAg</a:t>
            </a:r>
            <a:endParaRPr lang="it-IT" sz="1600" b="1" dirty="0" smtClean="0"/>
          </a:p>
          <a:p>
            <a:pPr algn="just"/>
            <a:endParaRPr lang="it-IT" sz="1600" b="1" dirty="0" smtClean="0"/>
          </a:p>
          <a:p>
            <a:pPr algn="just"/>
            <a:r>
              <a:rPr lang="it-IT" sz="1600" dirty="0" smtClean="0"/>
              <a:t>Il 20% dei portatori di HBV sono HDV positivi.</a:t>
            </a:r>
          </a:p>
          <a:p>
            <a:pPr algn="just"/>
            <a:r>
              <a:rPr lang="it-IT" sz="1600" dirty="0" smtClean="0"/>
              <a:t>Il virus è trasmesso con le stesse modalità di HBV.</a:t>
            </a:r>
          </a:p>
          <a:p>
            <a:endParaRPr lang="it-IT" dirty="0" smtClean="0"/>
          </a:p>
          <a:p>
            <a:endParaRPr lang="it-IT" dirty="0"/>
          </a:p>
        </p:txBody>
      </p:sp>
      <p:sp>
        <p:nvSpPr>
          <p:cNvPr id="4" name="CasellaDiTesto 3"/>
          <p:cNvSpPr txBox="1"/>
          <p:nvPr/>
        </p:nvSpPr>
        <p:spPr>
          <a:xfrm>
            <a:off x="4572000" y="188640"/>
            <a:ext cx="4251677" cy="954107"/>
          </a:xfrm>
          <a:prstGeom prst="rect">
            <a:avLst/>
          </a:prstGeom>
          <a:noFill/>
        </p:spPr>
        <p:txBody>
          <a:bodyPr wrap="none" rtlCol="0">
            <a:spAutoFit/>
          </a:bodyPr>
          <a:lstStyle/>
          <a:p>
            <a:pPr algn="ctr"/>
            <a:r>
              <a:rPr lang="it-IT" sz="2800" b="1" dirty="0" smtClean="0"/>
              <a:t>Virus dell’epatite D o Delta </a:t>
            </a:r>
            <a:endParaRPr lang="it-IT" sz="2800" b="1" dirty="0" smtClean="0"/>
          </a:p>
          <a:p>
            <a:pPr algn="ctr"/>
            <a:r>
              <a:rPr lang="it-IT" sz="2800" b="1" dirty="0" smtClean="0"/>
              <a:t>(</a:t>
            </a:r>
            <a:r>
              <a:rPr lang="it-IT" sz="2800" b="1" dirty="0" smtClean="0"/>
              <a:t>HDV)</a:t>
            </a:r>
            <a:endParaRPr lang="it-IT" sz="2800" b="1" dirty="0"/>
          </a:p>
        </p:txBody>
      </p:sp>
    </p:spTree>
    <p:extLst>
      <p:ext uri="{BB962C8B-B14F-4D97-AF65-F5344CB8AC3E}">
        <p14:creationId xmlns:p14="http://schemas.microsoft.com/office/powerpoint/2010/main" val="3242228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92696"/>
            <a:ext cx="8229600" cy="5616624"/>
          </a:xfrm>
        </p:spPr>
        <p:txBody>
          <a:bodyPr>
            <a:normAutofit fontScale="25000" lnSpcReduction="20000"/>
          </a:bodyPr>
          <a:lstStyle/>
          <a:p>
            <a:pPr algn="ctr">
              <a:buNone/>
            </a:pPr>
            <a:r>
              <a:rPr lang="it-IT" sz="9600" b="1" dirty="0" smtClean="0">
                <a:latin typeface="Arial" pitchFamily="34" charset="0"/>
                <a:cs typeface="Arial" pitchFamily="34" charset="0"/>
              </a:rPr>
              <a:t>DIAGNOSI </a:t>
            </a:r>
            <a:r>
              <a:rPr lang="it-IT" sz="9600" b="1" dirty="0" err="1" smtClean="0">
                <a:latin typeface="Arial" pitchFamily="34" charset="0"/>
                <a:cs typeface="Arial" pitchFamily="34" charset="0"/>
              </a:rPr>
              <a:t>DI</a:t>
            </a:r>
            <a:r>
              <a:rPr lang="it-IT" sz="9600" b="1" dirty="0" smtClean="0">
                <a:latin typeface="Arial" pitchFamily="34" charset="0"/>
                <a:cs typeface="Arial" pitchFamily="34" charset="0"/>
              </a:rPr>
              <a:t> LABORATORIO</a:t>
            </a:r>
          </a:p>
          <a:p>
            <a:pPr algn="ctr">
              <a:buNone/>
            </a:pPr>
            <a:endParaRPr lang="it-IT" sz="9600" dirty="0" smtClean="0">
              <a:latin typeface="Arial" pitchFamily="34" charset="0"/>
              <a:cs typeface="Arial" pitchFamily="34" charset="0"/>
            </a:endParaRPr>
          </a:p>
          <a:p>
            <a:endParaRPr lang="it-IT" dirty="0" smtClean="0"/>
          </a:p>
          <a:p>
            <a:pPr algn="just"/>
            <a:r>
              <a:rPr lang="it-IT" sz="7200" dirty="0" smtClean="0">
                <a:latin typeface="Arial" pitchFamily="34" charset="0"/>
                <a:cs typeface="Arial" pitchFamily="34" charset="0"/>
              </a:rPr>
              <a:t>La determinazione di anticorpi specifici nei confronti di antigeni dell’HCV è il primo approccio per lo </a:t>
            </a:r>
            <a:r>
              <a:rPr lang="it-IT" sz="7200" i="1" dirty="0" smtClean="0">
                <a:latin typeface="Arial" pitchFamily="34" charset="0"/>
                <a:cs typeface="Arial" pitchFamily="34" charset="0"/>
              </a:rPr>
              <a:t>screening</a:t>
            </a:r>
            <a:r>
              <a:rPr lang="it-IT" sz="7200" dirty="0" smtClean="0">
                <a:latin typeface="Arial" pitchFamily="34" charset="0"/>
                <a:cs typeface="Arial" pitchFamily="34" charset="0"/>
              </a:rPr>
              <a:t> e per la diagnosi di infezione da HCV. </a:t>
            </a:r>
            <a:r>
              <a:rPr lang="it-IT" sz="7200" dirty="0">
                <a:latin typeface="Arial" pitchFamily="34" charset="0"/>
                <a:cs typeface="Arial" pitchFamily="34" charset="0"/>
              </a:rPr>
              <a:t> </a:t>
            </a:r>
            <a:r>
              <a:rPr lang="it-IT" sz="7200" dirty="0" smtClean="0">
                <a:latin typeface="Arial" pitchFamily="34" charset="0"/>
                <a:cs typeface="Arial" pitchFamily="34" charset="0"/>
              </a:rPr>
              <a:t>      I test immunoenzimatici (</a:t>
            </a:r>
            <a:r>
              <a:rPr lang="it-IT" sz="7200" b="1" dirty="0" smtClean="0">
                <a:latin typeface="Arial" pitchFamily="34" charset="0"/>
                <a:cs typeface="Arial" pitchFamily="34" charset="0"/>
              </a:rPr>
              <a:t>ELISA</a:t>
            </a:r>
            <a:r>
              <a:rPr lang="it-IT" sz="7200" dirty="0" smtClean="0">
                <a:latin typeface="Arial" pitchFamily="34" charset="0"/>
                <a:cs typeface="Arial" pitchFamily="34" charset="0"/>
              </a:rPr>
              <a:t>) attualmente in uso contengono come determinanti antigenici le proteine ricombinanti codificate dalle regioni NS3, NS4, NS5 e </a:t>
            </a:r>
            <a:r>
              <a:rPr lang="it-IT" sz="7200" i="1" dirty="0" smtClean="0">
                <a:latin typeface="Arial" pitchFamily="34" charset="0"/>
                <a:cs typeface="Arial" pitchFamily="34" charset="0"/>
              </a:rPr>
              <a:t>core</a:t>
            </a:r>
            <a:r>
              <a:rPr lang="it-IT" sz="7200" dirty="0" smtClean="0">
                <a:latin typeface="Arial" pitchFamily="34" charset="0"/>
                <a:cs typeface="Arial" pitchFamily="34" charset="0"/>
              </a:rPr>
              <a:t>, relativamente conservate nei diversi genotipi virali</a:t>
            </a:r>
            <a:r>
              <a:rPr lang="it-IT" sz="7200" u="sng" dirty="0" smtClean="0">
                <a:latin typeface="Arial" pitchFamily="34" charset="0"/>
                <a:cs typeface="Arial" pitchFamily="34" charset="0"/>
              </a:rPr>
              <a:t>. Il test per anticorpi </a:t>
            </a:r>
            <a:r>
              <a:rPr lang="it-IT" sz="7200" u="sng" dirty="0" err="1" smtClean="0">
                <a:latin typeface="Arial" pitchFamily="34" charset="0"/>
                <a:cs typeface="Arial" pitchFamily="34" charset="0"/>
              </a:rPr>
              <a:t>anti-HCV</a:t>
            </a:r>
            <a:r>
              <a:rPr lang="it-IT" sz="7200" u="sng" dirty="0" smtClean="0">
                <a:latin typeface="Arial" pitchFamily="34" charset="0"/>
                <a:cs typeface="Arial" pitchFamily="34" charset="0"/>
              </a:rPr>
              <a:t> è in grado di evidenziare una positività da 5 a 8 settimane dopo l’infezione primaria.</a:t>
            </a:r>
          </a:p>
          <a:p>
            <a:pPr algn="just"/>
            <a:endParaRPr lang="it-IT" sz="7200" dirty="0" smtClean="0">
              <a:latin typeface="Arial" pitchFamily="34" charset="0"/>
              <a:cs typeface="Arial" pitchFamily="34" charset="0"/>
            </a:endParaRPr>
          </a:p>
          <a:p>
            <a:pPr algn="just"/>
            <a:r>
              <a:rPr lang="it-IT" sz="7200" dirty="0" smtClean="0">
                <a:latin typeface="Arial" pitchFamily="34" charset="0"/>
                <a:cs typeface="Arial" pitchFamily="34" charset="0"/>
              </a:rPr>
              <a:t>Importante è la </a:t>
            </a:r>
            <a:r>
              <a:rPr lang="it-IT" sz="7200" b="1" dirty="0" smtClean="0">
                <a:latin typeface="Arial" pitchFamily="34" charset="0"/>
                <a:cs typeface="Arial" pitchFamily="34" charset="0"/>
              </a:rPr>
              <a:t>ricerca diretta del genoma virale (HCV-RNA), </a:t>
            </a:r>
            <a:r>
              <a:rPr lang="it-IT" sz="7200" dirty="0" smtClean="0">
                <a:latin typeface="Arial" pitchFamily="34" charset="0"/>
                <a:cs typeface="Arial" pitchFamily="34" charset="0"/>
              </a:rPr>
              <a:t>mediante una reazione </a:t>
            </a:r>
            <a:r>
              <a:rPr lang="it-IT" sz="7200" dirty="0" err="1" smtClean="0">
                <a:latin typeface="Arial" pitchFamily="34" charset="0"/>
                <a:cs typeface="Arial" pitchFamily="34" charset="0"/>
              </a:rPr>
              <a:t>polimerasica</a:t>
            </a:r>
            <a:r>
              <a:rPr lang="it-IT" sz="7200" dirty="0" smtClean="0">
                <a:latin typeface="Arial" pitchFamily="34" charset="0"/>
                <a:cs typeface="Arial" pitchFamily="34" charset="0"/>
              </a:rPr>
              <a:t> a catena </a:t>
            </a:r>
            <a:r>
              <a:rPr lang="it-IT" sz="7200" b="1" dirty="0" smtClean="0">
                <a:latin typeface="Arial" pitchFamily="34" charset="0"/>
                <a:cs typeface="Arial" pitchFamily="34" charset="0"/>
              </a:rPr>
              <a:t>(PCR</a:t>
            </a:r>
            <a:r>
              <a:rPr lang="it-IT" sz="7200" dirty="0" smtClean="0">
                <a:latin typeface="Arial" pitchFamily="34" charset="0"/>
                <a:cs typeface="Arial" pitchFamily="34" charset="0"/>
              </a:rPr>
              <a:t>), preceduta da una reazione di </a:t>
            </a:r>
            <a:r>
              <a:rPr lang="it-IT" sz="7200" dirty="0" err="1" smtClean="0">
                <a:latin typeface="Arial" pitchFamily="34" charset="0"/>
                <a:cs typeface="Arial" pitchFamily="34" charset="0"/>
              </a:rPr>
              <a:t>retrotrascrizione</a:t>
            </a:r>
            <a:r>
              <a:rPr lang="it-IT" sz="7200" dirty="0" smtClean="0">
                <a:latin typeface="Arial" pitchFamily="34" charset="0"/>
                <a:cs typeface="Arial" pitchFamily="34" charset="0"/>
              </a:rPr>
              <a:t> (</a:t>
            </a:r>
            <a:r>
              <a:rPr lang="it-IT" sz="7200" b="1" dirty="0" smtClean="0">
                <a:latin typeface="Arial" pitchFamily="34" charset="0"/>
                <a:cs typeface="Arial" pitchFamily="34" charset="0"/>
              </a:rPr>
              <a:t>RT-PCR</a:t>
            </a:r>
            <a:r>
              <a:rPr lang="it-IT" sz="7200" dirty="0" smtClean="0">
                <a:latin typeface="Arial" pitchFamily="34" charset="0"/>
                <a:cs typeface="Arial" pitchFamily="34" charset="0"/>
              </a:rPr>
              <a:t>). Vengono utilizzati </a:t>
            </a:r>
            <a:r>
              <a:rPr lang="it-IT" sz="7200" i="1" dirty="0" err="1" smtClean="0">
                <a:latin typeface="Arial" pitchFamily="34" charset="0"/>
                <a:cs typeface="Arial" pitchFamily="34" charset="0"/>
              </a:rPr>
              <a:t>primer</a:t>
            </a:r>
            <a:r>
              <a:rPr lang="it-IT" sz="7200" dirty="0" smtClean="0">
                <a:latin typeface="Arial" pitchFamily="34" charset="0"/>
                <a:cs typeface="Arial" pitchFamily="34" charset="0"/>
              </a:rPr>
              <a:t> universali, specifici per la regione 5’ NTR altamente conservata.</a:t>
            </a:r>
          </a:p>
          <a:p>
            <a:pPr algn="just"/>
            <a:endParaRPr lang="it-IT" sz="7200" dirty="0" smtClean="0">
              <a:latin typeface="Arial" pitchFamily="34" charset="0"/>
              <a:cs typeface="Arial" pitchFamily="34" charset="0"/>
            </a:endParaRPr>
          </a:p>
          <a:p>
            <a:pPr algn="just"/>
            <a:r>
              <a:rPr lang="it-IT" sz="7200" dirty="0" smtClean="0">
                <a:latin typeface="Arial" pitchFamily="34" charset="0"/>
                <a:cs typeface="Arial" pitchFamily="34" charset="0"/>
              </a:rPr>
              <a:t>Di particolare importanza è la </a:t>
            </a:r>
            <a:r>
              <a:rPr lang="it-IT" sz="7200" b="1" dirty="0" smtClean="0">
                <a:latin typeface="Arial" pitchFamily="34" charset="0"/>
                <a:cs typeface="Arial" pitchFamily="34" charset="0"/>
              </a:rPr>
              <a:t>valutazione virologica (carica virale) </a:t>
            </a:r>
            <a:r>
              <a:rPr lang="it-IT" sz="7200" dirty="0" smtClean="0">
                <a:latin typeface="Arial" pitchFamily="34" charset="0"/>
                <a:cs typeface="Arial" pitchFamily="34" charset="0"/>
              </a:rPr>
              <a:t>del paziente con epatite cronica C in corso di terapia antivirale allo scopo di individuare precocemente i pazienti che, non avendo negativizzato l’HCV-RNA entro le prime dodici settimane, non trarranno beneficio dalla continuazione della terapia.</a:t>
            </a:r>
          </a:p>
          <a:p>
            <a:endParaRPr lang="it-IT" dirty="0"/>
          </a:p>
        </p:txBody>
      </p:sp>
    </p:spTree>
    <p:extLst>
      <p:ext uri="{BB962C8B-B14F-4D97-AF65-F5344CB8AC3E}">
        <p14:creationId xmlns:p14="http://schemas.microsoft.com/office/powerpoint/2010/main" val="700655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44624"/>
            <a:ext cx="8784976" cy="6696744"/>
          </a:xfrm>
        </p:spPr>
        <p:txBody>
          <a:bodyPr>
            <a:normAutofit fontScale="77500" lnSpcReduction="20000"/>
          </a:bodyPr>
          <a:lstStyle/>
          <a:p>
            <a:endParaRPr lang="it-IT" sz="5600" dirty="0" smtClean="0">
              <a:latin typeface="Arial" pitchFamily="34" charset="0"/>
              <a:cs typeface="Arial" pitchFamily="34" charset="0"/>
            </a:endParaRPr>
          </a:p>
          <a:p>
            <a:pPr algn="ctr">
              <a:buNone/>
            </a:pPr>
            <a:r>
              <a:rPr lang="it-IT" sz="4600" b="1" dirty="0" smtClean="0">
                <a:effectLst>
                  <a:outerShdw blurRad="38100" dist="38100" dir="2700000" algn="tl">
                    <a:srgbClr val="000000">
                      <a:alpha val="43137"/>
                    </a:srgbClr>
                  </a:outerShdw>
                </a:effectLst>
                <a:latin typeface="Arial" pitchFamily="34" charset="0"/>
                <a:cs typeface="Arial" pitchFamily="34" charset="0"/>
              </a:rPr>
              <a:t>Terapia</a:t>
            </a:r>
          </a:p>
          <a:p>
            <a:pPr algn="just"/>
            <a:endParaRPr lang="it-IT" sz="2800" dirty="0" smtClean="0">
              <a:latin typeface="Arial" pitchFamily="34" charset="0"/>
              <a:cs typeface="Arial" pitchFamily="34" charset="0"/>
            </a:endParaRPr>
          </a:p>
          <a:p>
            <a:pPr algn="just"/>
            <a:r>
              <a:rPr lang="it-IT" sz="2800" dirty="0" smtClean="0">
                <a:latin typeface="Arial" pitchFamily="34" charset="0"/>
                <a:cs typeface="Arial" pitchFamily="34" charset="0"/>
              </a:rPr>
              <a:t>Obiettivo della terapia antivirale nell’infezione da HCV è l’eradicazione del virus e, conseguentemente, la cessazione del danno epatico indotto dal virus. L’eradicazione del virus, ottenibile sia nella fase acuta sia in quella cronica dell’infezione, è verificabile attraverso la progressiva riduzione, fino alla </a:t>
            </a:r>
            <a:r>
              <a:rPr lang="it-IT" sz="2800" dirty="0" err="1" smtClean="0">
                <a:latin typeface="Arial" pitchFamily="34" charset="0"/>
                <a:cs typeface="Arial" pitchFamily="34" charset="0"/>
              </a:rPr>
              <a:t>negativizzazione</a:t>
            </a:r>
            <a:r>
              <a:rPr lang="it-IT" sz="2800" dirty="0" smtClean="0">
                <a:latin typeface="Arial" pitchFamily="34" charset="0"/>
                <a:cs typeface="Arial" pitchFamily="34" charset="0"/>
              </a:rPr>
              <a:t>, dei livelli </a:t>
            </a:r>
            <a:r>
              <a:rPr lang="it-IT" sz="2800" dirty="0" err="1" smtClean="0">
                <a:latin typeface="Arial" pitchFamily="34" charset="0"/>
                <a:cs typeface="Arial" pitchFamily="34" charset="0"/>
              </a:rPr>
              <a:t>sierici</a:t>
            </a:r>
            <a:r>
              <a:rPr lang="it-IT" sz="2800" dirty="0" smtClean="0">
                <a:latin typeface="Arial" pitchFamily="34" charset="0"/>
                <a:cs typeface="Arial" pitchFamily="34" charset="0"/>
              </a:rPr>
              <a:t> di HCV-RNA, in corso di trattamento.</a:t>
            </a:r>
          </a:p>
          <a:p>
            <a:pPr algn="just">
              <a:buNone/>
            </a:pPr>
            <a:endParaRPr lang="it-IT" sz="2800" dirty="0" smtClean="0">
              <a:latin typeface="Arial" pitchFamily="34" charset="0"/>
              <a:cs typeface="Arial" pitchFamily="34" charset="0"/>
            </a:endParaRPr>
          </a:p>
          <a:p>
            <a:pPr algn="just"/>
            <a:r>
              <a:rPr lang="it-IT" sz="2800" dirty="0" smtClean="0">
                <a:latin typeface="Arial" pitchFamily="34" charset="0"/>
                <a:cs typeface="Arial" pitchFamily="34" charset="0"/>
              </a:rPr>
              <a:t>I farmaci impiegati nel trattamento dell’infezione da HCV erano, fino ad un anno fa, l’</a:t>
            </a:r>
            <a:r>
              <a:rPr lang="it-IT" sz="2800" b="1" dirty="0" smtClean="0">
                <a:latin typeface="Arial" pitchFamily="34" charset="0"/>
                <a:cs typeface="Arial" pitchFamily="34" charset="0"/>
              </a:rPr>
              <a:t>interferon-</a:t>
            </a:r>
            <a:r>
              <a:rPr lang="it-IT" sz="2800" b="1" dirty="0" smtClean="0">
                <a:latin typeface="Arial" pitchFamily="34" charset="0"/>
                <a:cs typeface="Arial" pitchFamily="34" charset="0"/>
                <a:sym typeface="Symbol"/>
              </a:rPr>
              <a:t></a:t>
            </a:r>
            <a:r>
              <a:rPr lang="it-IT" sz="2800" dirty="0" smtClean="0">
                <a:latin typeface="Arial" pitchFamily="34" charset="0"/>
                <a:cs typeface="Arial" pitchFamily="34" charset="0"/>
              </a:rPr>
              <a:t> </a:t>
            </a:r>
            <a:r>
              <a:rPr lang="it-IT" sz="2800" dirty="0" err="1" smtClean="0">
                <a:latin typeface="Arial" pitchFamily="34" charset="0"/>
                <a:cs typeface="Arial" pitchFamily="34" charset="0"/>
              </a:rPr>
              <a:t>peghilato</a:t>
            </a:r>
            <a:r>
              <a:rPr lang="it-IT" sz="2800" dirty="0" smtClean="0">
                <a:latin typeface="Arial" pitchFamily="34" charset="0"/>
                <a:cs typeface="Arial" pitchFamily="34" charset="0"/>
              </a:rPr>
              <a:t> (</a:t>
            </a:r>
            <a:r>
              <a:rPr lang="it-IT" sz="2800" b="1" dirty="0" smtClean="0">
                <a:latin typeface="Arial" pitchFamily="34" charset="0"/>
                <a:cs typeface="Arial" pitchFamily="34" charset="0"/>
              </a:rPr>
              <a:t>PEG</a:t>
            </a:r>
            <a:r>
              <a:rPr lang="it-IT" sz="2800" dirty="0" smtClean="0">
                <a:latin typeface="Arial" pitchFamily="34" charset="0"/>
                <a:cs typeface="Arial" pitchFamily="34" charset="0"/>
              </a:rPr>
              <a:t>-</a:t>
            </a:r>
            <a:r>
              <a:rPr lang="it-IT" sz="2800" b="1" dirty="0" smtClean="0">
                <a:latin typeface="Arial" pitchFamily="34" charset="0"/>
                <a:cs typeface="Arial" pitchFamily="34" charset="0"/>
              </a:rPr>
              <a:t>IFN-</a:t>
            </a:r>
            <a:r>
              <a:rPr lang="it-IT" sz="2800" b="1" dirty="0" smtClean="0">
                <a:latin typeface="Arial" pitchFamily="34" charset="0"/>
                <a:cs typeface="Arial" pitchFamily="34" charset="0"/>
                <a:sym typeface="Symbol"/>
              </a:rPr>
              <a:t></a:t>
            </a:r>
            <a:r>
              <a:rPr lang="it-IT" sz="2800" dirty="0" smtClean="0">
                <a:latin typeface="Arial" pitchFamily="34" charset="0"/>
                <a:cs typeface="Arial" pitchFamily="34" charset="0"/>
              </a:rPr>
              <a:t>) e la </a:t>
            </a:r>
            <a:r>
              <a:rPr lang="it-IT" sz="2800" b="1" dirty="0" err="1" smtClean="0">
                <a:latin typeface="Arial" pitchFamily="34" charset="0"/>
                <a:cs typeface="Arial" pitchFamily="34" charset="0"/>
              </a:rPr>
              <a:t>ribavirina</a:t>
            </a:r>
            <a:r>
              <a:rPr lang="it-IT" sz="2800" b="1" dirty="0" smtClean="0">
                <a:latin typeface="Arial" pitchFamily="34" charset="0"/>
                <a:cs typeface="Arial" pitchFamily="34" charset="0"/>
              </a:rPr>
              <a:t>, </a:t>
            </a:r>
            <a:r>
              <a:rPr lang="it-IT" sz="2800" dirty="0" smtClean="0">
                <a:latin typeface="Arial" pitchFamily="34" charset="0"/>
                <a:cs typeface="Arial" pitchFamily="34" charset="0"/>
              </a:rPr>
              <a:t>da utilizzare sempre in terapia di combinazione</a:t>
            </a:r>
          </a:p>
          <a:p>
            <a:pPr marL="0" indent="0" algn="just">
              <a:buNone/>
            </a:pPr>
            <a:r>
              <a:rPr lang="it-IT" sz="2800" dirty="0" smtClean="0">
                <a:latin typeface="Arial" pitchFamily="34" charset="0"/>
                <a:cs typeface="Arial" pitchFamily="34" charset="0"/>
              </a:rPr>
              <a:t>. </a:t>
            </a:r>
          </a:p>
          <a:p>
            <a:pPr algn="just"/>
            <a:r>
              <a:rPr lang="it-IT" sz="2800" b="1" dirty="0" smtClean="0">
                <a:latin typeface="Arial" pitchFamily="34" charset="0"/>
                <a:cs typeface="Arial" pitchFamily="34" charset="0"/>
              </a:rPr>
              <a:t>Ora sono </a:t>
            </a:r>
            <a:r>
              <a:rPr lang="it-IT" sz="2800" b="1" dirty="0" err="1" smtClean="0">
                <a:latin typeface="Arial" pitchFamily="34" charset="0"/>
                <a:cs typeface="Arial" pitchFamily="34" charset="0"/>
              </a:rPr>
              <a:t>dispononibili</a:t>
            </a:r>
            <a:r>
              <a:rPr lang="it-IT" sz="2800" b="1" dirty="0" smtClean="0">
                <a:latin typeface="Arial" pitchFamily="34" charset="0"/>
                <a:cs typeface="Arial" pitchFamily="34" charset="0"/>
              </a:rPr>
              <a:t>  nuovi farmaci come : </a:t>
            </a:r>
            <a:r>
              <a:rPr lang="it-IT" sz="2800" b="1" dirty="0" smtClean="0">
                <a:solidFill>
                  <a:srgbClr val="FF0000"/>
                </a:solidFill>
                <a:latin typeface="Arial" pitchFamily="34" charset="0"/>
                <a:cs typeface="Arial" pitchFamily="34" charset="0"/>
              </a:rPr>
              <a:t>NS3 </a:t>
            </a:r>
            <a:r>
              <a:rPr lang="it-IT" sz="2800" b="1" dirty="0" err="1" smtClean="0">
                <a:solidFill>
                  <a:srgbClr val="FF0000"/>
                </a:solidFill>
                <a:latin typeface="Arial" pitchFamily="34" charset="0"/>
                <a:cs typeface="Arial" pitchFamily="34" charset="0"/>
              </a:rPr>
              <a:t>serinaproteasi</a:t>
            </a:r>
            <a:r>
              <a:rPr lang="it-IT" sz="2800" b="1" dirty="0">
                <a:solidFill>
                  <a:srgbClr val="FF0000"/>
                </a:solidFill>
                <a:latin typeface="Arial" pitchFamily="34" charset="0"/>
                <a:cs typeface="Arial" pitchFamily="34" charset="0"/>
              </a:rPr>
              <a:t> </a:t>
            </a:r>
            <a:r>
              <a:rPr lang="it-IT" sz="2800" b="1" dirty="0" smtClean="0">
                <a:solidFill>
                  <a:srgbClr val="FF0000"/>
                </a:solidFill>
                <a:latin typeface="Arial" pitchFamily="34" charset="0"/>
                <a:cs typeface="Arial" pitchFamily="34" charset="0"/>
              </a:rPr>
              <a:t>(inibitore delle proteasi) e inibitori della RNA polimerasi virale </a:t>
            </a:r>
            <a:r>
              <a:rPr lang="it-IT" sz="2800" dirty="0" smtClean="0">
                <a:latin typeface="Arial" pitchFamily="34" charset="0"/>
                <a:cs typeface="Arial" pitchFamily="34" charset="0"/>
              </a:rPr>
              <a:t>co un’efficacia nel contrastare l’infezione e la sua progressione di circa il 90%</a:t>
            </a:r>
          </a:p>
          <a:p>
            <a:pPr algn="just"/>
            <a:endParaRPr lang="it-IT" sz="4300" b="1" dirty="0" smtClean="0">
              <a:latin typeface="Arial" pitchFamily="34" charset="0"/>
              <a:cs typeface="Arial" pitchFamily="34" charset="0"/>
            </a:endParaRPr>
          </a:p>
          <a:p>
            <a:endParaRPr 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magine correlata"/>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5045"/>
          <a:stretch/>
        </p:blipFill>
        <p:spPr bwMode="auto">
          <a:xfrm>
            <a:off x="1554691" y="836712"/>
            <a:ext cx="6034617" cy="3845024"/>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07504" y="44624"/>
            <a:ext cx="8676457" cy="830997"/>
          </a:xfrm>
          <a:prstGeom prst="rect">
            <a:avLst/>
          </a:prstGeom>
          <a:noFill/>
        </p:spPr>
        <p:txBody>
          <a:bodyPr wrap="square" rtlCol="0">
            <a:spAutoFit/>
          </a:bodyPr>
          <a:lstStyle/>
          <a:p>
            <a:pPr algn="ctr"/>
            <a:r>
              <a:rPr lang="it-IT" sz="2800" dirty="0"/>
              <a:t>Nuovi </a:t>
            </a:r>
            <a:r>
              <a:rPr lang="it-IT" sz="2800" b="1" dirty="0"/>
              <a:t>farmaci</a:t>
            </a:r>
            <a:r>
              <a:rPr lang="it-IT" sz="2800" dirty="0"/>
              <a:t> anti HCV: </a:t>
            </a:r>
            <a:endParaRPr lang="it-IT" sz="2800" dirty="0" smtClean="0"/>
          </a:p>
          <a:p>
            <a:pPr algn="ctr"/>
            <a:r>
              <a:rPr lang="it-IT" sz="2000" dirty="0" smtClean="0"/>
              <a:t>denominati</a:t>
            </a:r>
            <a:r>
              <a:rPr lang="it-IT" sz="2000" dirty="0"/>
              <a:t> </a:t>
            </a:r>
            <a:r>
              <a:rPr lang="it-IT" sz="2000" b="1" dirty="0" smtClean="0"/>
              <a:t>Farmaci </a:t>
            </a:r>
            <a:r>
              <a:rPr lang="it-IT" sz="2000" dirty="0" smtClean="0"/>
              <a:t>anti </a:t>
            </a:r>
            <a:r>
              <a:rPr lang="it-IT" sz="2000" dirty="0"/>
              <a:t>virali ad azione diretta (</a:t>
            </a:r>
            <a:r>
              <a:rPr lang="it-IT" sz="2000" i="1" dirty="0" err="1"/>
              <a:t>Directly</a:t>
            </a:r>
            <a:r>
              <a:rPr lang="it-IT" sz="2000" i="1" dirty="0"/>
              <a:t> </a:t>
            </a:r>
            <a:r>
              <a:rPr lang="it-IT" sz="2000" i="1" dirty="0" err="1"/>
              <a:t>Acting</a:t>
            </a:r>
            <a:r>
              <a:rPr lang="it-IT" sz="2000" i="1" dirty="0"/>
              <a:t> </a:t>
            </a:r>
            <a:r>
              <a:rPr lang="it-IT" sz="2000" i="1" dirty="0" err="1"/>
              <a:t>Antivirals</a:t>
            </a:r>
            <a:r>
              <a:rPr lang="it-IT" sz="2000" i="1" dirty="0"/>
              <a:t>-</a:t>
            </a:r>
            <a:r>
              <a:rPr lang="it-IT" sz="2000" dirty="0"/>
              <a:t> </a:t>
            </a:r>
            <a:r>
              <a:rPr lang="it-IT" sz="2000" b="1" dirty="0"/>
              <a:t>DAA</a:t>
            </a:r>
            <a:r>
              <a:rPr lang="it-IT" sz="2000" dirty="0"/>
              <a:t>).</a:t>
            </a:r>
          </a:p>
        </p:txBody>
      </p:sp>
      <p:sp>
        <p:nvSpPr>
          <p:cNvPr id="8" name="CasellaDiTesto 7"/>
          <p:cNvSpPr txBox="1"/>
          <p:nvPr/>
        </p:nvSpPr>
        <p:spPr>
          <a:xfrm>
            <a:off x="107504" y="4437112"/>
            <a:ext cx="8928992" cy="2831544"/>
          </a:xfrm>
          <a:prstGeom prst="rect">
            <a:avLst/>
          </a:prstGeom>
          <a:noFill/>
        </p:spPr>
        <p:txBody>
          <a:bodyPr wrap="square" rtlCol="0">
            <a:spAutoFit/>
          </a:bodyPr>
          <a:lstStyle/>
          <a:p>
            <a:r>
              <a:rPr lang="it-IT" sz="1200" dirty="0"/>
              <a:t> </a:t>
            </a:r>
          </a:p>
          <a:p>
            <a:pPr algn="just"/>
            <a:r>
              <a:rPr lang="it-IT" sz="1400" b="1" dirty="0"/>
              <a:t>Il </a:t>
            </a:r>
            <a:r>
              <a:rPr lang="it-IT" sz="1400" b="1" dirty="0" err="1"/>
              <a:t>sofosburiv</a:t>
            </a:r>
            <a:r>
              <a:rPr lang="it-IT" sz="1400" b="1" dirty="0"/>
              <a:t> </a:t>
            </a:r>
            <a:r>
              <a:rPr lang="it-IT" sz="1400" dirty="0"/>
              <a:t>è indicato per la terapia dell’epatite cronica da HCV in associazione </a:t>
            </a:r>
            <a:r>
              <a:rPr lang="it-IT" sz="1400" dirty="0" err="1" smtClean="0"/>
              <a:t>acon</a:t>
            </a:r>
            <a:r>
              <a:rPr lang="it-IT" sz="1400" dirty="0" smtClean="0"/>
              <a:t> altri </a:t>
            </a:r>
            <a:r>
              <a:rPr lang="it-IT" sz="1400" b="1" dirty="0"/>
              <a:t>DAA. </a:t>
            </a:r>
            <a:r>
              <a:rPr lang="it-IT" sz="1400" dirty="0" smtClean="0"/>
              <a:t>Questo farmaco </a:t>
            </a:r>
            <a:r>
              <a:rPr lang="it-IT" sz="1400" dirty="0"/>
              <a:t>è un inibitore </a:t>
            </a:r>
            <a:r>
              <a:rPr lang="it-IT" sz="1400" dirty="0" err="1"/>
              <a:t>pangenotipico</a:t>
            </a:r>
            <a:r>
              <a:rPr lang="it-IT" sz="1400" dirty="0"/>
              <a:t> </a:t>
            </a:r>
            <a:r>
              <a:rPr lang="it-IT" sz="1400" dirty="0" smtClean="0"/>
              <a:t>(tutti i principali genotipi) della </a:t>
            </a:r>
            <a:r>
              <a:rPr lang="it-IT" sz="1400" dirty="0"/>
              <a:t>RNA polimerasi-RNA dipendente di HCV  (</a:t>
            </a:r>
            <a:r>
              <a:rPr lang="it-IT" sz="1400" b="1" dirty="0"/>
              <a:t>NS5B) </a:t>
            </a:r>
            <a:r>
              <a:rPr lang="it-IT" sz="1400" dirty="0"/>
              <a:t>necessaria per la replicazione </a:t>
            </a:r>
            <a:r>
              <a:rPr lang="it-IT" sz="1400" dirty="0" smtClean="0"/>
              <a:t>del genoma </a:t>
            </a:r>
            <a:r>
              <a:rPr lang="it-IT" sz="1400" dirty="0"/>
              <a:t>virale. E’ un </a:t>
            </a:r>
            <a:r>
              <a:rPr lang="it-IT" sz="1400" dirty="0" err="1"/>
              <a:t>profarmaco</a:t>
            </a:r>
            <a:r>
              <a:rPr lang="it-IT" sz="1400" dirty="0"/>
              <a:t> che </a:t>
            </a:r>
            <a:r>
              <a:rPr lang="it-IT" sz="1400" i="1" dirty="0"/>
              <a:t>in vivo </a:t>
            </a:r>
            <a:r>
              <a:rPr lang="it-IT" sz="1400" dirty="0"/>
              <a:t>viene convertito in un analogo strutturale di UTP e agisce da terminatore di catena bloccando la replicazione</a:t>
            </a:r>
            <a:r>
              <a:rPr lang="it-IT" sz="1400" dirty="0" smtClean="0"/>
              <a:t>.</a:t>
            </a:r>
            <a:r>
              <a:rPr lang="it-IT" sz="1400" dirty="0"/>
              <a:t> </a:t>
            </a:r>
            <a:endParaRPr lang="it-IT" sz="1400" dirty="0" smtClean="0"/>
          </a:p>
          <a:p>
            <a:pPr algn="just"/>
            <a:r>
              <a:rPr lang="it-IT" sz="1400" b="1" dirty="0" err="1" smtClean="0"/>
              <a:t>Telaprevir</a:t>
            </a:r>
            <a:r>
              <a:rPr lang="it-IT" sz="1400" b="1" dirty="0" smtClean="0"/>
              <a:t> e altri …</a:t>
            </a:r>
            <a:r>
              <a:rPr lang="it-IT" sz="1400" b="1" dirty="0" err="1" smtClean="0"/>
              <a:t>previr</a:t>
            </a:r>
            <a:r>
              <a:rPr lang="it-IT" sz="1400" b="1" dirty="0" smtClean="0"/>
              <a:t> </a:t>
            </a:r>
            <a:r>
              <a:rPr lang="it-IT" sz="1400" dirty="0" smtClean="0"/>
              <a:t>sono inibitori della </a:t>
            </a:r>
            <a:r>
              <a:rPr lang="it-IT" sz="1400" b="1" dirty="0" smtClean="0"/>
              <a:t>proteasi virale (NS3</a:t>
            </a:r>
            <a:r>
              <a:rPr lang="it-IT" sz="1400" dirty="0" smtClean="0"/>
              <a:t>) necessaria per processare il precursore polipeptidico e per ottenere le proteine virali</a:t>
            </a:r>
          </a:p>
          <a:p>
            <a:pPr algn="just"/>
            <a:endParaRPr lang="it-IT" sz="1400" dirty="0"/>
          </a:p>
          <a:p>
            <a:pPr algn="just"/>
            <a:r>
              <a:rPr lang="it-IT" sz="1400" b="1" dirty="0" smtClean="0"/>
              <a:t>Gli interferoni </a:t>
            </a:r>
            <a:r>
              <a:rPr lang="it-IT" sz="1400" dirty="0" smtClean="0"/>
              <a:t>non </a:t>
            </a:r>
            <a:r>
              <a:rPr lang="it-IT" sz="1400" dirty="0"/>
              <a:t>sono assorbiti per </a:t>
            </a:r>
            <a:r>
              <a:rPr lang="it-IT" sz="1400" dirty="0" err="1"/>
              <a:t>os</a:t>
            </a:r>
            <a:r>
              <a:rPr lang="it-IT" sz="1400" dirty="0"/>
              <a:t> e vengono somministrati per via parenterale. La </a:t>
            </a:r>
            <a:r>
              <a:rPr lang="it-IT" sz="1400" dirty="0" err="1"/>
              <a:t>peghilazione</a:t>
            </a:r>
            <a:r>
              <a:rPr lang="it-IT" sz="1400" dirty="0"/>
              <a:t> consiste nel legare le molecole di IFN-alfa a grandi molecole di </a:t>
            </a:r>
            <a:r>
              <a:rPr lang="it-IT" sz="1400" dirty="0" err="1"/>
              <a:t>polietilenglicole</a:t>
            </a:r>
            <a:r>
              <a:rPr lang="it-IT" sz="1400" dirty="0"/>
              <a:t> </a:t>
            </a:r>
            <a:r>
              <a:rPr lang="it-IT" sz="1400" dirty="0" smtClean="0"/>
              <a:t>inerti che riducono </a:t>
            </a:r>
            <a:r>
              <a:rPr lang="it-IT" sz="1400" dirty="0"/>
              <a:t>la velocità di assorbimento e la </a:t>
            </a:r>
            <a:r>
              <a:rPr lang="it-IT" sz="1400" i="1" dirty="0"/>
              <a:t>clearance </a:t>
            </a:r>
            <a:r>
              <a:rPr lang="it-IT" sz="1400" dirty="0"/>
              <a:t>di IFN-alfa aumentandone l’emivita, per cui invece di </a:t>
            </a:r>
            <a:r>
              <a:rPr lang="it-IT" sz="1400" dirty="0" smtClean="0"/>
              <a:t>una </a:t>
            </a:r>
            <a:r>
              <a:rPr lang="it-IT" sz="1400" dirty="0"/>
              <a:t>iniezione </a:t>
            </a:r>
            <a:r>
              <a:rPr lang="it-IT" sz="1400" dirty="0" err="1"/>
              <a:t>monosettimanale</a:t>
            </a:r>
            <a:r>
              <a:rPr lang="it-IT" sz="1400" dirty="0"/>
              <a:t> ne basta una ogni </a:t>
            </a:r>
            <a:r>
              <a:rPr lang="it-IT" sz="1400" dirty="0" err="1"/>
              <a:t>trisettimanale</a:t>
            </a:r>
            <a:r>
              <a:rPr lang="it-IT" sz="1400" dirty="0"/>
              <a:t>.</a:t>
            </a:r>
          </a:p>
          <a:p>
            <a:endParaRPr lang="it-IT" sz="1200" dirty="0"/>
          </a:p>
          <a:p>
            <a:endParaRPr lang="it-IT" sz="1400" dirty="0"/>
          </a:p>
        </p:txBody>
      </p:sp>
    </p:spTree>
    <p:extLst>
      <p:ext uri="{BB962C8B-B14F-4D97-AF65-F5344CB8AC3E}">
        <p14:creationId xmlns:p14="http://schemas.microsoft.com/office/powerpoint/2010/main" val="858515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51520" y="188640"/>
            <a:ext cx="8568952" cy="5847755"/>
          </a:xfrm>
          <a:prstGeom prst="rect">
            <a:avLst/>
          </a:prstGeom>
          <a:noFill/>
        </p:spPr>
        <p:txBody>
          <a:bodyPr wrap="square" rtlCol="0">
            <a:spAutoFit/>
          </a:bodyPr>
          <a:lstStyle/>
          <a:p>
            <a:pPr algn="ctr"/>
            <a:r>
              <a:rPr lang="it-IT" sz="3200" b="1" dirty="0" smtClean="0"/>
              <a:t>Il virus dell’epatite E </a:t>
            </a:r>
          </a:p>
          <a:p>
            <a:pPr algn="ctr"/>
            <a:endParaRPr lang="it-IT" dirty="0" smtClean="0"/>
          </a:p>
          <a:p>
            <a:pPr algn="just">
              <a:buFont typeface="Arial" pitchFamily="34" charset="0"/>
              <a:buChar char="•"/>
            </a:pPr>
            <a:r>
              <a:rPr lang="it-IT" dirty="0" smtClean="0"/>
              <a:t>IL virus dell’epatite E (HEV) è un </a:t>
            </a:r>
            <a:r>
              <a:rPr lang="it-IT" dirty="0" err="1" smtClean="0"/>
              <a:t>ribovirus</a:t>
            </a:r>
            <a:r>
              <a:rPr lang="it-IT" dirty="0" smtClean="0"/>
              <a:t>, nudo, con capside isometrico ed un genoma  costituito da una molecola di RNA a polarità positiva appartenente alla famiglia </a:t>
            </a:r>
            <a:r>
              <a:rPr lang="it-IT" i="1" dirty="0" err="1" smtClean="0"/>
              <a:t>Hepeviridae</a:t>
            </a:r>
            <a:r>
              <a:rPr lang="it-IT" i="1" dirty="0" smtClean="0"/>
              <a:t>.</a:t>
            </a:r>
          </a:p>
          <a:p>
            <a:pPr algn="just">
              <a:buFont typeface="Arial" pitchFamily="34" charset="0"/>
              <a:buChar char="•"/>
            </a:pPr>
            <a:endParaRPr lang="it-IT" i="1" dirty="0" smtClean="0"/>
          </a:p>
          <a:p>
            <a:pPr algn="just">
              <a:buFont typeface="Arial" pitchFamily="34" charset="0"/>
              <a:buChar char="•"/>
            </a:pPr>
            <a:r>
              <a:rPr lang="it-IT" dirty="0" smtClean="0"/>
              <a:t>HEV si trasmette per via oro-fecale ed è presente nelle aree a basso livello economico-sociale di vita.</a:t>
            </a:r>
          </a:p>
          <a:p>
            <a:pPr algn="just">
              <a:buFont typeface="Arial" pitchFamily="34" charset="0"/>
              <a:buChar char="•"/>
            </a:pPr>
            <a:endParaRPr lang="it-IT" dirty="0" smtClean="0"/>
          </a:p>
          <a:p>
            <a:pPr algn="just">
              <a:buFont typeface="Arial" pitchFamily="34" charset="0"/>
              <a:buChar char="•"/>
            </a:pPr>
            <a:r>
              <a:rPr lang="it-IT" dirty="0" smtClean="0"/>
              <a:t>Il periodo di incubazione è di 25-55 giorni. L’infezione si presenta come casi sporadici endemici o come focolai epidemici (in genere di origine idrica) di più o meno vaste dimensioni, in molti Paesi in via di sviluppo, in particolare nel sub-Continente Indiano e nell’Asia centrale. Una modesta quota di Epatite E è presente nei paesi Europei, Italia inclusa, in relazione ai flussi migratori degli ultimi anni.</a:t>
            </a:r>
          </a:p>
          <a:p>
            <a:pPr algn="just">
              <a:buFont typeface="Arial" pitchFamily="34" charset="0"/>
              <a:buChar char="•"/>
            </a:pPr>
            <a:endParaRPr lang="it-IT" dirty="0" smtClean="0"/>
          </a:p>
          <a:p>
            <a:pPr algn="just">
              <a:buFont typeface="Arial" pitchFamily="34" charset="0"/>
              <a:buChar char="•"/>
            </a:pPr>
            <a:r>
              <a:rPr lang="it-IT" dirty="0" smtClean="0"/>
              <a:t>La malattia colpisce prevalentemente soggetti fra i 15 e 40 anni di età e, </a:t>
            </a:r>
            <a:r>
              <a:rPr lang="it-IT" b="1" dirty="0" smtClean="0"/>
              <a:t>nelle donne gravide</a:t>
            </a:r>
            <a:r>
              <a:rPr lang="it-IT" dirty="0" smtClean="0"/>
              <a:t>, è associata ad una elevata mortalità (circa il 20%).</a:t>
            </a:r>
          </a:p>
          <a:p>
            <a:pPr algn="just">
              <a:buFont typeface="Arial" pitchFamily="34" charset="0"/>
              <a:buChar char="•"/>
            </a:pPr>
            <a:endParaRPr lang="it-IT" dirty="0" smtClean="0"/>
          </a:p>
          <a:p>
            <a:pPr algn="just">
              <a:buFont typeface="Arial" pitchFamily="34" charset="0"/>
              <a:buChar char="•"/>
            </a:pPr>
            <a:r>
              <a:rPr lang="it-IT" dirty="0" smtClean="0"/>
              <a:t>La diagnosi si basa sulla ricerca, con tecniche </a:t>
            </a:r>
            <a:r>
              <a:rPr lang="it-IT" dirty="0" err="1" smtClean="0"/>
              <a:t>immunoenzimatiche</a:t>
            </a:r>
            <a:r>
              <a:rPr lang="it-IT" dirty="0" smtClean="0"/>
              <a:t>, di anticorpi nei confronti di antigeni virali ottenuti con tecniche ricombinanti.</a:t>
            </a:r>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6632"/>
            <a:ext cx="8229600" cy="864096"/>
          </a:xfrm>
        </p:spPr>
        <p:txBody>
          <a:bodyPr>
            <a:noAutofit/>
          </a:bodyPr>
          <a:lstStyle/>
          <a:p>
            <a:r>
              <a:rPr lang="it-IT" sz="3200" b="1" i="1" dirty="0" err="1" smtClean="0">
                <a:effectLst>
                  <a:outerShdw blurRad="38100" dist="38100" dir="2700000" algn="tl">
                    <a:srgbClr val="000000">
                      <a:alpha val="43137"/>
                    </a:srgbClr>
                  </a:outerShdw>
                </a:effectLst>
              </a:rPr>
              <a:t>Flaviviridae</a:t>
            </a:r>
            <a:r>
              <a:rPr lang="it-IT" sz="3200" b="1" i="1" dirty="0" smtClean="0">
                <a:effectLst>
                  <a:outerShdw blurRad="38100" dist="38100" dir="2700000" algn="tl">
                    <a:srgbClr val="000000">
                      <a:alpha val="43137"/>
                    </a:srgbClr>
                  </a:outerShdw>
                </a:effectLst>
              </a:rPr>
              <a:t/>
            </a:r>
            <a:br>
              <a:rPr lang="it-IT" sz="3200" b="1" i="1" dirty="0" smtClean="0">
                <a:effectLst>
                  <a:outerShdw blurRad="38100" dist="38100" dir="2700000" algn="tl">
                    <a:srgbClr val="000000">
                      <a:alpha val="43137"/>
                    </a:srgbClr>
                  </a:outerShdw>
                </a:effectLst>
              </a:rPr>
            </a:br>
            <a:r>
              <a:rPr lang="it-IT" sz="3200" b="1" dirty="0" smtClean="0">
                <a:effectLst>
                  <a:outerShdw blurRad="38100" dist="38100" dir="2700000" algn="tl">
                    <a:srgbClr val="000000">
                      <a:alpha val="43137"/>
                    </a:srgbClr>
                  </a:outerShdw>
                </a:effectLst>
              </a:rPr>
              <a:t>virus dell’epatite C</a:t>
            </a:r>
            <a:endParaRPr lang="it-IT" sz="3200"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0" y="1196752"/>
            <a:ext cx="9036496" cy="5544616"/>
          </a:xfrm>
        </p:spPr>
        <p:txBody>
          <a:bodyPr>
            <a:normAutofit/>
          </a:bodyPr>
          <a:lstStyle/>
          <a:p>
            <a:pPr algn="just"/>
            <a:r>
              <a:rPr lang="it-IT" sz="1400" dirty="0" smtClean="0"/>
              <a:t>La famiglia </a:t>
            </a:r>
            <a:r>
              <a:rPr lang="it-IT" sz="1400" b="1" i="1" dirty="0" err="1" smtClean="0"/>
              <a:t>Flaviviridae</a:t>
            </a:r>
            <a:r>
              <a:rPr lang="it-IT" sz="1400" b="1" dirty="0" smtClean="0"/>
              <a:t> </a:t>
            </a:r>
            <a:r>
              <a:rPr lang="it-IT" sz="1400" dirty="0" smtClean="0"/>
              <a:t>comprende virus dotati di </a:t>
            </a:r>
            <a:r>
              <a:rPr lang="it-IT" sz="1400" dirty="0" err="1" smtClean="0"/>
              <a:t>pericapside</a:t>
            </a:r>
            <a:r>
              <a:rPr lang="it-IT" sz="1400" dirty="0" smtClean="0"/>
              <a:t> con genoma a RNA a singolo filamento, a polarità positiva, classificati nei generi </a:t>
            </a:r>
            <a:r>
              <a:rPr lang="it-IT" sz="1400" b="1" i="1" dirty="0" err="1" smtClean="0"/>
              <a:t>Flavivirus</a:t>
            </a:r>
            <a:r>
              <a:rPr lang="it-IT" sz="1400" b="1" i="1" dirty="0" smtClean="0"/>
              <a:t>, </a:t>
            </a:r>
            <a:r>
              <a:rPr lang="it-IT" sz="1400" b="1" i="1" dirty="0" err="1" smtClean="0"/>
              <a:t>Pestivirus</a:t>
            </a:r>
            <a:r>
              <a:rPr lang="it-IT" sz="1400" b="1" i="1" dirty="0" smtClean="0"/>
              <a:t> e </a:t>
            </a:r>
            <a:r>
              <a:rPr lang="it-IT" sz="1400" b="1" i="1" dirty="0" err="1" smtClean="0"/>
              <a:t>Hepacivirus</a:t>
            </a:r>
            <a:r>
              <a:rPr lang="it-IT" sz="1400" b="1" dirty="0" smtClean="0"/>
              <a:t>. </a:t>
            </a:r>
          </a:p>
          <a:p>
            <a:pPr algn="just"/>
            <a:endParaRPr lang="it-IT" sz="1400" b="1" dirty="0" smtClean="0"/>
          </a:p>
          <a:p>
            <a:pPr algn="just"/>
            <a:r>
              <a:rPr lang="it-IT" sz="1400" dirty="0" smtClean="0"/>
              <a:t>Nel </a:t>
            </a:r>
            <a:r>
              <a:rPr lang="it-IT" sz="1400" b="1" dirty="0" smtClean="0"/>
              <a:t>genere </a:t>
            </a:r>
            <a:r>
              <a:rPr lang="it-IT" sz="1400" b="1" i="1" dirty="0" err="1" smtClean="0"/>
              <a:t>Hepacivirus</a:t>
            </a:r>
            <a:r>
              <a:rPr lang="it-IT" sz="1400" b="1" dirty="0" smtClean="0"/>
              <a:t> </a:t>
            </a:r>
            <a:r>
              <a:rPr lang="it-IT" sz="1400" dirty="0" smtClean="0"/>
              <a:t>sono classificati il virus </a:t>
            </a:r>
            <a:r>
              <a:rPr lang="it-IT" sz="1400" b="1" dirty="0" smtClean="0"/>
              <a:t>dell’epatite C (HCV) </a:t>
            </a:r>
            <a:r>
              <a:rPr lang="it-IT" sz="1400" dirty="0" smtClean="0"/>
              <a:t>responsabile del 30/50% delle malattie croniche epatiche a eziologia virale.</a:t>
            </a:r>
            <a:endParaRPr lang="it-IT" sz="1400" i="1" dirty="0" smtClean="0"/>
          </a:p>
          <a:p>
            <a:pPr algn="just"/>
            <a:endParaRPr lang="it-IT" sz="1400" dirty="0" smtClean="0"/>
          </a:p>
          <a:p>
            <a:pPr algn="just"/>
            <a:r>
              <a:rPr lang="it-IT" sz="1400" dirty="0" smtClean="0"/>
              <a:t>Il </a:t>
            </a:r>
            <a:r>
              <a:rPr lang="it-IT" sz="1400" b="1" dirty="0" smtClean="0"/>
              <a:t>virus dell’epatite C </a:t>
            </a:r>
            <a:r>
              <a:rPr lang="it-IT" sz="1400" dirty="0" smtClean="0"/>
              <a:t>è stato scoperto nel 1989 in seguito all’identificazione di RNA virale nel sangue di pazienti con epatite virale di origine sconosciuta e denominata, inizialmente, “non da virus A o non da virus B” (</a:t>
            </a:r>
            <a:r>
              <a:rPr lang="it-IT" sz="1400" b="1" dirty="0" smtClean="0"/>
              <a:t>epatite NANB</a:t>
            </a:r>
            <a:r>
              <a:rPr lang="it-IT" sz="1400" dirty="0" smtClean="0"/>
              <a:t>). A causa della difficoltà di  coltivare il virus in colture cellulari, di disporre di modelli animali (il virus può infettare solo </a:t>
            </a:r>
            <a:r>
              <a:rPr lang="it-IT" sz="1400" b="1" dirty="0" smtClean="0"/>
              <a:t>l’uomo e lo </a:t>
            </a:r>
            <a:r>
              <a:rPr lang="it-IT" sz="1400" b="1" dirty="0" err="1" smtClean="0"/>
              <a:t>scimpanzè</a:t>
            </a:r>
            <a:r>
              <a:rPr lang="it-IT" sz="1400" dirty="0" smtClean="0"/>
              <a:t>) e della sua stretta associazione con le cellule infettate non è stato possibile isolarlo in quantità sufficienti per studiarne in maniera approfondita le caratteristiche genomiche e patogenetiche. Il clonaggio  del  genoma virale in opportuni sistemi d’espressione  ha facilitato questi studi.</a:t>
            </a:r>
          </a:p>
          <a:p>
            <a:pPr algn="just"/>
            <a:endParaRPr lang="it-IT" sz="1400" dirty="0" smtClean="0"/>
          </a:p>
          <a:p>
            <a:pPr algn="just"/>
            <a:r>
              <a:rPr lang="it-IT" sz="1400" dirty="0" smtClean="0"/>
              <a:t>L'agente causale dell'epatite C è un virus di circa 50 nm di diametro costituito di un </a:t>
            </a:r>
            <a:r>
              <a:rPr lang="it-IT" sz="1400" dirty="0" err="1" smtClean="0"/>
              <a:t>nucleocapside</a:t>
            </a:r>
            <a:r>
              <a:rPr lang="it-IT" sz="1400" dirty="0" smtClean="0"/>
              <a:t> a simmetria icosaedrica, dotato di </a:t>
            </a:r>
            <a:r>
              <a:rPr lang="it-IT" sz="1400" b="1" dirty="0" err="1" smtClean="0"/>
              <a:t>pericapside</a:t>
            </a:r>
            <a:r>
              <a:rPr lang="it-IT" sz="1400" dirty="0" smtClean="0"/>
              <a:t> formato da due glicoproteine virali (E1 e E2) e di un genoma a </a:t>
            </a:r>
            <a:r>
              <a:rPr lang="it-IT" sz="1400" b="1" dirty="0" smtClean="0"/>
              <a:t>RNA</a:t>
            </a:r>
            <a:r>
              <a:rPr lang="it-IT" sz="1400" dirty="0" smtClean="0"/>
              <a:t> con polarità positiva. Quando entra in circolo il virus si lega a un </a:t>
            </a:r>
            <a:r>
              <a:rPr lang="it-IT" sz="1400" b="1" dirty="0" smtClean="0"/>
              <a:t>recettore specifico (CD81), </a:t>
            </a:r>
            <a:r>
              <a:rPr lang="it-IT" sz="1400" dirty="0" smtClean="0"/>
              <a:t>che è una proteina del gruppo delle «</a:t>
            </a:r>
            <a:r>
              <a:rPr lang="it-IT" sz="1400" dirty="0" err="1" smtClean="0"/>
              <a:t>tetraspanine</a:t>
            </a:r>
            <a:r>
              <a:rPr lang="it-IT" sz="1400" dirty="0" smtClean="0"/>
              <a:t>», presenti sulla superficie di quasi tutte le cellule eucariotiche dove controllano l’adesività e la crescita cellulare, in associazione ad alcune </a:t>
            </a:r>
            <a:r>
              <a:rPr lang="it-IT" sz="1400" dirty="0" err="1" smtClean="0"/>
              <a:t>integrine</a:t>
            </a:r>
            <a:r>
              <a:rPr lang="it-IT" sz="1400" dirty="0" smtClean="0"/>
              <a:t>. </a:t>
            </a:r>
          </a:p>
          <a:p>
            <a:pPr algn="just"/>
            <a:endParaRPr lang="it-IT" sz="1400" dirty="0" smtClean="0"/>
          </a:p>
          <a:p>
            <a:pPr algn="just"/>
            <a:r>
              <a:rPr lang="it-IT" sz="1400" dirty="0" smtClean="0">
                <a:solidFill>
                  <a:srgbClr val="FF0000"/>
                </a:solidFill>
              </a:rPr>
              <a:t>Nell’infezione cellulare sono coinvolti anche dei </a:t>
            </a:r>
            <a:r>
              <a:rPr lang="it-IT" sz="1400" b="1" dirty="0" smtClean="0">
                <a:solidFill>
                  <a:srgbClr val="FF0000"/>
                </a:solidFill>
              </a:rPr>
              <a:t>co-recettori</a:t>
            </a:r>
            <a:r>
              <a:rPr lang="it-IT" sz="1400" dirty="0" smtClean="0">
                <a:solidFill>
                  <a:srgbClr val="FF0000"/>
                </a:solidFill>
              </a:rPr>
              <a:t> presenti nel fegato, come </a:t>
            </a:r>
            <a:r>
              <a:rPr lang="it-IT" sz="1400" b="1" dirty="0" smtClean="0">
                <a:solidFill>
                  <a:srgbClr val="FF0000"/>
                </a:solidFill>
              </a:rPr>
              <a:t>i recettori per le lipoproteine a bassa densità-LDL (LDLR). </a:t>
            </a:r>
            <a:r>
              <a:rPr lang="it-IT" sz="1400" dirty="0" smtClean="0">
                <a:solidFill>
                  <a:srgbClr val="FF0000"/>
                </a:solidFill>
              </a:rPr>
              <a:t>Le LDL rappresentano una delle forme di trasporto degli acidi grassi nell’organismo. A conferma di questa ipotesi HCV circolante è quasi sempre associato alle LDL. </a:t>
            </a:r>
            <a:endParaRPr lang="it-IT" sz="1400"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2348880"/>
            <a:ext cx="9144000" cy="4401205"/>
          </a:xfrm>
          <a:prstGeom prst="rect">
            <a:avLst/>
          </a:prstGeom>
          <a:noFill/>
        </p:spPr>
        <p:txBody>
          <a:bodyPr wrap="square" rtlCol="0">
            <a:spAutoFit/>
          </a:bodyPr>
          <a:lstStyle/>
          <a:p>
            <a:pPr algn="just">
              <a:buFont typeface="Arial" pitchFamily="34" charset="0"/>
              <a:buChar char="•"/>
            </a:pPr>
            <a:r>
              <a:rPr lang="it-IT" sz="1400" dirty="0" smtClean="0"/>
              <a:t>Il </a:t>
            </a:r>
            <a:r>
              <a:rPr lang="it-IT" sz="1400" b="1" dirty="0" smtClean="0"/>
              <a:t>genoma  dell’HCV, </a:t>
            </a:r>
            <a:r>
              <a:rPr lang="it-IT" sz="1400" dirty="0" smtClean="0"/>
              <a:t>di 9,6 kb, contiene un unico ORF (</a:t>
            </a:r>
            <a:r>
              <a:rPr lang="it-IT" sz="1400" i="1" dirty="0" smtClean="0"/>
              <a:t>Open Reading Frame</a:t>
            </a:r>
            <a:r>
              <a:rPr lang="it-IT" sz="1400" dirty="0" smtClean="0"/>
              <a:t>) che codifica una </a:t>
            </a:r>
            <a:r>
              <a:rPr lang="it-IT" sz="1400" dirty="0" err="1" smtClean="0"/>
              <a:t>poliproteina</a:t>
            </a:r>
            <a:r>
              <a:rPr lang="it-IT" sz="1400" dirty="0" smtClean="0"/>
              <a:t> da cui originano, per scissione proteolitica, ad opera di proteasi virali e cellulari, le singole proteine virali. </a:t>
            </a:r>
          </a:p>
          <a:p>
            <a:pPr algn="just">
              <a:buFont typeface="Arial" pitchFamily="34" charset="0"/>
              <a:buChar char="•"/>
            </a:pPr>
            <a:r>
              <a:rPr lang="it-IT" sz="1400" dirty="0" smtClean="0"/>
              <a:t>Il genoma comprende, all’estremità 5’ una </a:t>
            </a:r>
            <a:r>
              <a:rPr lang="it-IT" sz="1400" b="1" dirty="0" smtClean="0"/>
              <a:t>sequenza non tradotta-5’ NTR (</a:t>
            </a:r>
            <a:r>
              <a:rPr lang="it-IT" sz="1400" b="1" i="1" dirty="0" smtClean="0"/>
              <a:t>non-</a:t>
            </a:r>
            <a:r>
              <a:rPr lang="it-IT" sz="1400" b="1" i="1" dirty="0" err="1" smtClean="0"/>
              <a:t>translated</a:t>
            </a:r>
            <a:r>
              <a:rPr lang="it-IT" sz="1400" b="1" i="1" dirty="0" smtClean="0"/>
              <a:t> </a:t>
            </a:r>
            <a:r>
              <a:rPr lang="it-IT" sz="1400" b="1" i="1" dirty="0" err="1" smtClean="0"/>
              <a:t>region</a:t>
            </a:r>
            <a:r>
              <a:rPr lang="it-IT" sz="1400" b="1" dirty="0" smtClean="0"/>
              <a:t>), altamente conservata </a:t>
            </a:r>
            <a:r>
              <a:rPr lang="it-IT" sz="1400" dirty="0" smtClean="0"/>
              <a:t>fra i vari isolati di HCV, coinvolta nella trascrizione e replicazione del genoma, e all’estremità 3’ una sequenza non tradotta-3’NTR essenziale per la replicazione del genoma virale. </a:t>
            </a:r>
          </a:p>
          <a:p>
            <a:pPr algn="just">
              <a:buFont typeface="Arial" pitchFamily="34" charset="0"/>
              <a:buChar char="•"/>
            </a:pPr>
            <a:r>
              <a:rPr lang="it-IT" sz="1400" dirty="0" smtClean="0"/>
              <a:t>Il genoma comprende 3 geni strutturali </a:t>
            </a:r>
            <a:r>
              <a:rPr lang="it-IT" sz="1400" b="1" dirty="0" smtClean="0"/>
              <a:t>(C, E1 e E2), </a:t>
            </a:r>
            <a:r>
              <a:rPr lang="it-IT" sz="1400" dirty="0" smtClean="0"/>
              <a:t>che codificano per le proteine del capside e dell’</a:t>
            </a:r>
            <a:r>
              <a:rPr lang="it-IT" sz="1400" i="1" dirty="0" err="1" smtClean="0"/>
              <a:t>envelope</a:t>
            </a:r>
            <a:r>
              <a:rPr lang="it-IT" sz="1400" i="1" dirty="0" smtClean="0"/>
              <a:t>, </a:t>
            </a:r>
            <a:r>
              <a:rPr lang="it-IT" sz="1400" dirty="0" smtClean="0"/>
              <a:t>e 4 geni non </a:t>
            </a:r>
            <a:r>
              <a:rPr lang="it-IT" sz="1400" dirty="0" err="1" smtClean="0"/>
              <a:t>struturali</a:t>
            </a:r>
            <a:r>
              <a:rPr lang="it-IT" sz="1400" dirty="0" smtClean="0"/>
              <a:t> </a:t>
            </a:r>
            <a:r>
              <a:rPr lang="it-IT" sz="1400" b="1" dirty="0" smtClean="0">
                <a:sym typeface="Symbol"/>
              </a:rPr>
              <a:t></a:t>
            </a:r>
            <a:r>
              <a:rPr lang="it-IT" sz="1400" b="1" dirty="0" smtClean="0"/>
              <a:t>NS2, NS3, NS4 (NS4A e NS4B) e NS5 (NS5A e NS5B)</a:t>
            </a:r>
            <a:r>
              <a:rPr lang="it-IT" sz="1400" b="1" dirty="0" smtClean="0">
                <a:sym typeface="Symbol"/>
              </a:rPr>
              <a:t></a:t>
            </a:r>
            <a:r>
              <a:rPr lang="it-IT" sz="1400" b="1" dirty="0" smtClean="0"/>
              <a:t> </a:t>
            </a:r>
            <a:r>
              <a:rPr lang="it-IT" sz="1400" dirty="0" smtClean="0"/>
              <a:t>che codificano per proteine funzionali. </a:t>
            </a:r>
          </a:p>
          <a:p>
            <a:pPr algn="just">
              <a:buFont typeface="Arial" pitchFamily="34" charset="0"/>
              <a:buChar char="•"/>
            </a:pPr>
            <a:r>
              <a:rPr lang="it-IT" sz="1400" dirty="0" smtClean="0"/>
              <a:t>La </a:t>
            </a:r>
            <a:r>
              <a:rPr lang="it-IT" sz="1400" b="1" dirty="0" smtClean="0"/>
              <a:t>proteina C (</a:t>
            </a:r>
            <a:r>
              <a:rPr lang="it-IT" sz="1400" b="1" dirty="0" err="1" smtClean="0"/>
              <a:t>core</a:t>
            </a:r>
            <a:r>
              <a:rPr lang="it-IT" sz="1400" b="1" dirty="0" smtClean="0"/>
              <a:t>) </a:t>
            </a:r>
            <a:r>
              <a:rPr lang="it-IT" sz="1400" dirty="0" smtClean="0"/>
              <a:t>sembra coinvolta in differenti processi cellulari, come il metabolismo lipidico, l’</a:t>
            </a:r>
            <a:r>
              <a:rPr lang="it-IT" sz="1400" dirty="0" err="1" smtClean="0"/>
              <a:t>apoptosi</a:t>
            </a:r>
            <a:r>
              <a:rPr lang="it-IT" sz="1400" dirty="0" smtClean="0"/>
              <a:t>, la trasformazione e proliferazione cellulare (oncogenesi).</a:t>
            </a:r>
          </a:p>
          <a:p>
            <a:pPr algn="just">
              <a:buFont typeface="Arial" pitchFamily="34" charset="0"/>
              <a:buChar char="•"/>
            </a:pPr>
            <a:r>
              <a:rPr lang="it-IT" sz="1400" dirty="0" smtClean="0"/>
              <a:t>La </a:t>
            </a:r>
            <a:r>
              <a:rPr lang="it-IT" sz="1400" b="1" dirty="0" smtClean="0"/>
              <a:t>glicoproteina E2 </a:t>
            </a:r>
            <a:r>
              <a:rPr lang="it-IT" sz="1400" dirty="0" smtClean="0"/>
              <a:t>costituisce </a:t>
            </a:r>
            <a:r>
              <a:rPr lang="it-IT" sz="1400" dirty="0" smtClean="0">
                <a:solidFill>
                  <a:srgbClr val="FF0000"/>
                </a:solidFill>
              </a:rPr>
              <a:t>l’antirecettore virale che interagisce con il recettore CD81</a:t>
            </a:r>
            <a:r>
              <a:rPr lang="it-IT" sz="1400" dirty="0"/>
              <a:t> </a:t>
            </a:r>
            <a:r>
              <a:rPr lang="it-IT" sz="1400" dirty="0" smtClean="0"/>
              <a:t>e con co-recettori epatici, come il recettore per le lipoproteine a bassa densità (LDLR).</a:t>
            </a:r>
          </a:p>
          <a:p>
            <a:pPr algn="just">
              <a:buFont typeface="Arial" pitchFamily="34" charset="0"/>
              <a:buChar char="•"/>
            </a:pPr>
            <a:r>
              <a:rPr lang="it-IT" sz="1400" dirty="0" smtClean="0"/>
              <a:t> La </a:t>
            </a:r>
            <a:r>
              <a:rPr lang="it-IT" sz="1400" b="1" dirty="0" smtClean="0"/>
              <a:t>glicoproteina E1 </a:t>
            </a:r>
            <a:r>
              <a:rPr lang="it-IT" sz="1400" dirty="0" smtClean="0"/>
              <a:t>è dotata di attività </a:t>
            </a:r>
            <a:r>
              <a:rPr lang="it-IT" sz="1400" dirty="0" err="1" smtClean="0"/>
              <a:t>fusogena</a:t>
            </a:r>
            <a:r>
              <a:rPr lang="it-IT" sz="1400" dirty="0" smtClean="0"/>
              <a:t>.</a:t>
            </a:r>
          </a:p>
          <a:p>
            <a:pPr algn="just">
              <a:buFont typeface="Arial" pitchFamily="34" charset="0"/>
              <a:buChar char="•"/>
            </a:pPr>
            <a:r>
              <a:rPr lang="it-IT" sz="1400" dirty="0" smtClean="0"/>
              <a:t>Il </a:t>
            </a:r>
            <a:r>
              <a:rPr lang="it-IT" sz="1400" b="1" dirty="0" smtClean="0"/>
              <a:t>gene NS2 </a:t>
            </a:r>
            <a:r>
              <a:rPr lang="it-IT" sz="1400" dirty="0" smtClean="0"/>
              <a:t>codifica per una proteina con funzione sconosciuta; il gene </a:t>
            </a:r>
            <a:r>
              <a:rPr lang="it-IT" sz="1400" b="1" dirty="0" smtClean="0"/>
              <a:t>NS3</a:t>
            </a:r>
            <a:r>
              <a:rPr lang="it-IT" sz="1400" dirty="0" smtClean="0"/>
              <a:t> per una proteina multifunzionale con attività </a:t>
            </a:r>
            <a:r>
              <a:rPr lang="it-IT" sz="1400" dirty="0" err="1" smtClean="0"/>
              <a:t>proteasica</a:t>
            </a:r>
            <a:r>
              <a:rPr lang="it-IT" sz="1400" dirty="0" smtClean="0"/>
              <a:t>, </a:t>
            </a:r>
            <a:r>
              <a:rPr lang="it-IT" sz="1400" dirty="0" err="1" smtClean="0"/>
              <a:t>elicasica</a:t>
            </a:r>
            <a:r>
              <a:rPr lang="it-IT" sz="1400" dirty="0" smtClean="0"/>
              <a:t> e </a:t>
            </a:r>
            <a:r>
              <a:rPr lang="it-IT" sz="1400" dirty="0" err="1" smtClean="0"/>
              <a:t>NTPasica</a:t>
            </a:r>
            <a:r>
              <a:rPr lang="it-IT" sz="1400" dirty="0" smtClean="0"/>
              <a:t>; il gene </a:t>
            </a:r>
            <a:r>
              <a:rPr lang="it-IT" sz="1400" b="1" dirty="0" smtClean="0"/>
              <a:t>NS4A </a:t>
            </a:r>
            <a:r>
              <a:rPr lang="it-IT" sz="1400" dirty="0" smtClean="0"/>
              <a:t>per un cofattore della NS3-proteasi ed il gene </a:t>
            </a:r>
            <a:r>
              <a:rPr lang="it-IT" sz="1400" b="1" dirty="0" smtClean="0"/>
              <a:t>NS5B</a:t>
            </a:r>
            <a:r>
              <a:rPr lang="it-IT" sz="1400" dirty="0" smtClean="0"/>
              <a:t> per una proteina ad attività </a:t>
            </a:r>
            <a:r>
              <a:rPr lang="it-IT" sz="1400" dirty="0" err="1" smtClean="0"/>
              <a:t>replicasica</a:t>
            </a:r>
            <a:r>
              <a:rPr lang="it-IT" sz="1400" dirty="0" smtClean="0"/>
              <a:t> (RNA polimerasi RNA dipendente). </a:t>
            </a:r>
            <a:r>
              <a:rPr lang="it-IT" sz="1400" b="1" dirty="0" smtClean="0"/>
              <a:t>NS5A</a:t>
            </a:r>
            <a:r>
              <a:rPr lang="it-IT" sz="1400" dirty="0" smtClean="0"/>
              <a:t> è </a:t>
            </a:r>
            <a:r>
              <a:rPr lang="it-IT" sz="1400" dirty="0" smtClean="0">
                <a:solidFill>
                  <a:srgbClr val="FF0000"/>
                </a:solidFill>
              </a:rPr>
              <a:t>una fosfoproteina in grado di legare ed inibire la PKR  interferendo con l’azione antivirale dell’interferone.</a:t>
            </a:r>
          </a:p>
          <a:p>
            <a:pPr algn="just">
              <a:buFont typeface="Arial" pitchFamily="34" charset="0"/>
              <a:buChar char="•"/>
            </a:pPr>
            <a:r>
              <a:rPr lang="it-IT" sz="1400" dirty="0" smtClean="0"/>
              <a:t>E2 favorisce l’entrata del virus nella cellula per endocitosi all’interno di vescicole intracellulari, seguita dalla fusione del </a:t>
            </a:r>
            <a:r>
              <a:rPr lang="it-IT" sz="1400" dirty="0" err="1" smtClean="0"/>
              <a:t>pericapside</a:t>
            </a:r>
            <a:r>
              <a:rPr lang="it-IT" sz="1400" dirty="0" smtClean="0"/>
              <a:t> con la membrana della vescicola (</a:t>
            </a:r>
            <a:r>
              <a:rPr lang="it-IT" sz="1400" b="1" dirty="0" smtClean="0"/>
              <a:t>meccanismo </a:t>
            </a:r>
            <a:r>
              <a:rPr lang="it-IT" sz="1400" b="1" dirty="0" err="1" smtClean="0"/>
              <a:t>pH-dipendente</a:t>
            </a:r>
            <a:r>
              <a:rPr lang="it-IT" sz="1400" dirty="0" smtClean="0"/>
              <a:t>). L’RNA+ funziona da messaggero e viene tradotto in una </a:t>
            </a:r>
            <a:r>
              <a:rPr lang="it-IT" sz="1400" dirty="0" err="1" smtClean="0"/>
              <a:t>poliproteina</a:t>
            </a:r>
            <a:r>
              <a:rPr lang="it-IT" sz="1400" dirty="0" smtClean="0"/>
              <a:t> che viene processata in proteine strutturali e non strutturali (vedi virus a RNA+)</a:t>
            </a:r>
          </a:p>
          <a:p>
            <a:pPr algn="just">
              <a:buFont typeface="Arial" pitchFamily="34" charset="0"/>
              <a:buChar char="•"/>
            </a:pPr>
            <a:r>
              <a:rPr lang="it-IT" sz="1400" dirty="0" smtClean="0"/>
              <a:t>Le nuove particelle virali acquisiscono l’involucro dal reticolo endoplasmatico ed escono dalla cellula per esocitosi.</a:t>
            </a:r>
            <a:endParaRPr lang="it-IT" sz="1400" dirty="0"/>
          </a:p>
        </p:txBody>
      </p:sp>
      <p:pic>
        <p:nvPicPr>
          <p:cNvPr id="5" name="Picture 2" descr="C:\Users\Manservigi\Desktop\Desktop\Microbiologia Medica Antonelli\Capitolo 47\47_01.jpg"/>
          <p:cNvPicPr>
            <a:picLocks noGrp="1" noChangeAspect="1" noChangeArrowheads="1"/>
          </p:cNvPicPr>
          <p:nvPr>
            <p:ph idx="1"/>
          </p:nvPr>
        </p:nvPicPr>
        <p:blipFill>
          <a:blip r:embed="rId3" cstate="print"/>
          <a:srcRect l="9177" t="23843" r="9242" b="24185"/>
          <a:stretch>
            <a:fillRect/>
          </a:stretch>
        </p:blipFill>
        <p:spPr bwMode="auto">
          <a:xfrm>
            <a:off x="3131840" y="44624"/>
            <a:ext cx="5760640" cy="2304256"/>
          </a:xfrm>
          <a:prstGeom prst="rect">
            <a:avLst/>
          </a:prstGeom>
          <a:noFill/>
        </p:spPr>
      </p:pic>
      <p:sp>
        <p:nvSpPr>
          <p:cNvPr id="6" name="CasellaDiTesto 5"/>
          <p:cNvSpPr txBox="1"/>
          <p:nvPr/>
        </p:nvSpPr>
        <p:spPr>
          <a:xfrm>
            <a:off x="323528" y="980728"/>
            <a:ext cx="2520280" cy="954107"/>
          </a:xfrm>
          <a:prstGeom prst="rect">
            <a:avLst/>
          </a:prstGeom>
          <a:noFill/>
        </p:spPr>
        <p:txBody>
          <a:bodyPr wrap="square" rtlCol="0">
            <a:spAutoFit/>
          </a:bodyPr>
          <a:lstStyle/>
          <a:p>
            <a:pPr algn="ctr"/>
            <a:r>
              <a:rPr lang="it-IT" sz="2800" b="1" dirty="0" smtClean="0"/>
              <a:t>Struttura e replicazione</a:t>
            </a:r>
            <a:endParaRPr lang="it-IT" sz="28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89525"/>
            <a:ext cx="8964488"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Variabilità Genetica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L’RNA </a:t>
            </a:r>
            <a:r>
              <a:rPr kumimoji="0" lang="it-IT" sz="16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polimerasi-RNA</a:t>
            </a:r>
            <a:r>
              <a:rPr kumimoji="0" lang="it-IT"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dipendente di HCV non è in grado di riparare gli errori di incorporazione dei nucleotidi durante la replicazione virale. Ciò comporta l’insorgenza di variazioni di sequenza, distribuite casualmente in ogni segmento genomico. Da ciò deriva che le </a:t>
            </a:r>
            <a:r>
              <a:rPr kumimoji="0" lang="it-IT"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regioni 5’ NTR, </a:t>
            </a:r>
            <a:r>
              <a:rPr kumimoji="0" lang="it-IT" sz="16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core</a:t>
            </a:r>
            <a:r>
              <a:rPr kumimoji="0" lang="it-IT"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NS3 e NS5 sono particolarmente conservate</a:t>
            </a:r>
            <a:r>
              <a:rPr kumimoji="0" lang="it-IT"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nei vari isolati di HCV, mentre i geni codificanti per le proteine dell’</a:t>
            </a:r>
            <a:r>
              <a:rPr kumimoji="0" lang="it-IT" sz="1600" b="0" i="1"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envelope</a:t>
            </a:r>
            <a:r>
              <a:rPr kumimoji="0" lang="it-IT"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it-IT"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E1 ed E2, mostrano sequenze notevolmente mutate.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La </a:t>
            </a:r>
            <a:r>
              <a:rPr kumimoji="0" lang="it-IT"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variabilità genetica di HCV </a:t>
            </a:r>
            <a:r>
              <a:rPr kumimoji="0" lang="it-IT"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si concretizza a </a:t>
            </a:r>
            <a:r>
              <a:rPr kumimoji="0" lang="it-IT"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quattro differenti livelli</a:t>
            </a:r>
            <a:r>
              <a:rPr kumimoji="0" lang="it-IT" sz="16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it-IT"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che conducono all’identificazione di genotipi, sottotipi, isolati e </a:t>
            </a:r>
            <a:r>
              <a:rPr kumimoji="0" lang="it-IT"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quasi-specie. </a:t>
            </a:r>
            <a:r>
              <a:rPr kumimoji="0" lang="it-IT" sz="1600" b="0"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L’analisi della sequenza dell’intero genoma è stata utilizzata per classificare l’HCV in </a:t>
            </a:r>
            <a:r>
              <a:rPr kumimoji="0" lang="it-IT" sz="1600" b="1"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6 genotipi </a:t>
            </a:r>
            <a:r>
              <a:rPr kumimoji="0" lang="it-IT"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e numerosi sottotipi</a:t>
            </a:r>
            <a:r>
              <a:rPr kumimoji="0" lang="it-IT"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I genotipi sono identificati con numeri arabi (a oggi da 1 a 6) e i sottotipi con lettere (1a, 1b ecc</a:t>
            </a:r>
            <a:r>
              <a:rPr kumimoji="0" lang="it-IT" sz="1600" b="0"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 E’ stata dimostrata una diversa localizzazione geografica dei genotipi di HCV. In Italia il genotipo prevalente è l’1b (51%</a:t>
            </a:r>
            <a:r>
              <a:rPr kumimoji="0" lang="it-IT" sz="1600" b="0" i="0" u="none" strike="noStrike" cap="none" normalizeH="0" dirty="0" smtClean="0">
                <a:ln>
                  <a:noFill/>
                </a:ln>
                <a:solidFill>
                  <a:srgbClr val="FF0000"/>
                </a:solidFill>
                <a:effectLst/>
                <a:latin typeface="Arial" pitchFamily="34" charset="0"/>
                <a:ea typeface="Times New Roman" pitchFamily="18" charset="0"/>
                <a:cs typeface="Times New Roman" pitchFamily="18" charset="0"/>
              </a:rPr>
              <a:t> dei soggetti con HCV), mentre il restante è suddiviso fra genotipo 2 (28%), 3 (9% e 4 (4%)</a:t>
            </a:r>
            <a:endParaRPr kumimoji="0" lang="it-IT" sz="16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5" name="Segnaposto contenuto 3" descr="http://static.schering-plough.it/static/images/im.php/site002461/contents/figura20genotipihcv.jpg?resize(600x800)"/>
          <p:cNvPicPr>
            <a:picLocks noGrp="1"/>
          </p:cNvPicPr>
          <p:nvPr>
            <p:ph idx="1"/>
          </p:nvPr>
        </p:nvPicPr>
        <p:blipFill>
          <a:blip r:embed="rId2" cstate="print"/>
          <a:srcRect l="1788" t="3119" r="14571" b="2916"/>
          <a:stretch>
            <a:fillRect/>
          </a:stretch>
        </p:blipFill>
        <p:spPr bwMode="auto">
          <a:xfrm>
            <a:off x="611560" y="3573016"/>
            <a:ext cx="7848872"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5495" y="116632"/>
            <a:ext cx="4007245" cy="6617196"/>
          </a:xfrm>
          <a:prstGeom prst="rect">
            <a:avLst/>
          </a:prstGeom>
        </p:spPr>
        <p:txBody>
          <a:bodyPr wrap="square">
            <a:spAutoFit/>
          </a:bodyPr>
          <a:lstStyle/>
          <a:p>
            <a:pPr lvl="0" algn="ctr" eaLnBrk="0" fontAlgn="base" hangingPunct="0">
              <a:spcBef>
                <a:spcPct val="0"/>
              </a:spcBef>
              <a:spcAft>
                <a:spcPct val="0"/>
              </a:spcAft>
            </a:pPr>
            <a:r>
              <a:rPr lang="it-IT" sz="2800" b="1" dirty="0" err="1" smtClean="0">
                <a:latin typeface="Arial" pitchFamily="34" charset="0"/>
                <a:ea typeface="Times New Roman" pitchFamily="18" charset="0"/>
                <a:cs typeface="Times New Roman" pitchFamily="18" charset="0"/>
              </a:rPr>
              <a:t>Quasi-specie</a:t>
            </a:r>
            <a:r>
              <a:rPr lang="it-IT" sz="2800" b="1" dirty="0" smtClean="0">
                <a:latin typeface="Arial" pitchFamily="34" charset="0"/>
                <a:ea typeface="Times New Roman" pitchFamily="18" charset="0"/>
                <a:cs typeface="Times New Roman" pitchFamily="18" charset="0"/>
              </a:rPr>
              <a:t> </a:t>
            </a:r>
          </a:p>
          <a:p>
            <a:pPr lvl="0" algn="just" eaLnBrk="0" fontAlgn="base" hangingPunct="0">
              <a:spcBef>
                <a:spcPct val="0"/>
              </a:spcBef>
              <a:spcAft>
                <a:spcPct val="0"/>
              </a:spcAft>
            </a:pPr>
            <a:endParaRPr lang="it-IT" dirty="0" smtClean="0">
              <a:latin typeface="Arial" pitchFamily="34" charset="0"/>
              <a:ea typeface="Times New Roman" pitchFamily="18" charset="0"/>
              <a:cs typeface="Times New Roman" pitchFamily="18" charset="0"/>
            </a:endParaRPr>
          </a:p>
          <a:p>
            <a:pPr lvl="0" algn="just" eaLnBrk="0" fontAlgn="base" hangingPunct="0">
              <a:spcBef>
                <a:spcPct val="0"/>
              </a:spcBef>
              <a:spcAft>
                <a:spcPct val="0"/>
              </a:spcAft>
            </a:pPr>
            <a:r>
              <a:rPr lang="it-IT" dirty="0" smtClean="0">
                <a:latin typeface="Arial" pitchFamily="34" charset="0"/>
                <a:ea typeface="Times New Roman" pitchFamily="18" charset="0"/>
                <a:cs typeface="Times New Roman" pitchFamily="18" charset="0"/>
              </a:rPr>
              <a:t>Nell’ospite infetto da HCV il virus è presente come </a:t>
            </a:r>
            <a:r>
              <a:rPr lang="it-IT" b="1" dirty="0" smtClean="0">
                <a:latin typeface="Arial" pitchFamily="34" charset="0"/>
                <a:ea typeface="Times New Roman" pitchFamily="18" charset="0"/>
                <a:cs typeface="Times New Roman" pitchFamily="18" charset="0"/>
              </a:rPr>
              <a:t>popolazione eterogenea (un insieme di varianti</a:t>
            </a:r>
            <a:r>
              <a:rPr lang="it-IT" dirty="0" smtClean="0">
                <a:latin typeface="Arial" pitchFamily="34" charset="0"/>
                <a:ea typeface="Times New Roman" pitchFamily="18" charset="0"/>
                <a:cs typeface="Times New Roman" pitchFamily="18" charset="0"/>
              </a:rPr>
              <a:t>), in continua evoluzione in funzione della risposta immunitaria dell’ospite.</a:t>
            </a:r>
          </a:p>
          <a:p>
            <a:pPr lvl="0" algn="just" eaLnBrk="0" fontAlgn="base" hangingPunct="0">
              <a:spcBef>
                <a:spcPct val="0"/>
              </a:spcBef>
              <a:spcAft>
                <a:spcPct val="0"/>
              </a:spcAft>
            </a:pPr>
            <a:r>
              <a:rPr lang="it-IT" dirty="0" smtClean="0">
                <a:latin typeface="Arial" pitchFamily="34" charset="0"/>
                <a:ea typeface="Times New Roman" pitchFamily="18" charset="0"/>
                <a:cs typeface="Times New Roman" pitchFamily="18" charset="0"/>
              </a:rPr>
              <a:t>Le varianti riconosciute dal sistema immune vanno incontro a </a:t>
            </a:r>
            <a:r>
              <a:rPr lang="it-IT" i="1" dirty="0" smtClean="0">
                <a:latin typeface="Arial" pitchFamily="34" charset="0"/>
                <a:ea typeface="Times New Roman" pitchFamily="18" charset="0"/>
                <a:cs typeface="Times New Roman" pitchFamily="18" charset="0"/>
              </a:rPr>
              <a:t>clearance</a:t>
            </a:r>
            <a:r>
              <a:rPr lang="it-IT" dirty="0" smtClean="0">
                <a:latin typeface="Arial" pitchFamily="34" charset="0"/>
                <a:ea typeface="Times New Roman" pitchFamily="18" charset="0"/>
                <a:cs typeface="Times New Roman" pitchFamily="18" charset="0"/>
              </a:rPr>
              <a:t> virale, mentre le nuove varianti verso cui non si è ancora sviluppata una risposta immunitaria efficace prevale sulle altre. </a:t>
            </a:r>
          </a:p>
          <a:p>
            <a:pPr lvl="0" algn="just" eaLnBrk="0" fontAlgn="base" hangingPunct="0">
              <a:spcBef>
                <a:spcPct val="0"/>
              </a:spcBef>
              <a:spcAft>
                <a:spcPct val="0"/>
              </a:spcAft>
            </a:pPr>
            <a:r>
              <a:rPr lang="it-IT" dirty="0" smtClean="0">
                <a:latin typeface="Arial" pitchFamily="34" charset="0"/>
                <a:ea typeface="Times New Roman" pitchFamily="18" charset="0"/>
                <a:cs typeface="Times New Roman" pitchFamily="18" charset="0"/>
              </a:rPr>
              <a:t>Da ciò deriva che alcune varianti possono divenire predominanti rispetto ad altre e che HCV si può considerare una </a:t>
            </a:r>
            <a:r>
              <a:rPr lang="it-IT" b="1" dirty="0" smtClean="0">
                <a:latin typeface="Arial" pitchFamily="34" charset="0"/>
                <a:ea typeface="Times New Roman" pitchFamily="18" charset="0"/>
                <a:cs typeface="Times New Roman" pitchFamily="18" charset="0"/>
              </a:rPr>
              <a:t>quasi-specie virale. </a:t>
            </a:r>
            <a:r>
              <a:rPr lang="it-IT" dirty="0" smtClean="0">
                <a:latin typeface="Arial" pitchFamily="34" charset="0"/>
                <a:ea typeface="Times New Roman" pitchFamily="18" charset="0"/>
                <a:cs typeface="Times New Roman" pitchFamily="18" charset="0"/>
              </a:rPr>
              <a:t>Ciò conferisce al virus un vantaggio sulla risposta immunitaria dell’ospite nei vari momenti dell’infezione, e di stabilire conseguentemente il persistere dell’infezione stessa.</a:t>
            </a:r>
            <a:endParaRPr lang="it-IT" dirty="0" smtClean="0">
              <a:latin typeface="Arial" pitchFamily="34" charset="0"/>
              <a:cs typeface="Arial" pitchFamily="34" charset="0"/>
            </a:endParaRPr>
          </a:p>
        </p:txBody>
      </p:sp>
      <p:pic>
        <p:nvPicPr>
          <p:cNvPr id="1026" name="Picture 2" descr="C:\Users\Manservigi\Desktop\Desktop\Lezioni e Laboratori\Microbiologia Medica Antonelli\Capitolo 47\47_02.jpg"/>
          <p:cNvPicPr>
            <a:picLocks noChangeAspect="1" noChangeArrowheads="1"/>
          </p:cNvPicPr>
          <p:nvPr/>
        </p:nvPicPr>
        <p:blipFill>
          <a:blip r:embed="rId2" cstate="print"/>
          <a:srcRect l="17637" t="8878" r="17638" b="8878"/>
          <a:stretch>
            <a:fillRect/>
          </a:stretch>
        </p:blipFill>
        <p:spPr bwMode="auto">
          <a:xfrm>
            <a:off x="4042741" y="1196752"/>
            <a:ext cx="5065763" cy="482453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1656" y="274638"/>
            <a:ext cx="4330824" cy="1066130"/>
          </a:xfrm>
        </p:spPr>
        <p:txBody>
          <a:bodyPr>
            <a:normAutofit fontScale="90000"/>
          </a:bodyPr>
          <a:lstStyle/>
          <a:p>
            <a:r>
              <a:rPr lang="it-IT" sz="3200" b="1" dirty="0" smtClean="0"/>
              <a:t>Persistenza dell’infezione da HCV e danno cellulare</a:t>
            </a:r>
            <a:endParaRPr lang="it-IT" sz="3200" b="1" dirty="0"/>
          </a:p>
        </p:txBody>
      </p:sp>
      <p:pic>
        <p:nvPicPr>
          <p:cNvPr id="2050" name="Picture 2" descr="C:\Users\Manservigi\Desktop\Desktop\Microbiologia Medica Antonelli\Capitolo 47\47_03.jpg"/>
          <p:cNvPicPr>
            <a:picLocks noGrp="1" noChangeAspect="1" noChangeArrowheads="1"/>
          </p:cNvPicPr>
          <p:nvPr>
            <p:ph idx="1"/>
          </p:nvPr>
        </p:nvPicPr>
        <p:blipFill>
          <a:blip r:embed="rId2" cstate="print"/>
          <a:srcRect l="14032" t="11049" r="13961" b="10150"/>
          <a:stretch>
            <a:fillRect/>
          </a:stretch>
        </p:blipFill>
        <p:spPr bwMode="auto">
          <a:xfrm>
            <a:off x="4734758" y="2348880"/>
            <a:ext cx="4301738" cy="3528391"/>
          </a:xfrm>
          <a:prstGeom prst="rect">
            <a:avLst/>
          </a:prstGeom>
          <a:noFill/>
        </p:spPr>
      </p:pic>
      <p:sp>
        <p:nvSpPr>
          <p:cNvPr id="4" name="Rettangolo 3"/>
          <p:cNvSpPr/>
          <p:nvPr/>
        </p:nvSpPr>
        <p:spPr>
          <a:xfrm>
            <a:off x="0" y="260648"/>
            <a:ext cx="4561656" cy="6340197"/>
          </a:xfrm>
          <a:prstGeom prst="rect">
            <a:avLst/>
          </a:prstGeom>
        </p:spPr>
        <p:txBody>
          <a:bodyPr wrap="square">
            <a:spAutoFit/>
          </a:bodyPr>
          <a:lstStyle/>
          <a:p>
            <a:pPr marL="285750" indent="-285750" algn="just">
              <a:buFont typeface="Arial" panose="020B0604020202020204" pitchFamily="34" charset="0"/>
              <a:buChar char="•"/>
            </a:pPr>
            <a:r>
              <a:rPr lang="it-IT" sz="1450" b="1" dirty="0" smtClean="0">
                <a:solidFill>
                  <a:srgbClr val="FF0000"/>
                </a:solidFill>
                <a:latin typeface="Arial" pitchFamily="34" charset="0"/>
                <a:ea typeface="Times New Roman" pitchFamily="18" charset="0"/>
                <a:cs typeface="Times New Roman" pitchFamily="18" charset="0"/>
              </a:rPr>
              <a:t>L’esposizione accidentale a sangue infetto </a:t>
            </a:r>
            <a:r>
              <a:rPr lang="it-IT" sz="1450" dirty="0" smtClean="0">
                <a:solidFill>
                  <a:srgbClr val="FF0000"/>
                </a:solidFill>
                <a:latin typeface="Arial" pitchFamily="34" charset="0"/>
                <a:ea typeface="Times New Roman" pitchFamily="18" charset="0"/>
                <a:cs typeface="Times New Roman" pitchFamily="18" charset="0"/>
              </a:rPr>
              <a:t>è la principale modalità</a:t>
            </a:r>
            <a:r>
              <a:rPr lang="it-IT" sz="1450" i="1" dirty="0" smtClean="0">
                <a:solidFill>
                  <a:srgbClr val="FF0000"/>
                </a:solidFill>
                <a:latin typeface="Arial" pitchFamily="34" charset="0"/>
                <a:ea typeface="Times New Roman" pitchFamily="18" charset="0"/>
                <a:cs typeface="Times New Roman" pitchFamily="18" charset="0"/>
              </a:rPr>
              <a:t> </a:t>
            </a:r>
            <a:r>
              <a:rPr lang="it-IT" sz="1450" dirty="0" smtClean="0">
                <a:solidFill>
                  <a:srgbClr val="FF0000"/>
                </a:solidFill>
                <a:latin typeface="Arial" pitchFamily="34" charset="0"/>
                <a:ea typeface="Times New Roman" pitchFamily="18" charset="0"/>
                <a:cs typeface="Times New Roman" pitchFamily="18" charset="0"/>
              </a:rPr>
              <a:t>di ingresso del virus nell’ospite</a:t>
            </a:r>
            <a:r>
              <a:rPr lang="it-IT" sz="1450" dirty="0" smtClean="0">
                <a:latin typeface="Arial" pitchFamily="34" charset="0"/>
                <a:ea typeface="Times New Roman" pitchFamily="18" charset="0"/>
                <a:cs typeface="Times New Roman" pitchFamily="18" charset="0"/>
              </a:rPr>
              <a:t>.</a:t>
            </a:r>
          </a:p>
          <a:p>
            <a:pPr marL="285750" indent="-285750" algn="just">
              <a:buFont typeface="Arial" panose="020B0604020202020204" pitchFamily="34" charset="0"/>
              <a:buChar char="•"/>
            </a:pPr>
            <a:endParaRPr lang="it-IT" sz="1450" dirty="0" smtClean="0">
              <a:latin typeface="Arial" pitchFamily="34" charset="0"/>
              <a:ea typeface="Times New Roman" pitchFamily="18" charset="0"/>
              <a:cs typeface="Times New Roman" pitchFamily="18" charset="0"/>
            </a:endParaRPr>
          </a:p>
          <a:p>
            <a:pPr marL="285750" indent="-285750" algn="just">
              <a:buFont typeface="Arial" panose="020B0604020202020204" pitchFamily="34" charset="0"/>
              <a:buChar char="•"/>
            </a:pPr>
            <a:r>
              <a:rPr lang="it-IT" sz="1450" dirty="0" smtClean="0">
                <a:latin typeface="Arial" pitchFamily="34" charset="0"/>
                <a:ea typeface="Times New Roman" pitchFamily="18" charset="0"/>
                <a:cs typeface="Times New Roman" pitchFamily="18" charset="0"/>
              </a:rPr>
              <a:t>Il virus raggiunge poi attraverso il sangue il fegato, principale organo bersaglio in cui si moltiplica attivamente. </a:t>
            </a:r>
          </a:p>
          <a:p>
            <a:pPr marL="285750" indent="-285750" algn="just">
              <a:buFont typeface="Arial" panose="020B0604020202020204" pitchFamily="34" charset="0"/>
              <a:buChar char="•"/>
            </a:pPr>
            <a:endParaRPr lang="it-IT" sz="1450" dirty="0" smtClean="0">
              <a:latin typeface="Arial" pitchFamily="34" charset="0"/>
              <a:ea typeface="Times New Roman" pitchFamily="18" charset="0"/>
              <a:cs typeface="Times New Roman" pitchFamily="18" charset="0"/>
            </a:endParaRPr>
          </a:p>
          <a:p>
            <a:pPr marL="285750" indent="-285750" algn="just">
              <a:buFont typeface="Arial" panose="020B0604020202020204" pitchFamily="34" charset="0"/>
              <a:buChar char="•"/>
            </a:pPr>
            <a:r>
              <a:rPr lang="it-IT" sz="1450" dirty="0" smtClean="0">
                <a:latin typeface="Arial" pitchFamily="34" charset="0"/>
                <a:ea typeface="Times New Roman" pitchFamily="18" charset="0"/>
                <a:cs typeface="Times New Roman" pitchFamily="18" charset="0"/>
              </a:rPr>
              <a:t>Lo studio della cinetica virale, ha mostrato che HCV è caratterizzato da un’intensa attività replicativa, che si esplica nella produzione giornaliera di 10</a:t>
            </a:r>
            <a:r>
              <a:rPr lang="it-IT" sz="1450" baseline="30000" dirty="0" smtClean="0">
                <a:latin typeface="Arial" pitchFamily="34" charset="0"/>
                <a:ea typeface="Times New Roman" pitchFamily="18" charset="0"/>
                <a:cs typeface="Times New Roman" pitchFamily="18" charset="0"/>
              </a:rPr>
              <a:t>11 </a:t>
            </a:r>
            <a:r>
              <a:rPr lang="it-IT" sz="1450" dirty="0" smtClean="0">
                <a:latin typeface="Arial" pitchFamily="34" charset="0"/>
                <a:ea typeface="Times New Roman" pitchFamily="18" charset="0"/>
                <a:cs typeface="Times New Roman" pitchFamily="18" charset="0"/>
              </a:rPr>
              <a:t>-10</a:t>
            </a:r>
            <a:r>
              <a:rPr lang="it-IT" sz="1450" baseline="30000" dirty="0" smtClean="0">
                <a:latin typeface="Arial" pitchFamily="34" charset="0"/>
                <a:ea typeface="Times New Roman" pitchFamily="18" charset="0"/>
                <a:cs typeface="Times New Roman" pitchFamily="18" charset="0"/>
              </a:rPr>
              <a:t>13 </a:t>
            </a:r>
            <a:r>
              <a:rPr lang="it-IT" sz="1450" dirty="0" smtClean="0">
                <a:latin typeface="Arial" pitchFamily="34" charset="0"/>
                <a:ea typeface="Times New Roman" pitchFamily="18" charset="0"/>
                <a:cs typeface="Times New Roman" pitchFamily="18" charset="0"/>
              </a:rPr>
              <a:t>virioni, con un’emivita del virus circolante di 2,7 ore.</a:t>
            </a:r>
          </a:p>
          <a:p>
            <a:pPr marL="285750" indent="-285750" algn="just">
              <a:buFont typeface="Arial" panose="020B0604020202020204" pitchFamily="34" charset="0"/>
              <a:buChar char="•"/>
            </a:pPr>
            <a:endParaRPr lang="it-IT" sz="1450" dirty="0" smtClean="0">
              <a:latin typeface="Arial" pitchFamily="34" charset="0"/>
              <a:ea typeface="Times New Roman" pitchFamily="18" charset="0"/>
              <a:cs typeface="Times New Roman" pitchFamily="18" charset="0"/>
            </a:endParaRPr>
          </a:p>
          <a:p>
            <a:pPr marL="285750" indent="-285750" algn="just">
              <a:buFont typeface="Arial" panose="020B0604020202020204" pitchFamily="34" charset="0"/>
              <a:buChar char="•"/>
            </a:pPr>
            <a:r>
              <a:rPr lang="it-IT" sz="1450" dirty="0" smtClean="0">
                <a:latin typeface="Arial" pitchFamily="34" charset="0"/>
                <a:ea typeface="Times New Roman" pitchFamily="18" charset="0"/>
                <a:cs typeface="Times New Roman" pitchFamily="18" charset="0"/>
              </a:rPr>
              <a:t>La risposta immunitaria</a:t>
            </a:r>
            <a:r>
              <a:rPr lang="it-IT" sz="1450" i="1" dirty="0" smtClean="0">
                <a:latin typeface="Arial" pitchFamily="34" charset="0"/>
                <a:ea typeface="Times New Roman" pitchFamily="18" charset="0"/>
                <a:cs typeface="Times New Roman" pitchFamily="18" charset="0"/>
              </a:rPr>
              <a:t> </a:t>
            </a:r>
            <a:r>
              <a:rPr lang="it-IT" sz="1450" dirty="0" smtClean="0">
                <a:latin typeface="Arial" pitchFamily="34" charset="0"/>
                <a:ea typeface="Times New Roman" pitchFamily="18" charset="0"/>
                <a:cs typeface="Times New Roman" pitchFamily="18" charset="0"/>
              </a:rPr>
              <a:t>sostenuta dai linfociti B e dai linfociti T, citotossici ed </a:t>
            </a:r>
            <a:r>
              <a:rPr lang="it-IT" sz="1450" i="1" dirty="0" err="1" smtClean="0">
                <a:latin typeface="Arial" pitchFamily="34" charset="0"/>
                <a:ea typeface="Times New Roman" pitchFamily="18" charset="0"/>
                <a:cs typeface="Times New Roman" pitchFamily="18" charset="0"/>
              </a:rPr>
              <a:t>helper</a:t>
            </a:r>
            <a:r>
              <a:rPr lang="it-IT" sz="1450" i="1" dirty="0" smtClean="0">
                <a:solidFill>
                  <a:srgbClr val="FF0000"/>
                </a:solidFill>
                <a:latin typeface="Arial" pitchFamily="34" charset="0"/>
                <a:ea typeface="Times New Roman" pitchFamily="18" charset="0"/>
                <a:cs typeface="Times New Roman" pitchFamily="18" charset="0"/>
              </a:rPr>
              <a:t>, </a:t>
            </a:r>
            <a:r>
              <a:rPr lang="it-IT" sz="1450" dirty="0" smtClean="0">
                <a:solidFill>
                  <a:srgbClr val="FF0000"/>
                </a:solidFill>
                <a:latin typeface="Arial" pitchFamily="34" charset="0"/>
                <a:ea typeface="Times New Roman" pitchFamily="18" charset="0"/>
                <a:cs typeface="Times New Roman" pitchFamily="18" charset="0"/>
              </a:rPr>
              <a:t>ha un ruolo fondamentale nel controllo dell’infezione da HCV ed è  coinvolta sia nella patogenesi del danno epatico sia nella </a:t>
            </a:r>
            <a:r>
              <a:rPr lang="it-IT" sz="1450" i="1" dirty="0" smtClean="0">
                <a:solidFill>
                  <a:srgbClr val="FF0000"/>
                </a:solidFill>
                <a:latin typeface="Arial" pitchFamily="34" charset="0"/>
                <a:ea typeface="Times New Roman" pitchFamily="18" charset="0"/>
                <a:cs typeface="Times New Roman" pitchFamily="18" charset="0"/>
              </a:rPr>
              <a:t>clearance </a:t>
            </a:r>
            <a:r>
              <a:rPr lang="it-IT" sz="1450" dirty="0" smtClean="0">
                <a:solidFill>
                  <a:srgbClr val="FF0000"/>
                </a:solidFill>
                <a:latin typeface="Arial" pitchFamily="34" charset="0"/>
                <a:ea typeface="Times New Roman" pitchFamily="18" charset="0"/>
                <a:cs typeface="Times New Roman" pitchFamily="18" charset="0"/>
              </a:rPr>
              <a:t>del virus.</a:t>
            </a:r>
            <a:r>
              <a:rPr lang="it-IT" sz="1450" dirty="0" smtClean="0">
                <a:latin typeface="Arial" pitchFamily="34" charset="0"/>
                <a:ea typeface="Times New Roman" pitchFamily="18" charset="0"/>
                <a:cs typeface="Times New Roman" pitchFamily="18" charset="0"/>
              </a:rPr>
              <a:t> </a:t>
            </a:r>
          </a:p>
          <a:p>
            <a:pPr marL="285750" indent="-285750" algn="just">
              <a:buFont typeface="Arial" panose="020B0604020202020204" pitchFamily="34" charset="0"/>
              <a:buChar char="•"/>
            </a:pPr>
            <a:endParaRPr lang="it-IT" sz="1450" dirty="0" smtClean="0">
              <a:latin typeface="Arial" pitchFamily="34" charset="0"/>
              <a:ea typeface="Times New Roman" pitchFamily="18" charset="0"/>
              <a:cs typeface="Times New Roman" pitchFamily="18" charset="0"/>
            </a:endParaRPr>
          </a:p>
          <a:p>
            <a:pPr marL="285750" indent="-285750" algn="just">
              <a:buFont typeface="Arial" panose="020B0604020202020204" pitchFamily="34" charset="0"/>
              <a:buChar char="•"/>
            </a:pPr>
            <a:r>
              <a:rPr lang="it-IT" sz="1450" dirty="0" smtClean="0">
                <a:latin typeface="Arial" pitchFamily="34" charset="0"/>
                <a:ea typeface="Times New Roman" pitchFamily="18" charset="0"/>
                <a:cs typeface="Times New Roman" pitchFamily="18" charset="0"/>
              </a:rPr>
              <a:t>La </a:t>
            </a:r>
            <a:r>
              <a:rPr lang="it-IT" sz="1450" b="1" dirty="0" smtClean="0">
                <a:latin typeface="Arial" pitchFamily="34" charset="0"/>
                <a:ea typeface="Times New Roman" pitchFamily="18" charset="0"/>
                <a:cs typeface="Times New Roman" pitchFamily="18" charset="0"/>
              </a:rPr>
              <a:t>risposta umorale,</a:t>
            </a:r>
            <a:r>
              <a:rPr lang="it-IT" sz="1450" dirty="0" smtClean="0">
                <a:latin typeface="Arial" pitchFamily="34" charset="0"/>
                <a:ea typeface="Times New Roman" pitchFamily="18" charset="0"/>
                <a:cs typeface="Times New Roman" pitchFamily="18" charset="0"/>
              </a:rPr>
              <a:t> mediata dai linfociti B, è principalmente responsabile della neutralizzazione e dell’eliminazione del virus extracellulare circolante, </a:t>
            </a:r>
          </a:p>
          <a:p>
            <a:pPr marL="285750" indent="-285750" algn="just">
              <a:buFont typeface="Arial" panose="020B0604020202020204" pitchFamily="34" charset="0"/>
              <a:buChar char="•"/>
            </a:pPr>
            <a:endParaRPr lang="it-IT" sz="1450" dirty="0" smtClean="0">
              <a:latin typeface="Arial" pitchFamily="34" charset="0"/>
              <a:ea typeface="Times New Roman" pitchFamily="18" charset="0"/>
              <a:cs typeface="Times New Roman" pitchFamily="18" charset="0"/>
            </a:endParaRPr>
          </a:p>
          <a:p>
            <a:pPr marL="285750" indent="-285750" algn="just">
              <a:buFont typeface="Arial" panose="020B0604020202020204" pitchFamily="34" charset="0"/>
              <a:buChar char="•"/>
            </a:pPr>
            <a:r>
              <a:rPr lang="it-IT" sz="1450" dirty="0" smtClean="0">
                <a:latin typeface="Arial" pitchFamily="34" charset="0"/>
                <a:ea typeface="Times New Roman" pitchFamily="18" charset="0"/>
                <a:cs typeface="Times New Roman" pitchFamily="18" charset="0"/>
              </a:rPr>
              <a:t>le </a:t>
            </a:r>
            <a:r>
              <a:rPr lang="it-IT" sz="1450" b="1" dirty="0" smtClean="0">
                <a:latin typeface="Arial" pitchFamily="34" charset="0"/>
                <a:ea typeface="Times New Roman" pitchFamily="18" charset="0"/>
                <a:cs typeface="Times New Roman" pitchFamily="18" charset="0"/>
              </a:rPr>
              <a:t>risposte immunitarie </a:t>
            </a:r>
            <a:r>
              <a:rPr lang="it-IT" sz="1450" b="1" dirty="0" err="1" smtClean="0">
                <a:latin typeface="Arial" pitchFamily="34" charset="0"/>
                <a:ea typeface="Times New Roman" pitchFamily="18" charset="0"/>
                <a:cs typeface="Times New Roman" pitchFamily="18" charset="0"/>
              </a:rPr>
              <a:t>cellulo</a:t>
            </a:r>
            <a:r>
              <a:rPr lang="it-IT" sz="1450" b="1" dirty="0" smtClean="0">
                <a:latin typeface="Arial" pitchFamily="34" charset="0"/>
                <a:ea typeface="Times New Roman" pitchFamily="18" charset="0"/>
                <a:cs typeface="Times New Roman" pitchFamily="18" charset="0"/>
              </a:rPr>
              <a:t>-mediate</a:t>
            </a:r>
            <a:r>
              <a:rPr lang="it-IT" sz="1450" dirty="0" smtClean="0">
                <a:latin typeface="Arial" pitchFamily="34" charset="0"/>
                <a:ea typeface="Times New Roman" pitchFamily="18" charset="0"/>
                <a:cs typeface="Times New Roman" pitchFamily="18" charset="0"/>
              </a:rPr>
              <a:t> sono fondamentali per l’eliminazione degli epatociti infetti e, quindi, del virus intracellulare. </a:t>
            </a:r>
            <a:endParaRPr lang="it-IT" sz="145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395536" y="260648"/>
            <a:ext cx="8424936"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Meccanismi patogenetici </a:t>
            </a:r>
          </a:p>
          <a:p>
            <a:pPr marL="0" marR="0" lvl="0" indent="0" algn="ctr" defTabSz="914400" rtl="0" eaLnBrk="1" fontAlgn="base" latinLnBrk="0" hangingPunct="1">
              <a:lnSpc>
                <a:spcPct val="100000"/>
              </a:lnSpc>
              <a:spcBef>
                <a:spcPct val="0"/>
              </a:spcBef>
              <a:spcAft>
                <a:spcPct val="0"/>
              </a:spcAft>
              <a:buClrTx/>
              <a:buSzTx/>
              <a:buFontTx/>
              <a:buNone/>
              <a:tabLst/>
            </a:pPr>
            <a:r>
              <a:rPr lang="it-IT" sz="2400" b="1" dirty="0" smtClean="0">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a:t>
            </a:r>
            <a:r>
              <a:rPr kumimoji="0" lang="it-IT"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evasione dalla risposta immune”</a:t>
            </a:r>
            <a:endParaRPr kumimoji="0" lang="it-IT"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L’HCV è in grado di evadere la risposta immune dell’ospite e di instaurare, a causa dell’</a:t>
            </a:r>
            <a:r>
              <a:rPr kumimoji="0" lang="it-IT"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elevata variabilità genetica</a:t>
            </a:r>
            <a:r>
              <a:rPr kumimoji="0" lang="it-IT"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un’infezione cronica.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Il </a:t>
            </a:r>
            <a:r>
              <a:rPr kumimoji="0" lang="it-IT"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meccanismo</a:t>
            </a:r>
            <a:r>
              <a:rPr kumimoji="0" lang="it-IT"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it-IT"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di immune </a:t>
            </a:r>
            <a:r>
              <a:rPr kumimoji="0" lang="it-IT"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escape</a:t>
            </a:r>
            <a:r>
              <a:rPr kumimoji="0" lang="it-IT"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comune ad altri virus come HIV, comporta </a:t>
            </a:r>
            <a:r>
              <a:rPr kumimoji="0" lang="it-IT"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una </a:t>
            </a:r>
            <a:r>
              <a:rPr kumimoji="0" lang="it-IT"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riorganizzazione della </a:t>
            </a:r>
            <a:r>
              <a:rPr kumimoji="0" lang="it-IT"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quasi-specie</a:t>
            </a:r>
            <a:r>
              <a:rPr kumimoji="0" lang="it-IT"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it-IT"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virale nell’ospite infetto, </a:t>
            </a:r>
            <a:r>
              <a:rPr kumimoji="0" lang="it-IT"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con </a:t>
            </a:r>
            <a:r>
              <a:rPr kumimoji="0" lang="it-IT" b="0"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la comparsa di mutanti virali</a:t>
            </a:r>
            <a:r>
              <a:rPr kumimoji="0" lang="it-IT" b="1"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 </a:t>
            </a:r>
            <a:r>
              <a:rPr kumimoji="0" lang="it-IT" b="0"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(prevalentemente nei geni E1 e E2) </a:t>
            </a:r>
            <a:r>
              <a:rPr kumimoji="0" lang="it-IT"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in grado di adattarsi </a:t>
            </a:r>
            <a:r>
              <a:rPr kumimoji="0" lang="it-IT"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alla pressione selettiva</a:t>
            </a:r>
            <a:r>
              <a:rPr kumimoji="0" lang="it-IT"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esercitata dalla risposta immunitaria umorale e cellulare.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La </a:t>
            </a:r>
            <a:r>
              <a:rPr kumimoji="0" lang="it-IT"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proteina </a:t>
            </a:r>
            <a:r>
              <a:rPr kumimoji="0" lang="it-IT"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core</a:t>
            </a:r>
            <a:r>
              <a:rPr kumimoji="0" lang="it-IT"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può sopprimere la risposta dei linfociti T citotossici, la</a:t>
            </a:r>
            <a:r>
              <a:rPr kumimoji="0" lang="it-IT"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cui funzione è quella di eliminare le cellule infette.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Due proteine di HCV sono capaci di interferire con  l’azione antivirale dell’IFN. In particolare, la </a:t>
            </a:r>
            <a:r>
              <a:rPr kumimoji="0" lang="it-IT"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glicoproteina E2 </a:t>
            </a:r>
            <a:r>
              <a:rPr kumimoji="0" lang="it-IT"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di HCV esibisce un’omologia di sequenza con i siti di fosforilazione della PKR, indotta dall’IFN nel corso della sua attività antivirale, mentre la proteina non strutturale </a:t>
            </a:r>
            <a:r>
              <a:rPr kumimoji="0" lang="it-IT"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NS5a</a:t>
            </a:r>
            <a:r>
              <a:rPr kumimoji="0" lang="it-IT"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presenta una porzione di circa 40 aminoacidi, chiamata </a:t>
            </a:r>
            <a:r>
              <a:rPr kumimoji="0" lang="it-IT"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Interferon </a:t>
            </a:r>
            <a:r>
              <a:rPr kumimoji="0" lang="it-IT" b="1" i="1"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Sensitivity</a:t>
            </a:r>
            <a:r>
              <a:rPr kumimoji="0" lang="it-IT"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it-IT" b="1" i="1"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Determine</a:t>
            </a:r>
            <a:r>
              <a:rPr kumimoji="0" lang="it-IT"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it-IT" b="1" i="1"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Region</a:t>
            </a:r>
            <a:r>
              <a:rPr kumimoji="0" lang="it-IT"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(ISDR), la quale condizionerebbe la resistenza del virus all’azione antivirale dell’IFN, legandosi direttamente alla PKR.</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6512" y="-99392"/>
            <a:ext cx="5204896" cy="7232749"/>
          </a:xfrm>
          <a:prstGeom prst="rect">
            <a:avLst/>
          </a:prstGeom>
        </p:spPr>
        <p:txBody>
          <a:bodyPr wrap="square">
            <a:spAutoFit/>
          </a:bodyPr>
          <a:lstStyle/>
          <a:p>
            <a:pPr lvl="0" eaLnBrk="0" fontAlgn="base" hangingPunct="0">
              <a:spcBef>
                <a:spcPct val="0"/>
              </a:spcBef>
              <a:spcAft>
                <a:spcPct val="0"/>
              </a:spcAft>
            </a:pPr>
            <a:endParaRPr lang="it-IT" sz="1600" dirty="0" smtClean="0">
              <a:latin typeface="Arial" pitchFamily="34" charset="0"/>
              <a:ea typeface="Times New Roman" pitchFamily="18" charset="0"/>
              <a:cs typeface="Times New Roman" pitchFamily="18" charset="0"/>
            </a:endParaRPr>
          </a:p>
          <a:p>
            <a:pPr marL="285750" lvl="0" indent="-285750" algn="just" eaLnBrk="0" fontAlgn="base" hangingPunct="0">
              <a:spcBef>
                <a:spcPct val="0"/>
              </a:spcBef>
              <a:spcAft>
                <a:spcPct val="0"/>
              </a:spcAft>
              <a:buFont typeface="Wingdings" panose="05000000000000000000" pitchFamily="2" charset="2"/>
              <a:buChar char="q"/>
            </a:pPr>
            <a:r>
              <a:rPr lang="it-IT" sz="1400" dirty="0" smtClean="0">
                <a:latin typeface="Arial" pitchFamily="34" charset="0"/>
                <a:ea typeface="Times New Roman" pitchFamily="18" charset="0"/>
                <a:cs typeface="Times New Roman" pitchFamily="18" charset="0"/>
              </a:rPr>
              <a:t>L’HCV causa un’infezione acuta che può essere asintomatica o raramente sintomatica (dolori muscolari, nausea vomito, febbre, ittero), mentre nella maggior parte dei casi decorre in assenza di un’evidente </a:t>
            </a:r>
            <a:r>
              <a:rPr lang="it-IT" sz="1400" dirty="0" smtClean="0">
                <a:solidFill>
                  <a:srgbClr val="FF0000"/>
                </a:solidFill>
                <a:latin typeface="Arial" pitchFamily="34" charset="0"/>
                <a:ea typeface="Times New Roman" pitchFamily="18" charset="0"/>
                <a:cs typeface="Times New Roman" pitchFamily="18" charset="0"/>
              </a:rPr>
              <a:t>sintomatologia clinica diventa cronica</a:t>
            </a:r>
            <a:r>
              <a:rPr lang="it-IT" sz="1400" dirty="0" smtClean="0">
                <a:latin typeface="Arial" pitchFamily="34" charset="0"/>
                <a:ea typeface="Times New Roman" pitchFamily="18" charset="0"/>
                <a:cs typeface="Times New Roman" pitchFamily="18" charset="0"/>
              </a:rPr>
              <a:t>. </a:t>
            </a:r>
          </a:p>
          <a:p>
            <a:pPr marL="285750" lvl="0" indent="-285750" algn="just" eaLnBrk="0" fontAlgn="base" hangingPunct="0">
              <a:spcBef>
                <a:spcPct val="0"/>
              </a:spcBef>
              <a:spcAft>
                <a:spcPct val="0"/>
              </a:spcAft>
              <a:buFont typeface="Wingdings" panose="05000000000000000000" pitchFamily="2" charset="2"/>
              <a:buChar char="q"/>
            </a:pPr>
            <a:endParaRPr lang="it-IT" sz="1400" dirty="0" smtClean="0">
              <a:latin typeface="Arial" pitchFamily="34" charset="0"/>
              <a:ea typeface="Times New Roman" pitchFamily="18" charset="0"/>
              <a:cs typeface="Times New Roman" pitchFamily="18" charset="0"/>
            </a:endParaRPr>
          </a:p>
          <a:p>
            <a:pPr marL="285750" lvl="0" indent="-285750" algn="just" eaLnBrk="0" fontAlgn="base" hangingPunct="0">
              <a:spcBef>
                <a:spcPct val="0"/>
              </a:spcBef>
              <a:spcAft>
                <a:spcPct val="0"/>
              </a:spcAft>
              <a:buFont typeface="Wingdings" panose="05000000000000000000" pitchFamily="2" charset="2"/>
              <a:buChar char="q"/>
            </a:pPr>
            <a:r>
              <a:rPr lang="it-IT" sz="1400" dirty="0" smtClean="0">
                <a:latin typeface="Arial" pitchFamily="34" charset="0"/>
                <a:ea typeface="Times New Roman" pitchFamily="18" charset="0"/>
                <a:cs typeface="Times New Roman" pitchFamily="18" charset="0"/>
              </a:rPr>
              <a:t>Il periodo di incubazione varia da 2 a 26 settimane (mediamente 7 settimane). La sintomatologia include astenia, anoressia e ittero. </a:t>
            </a:r>
          </a:p>
          <a:p>
            <a:pPr marL="285750" lvl="0" indent="-285750" algn="just" eaLnBrk="0" fontAlgn="base" hangingPunct="0">
              <a:spcBef>
                <a:spcPct val="0"/>
              </a:spcBef>
              <a:spcAft>
                <a:spcPct val="0"/>
              </a:spcAft>
              <a:buFont typeface="Wingdings" panose="05000000000000000000" pitchFamily="2" charset="2"/>
              <a:buChar char="q"/>
            </a:pPr>
            <a:endParaRPr lang="it-IT" sz="1400" dirty="0" smtClean="0">
              <a:latin typeface="Arial" pitchFamily="34" charset="0"/>
              <a:ea typeface="Times New Roman" pitchFamily="18" charset="0"/>
              <a:cs typeface="Times New Roman" pitchFamily="18" charset="0"/>
            </a:endParaRPr>
          </a:p>
          <a:p>
            <a:pPr marL="285750" lvl="0" indent="-285750" algn="just" eaLnBrk="0" fontAlgn="base" hangingPunct="0">
              <a:spcBef>
                <a:spcPct val="0"/>
              </a:spcBef>
              <a:spcAft>
                <a:spcPct val="0"/>
              </a:spcAft>
              <a:buFont typeface="Wingdings" panose="05000000000000000000" pitchFamily="2" charset="2"/>
              <a:buChar char="q"/>
            </a:pPr>
            <a:r>
              <a:rPr lang="it-IT" sz="1400" dirty="0" smtClean="0">
                <a:latin typeface="Arial" pitchFamily="34" charset="0"/>
                <a:ea typeface="Times New Roman" pitchFamily="18" charset="0"/>
                <a:cs typeface="Times New Roman" pitchFamily="18" charset="0"/>
              </a:rPr>
              <a:t>I livelli di </a:t>
            </a:r>
            <a:r>
              <a:rPr lang="it-IT" sz="1400" dirty="0" err="1" smtClean="0">
                <a:latin typeface="Arial" pitchFamily="34" charset="0"/>
                <a:ea typeface="Times New Roman" pitchFamily="18" charset="0"/>
                <a:cs typeface="Times New Roman" pitchFamily="18" charset="0"/>
              </a:rPr>
              <a:t>alanino-aminotrasferasi</a:t>
            </a:r>
            <a:r>
              <a:rPr lang="it-IT" sz="1400" dirty="0" smtClean="0">
                <a:latin typeface="Arial" pitchFamily="34" charset="0"/>
                <a:ea typeface="Times New Roman" pitchFamily="18" charset="0"/>
                <a:cs typeface="Times New Roman" pitchFamily="18" charset="0"/>
              </a:rPr>
              <a:t> sierici-ALT (espressione di necrosi </a:t>
            </a:r>
            <a:r>
              <a:rPr lang="it-IT" sz="1400" dirty="0" err="1" smtClean="0">
                <a:latin typeface="Arial" pitchFamily="34" charset="0"/>
                <a:ea typeface="Times New Roman" pitchFamily="18" charset="0"/>
                <a:cs typeface="Times New Roman" pitchFamily="18" charset="0"/>
              </a:rPr>
              <a:t>epatocitaria</a:t>
            </a:r>
            <a:r>
              <a:rPr lang="it-IT" sz="1400" dirty="0" smtClean="0">
                <a:latin typeface="Arial" pitchFamily="34" charset="0"/>
                <a:ea typeface="Times New Roman" pitchFamily="18" charset="0"/>
                <a:cs typeface="Times New Roman" pitchFamily="18" charset="0"/>
              </a:rPr>
              <a:t>), raggiungono valori 10 volte la norma, mediamente dopo 2-8 settimane. </a:t>
            </a:r>
          </a:p>
          <a:p>
            <a:pPr marL="285750" lvl="0" indent="-285750" algn="just" eaLnBrk="0" fontAlgn="base" hangingPunct="0">
              <a:spcBef>
                <a:spcPct val="0"/>
              </a:spcBef>
              <a:spcAft>
                <a:spcPct val="0"/>
              </a:spcAft>
              <a:buFont typeface="Wingdings" panose="05000000000000000000" pitchFamily="2" charset="2"/>
              <a:buChar char="q"/>
            </a:pPr>
            <a:endParaRPr lang="it-IT" sz="1400" dirty="0" smtClean="0">
              <a:latin typeface="Arial" pitchFamily="34" charset="0"/>
              <a:ea typeface="Times New Roman" pitchFamily="18" charset="0"/>
              <a:cs typeface="Times New Roman" pitchFamily="18" charset="0"/>
            </a:endParaRPr>
          </a:p>
          <a:p>
            <a:pPr marL="285750" lvl="0" indent="-285750" algn="just" eaLnBrk="0" fontAlgn="base" hangingPunct="0">
              <a:spcBef>
                <a:spcPct val="0"/>
              </a:spcBef>
              <a:spcAft>
                <a:spcPct val="0"/>
              </a:spcAft>
              <a:buFont typeface="Wingdings" panose="05000000000000000000" pitchFamily="2" charset="2"/>
              <a:buChar char="q"/>
            </a:pPr>
            <a:r>
              <a:rPr lang="it-IT" sz="1400" dirty="0" smtClean="0">
                <a:latin typeface="Arial" pitchFamily="34" charset="0"/>
                <a:ea typeface="Times New Roman" pitchFamily="18" charset="0"/>
                <a:cs typeface="Times New Roman" pitchFamily="18" charset="0"/>
              </a:rPr>
              <a:t>L’HCV-RNA è invece evidenziabile precocemente nel siero del paziente, da 1-2 settimane dopo il contatto con il virus. </a:t>
            </a:r>
            <a:r>
              <a:rPr lang="it-IT" sz="1400" b="1" dirty="0" smtClean="0">
                <a:latin typeface="Arial" pitchFamily="34" charset="0"/>
                <a:ea typeface="Times New Roman" pitchFamily="18" charset="0"/>
                <a:cs typeface="Times New Roman" pitchFamily="18" charset="0"/>
              </a:rPr>
              <a:t>Nell’epatite acuta che evolve in guarigione </a:t>
            </a:r>
            <a:r>
              <a:rPr lang="it-IT" sz="1400" dirty="0" smtClean="0">
                <a:latin typeface="Arial" pitchFamily="34" charset="0"/>
                <a:ea typeface="Times New Roman" pitchFamily="18" charset="0"/>
                <a:cs typeface="Times New Roman" pitchFamily="18" charset="0"/>
              </a:rPr>
              <a:t>si osserva la normalizzazione delle ALT e la negativizzazione dell’HCV-RNA entro 2-3 mesi dall’inizio della sintomatologia. </a:t>
            </a:r>
          </a:p>
          <a:p>
            <a:pPr marL="285750" lvl="0" indent="-285750" algn="just" eaLnBrk="0" fontAlgn="base" hangingPunct="0">
              <a:spcBef>
                <a:spcPct val="0"/>
              </a:spcBef>
              <a:spcAft>
                <a:spcPct val="0"/>
              </a:spcAft>
              <a:buFont typeface="Wingdings" panose="05000000000000000000" pitchFamily="2" charset="2"/>
              <a:buChar char="q"/>
            </a:pPr>
            <a:endParaRPr lang="it-IT" sz="1400" dirty="0" smtClean="0">
              <a:latin typeface="Arial" pitchFamily="34" charset="0"/>
              <a:ea typeface="Times New Roman" pitchFamily="18" charset="0"/>
              <a:cs typeface="Times New Roman" pitchFamily="18" charset="0"/>
            </a:endParaRPr>
          </a:p>
          <a:p>
            <a:pPr marL="285750" lvl="0" indent="-285750" algn="just" eaLnBrk="0" fontAlgn="base" hangingPunct="0">
              <a:spcBef>
                <a:spcPct val="0"/>
              </a:spcBef>
              <a:spcAft>
                <a:spcPct val="0"/>
              </a:spcAft>
              <a:buFont typeface="Wingdings" panose="05000000000000000000" pitchFamily="2" charset="2"/>
              <a:buChar char="q"/>
            </a:pPr>
            <a:r>
              <a:rPr lang="it-IT" sz="1400" dirty="0" smtClean="0">
                <a:solidFill>
                  <a:srgbClr val="FF0000"/>
                </a:solidFill>
                <a:latin typeface="Arial" pitchFamily="34" charset="0"/>
                <a:ea typeface="Times New Roman" pitchFamily="18" charset="0"/>
                <a:cs typeface="Times New Roman" pitchFamily="18" charset="0"/>
              </a:rPr>
              <a:t>L’infezione persistente o </a:t>
            </a:r>
            <a:r>
              <a:rPr lang="it-IT" sz="1400" b="1" dirty="0" smtClean="0">
                <a:solidFill>
                  <a:srgbClr val="FF0000"/>
                </a:solidFill>
                <a:latin typeface="Arial" pitchFamily="34" charset="0"/>
                <a:ea typeface="Times New Roman" pitchFamily="18" charset="0"/>
                <a:cs typeface="Times New Roman" pitchFamily="18" charset="0"/>
              </a:rPr>
              <a:t>cronica </a:t>
            </a:r>
            <a:r>
              <a:rPr lang="it-IT" sz="1400" dirty="0" smtClean="0">
                <a:solidFill>
                  <a:srgbClr val="FF0000"/>
                </a:solidFill>
                <a:latin typeface="Arial" pitchFamily="34" charset="0"/>
                <a:ea typeface="Times New Roman" pitchFamily="18" charset="0"/>
                <a:cs typeface="Times New Roman" pitchFamily="18" charset="0"/>
              </a:rPr>
              <a:t>da HCV è caratterizzata dalla persistenza del genoma virale nel sangue per almeno sei mesi dall’insorgenza dell’infezione acuta.</a:t>
            </a:r>
          </a:p>
          <a:p>
            <a:pPr lvl="0" algn="just" eaLnBrk="0" fontAlgn="base" hangingPunct="0">
              <a:spcBef>
                <a:spcPct val="0"/>
              </a:spcBef>
              <a:spcAft>
                <a:spcPct val="0"/>
              </a:spcAft>
              <a:buFont typeface="Arial" pitchFamily="34" charset="0"/>
              <a:buChar char="•"/>
            </a:pPr>
            <a:endParaRPr lang="it-IT" sz="1400" dirty="0" smtClean="0">
              <a:solidFill>
                <a:srgbClr val="FF0000"/>
              </a:solidFill>
              <a:latin typeface="Arial" pitchFamily="34" charset="0"/>
              <a:ea typeface="Times New Roman" pitchFamily="18" charset="0"/>
              <a:cs typeface="Times New Roman" pitchFamily="18" charset="0"/>
            </a:endParaRPr>
          </a:p>
          <a:p>
            <a:pPr lvl="0" algn="just" eaLnBrk="0" fontAlgn="base" hangingPunct="0">
              <a:spcBef>
                <a:spcPct val="0"/>
              </a:spcBef>
              <a:spcAft>
                <a:spcPct val="0"/>
              </a:spcAft>
            </a:pPr>
            <a:r>
              <a:rPr lang="it-IT" sz="1400" dirty="0" smtClean="0">
                <a:solidFill>
                  <a:srgbClr val="FF0000"/>
                </a:solidFill>
                <a:latin typeface="Arial" pitchFamily="34" charset="0"/>
                <a:ea typeface="Times New Roman" pitchFamily="18" charset="0"/>
                <a:cs typeface="Times New Roman" pitchFamily="18" charset="0"/>
              </a:rPr>
              <a:t> </a:t>
            </a:r>
            <a:r>
              <a:rPr lang="it-IT" sz="1400" dirty="0" smtClean="0">
                <a:latin typeface="Arial" pitchFamily="34" charset="0"/>
                <a:ea typeface="Times New Roman" pitchFamily="18" charset="0"/>
                <a:cs typeface="Times New Roman" pitchFamily="18" charset="0"/>
              </a:rPr>
              <a:t>Approssimativamente il 70%.ò dei pazienti infetti sviluppa un’infezione persistente che può evolvere a epatite cronica, la malattia potrà poi in una percentuale variabile di casi evolvere, nell’arco di 15-20 anni, verso la </a:t>
            </a:r>
            <a:r>
              <a:rPr lang="it-IT" sz="1400" b="1" dirty="0" smtClean="0">
                <a:latin typeface="Arial" pitchFamily="34" charset="0"/>
                <a:ea typeface="Times New Roman" pitchFamily="18" charset="0"/>
                <a:cs typeface="Times New Roman" pitchFamily="18" charset="0"/>
              </a:rPr>
              <a:t>cirrosi epatica</a:t>
            </a:r>
            <a:r>
              <a:rPr lang="it-IT" sz="1400" dirty="0" smtClean="0">
                <a:latin typeface="Arial" pitchFamily="34" charset="0"/>
                <a:ea typeface="Times New Roman" pitchFamily="18" charset="0"/>
                <a:cs typeface="Times New Roman" pitchFamily="18" charset="0"/>
              </a:rPr>
              <a:t> e infine verso un </a:t>
            </a:r>
            <a:r>
              <a:rPr lang="it-IT" sz="1400" b="1" dirty="0" smtClean="0">
                <a:latin typeface="Arial" pitchFamily="34" charset="0"/>
                <a:ea typeface="Times New Roman" pitchFamily="18" charset="0"/>
                <a:cs typeface="Times New Roman" pitchFamily="18" charset="0"/>
              </a:rPr>
              <a:t>epatocarcinoma</a:t>
            </a:r>
            <a:r>
              <a:rPr lang="it-IT" sz="1400" dirty="0" smtClean="0">
                <a:latin typeface="Arial" pitchFamily="34" charset="0"/>
                <a:ea typeface="Times New Roman" pitchFamily="18" charset="0"/>
                <a:cs typeface="Times New Roman" pitchFamily="18" charset="0"/>
              </a:rPr>
              <a:t>. L’epatite C a livello mondiale è responsabile del 27% dei casi di cirrosi e del 25% di epatocarcinoma.</a:t>
            </a:r>
            <a:endParaRPr lang="it-IT" sz="1400" dirty="0" smtClean="0">
              <a:latin typeface="Arial" pitchFamily="34" charset="0"/>
              <a:cs typeface="Arial" pitchFamily="34" charset="0"/>
            </a:endParaRPr>
          </a:p>
        </p:txBody>
      </p:sp>
      <p:pic>
        <p:nvPicPr>
          <p:cNvPr id="5" name="Picture 2" descr="C:\Users\Manservigi\Documents\Scansioni personali\scansione0189.tif"/>
          <p:cNvPicPr>
            <a:picLocks noGrp="1" noChangeAspect="1" noChangeArrowheads="1"/>
          </p:cNvPicPr>
          <p:nvPr>
            <p:ph idx="1"/>
          </p:nvPr>
        </p:nvPicPr>
        <p:blipFill>
          <a:blip r:embed="rId2" cstate="print"/>
          <a:srcRect l="6015" r="5535"/>
          <a:stretch>
            <a:fillRect/>
          </a:stretch>
        </p:blipFill>
        <p:spPr>
          <a:xfrm>
            <a:off x="5220072" y="1124744"/>
            <a:ext cx="3960440" cy="5616624"/>
          </a:xfrm>
          <a:noFill/>
        </p:spPr>
      </p:pic>
      <p:sp>
        <p:nvSpPr>
          <p:cNvPr id="2" name="CasellaDiTesto 1"/>
          <p:cNvSpPr txBox="1"/>
          <p:nvPr/>
        </p:nvSpPr>
        <p:spPr>
          <a:xfrm>
            <a:off x="5168384" y="332656"/>
            <a:ext cx="3724096" cy="646331"/>
          </a:xfrm>
          <a:prstGeom prst="rect">
            <a:avLst/>
          </a:prstGeom>
          <a:noFill/>
        </p:spPr>
        <p:txBody>
          <a:bodyPr wrap="none" rtlCol="0">
            <a:spAutoFit/>
          </a:bodyPr>
          <a:lstStyle/>
          <a:p>
            <a:pPr lvl="0"/>
            <a:r>
              <a:rPr lang="it-IT" b="1" dirty="0">
                <a:latin typeface="Arial" pitchFamily="34" charset="0"/>
                <a:ea typeface="Times New Roman" pitchFamily="18" charset="0"/>
                <a:cs typeface="Times New Roman" pitchFamily="18" charset="0"/>
              </a:rPr>
              <a:t>Patologie associate all’infezione</a:t>
            </a:r>
          </a:p>
          <a:p>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27384"/>
            <a:ext cx="8784976" cy="6480720"/>
          </a:xfrm>
        </p:spPr>
        <p:txBody>
          <a:bodyPr>
            <a:normAutofit fontScale="25000" lnSpcReduction="20000"/>
          </a:bodyPr>
          <a:lstStyle/>
          <a:p>
            <a:pPr>
              <a:buNone/>
            </a:pPr>
            <a:r>
              <a:rPr lang="it-IT" dirty="0" smtClean="0"/>
              <a:t>	</a:t>
            </a:r>
          </a:p>
          <a:p>
            <a:pPr algn="ctr">
              <a:buNone/>
            </a:pPr>
            <a:r>
              <a:rPr lang="it-IT" sz="12800" b="1" dirty="0" smtClean="0"/>
              <a:t>Epidemiologia e modalità di trasmissione</a:t>
            </a:r>
          </a:p>
          <a:p>
            <a:pPr algn="ctr">
              <a:buNone/>
            </a:pPr>
            <a:endParaRPr lang="it-IT" sz="4800" b="1" dirty="0" smtClean="0"/>
          </a:p>
          <a:p>
            <a:pPr algn="just">
              <a:buNone/>
            </a:pPr>
            <a:r>
              <a:rPr lang="it-IT" sz="7200" dirty="0" smtClean="0"/>
              <a:t>		</a:t>
            </a:r>
            <a:r>
              <a:rPr lang="it-IT" sz="6800" dirty="0" smtClean="0">
                <a:latin typeface="+mj-lt"/>
              </a:rPr>
              <a:t>L’OMS ha stimato che nel mondo 170 milioni ha un’infezione cronica da HCV. La prevalenza e incidenza dell’infezione differisce nelle diverse aree geografiche ed è associata alle condizioni igienico-sanitarie e socio-demografiche. La fonte di infezione è costituita da soggetti affetti da malattia acuta, ma soprattutto da malattia cronica. Questi spesso non sanno di essere ammalati e possono, inconsapevolmente, trasmettere l’infezione. Si </a:t>
            </a:r>
            <a:r>
              <a:rPr lang="it-IT" sz="6800" dirty="0">
                <a:latin typeface="+mj-lt"/>
              </a:rPr>
              <a:t>stima che</a:t>
            </a:r>
            <a:r>
              <a:rPr lang="it-IT" sz="6800" b="1" dirty="0">
                <a:latin typeface="+mj-lt"/>
              </a:rPr>
              <a:t> in Italia</a:t>
            </a:r>
            <a:r>
              <a:rPr lang="it-IT" sz="6800" dirty="0">
                <a:latin typeface="+mj-lt"/>
              </a:rPr>
              <a:t> ci siano circa </a:t>
            </a:r>
            <a:r>
              <a:rPr lang="it-IT" sz="6800" b="1" dirty="0">
                <a:latin typeface="+mj-lt"/>
              </a:rPr>
              <a:t>300.000 </a:t>
            </a:r>
            <a:r>
              <a:rPr lang="it-IT" sz="6800" b="1" dirty="0" smtClean="0">
                <a:latin typeface="+mj-lt"/>
              </a:rPr>
              <a:t>pazienti </a:t>
            </a:r>
            <a:r>
              <a:rPr lang="it-IT" sz="6800" dirty="0" smtClean="0">
                <a:latin typeface="+mj-lt"/>
              </a:rPr>
              <a:t>diagnosticati </a:t>
            </a:r>
            <a:r>
              <a:rPr lang="it-IT" sz="6800" dirty="0">
                <a:latin typeface="+mj-lt"/>
              </a:rPr>
              <a:t>con Epatite C (HCV) e un numero imprecisato di </a:t>
            </a:r>
            <a:r>
              <a:rPr lang="it-IT" sz="6800" b="1" dirty="0">
                <a:latin typeface="+mj-lt"/>
              </a:rPr>
              <a:t>persone inconsapevoli di aver contratto l’infezione</a:t>
            </a:r>
            <a:r>
              <a:rPr lang="it-IT" sz="6800" dirty="0">
                <a:latin typeface="+mj-lt"/>
              </a:rPr>
              <a:t>, per un totale stimato che va oltre il milione di persone</a:t>
            </a:r>
            <a:r>
              <a:rPr lang="it-IT" sz="6800" dirty="0" smtClean="0">
                <a:latin typeface="+mj-lt"/>
              </a:rPr>
              <a:t>. Le modalità di trasmissione dell’infezione sono soprattutto le seguenti:</a:t>
            </a:r>
          </a:p>
          <a:p>
            <a:pPr algn="just">
              <a:buNone/>
            </a:pPr>
            <a:endParaRPr lang="it-IT" sz="6800" dirty="0" smtClean="0"/>
          </a:p>
          <a:p>
            <a:pPr lvl="0" algn="just"/>
            <a:r>
              <a:rPr lang="it-IT" sz="6800" b="1" u="sng" dirty="0" smtClean="0"/>
              <a:t>Via Parenterale</a:t>
            </a:r>
            <a:r>
              <a:rPr lang="it-IT" sz="6800" dirty="0" smtClean="0"/>
              <a:t>: il virus penetra attraverso punture con aghi o strumenti infetti (</a:t>
            </a:r>
            <a:r>
              <a:rPr lang="it-IT" sz="6800" dirty="0" smtClean="0">
                <a:solidFill>
                  <a:srgbClr val="FF0000"/>
                </a:solidFill>
              </a:rPr>
              <a:t>tossicodipendenti, </a:t>
            </a:r>
            <a:r>
              <a:rPr lang="it-IT" sz="6800" dirty="0" smtClean="0"/>
              <a:t>infermieri, </a:t>
            </a:r>
            <a:r>
              <a:rPr lang="it-IT" sz="6800" dirty="0" err="1" smtClean="0"/>
              <a:t>etc</a:t>
            </a:r>
            <a:r>
              <a:rPr lang="it-IT" sz="6800" dirty="0" smtClean="0"/>
              <a:t>) o somministrazione di sangue o emoderivati infetti (prima degli anni Novanta); </a:t>
            </a:r>
          </a:p>
          <a:p>
            <a:pPr lvl="0" algn="just"/>
            <a:r>
              <a:rPr lang="it-IT" sz="6800" b="1" u="sng" dirty="0" smtClean="0"/>
              <a:t>Via parenterale inapparente</a:t>
            </a:r>
            <a:r>
              <a:rPr lang="it-IT" sz="6800" dirty="0" smtClean="0"/>
              <a:t>: il virus penetra attraverso microlesioni difficilmente visibili della cute o delle mucose (spazzolini da denti, lesioni da malattie cutanee, etc.); </a:t>
            </a:r>
          </a:p>
          <a:p>
            <a:pPr lvl="0" algn="just"/>
            <a:r>
              <a:rPr lang="it-IT" sz="6800" b="1" u="sng" dirty="0" smtClean="0"/>
              <a:t>Via Sessuale</a:t>
            </a:r>
            <a:r>
              <a:rPr lang="it-IT" sz="6800" dirty="0" smtClean="0"/>
              <a:t>: il virus C, sebbene con frequenza di gran lunga inferiore a quella del virus dell’epatite B e/o dell’HIV, si trasmette per via sessuale. La trasmissione per via sessuale avviene solo se durante l'atto vi è scambio di sangue</a:t>
            </a:r>
            <a:r>
              <a:rPr lang="it-IT" sz="6800" b="1" dirty="0" smtClean="0"/>
              <a:t>. Non sono infettanti né lo sperma né la saliva, né le secrezioni vaginali.</a:t>
            </a:r>
            <a:r>
              <a:rPr lang="it-IT" sz="6800" dirty="0" smtClean="0"/>
              <a:t> Il rischio è più alto nei soggetti con numerosi partner sessuali. La </a:t>
            </a:r>
            <a:r>
              <a:rPr lang="it-IT" sz="6800" dirty="0" err="1" smtClean="0"/>
              <a:t>coinfezione</a:t>
            </a:r>
            <a:r>
              <a:rPr lang="it-IT" sz="6800" dirty="0" smtClean="0"/>
              <a:t> HIV – HCV aumenta il rischio di trasmissione sessuale di HCV. Altri fattori potenzialmente in grado di aumentare il rischio di infezione sono: la presenza di altre malattie sessualmente trasmissibili (quali ad es. </a:t>
            </a:r>
            <a:r>
              <a:rPr lang="it-IT" sz="6800" dirty="0" smtClean="0">
                <a:hlinkClick r:id="rId2"/>
              </a:rPr>
              <a:t>herpes simplex</a:t>
            </a:r>
            <a:r>
              <a:rPr lang="it-IT" sz="6800" dirty="0" smtClean="0"/>
              <a:t>, </a:t>
            </a:r>
            <a:r>
              <a:rPr lang="it-IT" sz="6800" dirty="0" smtClean="0">
                <a:hlinkClick r:id="rId3"/>
              </a:rPr>
              <a:t>gonorrea</a:t>
            </a:r>
            <a:r>
              <a:rPr lang="it-IT" sz="6800" dirty="0" smtClean="0"/>
              <a:t>, </a:t>
            </a:r>
            <a:r>
              <a:rPr lang="it-IT" sz="6800" dirty="0" smtClean="0">
                <a:hlinkClick r:id="rId4" tooltip="Tricomoniasi"/>
              </a:rPr>
              <a:t>tricomoniasi</a:t>
            </a:r>
            <a:r>
              <a:rPr lang="it-IT" sz="6800" dirty="0" smtClean="0"/>
              <a:t>), e mancato uso del preservativo. Il rischio di infezione appare più frequente nelle donne </a:t>
            </a:r>
            <a:r>
              <a:rPr lang="it-IT" sz="6800" i="1" dirty="0" smtClean="0"/>
              <a:t>partner </a:t>
            </a:r>
            <a:r>
              <a:rPr lang="it-IT" sz="6800" dirty="0" smtClean="0"/>
              <a:t>di pazienti infetti che negli uomini </a:t>
            </a:r>
            <a:r>
              <a:rPr lang="it-IT" sz="6800" i="1" dirty="0" smtClean="0"/>
              <a:t>partner</a:t>
            </a:r>
            <a:r>
              <a:rPr lang="it-IT" sz="6800" dirty="0" smtClean="0"/>
              <a:t> di donne infette. </a:t>
            </a:r>
            <a:endParaRPr lang="it-IT" sz="6800" u="sng" dirty="0" smtClean="0"/>
          </a:p>
          <a:p>
            <a:pPr lvl="0" algn="just"/>
            <a:r>
              <a:rPr lang="it-IT" sz="6800" b="1" u="sng" dirty="0" smtClean="0"/>
              <a:t>Via materno–fetale (infezione perinatale)</a:t>
            </a:r>
            <a:r>
              <a:rPr lang="it-IT" sz="6800" u="sng" dirty="0" smtClean="0"/>
              <a:t>: </a:t>
            </a:r>
            <a:r>
              <a:rPr lang="it-IT" sz="6800" dirty="0" smtClean="0"/>
              <a:t>si può stimare che il rischio di infezione sia inferiore al 5%. Può aumentare solo in certi casi, ad esempio se la madre è tossicodipendente attiva o affetta anche da infezione da HIV.</a:t>
            </a:r>
          </a:p>
          <a:p>
            <a:endParaRPr lang="it-IT" sz="6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1394</TotalTime>
  <Words>2185</Words>
  <Application>Microsoft Office PowerPoint</Application>
  <PresentationFormat>Presentazione su schermo (4:3)</PresentationFormat>
  <Paragraphs>122</Paragraphs>
  <Slides>13</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13</vt:i4>
      </vt:variant>
    </vt:vector>
  </HeadingPairs>
  <TitlesOfParts>
    <vt:vector size="19" baseType="lpstr">
      <vt:lpstr>Arial</vt:lpstr>
      <vt:lpstr>Calibri</vt:lpstr>
      <vt:lpstr>Symbol</vt:lpstr>
      <vt:lpstr>Times New Roman</vt:lpstr>
      <vt:lpstr>Wingdings</vt:lpstr>
      <vt:lpstr>Tema di Office</vt:lpstr>
      <vt:lpstr>Presentazione standard di PowerPoint</vt:lpstr>
      <vt:lpstr>Flaviviridae virus dell’epatite C</vt:lpstr>
      <vt:lpstr>Presentazione standard di PowerPoint</vt:lpstr>
      <vt:lpstr>Presentazione standard di PowerPoint</vt:lpstr>
      <vt:lpstr>Presentazione standard di PowerPoint</vt:lpstr>
      <vt:lpstr>Persistenza dell’infezione da HCV e danno cellulare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 Windows</dc:creator>
  <cp:lastModifiedBy>Roberto Manservigi</cp:lastModifiedBy>
  <cp:revision>98</cp:revision>
  <dcterms:created xsi:type="dcterms:W3CDTF">2009-05-27T06:26:41Z</dcterms:created>
  <dcterms:modified xsi:type="dcterms:W3CDTF">2019-05-21T10:23:13Z</dcterms:modified>
</cp:coreProperties>
</file>