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93" r:id="rId3"/>
    <p:sldId id="294" r:id="rId4"/>
    <p:sldId id="297" r:id="rId5"/>
    <p:sldId id="296" r:id="rId6"/>
    <p:sldId id="298" r:id="rId7"/>
    <p:sldId id="284" r:id="rId8"/>
    <p:sldId id="285" r:id="rId9"/>
    <p:sldId id="262" r:id="rId10"/>
    <p:sldId id="287" r:id="rId11"/>
    <p:sldId id="290" r:id="rId12"/>
    <p:sldId id="266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585"/>
    <a:srgbClr val="00487E"/>
    <a:srgbClr val="006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1" autoAdjust="0"/>
    <p:restoredTop sz="94660"/>
  </p:normalViewPr>
  <p:slideViewPr>
    <p:cSldViewPr>
      <p:cViewPr varScale="1">
        <p:scale>
          <a:sx n="78" d="100"/>
          <a:sy n="78" d="100"/>
        </p:scale>
        <p:origin x="136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AB52A-6437-4C78-8D25-5AE48D56DC1A}" type="datetimeFigureOut">
              <a:rPr lang="it-IT" smtClean="0"/>
              <a:t>21/05/2019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174D8-22F1-4890-BA76-B1254E0D0C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32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75F66-C106-4B35-8957-066D887D4ADD}" type="datetimeFigureOut">
              <a:rPr lang="it-IT" smtClean="0"/>
              <a:pPr/>
              <a:t>21/05/2019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A834A-5B70-4CA5-940B-4D33F7DCF25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Aspartato_transaminasi" TargetMode="External"/><Relationship Id="rId2" Type="http://schemas.openxmlformats.org/officeDocument/2006/relationships/hyperlink" Target="http://it.wikipedia.org/wiki/Alanina_aminotransferas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Incubazione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it.wikipedia.org/wiki/RN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it.wikipedia.org/w/index.php?title=Percutanea&amp;action=edit&amp;redlink=1" TargetMode="External"/><Relationship Id="rId4" Type="http://schemas.openxmlformats.org/officeDocument/2006/relationships/hyperlink" Target="http://it.wikipedia.org/wiki/Trasmissione_oro-feca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Ittero" TargetMode="External"/><Relationship Id="rId3" Type="http://schemas.openxmlformats.org/officeDocument/2006/relationships/hyperlink" Target="http://it.wikipedia.org/wiki/Astenia" TargetMode="External"/><Relationship Id="rId7" Type="http://schemas.openxmlformats.org/officeDocument/2006/relationships/hyperlink" Target="http://it.wikipedia.org/wiki/Febbre" TargetMode="External"/><Relationship Id="rId2" Type="http://schemas.openxmlformats.org/officeDocument/2006/relationships/hyperlink" Target="http://it.wikipedia.org/w/index.php?title=Asintomatiche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t.wikipedia.org/wiki/Vomito" TargetMode="External"/><Relationship Id="rId11" Type="http://schemas.openxmlformats.org/officeDocument/2006/relationships/hyperlink" Target="http://it.wikipedia.org/wiki/Mortalit%C3%A0" TargetMode="External"/><Relationship Id="rId5" Type="http://schemas.openxmlformats.org/officeDocument/2006/relationships/hyperlink" Target="http://it.wikipedia.org/wiki/Nausea" TargetMode="External"/><Relationship Id="rId10" Type="http://schemas.openxmlformats.org/officeDocument/2006/relationships/hyperlink" Target="http://it.wikipedia.org/wiki/Diarrea" TargetMode="External"/><Relationship Id="rId4" Type="http://schemas.openxmlformats.org/officeDocument/2006/relationships/hyperlink" Target="http://it.wikipedia.org/w/index.php?title=Malessere&amp;action=edit&amp;redlink=1" TargetMode="External"/><Relationship Id="rId9" Type="http://schemas.openxmlformats.org/officeDocument/2006/relationships/hyperlink" Target="http://it.wikipedia.org/wiki/Prurit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asellaDiTesto 5"/>
          <p:cNvSpPr txBox="1">
            <a:spLocks noChangeArrowheads="1"/>
          </p:cNvSpPr>
          <p:nvPr/>
        </p:nvSpPr>
        <p:spPr bwMode="auto">
          <a:xfrm>
            <a:off x="1428750" y="188640"/>
            <a:ext cx="6215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 dirty="0"/>
              <a:t>I virus dell’epatite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9" y="980728"/>
            <a:ext cx="8849177" cy="5522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5496" y="-64850"/>
            <a:ext cx="5580112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sz="2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Diagnosi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Solitamente l'epatite B, come altre malattie che provocano danno alle cellule epatiche, può essere sospettata nella fase acuta a seguito della presenza di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ittero,</a:t>
            </a:r>
            <a:r>
              <a:rPr kumimoji="0" lang="it-IT" sz="1400" b="1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bilirubinuria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(color marsala delle urine) e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feci acoliche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 </a:t>
            </a:r>
            <a:r>
              <a:rPr lang="it-IT" sz="1400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Q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uesti segni evidenti di danno epatico possono però mancare per tutta la lunga fase cronica di malattia, che può durare anche 20-30 anni;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it-IT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Spesso  è  invece presente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l'innalzamento delle transaminasi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(enzimi epatici)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riscontrabile dopo prelievo ematico con aumenti di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2" tooltip="Alanina aminotransferasi"/>
              </a:rPr>
              <a:t>ALT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it-IT" sz="1400" i="1" dirty="0" smtClean="0"/>
              <a:t>alanina </a:t>
            </a:r>
            <a:r>
              <a:rPr lang="it-IT" sz="1400" i="1" dirty="0" err="1" smtClean="0"/>
              <a:t>amminotransferasi</a:t>
            </a:r>
            <a:r>
              <a:rPr lang="it-IT" sz="1400" i="1" dirty="0" smtClean="0"/>
              <a:t>)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 tooltip="Aspartato transaminasi"/>
              </a:rPr>
              <a:t>AST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it-IT" sz="1400" i="1" dirty="0" err="1" smtClean="0"/>
              <a:t>aspartato</a:t>
            </a:r>
            <a:r>
              <a:rPr lang="it-IT" sz="1400" i="1" dirty="0" smtClean="0"/>
              <a:t> aminotransferasi)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che possono essere elevati nelle fasi acute iniziali ma in seguito, nella fase cronica, sono lievemente superiore ai valori normali.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corretta diagnosi di epatite B può però essere fatta solamente studiando i </a:t>
            </a:r>
            <a:r>
              <a:rPr lang="it-IT" sz="1400" b="1" i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markers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virali specifici, ovvero: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HBsAg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(antigene di superficie):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marcatore d’infezione in atto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anche nel periodo antecedente alla manifestazione dei sintomi della malattia;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HBsAb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(anticorpi)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presenza di anticorpi contro l'antigene di superficie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indice di guarigione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nei soggetti vaccinati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Esiste un periodo chiamato “finestra” dove è assente l’ </a:t>
            </a:r>
            <a:r>
              <a:rPr lang="it-IT" sz="14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HBsAg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 non sono ancora presenti anticorpi anti </a:t>
            </a:r>
            <a:r>
              <a:rPr lang="it-IT" sz="1400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HBsAg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;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HBcAb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gli anticorpi contro l'antigene del </a:t>
            </a:r>
            <a:r>
              <a:rPr kumimoji="0" lang="it-IT" sz="1400" b="0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core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virale (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HBcAg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 sono i primi a comparire e consistono di due diverse classi di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immunoglobuline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la classe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IgM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è dosabile in fase acuta mentre la classe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IgG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è presente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per tutta la vita,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sia nei soggetti guariti che con infezione in atto.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HBeAg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(antigene E)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it-IT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è un indicatore </a:t>
            </a:r>
            <a:r>
              <a:rPr lang="it-IT" sz="1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della replicazione virale </a:t>
            </a:r>
            <a:r>
              <a:rPr lang="it-IT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presente sia nell’epatite acuta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che nel portatore cronico attivo;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HBeAb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anticiorpi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anti E):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anticorpo contro l'antigene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HBeAg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compare nell'epatite acuta quando comincia a risolversi e nell’epatite cronica persistente (inattiva).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 descr="C:\Users\Manservigi\Documents\Scansioni personali\scansione0510.tif"/>
          <p:cNvPicPr>
            <a:picLocks noChangeAspect="1" noChangeArrowheads="1"/>
          </p:cNvPicPr>
          <p:nvPr/>
        </p:nvPicPr>
        <p:blipFill>
          <a:blip r:embed="rId4" cstate="print"/>
          <a:srcRect l="1884" r="52014" b="18021"/>
          <a:stretch>
            <a:fillRect/>
          </a:stretch>
        </p:blipFill>
        <p:spPr bwMode="auto">
          <a:xfrm>
            <a:off x="5652120" y="908720"/>
            <a:ext cx="3306534" cy="4896544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6372200" y="620688"/>
            <a:ext cx="1780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A. Malattia acuta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 flipH="1">
            <a:off x="6300192" y="5826750"/>
            <a:ext cx="2088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B. Portatore cronico</a:t>
            </a:r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it-IT" sz="3200" b="1" dirty="0" smtClean="0"/>
              <a:t>Prevenzione</a:t>
            </a:r>
            <a:endParaRPr lang="it-IT" sz="3200" b="1" dirty="0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60040" y="925269"/>
            <a:ext cx="824440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Il virus epatite B si diffonde in maniera uguale a quello dell'AIDS</a:t>
            </a:r>
            <a:r>
              <a:rPr kumimoji="0" lang="it-IT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quindi per prevenire l'infezione occorre evitare che il virus entri in contatto con le mucose (organi genitali) o nel circolo sanguigno. </a:t>
            </a:r>
            <a:r>
              <a:rPr lang="it-IT" dirty="0" smtClean="0">
                <a:latin typeface="+mj-lt"/>
                <a:ea typeface="Times New Roman" pitchFamily="18" charset="0"/>
                <a:cs typeface="Times New Roman" pitchFamily="18" charset="0"/>
              </a:rPr>
              <a:t>Per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evitare di essere contagiati attraverso la via sessuale è necessario utilizzare correttamente il preservativo sin dall'inizio del rapporto, mentre per scongiurare l'infezione in luoghi di lavoro a rischio occorre adottare misure igieniche adeguate quali l'uso di mascherine, occhiali protettivi e guanti e la disinfezione e sterilizzazione di superfici e materiale.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Negli anni '80 vennero introdotti vaccini plasma-derivati contenenti </a:t>
            </a:r>
            <a:r>
              <a:rPr kumimoji="0" lang="it-IT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HBsAg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, i quali tuttavia ebbero uno scarso impatto epidemiologico a causa dell</a:t>
            </a:r>
            <a:r>
              <a:rPr lang="it-IT" dirty="0" smtClean="0">
                <a:latin typeface="+mj-lt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scarsa sicurezza, dei costi elevati e della scarsa disponibilità di dosi. Attualmente viene utilizzato un vaccino biotecnologico (sicuro ed economico), ottenuto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clonando ed esprimendo il gene del </a:t>
            </a:r>
            <a:r>
              <a:rPr kumimoji="0" lang="it-IT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HBsAg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in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cellule di lievito (</a:t>
            </a:r>
            <a:r>
              <a:rPr kumimoji="0" lang="it-IT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Saccaromicies</a:t>
            </a:r>
            <a:r>
              <a:rPr kumimoji="0" lang="it-IT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b="1" i="1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cerevisiae</a:t>
            </a:r>
            <a:r>
              <a:rPr kumimoji="0" lang="it-IT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Lo schema di vaccinazione prevede tre dosi nel primo anno di vita, con un possibile richiamo dopo 10 anni.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it-IT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Con Decreto Legislativo 165, il 27 maggio 1991 in Italia la vaccinazione contro l'epatite B diviene obbligatoria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Manservigi\Documents\Scansioni personali\scansione019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93825" y="198438"/>
            <a:ext cx="6107113" cy="6461125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-59914"/>
            <a:ext cx="4752528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</a:pPr>
            <a:r>
              <a:rPr lang="it-IT" sz="2000" b="1" dirty="0" smtClean="0"/>
              <a:t>Virus dell’Epatite A</a:t>
            </a:r>
          </a:p>
          <a:p>
            <a:pPr lvl="0" algn="just" fontAlgn="base">
              <a:spcBef>
                <a:spcPct val="0"/>
              </a:spcBef>
            </a:pPr>
            <a:endParaRPr lang="it-IT" sz="2000" b="1" dirty="0" smtClean="0"/>
          </a:p>
          <a:p>
            <a:pPr lvl="0" algn="just" fontAlgn="base">
              <a:spcBef>
                <a:spcPct val="0"/>
              </a:spcBef>
            </a:pPr>
            <a:r>
              <a:rPr lang="it-IT" sz="1400" dirty="0" smtClean="0"/>
              <a:t>l virus dell'epatite A è un virus a </a:t>
            </a:r>
            <a:r>
              <a:rPr lang="it-IT" sz="1400" dirty="0" smtClean="0">
                <a:hlinkClick r:id="rId2"/>
              </a:rPr>
              <a:t>RNA</a:t>
            </a:r>
            <a:r>
              <a:rPr lang="it-IT" sz="1400" dirty="0" smtClean="0"/>
              <a:t> a polarità positiva appartenente alla famiglia </a:t>
            </a:r>
            <a:r>
              <a:rPr lang="it-IT" sz="1400" i="1" dirty="0" err="1" smtClean="0"/>
              <a:t>Picornaviridae</a:t>
            </a:r>
            <a:r>
              <a:rPr lang="it-IT" sz="1400" i="1" dirty="0" smtClean="0"/>
              <a:t> </a:t>
            </a:r>
            <a:r>
              <a:rPr lang="it-IT" sz="1400" dirty="0" smtClean="0"/>
              <a:t>genere </a:t>
            </a:r>
            <a:r>
              <a:rPr lang="it-IT" sz="1400" i="1" dirty="0" err="1" smtClean="0"/>
              <a:t>Hepatovirus</a:t>
            </a:r>
            <a:r>
              <a:rPr lang="it-IT" sz="1400" dirty="0" smtClean="0"/>
              <a:t>, non dotato di </a:t>
            </a:r>
            <a:r>
              <a:rPr lang="it-IT" sz="1400" i="1" dirty="0" err="1" smtClean="0"/>
              <a:t>envelope</a:t>
            </a:r>
            <a:r>
              <a:rPr lang="it-IT" sz="1400" dirty="0" smtClean="0"/>
              <a:t>, la cui particella virale è composta 4 polipeptidi </a:t>
            </a:r>
            <a:r>
              <a:rPr lang="it-IT" sz="1400" dirty="0" err="1" smtClean="0"/>
              <a:t>capsidici</a:t>
            </a:r>
            <a:r>
              <a:rPr lang="it-IT" sz="1400" dirty="0" smtClean="0"/>
              <a:t> (VP1,VP2,VP3 e VP4).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kumimoji="0" lang="it-IT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Vie di contagio, incubazione e diagnosi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Il periodo medio di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incubazione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è intorno alle 4 settimane.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Si trasmette quasi esclusivamente per via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4" tooltip="Trasmissione oro-fecale"/>
              </a:rPr>
              <a:t>oro-fecale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mentre del tutto insolita ma possibile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è la trasmissione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BA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5" tooltip="Percutanea (pagina inesistente)"/>
              </a:rPr>
              <a:t>percutanea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 Italia fattori di rischio per infezioni da HAV sono il consumo di frutti di mare, l'abuso di alcolici, bere acqua contaminata o effettuare viaggi in aree dove l'epatite A è endemica,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 anche il lavoro in scuole materne o in unità di terapia intensiva neonatale può aumentare il rischio di infettarsi.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presenza dei virus nelle feci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è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riscontrabile nelle 2 settimane che precedono l’esordio della malattia e nella prima settimana del decorso clinico.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Durante l’incubazione e durante il primo manifestarsi della fase acuta o prodromo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it-IT" sz="1400" dirty="0"/>
              <a:t>manifestazione clinica non specifica che si presenta </a:t>
            </a:r>
            <a:r>
              <a:rPr lang="it-IT" sz="1400" dirty="0" smtClean="0"/>
              <a:t>prima del quadro </a:t>
            </a:r>
            <a:r>
              <a:rPr lang="it-IT" sz="1400" dirty="0"/>
              <a:t>clinico tipico </a:t>
            </a:r>
            <a:r>
              <a:rPr lang="it-IT" sz="1400" dirty="0" smtClean="0"/>
              <a:t>della malattia)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il paziente può aver contagiato coloro che hanno avuto contatti stretti con lui.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Dopo la guarigione si ha un’immunità permanente dal virus HAV, quale sia stata la gravità della patologia.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lang="it-IT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diagnosi di laboratorio si basa sulla presenza di anticorpi anti HAV di classe </a:t>
            </a:r>
            <a:r>
              <a:rPr lang="it-IT" sz="1400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IgM</a:t>
            </a:r>
            <a:r>
              <a:rPr lang="it-IT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che sono presenti nell’infezione acuta e si mantengono per tre mesi dall’inizio dei sintomi.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Manservigi\Documents\Scansioni personali\scansione0179.tif"/>
          <p:cNvPicPr>
            <a:picLocks noChangeAspect="1" noChangeArrowheads="1"/>
          </p:cNvPicPr>
          <p:nvPr/>
        </p:nvPicPr>
        <p:blipFill>
          <a:blip r:embed="rId6" cstate="print"/>
          <a:srcRect l="7391"/>
          <a:stretch>
            <a:fillRect/>
          </a:stretch>
        </p:blipFill>
        <p:spPr bwMode="auto">
          <a:xfrm>
            <a:off x="5232275" y="116632"/>
            <a:ext cx="37322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anservigi\Documents\Scansioni personali\scansione0180.tif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l="2210" t="5767" b="1597"/>
          <a:stretch>
            <a:fillRect/>
          </a:stretch>
        </p:blipFill>
        <p:spPr>
          <a:xfrm>
            <a:off x="5082264" y="3212976"/>
            <a:ext cx="3954232" cy="3528392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9512" y="44624"/>
            <a:ext cx="8784976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/>
              <a:t>Quadro clinico e prevenzione</a:t>
            </a:r>
          </a:p>
          <a:p>
            <a:endParaRPr lang="it-IT" dirty="0" smtClean="0"/>
          </a:p>
          <a:p>
            <a:pPr>
              <a:buFont typeface="Wingdings" pitchFamily="2" charset="2"/>
              <a:buChar char="v"/>
            </a:pPr>
            <a:r>
              <a:rPr lang="it-IT" sz="1600" dirty="0" smtClean="0"/>
              <a:t>A differenza dell'epatite B,C e D, </a:t>
            </a:r>
            <a:r>
              <a:rPr lang="it-IT" sz="1600" b="1" dirty="0" smtClean="0">
                <a:solidFill>
                  <a:srgbClr val="FF0000"/>
                </a:solidFill>
              </a:rPr>
              <a:t>l'epatite A non cronicizza</a:t>
            </a:r>
            <a:r>
              <a:rPr lang="it-IT" sz="1600" dirty="0" smtClean="0"/>
              <a:t>, ovvero si sviluppa solo nella forma acuta e mai in quella cronica. Frequenti sono inoltre le forme </a:t>
            </a:r>
            <a:r>
              <a:rPr lang="it-IT" sz="1600" dirty="0" smtClean="0">
                <a:hlinkClick r:id="rId2" tooltip="Asintomatiche (pagina inesistente)"/>
              </a:rPr>
              <a:t>asintomatiche</a:t>
            </a:r>
            <a:r>
              <a:rPr lang="it-IT" sz="1600" dirty="0" smtClean="0"/>
              <a:t>.</a:t>
            </a:r>
          </a:p>
          <a:p>
            <a:pPr>
              <a:buFont typeface="Wingdings" pitchFamily="2" charset="2"/>
              <a:buChar char="v"/>
            </a:pPr>
            <a:endParaRPr lang="it-IT" sz="1600" dirty="0" smtClean="0"/>
          </a:p>
          <a:p>
            <a:pPr>
              <a:buFont typeface="Wingdings" pitchFamily="2" charset="2"/>
              <a:buChar char="v"/>
            </a:pPr>
            <a:r>
              <a:rPr lang="it-IT" sz="1600" dirty="0" smtClean="0"/>
              <a:t>La malattia si manifesta con i seguenti sintomi:</a:t>
            </a:r>
            <a:br>
              <a:rPr lang="it-IT" sz="1600" dirty="0" smtClean="0"/>
            </a:br>
            <a:r>
              <a:rPr lang="it-IT" sz="1600" dirty="0" smtClean="0"/>
              <a:t>-Periodo </a:t>
            </a:r>
            <a:r>
              <a:rPr lang="it-IT" sz="1600" dirty="0" err="1" smtClean="0"/>
              <a:t>preitterico</a:t>
            </a:r>
            <a:r>
              <a:rPr lang="it-IT" sz="1600" dirty="0" smtClean="0"/>
              <a:t>: </a:t>
            </a:r>
            <a:r>
              <a:rPr lang="it-IT" sz="1600" dirty="0" smtClean="0">
                <a:hlinkClick r:id="rId3"/>
              </a:rPr>
              <a:t>astenia</a:t>
            </a:r>
            <a:r>
              <a:rPr lang="it-IT" sz="1600" dirty="0" smtClean="0"/>
              <a:t>, </a:t>
            </a:r>
            <a:r>
              <a:rPr lang="it-IT" sz="1600" dirty="0" smtClean="0">
                <a:hlinkClick r:id="rId4" tooltip="Malessere (pagina inesistente)"/>
              </a:rPr>
              <a:t>malessere</a:t>
            </a:r>
            <a:r>
              <a:rPr lang="it-IT" sz="1600" dirty="0" smtClean="0"/>
              <a:t>, perdita di appetito, </a:t>
            </a:r>
            <a:r>
              <a:rPr lang="it-IT" sz="1600" dirty="0" smtClean="0">
                <a:hlinkClick r:id="rId5"/>
              </a:rPr>
              <a:t>nausea</a:t>
            </a:r>
            <a:r>
              <a:rPr lang="it-IT" sz="1600" dirty="0" smtClean="0"/>
              <a:t>, </a:t>
            </a:r>
            <a:r>
              <a:rPr lang="it-IT" sz="1600" dirty="0" smtClean="0">
                <a:hlinkClick r:id="rId6"/>
              </a:rPr>
              <a:t>vomito</a:t>
            </a:r>
            <a:r>
              <a:rPr lang="it-IT" sz="1600" dirty="0" smtClean="0"/>
              <a:t>, </a:t>
            </a:r>
            <a:r>
              <a:rPr lang="it-IT" sz="1600" dirty="0" smtClean="0">
                <a:hlinkClick r:id="rId7"/>
              </a:rPr>
              <a:t>febbre</a:t>
            </a:r>
            <a:r>
              <a:rPr lang="it-IT" sz="1600" dirty="0" smtClean="0"/>
              <a:t/>
            </a:r>
            <a:br>
              <a:rPr lang="it-IT" sz="1600" dirty="0" smtClean="0"/>
            </a:br>
            <a:r>
              <a:rPr lang="it-IT" sz="1600" dirty="0" smtClean="0"/>
              <a:t>-Periodo itterico: urine scure, feci chiare, comparsa di </a:t>
            </a:r>
            <a:r>
              <a:rPr lang="it-IT" sz="1600" dirty="0" smtClean="0">
                <a:hlinkClick r:id="rId8"/>
              </a:rPr>
              <a:t>ittero</a:t>
            </a:r>
            <a:r>
              <a:rPr lang="it-IT" sz="1600" dirty="0" smtClean="0"/>
              <a:t> e </a:t>
            </a:r>
            <a:r>
              <a:rPr lang="it-IT" sz="1600" dirty="0" smtClean="0">
                <a:hlinkClick r:id="rId9"/>
              </a:rPr>
              <a:t>prurito</a:t>
            </a:r>
            <a:endParaRPr lang="it-IT" sz="1600" dirty="0" smtClean="0"/>
          </a:p>
          <a:p>
            <a:pPr>
              <a:buFont typeface="Wingdings" pitchFamily="2" charset="2"/>
              <a:buChar char="v"/>
            </a:pPr>
            <a:endParaRPr lang="it-IT" sz="1600" dirty="0" smtClean="0"/>
          </a:p>
          <a:p>
            <a:pPr>
              <a:buFont typeface="Wingdings" pitchFamily="2" charset="2"/>
              <a:buChar char="v"/>
            </a:pPr>
            <a:r>
              <a:rPr lang="it-IT" sz="1600" dirty="0" smtClean="0"/>
              <a:t>Nel bambino la manifestazione prevalente è la </a:t>
            </a:r>
            <a:r>
              <a:rPr lang="it-IT" sz="1600" dirty="0" smtClean="0">
                <a:hlinkClick r:id="rId10"/>
              </a:rPr>
              <a:t>diarrea</a:t>
            </a:r>
            <a:r>
              <a:rPr lang="it-IT" sz="1600" dirty="0" smtClean="0"/>
              <a:t>, anche se nell'età infantile prevalgono le forme subcliniche.</a:t>
            </a:r>
          </a:p>
          <a:p>
            <a:pPr>
              <a:buFont typeface="Wingdings" pitchFamily="2" charset="2"/>
              <a:buChar char="v"/>
            </a:pPr>
            <a:endParaRPr lang="it-IT" sz="1600" dirty="0" smtClean="0"/>
          </a:p>
          <a:p>
            <a:pPr>
              <a:buFont typeface="Wingdings" pitchFamily="2" charset="2"/>
              <a:buChar char="v"/>
            </a:pPr>
            <a:r>
              <a:rPr lang="it-IT" sz="1600" dirty="0" smtClean="0"/>
              <a:t>Non sono frequenti le forme fulminanti, che comunque in genere si manifestano dopo i 50 anni.</a:t>
            </a:r>
          </a:p>
          <a:p>
            <a:pPr>
              <a:buFont typeface="Wingdings" pitchFamily="2" charset="2"/>
              <a:buChar char="v"/>
            </a:pPr>
            <a:endParaRPr lang="it-IT" sz="1600" dirty="0" smtClean="0"/>
          </a:p>
          <a:p>
            <a:pPr>
              <a:buFont typeface="Wingdings" pitchFamily="2" charset="2"/>
              <a:buChar char="v"/>
            </a:pPr>
            <a:r>
              <a:rPr lang="it-IT" sz="1600" dirty="0" smtClean="0"/>
              <a:t>I pazienti senza altre malattie concomitanti che si ammalano di epatite A guariscono generalmente tutti senza sequele cliniche, e la </a:t>
            </a:r>
            <a:r>
              <a:rPr lang="it-IT" sz="1600" dirty="0" smtClean="0">
                <a:hlinkClick r:id="rId11" tooltip="Mortalità"/>
              </a:rPr>
              <a:t>mortalità</a:t>
            </a:r>
            <a:r>
              <a:rPr lang="it-IT" sz="1600" dirty="0" smtClean="0"/>
              <a:t> per epatite A è in genere dello 0.1%, ma aumenta in soggetti anziani o debilitati.</a:t>
            </a:r>
          </a:p>
          <a:p>
            <a:pPr>
              <a:buFont typeface="Wingdings" pitchFamily="2" charset="2"/>
              <a:buChar char="v"/>
            </a:pPr>
            <a:endParaRPr lang="it-IT" sz="1600" dirty="0" smtClean="0"/>
          </a:p>
          <a:p>
            <a:pPr>
              <a:buFont typeface="Wingdings" pitchFamily="2" charset="2"/>
              <a:buChar char="v"/>
            </a:pPr>
            <a:r>
              <a:rPr lang="it-IT" sz="1600" dirty="0" smtClean="0"/>
              <a:t>Il controllo dell’infezione è affidato a misure generali di igiene ambientale.</a:t>
            </a:r>
          </a:p>
          <a:p>
            <a:pPr>
              <a:buFont typeface="Wingdings" pitchFamily="2" charset="2"/>
              <a:buChar char="v"/>
            </a:pPr>
            <a:endParaRPr lang="it-IT" sz="1600" dirty="0" smtClean="0"/>
          </a:p>
          <a:p>
            <a:pPr>
              <a:buFont typeface="Wingdings" pitchFamily="2" charset="2"/>
              <a:buChar char="v"/>
            </a:pPr>
            <a:r>
              <a:rPr lang="it-IT" sz="1600" dirty="0" smtClean="0"/>
              <a:t>La somministrazione di gamma-globuline umane specifiche può prevenire o attenuare l’infezione nei soggetti esposti.</a:t>
            </a:r>
          </a:p>
          <a:p>
            <a:pPr>
              <a:buFont typeface="Wingdings" pitchFamily="2" charset="2"/>
              <a:buChar char="v"/>
            </a:pPr>
            <a:endParaRPr lang="it-IT" sz="1600" dirty="0" smtClean="0"/>
          </a:p>
          <a:p>
            <a:pPr>
              <a:buFont typeface="Wingdings" pitchFamily="2" charset="2"/>
              <a:buChar char="v"/>
            </a:pPr>
            <a:r>
              <a:rPr lang="it-IT" sz="1600" dirty="0" smtClean="0"/>
              <a:t>Un vaccino inattivato mediante trattamento con formaldeide è attualmente disponibile e prevede una dose iniziale, seguita da un richiamo a 6-12 mesi di distanza La sola dose iniziale da una protezione di circa 1 anno. </a:t>
            </a:r>
            <a:r>
              <a:rPr lang="it-IT" sz="1600" dirty="0" smtClean="0">
                <a:solidFill>
                  <a:srgbClr val="FF0000"/>
                </a:solidFill>
              </a:rPr>
              <a:t>Il vaccino è consigliato per persone che vivono in aree geografiche endemiche  e per i viaggi  in zone di elevata endemia.</a:t>
            </a:r>
          </a:p>
          <a:p>
            <a:pPr>
              <a:buFont typeface="Wingdings" pitchFamily="2" charset="2"/>
              <a:buChar char="v"/>
            </a:pPr>
            <a:endParaRPr lang="it-IT" sz="16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:\Microbiologia Medica Antonelli\Capitolo 58\58_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421" t="11921" r="14468" b="13594"/>
          <a:stretch>
            <a:fillRect/>
          </a:stretch>
        </p:blipFill>
        <p:spPr bwMode="auto">
          <a:xfrm>
            <a:off x="251520" y="116632"/>
            <a:ext cx="4155462" cy="3096344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3491880" y="116632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Virus dell’epatite B: struttura </a:t>
            </a:r>
          </a:p>
          <a:p>
            <a:pPr algn="ctr"/>
            <a:r>
              <a:rPr lang="it-IT" sz="2800" b="1" dirty="0" smtClean="0"/>
              <a:t>ed organizzazione genomica </a:t>
            </a:r>
            <a:endParaRPr lang="it-IT" sz="28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0" y="3501008"/>
            <a:ext cx="50760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300" dirty="0" smtClean="0"/>
              <a:t>Il genoma di HBV contiene 4 sequenze geniche parzialmente embricate, denominate C, P, S e X.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300" dirty="0" smtClean="0"/>
              <a:t>Il gene P codifica per una proteina associata ad attività enzimatiche.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300" dirty="0" smtClean="0"/>
              <a:t>Il gene C presenta due codoni: quello interno codifica per la proteina del </a:t>
            </a:r>
            <a:r>
              <a:rPr lang="it-IT" sz="1300" i="1" dirty="0" smtClean="0"/>
              <a:t>core </a:t>
            </a:r>
            <a:r>
              <a:rPr lang="it-IT" sz="1300" dirty="0" err="1" smtClean="0"/>
              <a:t>HBcAg</a:t>
            </a:r>
            <a:r>
              <a:rPr lang="it-IT" sz="1300" dirty="0" smtClean="0"/>
              <a:t>, mentre quello iniziale per la proteina </a:t>
            </a:r>
            <a:r>
              <a:rPr lang="it-IT" sz="1300" dirty="0" err="1" smtClean="0"/>
              <a:t>preC</a:t>
            </a:r>
            <a:r>
              <a:rPr lang="it-IT" sz="1300" dirty="0" smtClean="0"/>
              <a:t>, che in seguito ad una taglio </a:t>
            </a:r>
            <a:r>
              <a:rPr lang="it-IT" sz="1300" dirty="0" err="1" smtClean="0"/>
              <a:t>proteasico</a:t>
            </a:r>
            <a:r>
              <a:rPr lang="it-IT" sz="1300" dirty="0" smtClean="0"/>
              <a:t> da origine all’antigene E (</a:t>
            </a:r>
            <a:r>
              <a:rPr lang="it-IT" sz="1300" dirty="0" err="1" smtClean="0"/>
              <a:t>HBeAg</a:t>
            </a:r>
            <a:r>
              <a:rPr lang="it-IT" sz="1300" dirty="0" smtClean="0"/>
              <a:t>) che viene secreto dalla cellula infettata.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300" dirty="0" smtClean="0"/>
              <a:t>Il gene S codifica per tre diverse proteine di superficie del virione: S (small), S+preS1 (medium) e S+preS1+ preS2 (large).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300" dirty="0" smtClean="0"/>
              <a:t> Il gene X codifica per un </a:t>
            </a:r>
            <a:r>
              <a:rPr lang="it-IT" sz="1300" dirty="0" err="1" smtClean="0"/>
              <a:t>transattivatore</a:t>
            </a:r>
            <a:r>
              <a:rPr lang="it-IT" sz="1300" dirty="0" smtClean="0"/>
              <a:t> che è anche in grado di legarsi al gene </a:t>
            </a:r>
            <a:r>
              <a:rPr lang="it-IT" sz="1300" dirty="0" err="1" smtClean="0"/>
              <a:t>oncosopressore</a:t>
            </a:r>
            <a:r>
              <a:rPr lang="it-IT" sz="1300" dirty="0" smtClean="0"/>
              <a:t>, p53, inattivandolo.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300" dirty="0" smtClean="0"/>
          </a:p>
          <a:p>
            <a:pPr algn="just"/>
            <a:r>
              <a:rPr lang="it-IT" sz="1300" dirty="0" smtClean="0"/>
              <a:t>Il sequenziamento del DNA virale (es. il gene S) dei virus circolanti  ha confermato l’esistenza di 8 genotipi virali, indicati con le lettere da A ad H, che sulla base di </a:t>
            </a:r>
            <a:r>
              <a:rPr lang="it-IT" sz="1300" dirty="0" err="1" smtClean="0"/>
              <a:t>epitopi</a:t>
            </a:r>
            <a:r>
              <a:rPr lang="it-IT" sz="1300" dirty="0" smtClean="0"/>
              <a:t> antigenici diversi possono ulteriormente distinguersi in 4 sottotipi d, y, w, z (es </a:t>
            </a:r>
            <a:r>
              <a:rPr lang="it-IT" sz="1300" dirty="0" err="1" smtClean="0"/>
              <a:t>adw</a:t>
            </a:r>
            <a:r>
              <a:rPr lang="it-IT" sz="1300" dirty="0" smtClean="0"/>
              <a:t>, </a:t>
            </a:r>
            <a:r>
              <a:rPr lang="it-IT" sz="1300" dirty="0" err="1" smtClean="0"/>
              <a:t>ayw</a:t>
            </a:r>
            <a:r>
              <a:rPr lang="it-IT" sz="1300" dirty="0" smtClean="0"/>
              <a:t>), con una caratteristica distribuzione geografica. Ad esempio, il genotipo A è ubiquitario, mentre il genotipo D è frequente nel bacino del mediterraneo.</a:t>
            </a:r>
            <a:endParaRPr lang="it-IT" sz="1300" b="1" dirty="0"/>
          </a:p>
        </p:txBody>
      </p:sp>
      <p:pic>
        <p:nvPicPr>
          <p:cNvPr id="6" name="Picture 2" descr="C:\Users\Manservigi\Documents\Scansioni personali\scansione0181.tif"/>
          <p:cNvPicPr>
            <a:picLocks noChangeAspect="1" noChangeArrowheads="1"/>
          </p:cNvPicPr>
          <p:nvPr/>
        </p:nvPicPr>
        <p:blipFill rotWithShape="1">
          <a:blip r:embed="rId3" cstate="print"/>
          <a:srcRect l="5994" r="1649"/>
          <a:stretch/>
        </p:blipFill>
        <p:spPr>
          <a:xfrm>
            <a:off x="5076056" y="1238398"/>
            <a:ext cx="4032448" cy="5214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7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76056" y="484798"/>
            <a:ext cx="403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/>
              <a:t>A</a:t>
            </a:r>
            <a:r>
              <a:rPr lang="it-IT" sz="1400" dirty="0" smtClean="0"/>
              <a:t>ll’interno </a:t>
            </a:r>
            <a:r>
              <a:rPr lang="it-IT" sz="1400" dirty="0"/>
              <a:t>del </a:t>
            </a:r>
            <a:r>
              <a:rPr lang="it-IT" sz="1400" dirty="0" err="1"/>
              <a:t>provirione</a:t>
            </a:r>
            <a:r>
              <a:rPr lang="it-IT" sz="1400" dirty="0"/>
              <a:t> avviene la </a:t>
            </a:r>
            <a:r>
              <a:rPr lang="it-IT" sz="1400" dirty="0" err="1"/>
              <a:t>retrotrascrizione</a:t>
            </a:r>
            <a:r>
              <a:rPr lang="it-IT" sz="1400" dirty="0"/>
              <a:t> (formazione di un ibrido DNA-RNA, degradazione dell’RNA e formazione di </a:t>
            </a:r>
            <a:r>
              <a:rPr lang="it-IT" sz="1400" dirty="0" err="1"/>
              <a:t>rcDNA</a:t>
            </a:r>
            <a:r>
              <a:rPr lang="it-IT" sz="1400" dirty="0"/>
              <a:t>) con la formazione di </a:t>
            </a:r>
            <a:r>
              <a:rPr lang="it-IT" sz="1400" dirty="0" err="1"/>
              <a:t>nucleocapsidi</a:t>
            </a:r>
            <a:r>
              <a:rPr lang="it-IT" sz="1400" dirty="0"/>
              <a:t> maturi </a:t>
            </a:r>
            <a:r>
              <a:rPr lang="it-IT" sz="1400" dirty="0" smtClean="0"/>
              <a:t>(</a:t>
            </a:r>
            <a:r>
              <a:rPr lang="it-IT" sz="1400" b="1" dirty="0" smtClean="0"/>
              <a:t>11</a:t>
            </a:r>
            <a:r>
              <a:rPr lang="it-IT" sz="1400" dirty="0" smtClean="0"/>
              <a:t>) che </a:t>
            </a:r>
            <a:r>
              <a:rPr lang="it-IT" sz="1400" dirty="0"/>
              <a:t>possono </a:t>
            </a:r>
            <a:r>
              <a:rPr lang="it-IT" sz="1400" dirty="0" smtClean="0"/>
              <a:t>essere: (a)  </a:t>
            </a:r>
            <a:r>
              <a:rPr lang="it-IT" sz="1400" dirty="0" err="1"/>
              <a:t>ricliclati</a:t>
            </a:r>
            <a:r>
              <a:rPr lang="it-IT" sz="1400" dirty="0"/>
              <a:t> al nucleo, per amplificare i </a:t>
            </a:r>
            <a:r>
              <a:rPr lang="it-IT" sz="1400" dirty="0" err="1" smtClean="0"/>
              <a:t>cccDNA</a:t>
            </a:r>
            <a:r>
              <a:rPr lang="it-IT" sz="1400" dirty="0" smtClean="0"/>
              <a:t> (</a:t>
            </a:r>
            <a:r>
              <a:rPr lang="it-IT" sz="1400" b="1" dirty="0" smtClean="0"/>
              <a:t>12</a:t>
            </a:r>
            <a:r>
              <a:rPr lang="it-IT" sz="1400" dirty="0" smtClean="0"/>
              <a:t>), </a:t>
            </a:r>
            <a:r>
              <a:rPr lang="it-IT" sz="1400" dirty="0"/>
              <a:t>o </a:t>
            </a:r>
            <a:r>
              <a:rPr lang="it-IT" sz="1400" dirty="0" smtClean="0"/>
              <a:t>(b) acquisire </a:t>
            </a:r>
            <a:r>
              <a:rPr lang="it-IT" sz="1400" dirty="0"/>
              <a:t>il </a:t>
            </a:r>
            <a:r>
              <a:rPr lang="it-IT" sz="1400" dirty="0" err="1"/>
              <a:t>pericapside</a:t>
            </a:r>
            <a:r>
              <a:rPr lang="it-IT" sz="1400" dirty="0"/>
              <a:t> gemmando attraverso le membrane del reticolo endoplasmico, modificate dall’inserzione dell’</a:t>
            </a:r>
            <a:r>
              <a:rPr lang="it-IT" sz="1400" dirty="0" err="1"/>
              <a:t>HBsAg</a:t>
            </a:r>
            <a:r>
              <a:rPr lang="it-IT" sz="1400" dirty="0"/>
              <a:t>, con la formazione di virioni </a:t>
            </a:r>
            <a:r>
              <a:rPr lang="it-IT" sz="1400" dirty="0" smtClean="0"/>
              <a:t>maturi (</a:t>
            </a:r>
            <a:r>
              <a:rPr lang="it-IT" sz="1400" b="1" dirty="0" smtClean="0"/>
              <a:t>13 e 14</a:t>
            </a:r>
            <a:r>
              <a:rPr lang="it-IT" sz="1400" dirty="0" smtClean="0"/>
              <a:t>) </a:t>
            </a:r>
            <a:r>
              <a:rPr lang="it-IT" sz="1400" dirty="0"/>
              <a:t>che verranno </a:t>
            </a:r>
            <a:r>
              <a:rPr lang="it-IT" sz="1400" dirty="0" smtClean="0"/>
              <a:t>poi rilasciati </a:t>
            </a:r>
            <a:r>
              <a:rPr lang="it-IT" sz="1400" dirty="0"/>
              <a:t>(</a:t>
            </a:r>
            <a:r>
              <a:rPr lang="it-IT" sz="1400" dirty="0" err="1"/>
              <a:t>esocitati</a:t>
            </a:r>
            <a:r>
              <a:rPr lang="it-IT" sz="1400" dirty="0"/>
              <a:t>) dalla </a:t>
            </a:r>
            <a:r>
              <a:rPr lang="it-IT" sz="1400" dirty="0" smtClean="0"/>
              <a:t>cellula (</a:t>
            </a:r>
            <a:r>
              <a:rPr lang="it-IT" sz="1400" b="1" dirty="0" smtClean="0"/>
              <a:t>15</a:t>
            </a:r>
            <a:r>
              <a:rPr lang="it-IT" sz="1400" dirty="0" smtClean="0"/>
              <a:t>)</a:t>
            </a:r>
            <a:r>
              <a:rPr lang="it-IT" dirty="0" smtClean="0"/>
              <a:t>.</a:t>
            </a:r>
            <a:endParaRPr lang="it-IT" dirty="0"/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7070" y="116632"/>
            <a:ext cx="503898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 smtClean="0"/>
              <a:t>L’attacco del virus alla cellula  è un processo </a:t>
            </a:r>
            <a:r>
              <a:rPr lang="it-IT" sz="1400" i="1" dirty="0" err="1" smtClean="0"/>
              <a:t>multistep</a:t>
            </a:r>
            <a:r>
              <a:rPr lang="it-IT" sz="1400" i="1" dirty="0" smtClean="0"/>
              <a:t> </a:t>
            </a:r>
            <a:r>
              <a:rPr lang="it-IT" sz="1400" dirty="0" smtClean="0"/>
              <a:t>(suddiviso in 15 tappe)</a:t>
            </a:r>
            <a:r>
              <a:rPr lang="it-IT" sz="1400" i="1" dirty="0" smtClean="0"/>
              <a:t>, </a:t>
            </a:r>
            <a:r>
              <a:rPr lang="it-IT" sz="1400" dirty="0" smtClean="0"/>
              <a:t>in parte ancora sconosciuto, dove </a:t>
            </a:r>
            <a:r>
              <a:rPr lang="it-IT" sz="1400" dirty="0" err="1" smtClean="0">
                <a:solidFill>
                  <a:srgbClr val="FF0000"/>
                </a:solidFill>
              </a:rPr>
              <a:t>HBsAg</a:t>
            </a:r>
            <a:r>
              <a:rPr lang="it-IT" sz="1400" dirty="0" smtClean="0">
                <a:solidFill>
                  <a:srgbClr val="FF0000"/>
                </a:solidFill>
              </a:rPr>
              <a:t> rappresenta l’</a:t>
            </a:r>
            <a:r>
              <a:rPr lang="it-IT" sz="1400" dirty="0" err="1" smtClean="0">
                <a:solidFill>
                  <a:srgbClr val="FF0000"/>
                </a:solidFill>
              </a:rPr>
              <a:t>antirecettore</a:t>
            </a:r>
            <a:r>
              <a:rPr lang="it-IT" sz="1400" dirty="0" smtClean="0">
                <a:solidFill>
                  <a:srgbClr val="FF0000"/>
                </a:solidFill>
              </a:rPr>
              <a:t> </a:t>
            </a:r>
            <a:r>
              <a:rPr lang="it-IT" sz="1400" dirty="0" smtClean="0"/>
              <a:t>che riconosce diversi recettori presenti sull’epatocita </a:t>
            </a:r>
            <a:r>
              <a:rPr lang="it-IT" sz="1400" b="1" dirty="0" smtClean="0"/>
              <a:t>(1)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 smtClean="0"/>
              <a:t>La prima tappa consiste nel riconoscimento di carboidrati presenti sui proteoglicani (</a:t>
            </a:r>
            <a:r>
              <a:rPr lang="it-IT" sz="1400" dirty="0" err="1" smtClean="0"/>
              <a:t>HSPGs</a:t>
            </a:r>
            <a:r>
              <a:rPr lang="it-IT" sz="1400" dirty="0" smtClean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 smtClean="0"/>
              <a:t>La seconda tappa sembra dovuta al riconoscimento sulla membrana degli epatociti di un  trasportatore (NTLP-</a:t>
            </a:r>
            <a:r>
              <a:rPr lang="it-IT" sz="1400" i="1" dirty="0" smtClean="0"/>
              <a:t>Na+-</a:t>
            </a:r>
            <a:r>
              <a:rPr lang="it-IT" sz="1400" i="1" dirty="0" err="1" smtClean="0"/>
              <a:t>dependent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taurocholate</a:t>
            </a:r>
            <a:r>
              <a:rPr lang="it-IT" sz="1400" i="1" dirty="0" smtClean="0"/>
              <a:t> </a:t>
            </a:r>
            <a:r>
              <a:rPr lang="it-IT" sz="1400" i="1" dirty="0" err="1" smtClean="0"/>
              <a:t>transporter</a:t>
            </a:r>
            <a:r>
              <a:rPr lang="it-IT" sz="1400" i="1" dirty="0" smtClean="0"/>
              <a:t>) </a:t>
            </a:r>
            <a:r>
              <a:rPr lang="it-IT" sz="1400" dirty="0" smtClean="0"/>
              <a:t>degli acidi biliari all’interno della cellula. Altri co-recettori potrebbero essere coinvolti nell’entrata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 smtClean="0"/>
              <a:t>Il virus entra nella cellula per endocitosi ed in seguito a fusione con la membrana dell’</a:t>
            </a:r>
            <a:r>
              <a:rPr lang="it-IT" sz="1400" dirty="0" err="1" smtClean="0"/>
              <a:t>endosoma</a:t>
            </a:r>
            <a:r>
              <a:rPr lang="it-IT" sz="1400" dirty="0" smtClean="0"/>
              <a:t> rilascia il </a:t>
            </a:r>
            <a:r>
              <a:rPr lang="it-IT" sz="1400" dirty="0" err="1" smtClean="0"/>
              <a:t>nucleocapside</a:t>
            </a:r>
            <a:r>
              <a:rPr lang="it-IT" sz="1400" dirty="0" smtClean="0"/>
              <a:t> o «core» nel citoplasma (</a:t>
            </a:r>
            <a:r>
              <a:rPr lang="it-IT" sz="1400" b="1" dirty="0" smtClean="0"/>
              <a:t>2 e 3</a:t>
            </a:r>
            <a:r>
              <a:rPr lang="it-IT" sz="1400" dirty="0" smtClean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 smtClean="0"/>
              <a:t>Il «core» si dirige ai pori nucleari con il rilascio del DNA virale (</a:t>
            </a:r>
            <a:r>
              <a:rPr lang="it-IT" sz="1400" b="1" dirty="0" err="1" smtClean="0"/>
              <a:t>rcDNA</a:t>
            </a:r>
            <a:r>
              <a:rPr lang="it-IT" sz="1400" b="1" i="1" dirty="0" err="1" smtClean="0"/>
              <a:t>-relaxed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circular</a:t>
            </a:r>
            <a:r>
              <a:rPr lang="it-IT" sz="1400" b="1" i="1" dirty="0" smtClean="0"/>
              <a:t> DNA</a:t>
            </a:r>
            <a:r>
              <a:rPr lang="it-IT" sz="1400" i="1" dirty="0" smtClean="0"/>
              <a:t>) </a:t>
            </a:r>
            <a:r>
              <a:rPr lang="it-IT" sz="1400" dirty="0" smtClean="0"/>
              <a:t>nel</a:t>
            </a:r>
            <a:r>
              <a:rPr lang="it-IT" sz="1400" i="1" dirty="0" smtClean="0"/>
              <a:t> </a:t>
            </a:r>
            <a:r>
              <a:rPr lang="it-IT" sz="1400" dirty="0" smtClean="0"/>
              <a:t>nucleo, dove vengono completati </a:t>
            </a:r>
            <a:r>
              <a:rPr lang="it-IT" sz="1400" dirty="0"/>
              <a:t>i tratti ad elica </a:t>
            </a:r>
            <a:r>
              <a:rPr lang="it-IT" sz="1400" dirty="0" smtClean="0"/>
              <a:t>singola ad opera di enzimi del riparo cellulare. Il DNA virale viene poi chiuso </a:t>
            </a:r>
            <a:r>
              <a:rPr lang="it-IT" sz="1400" dirty="0" err="1" smtClean="0"/>
              <a:t>covalentemente</a:t>
            </a:r>
            <a:r>
              <a:rPr lang="it-IT" sz="1400" dirty="0" smtClean="0"/>
              <a:t> (ad opera di </a:t>
            </a:r>
            <a:r>
              <a:rPr lang="it-IT" sz="1400" dirty="0" err="1" smtClean="0"/>
              <a:t>topoisomerasi</a:t>
            </a:r>
            <a:r>
              <a:rPr lang="it-IT" sz="1400" dirty="0" smtClean="0"/>
              <a:t> cellulari) a formare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covalently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closed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circular</a:t>
            </a:r>
            <a:r>
              <a:rPr lang="it-IT" sz="1400" b="1" dirty="0" smtClean="0"/>
              <a:t> DNA o ccc-DNA</a:t>
            </a:r>
            <a:r>
              <a:rPr lang="it-IT" sz="1400" dirty="0" smtClean="0"/>
              <a:t> </a:t>
            </a:r>
            <a:r>
              <a:rPr lang="it-IT" sz="1400" dirty="0"/>
              <a:t>(</a:t>
            </a:r>
            <a:r>
              <a:rPr lang="it-IT" sz="1400" b="1" dirty="0" smtClean="0"/>
              <a:t>4</a:t>
            </a:r>
            <a:r>
              <a:rPr lang="it-IT" sz="1400" dirty="0" smtClean="0"/>
              <a:t>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 smtClean="0"/>
              <a:t>Il </a:t>
            </a:r>
            <a:r>
              <a:rPr lang="it-IT" sz="1400" dirty="0" err="1" smtClean="0"/>
              <a:t>cccDNA</a:t>
            </a:r>
            <a:r>
              <a:rPr lang="it-IT" sz="1400" dirty="0" smtClean="0"/>
              <a:t> serve come stampo per la trascrizione di RNA </a:t>
            </a:r>
            <a:r>
              <a:rPr lang="it-IT" sz="1400" dirty="0" err="1" smtClean="0"/>
              <a:t>pregenomici</a:t>
            </a:r>
            <a:r>
              <a:rPr lang="it-IT" sz="1400" dirty="0" smtClean="0"/>
              <a:t> (</a:t>
            </a:r>
            <a:r>
              <a:rPr lang="it-IT" sz="1400" dirty="0" err="1" smtClean="0"/>
              <a:t>pgRNA</a:t>
            </a:r>
            <a:r>
              <a:rPr lang="it-IT" sz="1400" dirty="0" smtClean="0"/>
              <a:t>) e sub-genomici (</a:t>
            </a:r>
            <a:r>
              <a:rPr lang="it-IT" sz="1400" dirty="0" err="1" smtClean="0"/>
              <a:t>sgRNA</a:t>
            </a:r>
            <a:r>
              <a:rPr lang="it-IT" sz="1400" dirty="0" smtClean="0"/>
              <a:t>), ad opera della RNA polimerasi cellulare. (</a:t>
            </a:r>
            <a:r>
              <a:rPr lang="it-IT" sz="1400" b="1" dirty="0" smtClean="0"/>
              <a:t>5 e 6</a:t>
            </a:r>
            <a:r>
              <a:rPr lang="it-IT" sz="1400" dirty="0" smtClean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 smtClean="0"/>
              <a:t>Nel citoplasma gli </a:t>
            </a:r>
            <a:r>
              <a:rPr lang="it-IT" sz="1400" dirty="0" err="1" smtClean="0"/>
              <a:t>sgRNA</a:t>
            </a:r>
            <a:r>
              <a:rPr lang="it-IT" sz="1400" dirty="0" smtClean="0"/>
              <a:t> vengono tradotti nelle diverse </a:t>
            </a:r>
            <a:r>
              <a:rPr lang="it-IT" sz="1400" dirty="0" err="1" smtClean="0"/>
              <a:t>isoforme</a:t>
            </a:r>
            <a:r>
              <a:rPr lang="it-IT" sz="1400" dirty="0" smtClean="0"/>
              <a:t> (L, M, e S) dell’</a:t>
            </a:r>
            <a:r>
              <a:rPr lang="it-IT" sz="1400" dirty="0" err="1" smtClean="0"/>
              <a:t>HBsAg</a:t>
            </a:r>
            <a:r>
              <a:rPr lang="it-IT" sz="1400" dirty="0" smtClean="0"/>
              <a:t> (</a:t>
            </a:r>
            <a:r>
              <a:rPr lang="it-IT" sz="1400" b="1" dirty="0" smtClean="0"/>
              <a:t>7</a:t>
            </a:r>
            <a:r>
              <a:rPr lang="it-IT" sz="1400" dirty="0" smtClean="0"/>
              <a:t>), mentre i </a:t>
            </a:r>
            <a:r>
              <a:rPr lang="it-IT" sz="1400" dirty="0" err="1" smtClean="0"/>
              <a:t>pgRNA</a:t>
            </a:r>
            <a:r>
              <a:rPr lang="it-IT" sz="1400" dirty="0"/>
              <a:t> </a:t>
            </a:r>
            <a:r>
              <a:rPr lang="it-IT" sz="1400" dirty="0" smtClean="0"/>
              <a:t>sono </a:t>
            </a:r>
            <a:r>
              <a:rPr lang="it-IT" sz="1400" dirty="0" err="1" smtClean="0"/>
              <a:t>bifuzionali</a:t>
            </a:r>
            <a:r>
              <a:rPr lang="it-IT" sz="1400" dirty="0" smtClean="0"/>
              <a:t>: (a) alcuni funzionano da </a:t>
            </a:r>
            <a:r>
              <a:rPr lang="it-IT" sz="1400" dirty="0" err="1" smtClean="0"/>
              <a:t>mRNA</a:t>
            </a:r>
            <a:r>
              <a:rPr lang="it-IT" sz="1400" dirty="0" smtClean="0"/>
              <a:t> e </a:t>
            </a:r>
            <a:r>
              <a:rPr lang="it-IT" sz="1400" dirty="0"/>
              <a:t>vengono tradotti nell’ </a:t>
            </a:r>
            <a:r>
              <a:rPr lang="it-IT" sz="1400" dirty="0" err="1"/>
              <a:t>HBcAg</a:t>
            </a:r>
            <a:r>
              <a:rPr lang="it-IT" sz="1400" dirty="0"/>
              <a:t> e nella </a:t>
            </a:r>
            <a:r>
              <a:rPr lang="it-IT" sz="1400" dirty="0" smtClean="0"/>
              <a:t>transcriptasi inversa, (b) altri  funzionano da stampo per la sintesi del DNA genomico (</a:t>
            </a:r>
            <a:r>
              <a:rPr lang="it-IT" sz="1400" b="1" dirty="0" smtClean="0"/>
              <a:t>8 e 9</a:t>
            </a:r>
            <a:r>
              <a:rPr lang="it-IT" sz="1400" dirty="0" smtClean="0"/>
              <a:t>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1400" dirty="0" smtClean="0"/>
              <a:t>Le proteine capsidiche (</a:t>
            </a:r>
            <a:r>
              <a:rPr lang="it-IT" sz="1400" dirty="0" err="1" smtClean="0"/>
              <a:t>HBcAg</a:t>
            </a:r>
            <a:r>
              <a:rPr lang="it-IT" sz="1400" dirty="0" smtClean="0"/>
              <a:t>) </a:t>
            </a:r>
            <a:r>
              <a:rPr lang="it-IT" sz="1400" dirty="0"/>
              <a:t>si assemblano </a:t>
            </a:r>
            <a:r>
              <a:rPr lang="it-IT" sz="1400" dirty="0" smtClean="0"/>
              <a:t>con </a:t>
            </a:r>
            <a:r>
              <a:rPr lang="it-IT" sz="1400" dirty="0"/>
              <a:t>all’interno l’RNA </a:t>
            </a:r>
            <a:r>
              <a:rPr lang="it-IT" sz="1400" dirty="0" err="1" smtClean="0"/>
              <a:t>pregenomico</a:t>
            </a:r>
            <a:r>
              <a:rPr lang="it-IT" sz="1400" dirty="0" smtClean="0"/>
              <a:t>, </a:t>
            </a:r>
            <a:r>
              <a:rPr lang="it-IT" sz="1400" dirty="0"/>
              <a:t>associato alla transcriptasi inversa, </a:t>
            </a:r>
            <a:r>
              <a:rPr lang="it-IT" sz="1400" dirty="0" smtClean="0"/>
              <a:t>a formare un </a:t>
            </a:r>
            <a:r>
              <a:rPr lang="it-IT" sz="1400" b="1" dirty="0" err="1" smtClean="0">
                <a:solidFill>
                  <a:srgbClr val="FF0000"/>
                </a:solidFill>
              </a:rPr>
              <a:t>provirione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dirty="0" smtClean="0"/>
              <a:t>(</a:t>
            </a:r>
            <a:r>
              <a:rPr lang="it-IT" sz="1400" b="1" dirty="0" smtClean="0"/>
              <a:t>10</a:t>
            </a:r>
            <a:r>
              <a:rPr lang="it-IT" sz="1400" dirty="0" smtClean="0"/>
              <a:t>).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341447" y="15007"/>
            <a:ext cx="355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Replicazione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Maservigi\Documents\Scansioni personali\scansione000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84584" y="3424530"/>
            <a:ext cx="3735476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5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smtClean="0"/>
              <a:t>Significato del ccc-DNA</a:t>
            </a:r>
            <a:endParaRPr lang="it-IT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Funziona come stampo per la trascrizione dell’</a:t>
            </a:r>
            <a:r>
              <a:rPr lang="it-IT" sz="2400" dirty="0" err="1" smtClean="0"/>
              <a:t>mRNA</a:t>
            </a:r>
            <a:r>
              <a:rPr lang="it-IT" sz="2400" dirty="0" smtClean="0"/>
              <a:t> necessario per la replicazione virale</a:t>
            </a:r>
          </a:p>
          <a:p>
            <a:r>
              <a:rPr lang="it-IT" sz="2400" dirty="0" smtClean="0"/>
              <a:t>Molecola molto stabile. Generalmente non viene rimossa dalla terapia antivirale</a:t>
            </a:r>
          </a:p>
          <a:p>
            <a:r>
              <a:rPr lang="it-IT" sz="2400" dirty="0" smtClean="0"/>
              <a:t>La lunga emivita negli epatociti spiega (1) la formazione di nuovi virioni infettivi, (2) la riattivazione dell’infezione dopo interruzione della terapia soppressiva e (3) la riattivazione in condizioni di deficit dell’immunità cellulare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La clearance del ccc-DNA dalle cellule infette è il fattore limitante la risoluzione definitiva dell’infezione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07504" y="-171400"/>
            <a:ext cx="5112568" cy="710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Modalità di trasmissione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"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Via Parenterale"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(dal greco "</a:t>
            </a:r>
            <a:r>
              <a:rPr kumimoji="0" lang="it-IT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parà </a:t>
            </a:r>
            <a:r>
              <a:rPr kumimoji="0" lang="it-IT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ènteron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", ovvero "al di fuori dell'intestino"), 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classica o apparente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che avviene per inoculazione di sangue o suoi derivati infetti , uso di aghi-siringhe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contaminati, trapianti di organo,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strumentario medico chirurgico non opportunamente sterilizzato ed infine, evenienza assai rara oggi dal momento che si fanno controlli sierologici, con la pratica delle emotrasfusioni; 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it-IT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Via parenterale inapparente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",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ossia tramite l'uso di oggetti che possono creare microtraumi cutanei (vedi l'esempio dei tatuaggi, dei rasoi e delle forbici da unghie, spazzolini da denti,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pedicure-manicure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etc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sz="16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Infezioni nosocomiali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it-IT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"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Transplacentare" e "Perinatale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", al neonato da parte di madre infetta. 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"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Via Sessuale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"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L'infezione può essere portata dai malati con infezione acuta, ma anche da un serbatoio di portatori cronici del virus (nel mondo sono circa 300 milioni).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 portatori cronici sono soggetti che presentano nel </a:t>
            </a:r>
            <a:r>
              <a:rPr lang="it-IT" sz="16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sangue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l'antigene di superficie del virus (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HBsAg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 per un periodo superiore ai sei mesi. Si stima che il 3% della popolazione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italiana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sia portatore cronico dell'infezione, mentre circa il 40% possieda anticorpi anti-epatite B, ed è stato quindi infettato in passato dal virus.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 soggetti vaccinati possiedono anticorpi anti </a:t>
            </a:r>
            <a:r>
              <a:rPr kumimoji="0" lang="it-IT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HBsAg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Manservigi\Documents\Scansioni personali\scansione018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50" t="3680" r="3425" b="2795"/>
          <a:stretch>
            <a:fillRect/>
          </a:stretch>
        </p:blipFill>
        <p:spPr>
          <a:xfrm>
            <a:off x="5245789" y="116632"/>
            <a:ext cx="3790707" cy="3960440"/>
          </a:xfrm>
          <a:noFill/>
        </p:spPr>
      </p:pic>
      <p:sp>
        <p:nvSpPr>
          <p:cNvPr id="6" name="CasellaDiTesto 5"/>
          <p:cNvSpPr txBox="1"/>
          <p:nvPr/>
        </p:nvSpPr>
        <p:spPr>
          <a:xfrm>
            <a:off x="5724128" y="4293096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FIGURA: In seguito all’infezione iniziale il virus raggiunge il fegato, si replica, determina una viremia e viene trasmesso attraverso varie secrezioni corporee, oltre al sangue. </a:t>
            </a:r>
          </a:p>
          <a:p>
            <a:pPr algn="just"/>
            <a:r>
              <a:rPr lang="it-IT" sz="1400" dirty="0" smtClean="0">
                <a:solidFill>
                  <a:srgbClr val="FF0000"/>
                </a:solidFill>
              </a:rPr>
              <a:t>I sintomi sono dovuti all’immunità </a:t>
            </a:r>
            <a:r>
              <a:rPr lang="it-IT" sz="1400" dirty="0" err="1" smtClean="0">
                <a:solidFill>
                  <a:srgbClr val="FF0000"/>
                </a:solidFill>
              </a:rPr>
              <a:t>cellulo</a:t>
            </a:r>
            <a:r>
              <a:rPr lang="it-IT" sz="1400" dirty="0" smtClean="0">
                <a:solidFill>
                  <a:srgbClr val="FF0000"/>
                </a:solidFill>
              </a:rPr>
              <a:t>-mediata (es. CTL che distruggono gli epatociti infettati e rilascio di IFN-gamma e TNF-alfa) ed alla formazione di immunocomplessi</a:t>
            </a:r>
            <a:r>
              <a:rPr lang="it-IT" sz="1400" dirty="0" smtClean="0"/>
              <a:t>.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88640"/>
            <a:ext cx="4572000" cy="54006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it-IT" sz="4900" b="1" dirty="0" smtClean="0"/>
          </a:p>
          <a:p>
            <a:pPr algn="just">
              <a:buNone/>
            </a:pPr>
            <a:r>
              <a:rPr lang="it-IT" sz="4900" dirty="0" smtClean="0"/>
              <a:t>	</a:t>
            </a:r>
            <a:r>
              <a:rPr lang="it-IT" sz="6400" dirty="0" smtClean="0"/>
              <a:t>I quadri clinici di infezione da HBV sono abbastanza variegati:</a:t>
            </a:r>
          </a:p>
          <a:p>
            <a:pPr lvl="0" algn="just">
              <a:buNone/>
            </a:pPr>
            <a:endParaRPr lang="it-IT" sz="6400" dirty="0" smtClean="0"/>
          </a:p>
          <a:p>
            <a:pPr algn="just"/>
            <a:r>
              <a:rPr lang="it-IT" sz="6400" dirty="0" smtClean="0">
                <a:solidFill>
                  <a:srgbClr val="FF0000"/>
                </a:solidFill>
              </a:rPr>
              <a:t>All'esordio (</a:t>
            </a:r>
            <a:r>
              <a:rPr lang="it-IT" sz="6400" b="1" dirty="0" smtClean="0">
                <a:solidFill>
                  <a:srgbClr val="FF0000"/>
                </a:solidFill>
              </a:rPr>
              <a:t>infezione acuta</a:t>
            </a:r>
            <a:r>
              <a:rPr lang="it-IT" sz="6400" dirty="0" smtClean="0">
                <a:solidFill>
                  <a:srgbClr val="FF0000"/>
                </a:solidFill>
              </a:rPr>
              <a:t>) e solo in una minoranza di casi si possono avere chiari sintomi </a:t>
            </a:r>
            <a:r>
              <a:rPr lang="it-IT" sz="6400" dirty="0" smtClean="0"/>
              <a:t>come un'alterazione della colorazione cutanea, detta </a:t>
            </a:r>
            <a:r>
              <a:rPr lang="it-IT" sz="6400" b="1" dirty="0" smtClean="0"/>
              <a:t>ittero </a:t>
            </a:r>
            <a:r>
              <a:rPr lang="it-IT" sz="6400" dirty="0" smtClean="0"/>
              <a:t>(colorazione giallastra della cute e della mucosa, dovuta ad un aumento della </a:t>
            </a:r>
            <a:r>
              <a:rPr lang="it-IT" sz="6400" b="1" dirty="0" smtClean="0"/>
              <a:t>bilirubina  </a:t>
            </a:r>
            <a:r>
              <a:rPr lang="it-IT" sz="6400" dirty="0" smtClean="0"/>
              <a:t>nel sangue)</a:t>
            </a:r>
            <a:endParaRPr lang="it-IT" sz="6400" b="1" dirty="0" smtClean="0"/>
          </a:p>
          <a:p>
            <a:pPr algn="just"/>
            <a:endParaRPr lang="it-IT" sz="6400" b="1" dirty="0" smtClean="0"/>
          </a:p>
          <a:p>
            <a:pPr lvl="0" algn="just"/>
            <a:r>
              <a:rPr lang="it-IT" sz="6400" b="1" dirty="0" smtClean="0"/>
              <a:t>L'ammalato cronico </a:t>
            </a:r>
            <a:r>
              <a:rPr lang="it-IT" sz="6400" dirty="0" smtClean="0"/>
              <a:t>generalmente non presenta una sintomatologia conclamata pur essendo infetto e potenzialmente in grado di trasmettere la malattia anche per molti anni, in questo caso il soggetto può essere definito "</a:t>
            </a:r>
            <a:r>
              <a:rPr lang="it-IT" sz="6400" b="1" dirty="0" smtClean="0"/>
              <a:t>portatore asintomatico</a:t>
            </a:r>
            <a:r>
              <a:rPr lang="it-IT" sz="6400" dirty="0" smtClean="0"/>
              <a:t>" da non confondere con "portatore sano”</a:t>
            </a:r>
          </a:p>
          <a:p>
            <a:pPr lvl="0" algn="just"/>
            <a:endParaRPr lang="it-IT" sz="6400" dirty="0" smtClean="0"/>
          </a:p>
          <a:p>
            <a:pPr algn="just"/>
            <a:r>
              <a:rPr lang="it-IT" sz="6400" b="1" dirty="0" smtClean="0"/>
              <a:t>Altri sintomi </a:t>
            </a:r>
            <a:r>
              <a:rPr lang="it-IT" sz="6400" dirty="0" smtClean="0"/>
              <a:t>che possono essere presenti nella fase acuta (oppure nelle fasi terminali della malattia cronica, quando ormai è presente la cirrosi) sono: </a:t>
            </a:r>
            <a:r>
              <a:rPr lang="it-IT" sz="6400" b="1" dirty="0" smtClean="0"/>
              <a:t>Astenia</a:t>
            </a:r>
            <a:r>
              <a:rPr lang="it-IT" sz="6400" dirty="0" smtClean="0"/>
              <a:t> (facile </a:t>
            </a:r>
            <a:r>
              <a:rPr lang="it-IT" sz="6400" dirty="0" err="1" smtClean="0"/>
              <a:t>affatticabilità</a:t>
            </a:r>
            <a:r>
              <a:rPr lang="it-IT" sz="6400" dirty="0" smtClean="0"/>
              <a:t>), </a:t>
            </a:r>
            <a:r>
              <a:rPr lang="it-IT" sz="6400" b="1" dirty="0" smtClean="0"/>
              <a:t>Febbre</a:t>
            </a:r>
            <a:r>
              <a:rPr lang="it-IT" sz="6400" dirty="0" smtClean="0"/>
              <a:t> , </a:t>
            </a:r>
            <a:r>
              <a:rPr lang="it-IT" sz="6400" b="1" dirty="0" smtClean="0"/>
              <a:t>Rush cutaneo e prurito </a:t>
            </a:r>
            <a:r>
              <a:rPr lang="it-IT" sz="6400" dirty="0" smtClean="0"/>
              <a:t>con lesioni da grattamento (dovuto alla deposizione dei pigmenti emoglobinici a livello cutaneo ed articolare), </a:t>
            </a:r>
            <a:r>
              <a:rPr lang="it-IT" sz="6400" b="1" dirty="0" smtClean="0"/>
              <a:t>Nausea e vomito</a:t>
            </a:r>
            <a:r>
              <a:rPr lang="it-IT" sz="6400" dirty="0" smtClean="0"/>
              <a:t>, Dolore proiettato all‘</a:t>
            </a:r>
            <a:r>
              <a:rPr lang="it-IT" sz="6400" b="1" dirty="0" smtClean="0"/>
              <a:t>ipocondrio destro </a:t>
            </a:r>
            <a:r>
              <a:rPr lang="it-IT" sz="6400" dirty="0" smtClean="0"/>
              <a:t>(sede di proiezione del fegato) ed eventualmente alla spalla destra</a:t>
            </a:r>
            <a:r>
              <a:rPr lang="it-IT" sz="6400" b="1" dirty="0" smtClean="0"/>
              <a:t>, Feci chiare (</a:t>
            </a:r>
            <a:r>
              <a:rPr lang="it-IT" sz="6400" b="1" dirty="0" err="1" smtClean="0"/>
              <a:t>acoliche,</a:t>
            </a:r>
            <a:r>
              <a:rPr lang="it-IT" sz="6400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per</a:t>
            </a:r>
            <a:r>
              <a:rPr lang="it-IT" sz="6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deficit di stercobilina)</a:t>
            </a:r>
            <a:r>
              <a:rPr lang="it-IT" sz="6400" dirty="0" smtClean="0"/>
              <a:t>, </a:t>
            </a:r>
            <a:r>
              <a:rPr lang="it-IT" sz="6400" b="1" dirty="0" smtClean="0"/>
              <a:t>Urine scure</a:t>
            </a:r>
            <a:r>
              <a:rPr lang="it-IT" sz="6400" dirty="0" smtClean="0"/>
              <a:t>.</a:t>
            </a:r>
          </a:p>
          <a:p>
            <a:endParaRPr lang="it-IT" dirty="0"/>
          </a:p>
        </p:txBody>
      </p:sp>
      <p:pic>
        <p:nvPicPr>
          <p:cNvPr id="4" name="Picture 2" descr="C:\Users\Manservigi\Documents\Scansioni personali\scansione0184.tif"/>
          <p:cNvPicPr>
            <a:picLocks noChangeAspect="1" noChangeArrowheads="1"/>
          </p:cNvPicPr>
          <p:nvPr/>
        </p:nvPicPr>
        <p:blipFill>
          <a:blip r:embed="rId2" cstate="print"/>
          <a:srcRect l="1231" t="2858" r="2731"/>
          <a:stretch>
            <a:fillRect/>
          </a:stretch>
        </p:blipFill>
        <p:spPr>
          <a:xfrm>
            <a:off x="4659297" y="1916832"/>
            <a:ext cx="4377199" cy="381458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580112" y="83671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/>
              <a:t>Sintomi</a:t>
            </a:r>
            <a:endParaRPr lang="it-IT" sz="36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076056" y="6021288"/>
            <a:ext cx="394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°Dolore addominale al RUQ (Right </a:t>
            </a:r>
            <a:r>
              <a:rPr lang="it-IT" sz="1400" dirty="0" err="1" smtClean="0"/>
              <a:t>Upper</a:t>
            </a:r>
            <a:r>
              <a:rPr lang="it-IT" sz="1400" dirty="0"/>
              <a:t> </a:t>
            </a:r>
            <a:r>
              <a:rPr lang="it-IT" sz="1400" dirty="0" err="1" smtClean="0"/>
              <a:t>Quadrant</a:t>
            </a:r>
            <a:r>
              <a:rPr lang="it-IT" sz="1400" dirty="0" smtClean="0"/>
              <a:t>)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>
          <a:xfrm>
            <a:off x="457200" y="288032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800" b="1" dirty="0" smtClean="0"/>
              <a:t>Progressione clinica e terapia</a:t>
            </a:r>
            <a:br>
              <a:rPr lang="it-IT" sz="2800" b="1" dirty="0" smtClean="0"/>
            </a:br>
            <a:endParaRPr lang="it-IT" sz="2800" b="1" dirty="0" smtClean="0"/>
          </a:p>
        </p:txBody>
      </p:sp>
      <p:pic>
        <p:nvPicPr>
          <p:cNvPr id="35843" name="Picture 2" descr="C:\Users\Manservigi\Documents\Scansioni personali\scansione0183.t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69618" y="3016629"/>
            <a:ext cx="4938886" cy="3508715"/>
          </a:xfr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51520" y="508898"/>
            <a:ext cx="871296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L'infezione da virus dell'epatite B evolve in tre situazioni correlate con la risposta immunitaria del soggetto infetto: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ecorso acuto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(spesso asintomatico) con completo recupero e acquisizione della immunità dall'infezione (90% dei casi)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patite fulminante </a:t>
            </a:r>
            <a:r>
              <a:rPr lang="it-IT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1% dei casi,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con mortalità del 90%.</a:t>
            </a:r>
            <a:r>
              <a:rPr kumimoji="0" 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P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uò richiedere il trapianto di fegato.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Infezione cronica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persistenza del virus nell'organismo nel </a:t>
            </a:r>
            <a:r>
              <a:rPr lang="it-IT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5-10% dei casi (</a:t>
            </a:r>
            <a:r>
              <a:rPr lang="it-IT" sz="14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lang="it-IT" sz="1400" dirty="0" err="1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HBsAg</a:t>
            </a:r>
            <a:r>
              <a:rPr lang="it-IT" sz="1400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nel sangue per un periodo superiore ai sei mesi e persistenza di livelli rivelabili di DNA virale plasmatico</a:t>
            </a:r>
            <a:r>
              <a:rPr lang="it-IT" sz="1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), dove un terzo ha un’epatite cronica attiva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con grave danno epatico e due terzi un’epatite persistente cronica con danni minori. Nell’epatite cronica attiva della malattia ci può essere compromissione della funzionalità epatica nel giro di 10-30 anni con l'insorgenza di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cirrosi epatica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 di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carcinoma </a:t>
            </a: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epatocellulare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primitivo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(di solito dopo che è già presente la cirrosi)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4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tato di portatore asintomatico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il virus persiste nel fegato ma non provoca danno epatico e può rimanere in questo stato anche tutta la vita, senza arrecare danni nemmeno a lungo termine.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07504" y="3181613"/>
            <a:ext cx="421196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terapia si attua in due situazioni: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 caso di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presunta infezione entro 48h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si può eseguire una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profilassi passiva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con iniezioni di Immunoglobuline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anti-HBV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ovvero anticorpi diretti contro il virus ed iniziare la vaccinazione completa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 caso di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infezione cronica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terapia consiste o nell'utilizzo di </a:t>
            </a: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PEG-interferone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α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(tentativo di terapia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eradicante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può portare anche alla stabilizzazione della malattia) oppure con 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farmaci antivirali (es. </a:t>
            </a: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lamivudina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adefovir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entecavir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 che 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sono inibitori della trascrittasi inversa,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ovvero impediscono al virus di replicarsi (terapia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soppressiva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non </a:t>
            </a:r>
            <a:r>
              <a:rPr kumimoji="0" 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eradicante</a:t>
            </a:r>
            <a:r>
              <a:rPr kumimoji="0" 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deve essere continuata a lungo termine, spesso a vita). </a:t>
            </a:r>
            <a:endParaRPr kumimoji="0" 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2074</Words>
  <Application>Microsoft Office PowerPoint</Application>
  <PresentationFormat>Presentazione su schermo (4:3)</PresentationFormat>
  <Paragraphs>108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Significato del ccc-DNA</vt:lpstr>
      <vt:lpstr>Presentazione standard di PowerPoint</vt:lpstr>
      <vt:lpstr>Presentazione standard di PowerPoint</vt:lpstr>
      <vt:lpstr>Progressione clinica e terapia </vt:lpstr>
      <vt:lpstr>Presentazione standard di PowerPoint</vt:lpstr>
      <vt:lpstr>Prevenzione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 Windows</dc:creator>
  <cp:lastModifiedBy>Roberto Manservigi</cp:lastModifiedBy>
  <cp:revision>98</cp:revision>
  <dcterms:created xsi:type="dcterms:W3CDTF">2009-05-27T06:26:41Z</dcterms:created>
  <dcterms:modified xsi:type="dcterms:W3CDTF">2019-05-21T10:22:06Z</dcterms:modified>
</cp:coreProperties>
</file>