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9" r:id="rId3"/>
    <p:sldId id="367" r:id="rId4"/>
    <p:sldId id="368" r:id="rId5"/>
    <p:sldId id="365" r:id="rId6"/>
    <p:sldId id="366" r:id="rId7"/>
    <p:sldId id="362" r:id="rId8"/>
    <p:sldId id="369" r:id="rId9"/>
    <p:sldId id="370" r:id="rId10"/>
    <p:sldId id="331" r:id="rId11"/>
    <p:sldId id="356" r:id="rId12"/>
    <p:sldId id="357" r:id="rId13"/>
    <p:sldId id="329" r:id="rId14"/>
    <p:sldId id="351" r:id="rId15"/>
    <p:sldId id="347" r:id="rId16"/>
    <p:sldId id="354" r:id="rId17"/>
    <p:sldId id="355" r:id="rId18"/>
    <p:sldId id="268" r:id="rId19"/>
    <p:sldId id="269" r:id="rId20"/>
    <p:sldId id="270" r:id="rId21"/>
    <p:sldId id="272" r:id="rId22"/>
    <p:sldId id="336" r:id="rId23"/>
    <p:sldId id="273" r:id="rId24"/>
    <p:sldId id="278" r:id="rId25"/>
    <p:sldId id="303" r:id="rId26"/>
    <p:sldId id="360" r:id="rId27"/>
    <p:sldId id="364" r:id="rId28"/>
  </p:sldIdLst>
  <p:sldSz cx="9144000" cy="6858000" type="screen4x3"/>
  <p:notesSz cx="6858000" cy="96869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94660"/>
  </p:normalViewPr>
  <p:slideViewPr>
    <p:cSldViewPr>
      <p:cViewPr varScale="1">
        <p:scale>
          <a:sx n="78" d="100"/>
          <a:sy n="78" d="100"/>
        </p:scale>
        <p:origin x="13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A91A1E67-F6D0-4461-A785-A71E506C5BD2}" type="datetimeFigureOut">
              <a:rPr lang="it-IT" smtClean="0"/>
              <a:pPr/>
              <a:t>19/05/2019</a:t>
            </a:fld>
            <a:endParaRPr lang="it-IT"/>
          </a:p>
        </p:txBody>
      </p:sp>
      <p:sp>
        <p:nvSpPr>
          <p:cNvPr id="4" name="Segnaposto immagine diapositiva 3"/>
          <p:cNvSpPr>
            <a:spLocks noGrp="1" noRot="1" noChangeAspect="1"/>
          </p:cNvSpPr>
          <p:nvPr>
            <p:ph type="sldImg" idx="2"/>
          </p:nvPr>
        </p:nvSpPr>
        <p:spPr>
          <a:xfrm>
            <a:off x="1008063" y="727075"/>
            <a:ext cx="4841875" cy="36322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200898"/>
            <a:ext cx="2971800" cy="48434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200898"/>
            <a:ext cx="2971800" cy="484346"/>
          </a:xfrm>
          <a:prstGeom prst="rect">
            <a:avLst/>
          </a:prstGeom>
        </p:spPr>
        <p:txBody>
          <a:bodyPr vert="horz" lIns="91440" tIns="45720" rIns="91440" bIns="45720" rtlCol="0" anchor="b"/>
          <a:lstStyle>
            <a:lvl1pPr algn="r">
              <a:defRPr sz="1200"/>
            </a:lvl1pPr>
          </a:lstStyle>
          <a:p>
            <a:fld id="{30FEBA93-79C5-4EEC-B6FF-77EE75F2E0C7}" type="slidenum">
              <a:rPr lang="it-IT" smtClean="0"/>
              <a:pPr/>
              <a:t>‹N›</a:t>
            </a:fld>
            <a:endParaRPr lang="it-IT"/>
          </a:p>
        </p:txBody>
      </p:sp>
    </p:spTree>
    <p:extLst>
      <p:ext uri="{BB962C8B-B14F-4D97-AF65-F5344CB8AC3E}">
        <p14:creationId xmlns:p14="http://schemas.microsoft.com/office/powerpoint/2010/main" val="309000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1"/>
            <a:ext cx="9009185" cy="1052513"/>
            <a:chOff x="0" y="1536"/>
            <a:chExt cx="5675" cy="663"/>
          </a:xfrm>
        </p:grpSpPr>
        <p:grpSp>
          <p:nvGrpSpPr>
            <p:cNvPr id="3" name="Group 3"/>
            <p:cNvGrpSpPr>
              <a:grpSpLocks/>
            </p:cNvGrpSpPr>
            <p:nvPr/>
          </p:nvGrpSpPr>
          <p:grpSpPr bwMode="auto">
            <a:xfrm>
              <a:off x="184" y="1604"/>
              <a:ext cx="450" cy="299"/>
              <a:chOff x="719" y="336"/>
              <a:chExt cx="626" cy="432"/>
            </a:xfrm>
          </p:grpSpPr>
          <p:sp>
            <p:nvSpPr>
              <p:cNvPr id="11" name="Rectangle 4"/>
              <p:cNvSpPr>
                <a:spLocks noChangeArrowheads="1"/>
              </p:cNvSpPr>
              <p:nvPr/>
            </p:nvSpPr>
            <p:spPr bwMode="auto">
              <a:xfrm>
                <a:off x="719" y="336"/>
                <a:ext cx="385" cy="432"/>
              </a:xfrm>
              <a:prstGeom prst="rect">
                <a:avLst/>
              </a:prstGeom>
              <a:solidFill>
                <a:schemeClr val="folHlink"/>
              </a:solidFill>
              <a:ln w="9525">
                <a:noFill/>
                <a:miter lim="800000"/>
                <a:headEnd/>
                <a:tailEnd/>
              </a:ln>
              <a:effectLst/>
            </p:spPr>
            <p:txBody>
              <a:bodyPr wrap="none" anchor="ctr"/>
              <a:lstStyle/>
              <a:p>
                <a:pPr>
                  <a:defRPr/>
                </a:pPr>
                <a:endParaRPr lang="it-IT"/>
              </a:p>
            </p:txBody>
          </p:sp>
          <p:sp>
            <p:nvSpPr>
              <p:cNvPr id="12" name="Rectangle 5"/>
              <p:cNvSpPr>
                <a:spLocks noChangeArrowheads="1"/>
              </p:cNvSpPr>
              <p:nvPr/>
            </p:nvSpPr>
            <p:spPr bwMode="auto">
              <a:xfrm>
                <a:off x="1056" y="336"/>
                <a:ext cx="289"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it-IT"/>
              </a:p>
            </p:txBody>
          </p:sp>
        </p:grpSp>
        <p:grpSp>
          <p:nvGrpSpPr>
            <p:cNvPr id="4" name="Group 6"/>
            <p:cNvGrpSpPr>
              <a:grpSpLocks/>
            </p:cNvGrpSpPr>
            <p:nvPr/>
          </p:nvGrpSpPr>
          <p:grpSpPr bwMode="auto">
            <a:xfrm>
              <a:off x="263" y="1870"/>
              <a:ext cx="466" cy="299"/>
              <a:chOff x="912" y="2640"/>
              <a:chExt cx="672" cy="432"/>
            </a:xfrm>
          </p:grpSpPr>
          <p:sp>
            <p:nvSpPr>
              <p:cNvPr id="9" name="Rectangle 7"/>
              <p:cNvSpPr>
                <a:spLocks noChangeArrowheads="1"/>
              </p:cNvSpPr>
              <p:nvPr/>
            </p:nvSpPr>
            <p:spPr bwMode="auto">
              <a:xfrm>
                <a:off x="912" y="2640"/>
                <a:ext cx="385" cy="432"/>
              </a:xfrm>
              <a:prstGeom prst="rect">
                <a:avLst/>
              </a:prstGeom>
              <a:solidFill>
                <a:schemeClr val="accent2"/>
              </a:solidFill>
              <a:ln w="9525">
                <a:noFill/>
                <a:miter lim="800000"/>
                <a:headEnd/>
                <a:tailEnd/>
              </a:ln>
              <a:effectLst/>
            </p:spPr>
            <p:txBody>
              <a:bodyPr wrap="none" anchor="ctr"/>
              <a:lstStyle/>
              <a:p>
                <a:pPr>
                  <a:defRPr/>
                </a:pPr>
                <a:endParaRPr lang="it-IT"/>
              </a:p>
            </p:txBody>
          </p:sp>
          <p:sp>
            <p:nvSpPr>
              <p:cNvPr id="10"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it-IT"/>
              </a:p>
            </p:txBody>
          </p:sp>
        </p:grpSp>
        <p:sp>
          <p:nvSpPr>
            <p:cNvPr id="6"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it-IT"/>
            </a:p>
          </p:txBody>
        </p:sp>
        <p:sp>
          <p:nvSpPr>
            <p:cNvPr id="7"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it-IT"/>
            </a:p>
          </p:txBody>
        </p:sp>
        <p:sp>
          <p:nvSpPr>
            <p:cNvPr id="8"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t-IT"/>
            </a:p>
          </p:txBody>
        </p:sp>
      </p:grpSp>
      <p:sp>
        <p:nvSpPr>
          <p:cNvPr id="53260" name="Rectangle 12"/>
          <p:cNvSpPr>
            <a:spLocks noGrp="1" noChangeArrowheads="1"/>
          </p:cNvSpPr>
          <p:nvPr>
            <p:ph type="ctrTitle"/>
          </p:nvPr>
        </p:nvSpPr>
        <p:spPr>
          <a:xfrm>
            <a:off x="990600" y="1828800"/>
            <a:ext cx="7772400" cy="1143000"/>
          </a:xfrm>
        </p:spPr>
        <p:txBody>
          <a:bodyPr/>
          <a:lstStyle>
            <a:lvl1pPr>
              <a:defRPr/>
            </a:lvl1pPr>
          </a:lstStyle>
          <a:p>
            <a:r>
              <a:rPr lang="en-US" altLang="zh-TW"/>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279281" y="457200"/>
            <a:ext cx="7794380" cy="762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182566" y="2017713"/>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1182566" y="4151313"/>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E6E3D76-2E30-49CD-AC83-067C0F99CF8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1CEBF23-2F1A-48E1-AE04-7E818813075D}" type="datetimeFigureOut">
              <a:rPr lang="it-IT" smtClean="0"/>
              <a:pPr/>
              <a:t>19/05/2019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17CE5C7-A24E-4B98-8EF1-E79DA0E9BA4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EBF23-2F1A-48E1-AE04-7E818813075D}" type="datetimeFigureOut">
              <a:rPr lang="it-IT" smtClean="0"/>
              <a:pPr/>
              <a:t>19/05/2019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CE5C7-A24E-4B98-8EF1-E79DA0E9BA4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it.wikipedia.org/wiki/1918" TargetMode="External"/><Relationship Id="rId2" Type="http://schemas.openxmlformats.org/officeDocument/2006/relationships/hyperlink" Target="https://it.wikipedia.org/wiki/Antibiotico"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it.wikipedia.org/wiki/Influenza#cite_note-Taubenberger-1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ilmessaggero.it/PRIMOPIANO/ESTERI/aviaria_pechino_cina/notizie/274636.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1371600" y="1052514"/>
            <a:ext cx="6125308" cy="3671887"/>
          </a:xfrm>
        </p:spPr>
        <p:txBody>
          <a:bodyPr/>
          <a:lstStyle/>
          <a:p>
            <a:pPr eaLnBrk="1" hangingPunct="1"/>
            <a:r>
              <a:rPr lang="it-IT" sz="4000" i="1" dirty="0" smtClean="0">
                <a:solidFill>
                  <a:schemeClr val="folHlink"/>
                </a:solidFill>
              </a:rPr>
              <a:t>Influenza umana</a:t>
            </a:r>
            <a:br>
              <a:rPr lang="it-IT" sz="4000" i="1" dirty="0" smtClean="0">
                <a:solidFill>
                  <a:schemeClr val="folHlink"/>
                </a:solidFill>
              </a:rPr>
            </a:br>
            <a:r>
              <a:rPr lang="it-IT" sz="4000" i="1" dirty="0" smtClean="0">
                <a:solidFill>
                  <a:schemeClr val="folHlink"/>
                </a:solidFill>
              </a:rPr>
              <a:t>Influenza aviaria</a:t>
            </a:r>
            <a:br>
              <a:rPr lang="it-IT" sz="4000" i="1" dirty="0" smtClean="0">
                <a:solidFill>
                  <a:schemeClr val="folHlink"/>
                </a:solidFill>
              </a:rPr>
            </a:br>
            <a:r>
              <a:rPr lang="it-IT" sz="4000" i="1" dirty="0" smtClean="0">
                <a:solidFill>
                  <a:schemeClr val="folHlink"/>
                </a:solidFill>
              </a:rPr>
              <a:t>Influenza suina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932040" y="942975"/>
            <a:ext cx="4320480" cy="4893647"/>
          </a:xfrm>
          <a:prstGeom prst="rect">
            <a:avLst/>
          </a:prstGeom>
          <a:noFill/>
        </p:spPr>
        <p:txBody>
          <a:bodyPr wrap="square" rtlCol="0">
            <a:spAutoFit/>
          </a:bodyPr>
          <a:lstStyle/>
          <a:p>
            <a:pPr>
              <a:buFont typeface="Wingdings" pitchFamily="2" charset="2"/>
              <a:buChar char="§"/>
            </a:pPr>
            <a:r>
              <a:rPr lang="it-IT" sz="1200" dirty="0"/>
              <a:t>Il primo “reperto” storico dell’influenza viene fatto risalire alla famosa peste di </a:t>
            </a:r>
            <a:r>
              <a:rPr lang="it-IT" sz="1200" b="1" dirty="0">
                <a:solidFill>
                  <a:srgbClr val="FF0000"/>
                </a:solidFill>
              </a:rPr>
              <a:t>ATENE (430 a.C.).</a:t>
            </a:r>
          </a:p>
          <a:p>
            <a:pPr>
              <a:buNone/>
            </a:pPr>
            <a:r>
              <a:rPr lang="it-IT" sz="1200" dirty="0"/>
              <a:t>	L’elevata mortalità riscontrata durante la presunta</a:t>
            </a:r>
          </a:p>
          <a:p>
            <a:pPr>
              <a:buNone/>
            </a:pPr>
            <a:r>
              <a:rPr lang="it-IT" sz="1200" dirty="0"/>
              <a:t>	pestilenza sarebbe infatti legata, secondo teorie</a:t>
            </a:r>
          </a:p>
          <a:p>
            <a:pPr>
              <a:buNone/>
            </a:pPr>
            <a:r>
              <a:rPr lang="it-IT" sz="1200" dirty="0"/>
              <a:t>	recenti, a un’epidemia influenzale gravissima</a:t>
            </a:r>
          </a:p>
          <a:p>
            <a:pPr>
              <a:buNone/>
            </a:pPr>
            <a:r>
              <a:rPr lang="it-IT" sz="1200" dirty="0"/>
              <a:t>	complicata da </a:t>
            </a:r>
            <a:r>
              <a:rPr lang="it-IT" sz="1200" dirty="0" err="1"/>
              <a:t>sovrainfezioni</a:t>
            </a:r>
            <a:r>
              <a:rPr lang="it-IT" sz="1200" dirty="0"/>
              <a:t> </a:t>
            </a:r>
            <a:r>
              <a:rPr lang="it-IT" sz="1200" dirty="0" smtClean="0"/>
              <a:t>batteriche</a:t>
            </a:r>
            <a:r>
              <a:rPr lang="it-IT" sz="1200" dirty="0"/>
              <a:t>.</a:t>
            </a:r>
            <a:r>
              <a:rPr lang="it-IT" sz="1200" dirty="0" smtClean="0"/>
              <a:t>    .</a:t>
            </a:r>
            <a:endParaRPr lang="it-IT" sz="1200" dirty="0"/>
          </a:p>
          <a:p>
            <a:pPr>
              <a:buNone/>
            </a:pPr>
            <a:r>
              <a:rPr lang="it-IT" sz="1200" dirty="0"/>
              <a:t>• </a:t>
            </a:r>
            <a:r>
              <a:rPr lang="it-IT" sz="1200" b="1" dirty="0">
                <a:solidFill>
                  <a:srgbClr val="FF0000"/>
                </a:solidFill>
              </a:rPr>
              <a:t>La prima vera </a:t>
            </a:r>
            <a:r>
              <a:rPr lang="it-IT" sz="1200" b="1" i="1" dirty="0">
                <a:solidFill>
                  <a:srgbClr val="FF0000"/>
                </a:solidFill>
              </a:rPr>
              <a:t>PANDEMIA </a:t>
            </a:r>
            <a:r>
              <a:rPr lang="it-IT" sz="1200" b="1" i="1" dirty="0"/>
              <a:t>in Europa si è registrata</a:t>
            </a:r>
            <a:r>
              <a:rPr lang="it-IT" sz="1200" dirty="0"/>
              <a:t> nel </a:t>
            </a:r>
            <a:r>
              <a:rPr lang="it-IT" sz="1200" b="1" dirty="0"/>
              <a:t>1580. </a:t>
            </a:r>
            <a:endParaRPr lang="it-IT" sz="1200" b="1" dirty="0" smtClean="0"/>
          </a:p>
          <a:p>
            <a:pPr>
              <a:buNone/>
            </a:pPr>
            <a:r>
              <a:rPr lang="it-IT" sz="1200" b="1" dirty="0"/>
              <a:t> </a:t>
            </a:r>
            <a:r>
              <a:rPr lang="it-IT" sz="1200" b="1" dirty="0" smtClean="0"/>
              <a:t>                             Da allora </a:t>
            </a:r>
            <a:r>
              <a:rPr lang="it-IT" sz="1200" b="1" dirty="0"/>
              <a:t>ne sono state descritte altre 31.</a:t>
            </a:r>
          </a:p>
          <a:p>
            <a:pPr>
              <a:buNone/>
            </a:pPr>
            <a:r>
              <a:rPr lang="it-IT" sz="1200" dirty="0" smtClean="0"/>
              <a:t>• Nel </a:t>
            </a:r>
            <a:r>
              <a:rPr lang="it-IT" sz="1200" b="1" dirty="0" smtClean="0">
                <a:solidFill>
                  <a:srgbClr val="FF0000"/>
                </a:solidFill>
              </a:rPr>
              <a:t>1918 - 1919 </a:t>
            </a:r>
            <a:r>
              <a:rPr lang="it-IT" sz="1200" b="1" dirty="0" smtClean="0"/>
              <a:t>la così detta</a:t>
            </a:r>
          </a:p>
          <a:p>
            <a:pPr>
              <a:buNone/>
            </a:pPr>
            <a:r>
              <a:rPr lang="it-IT" sz="1200" b="1" i="1" dirty="0" smtClean="0"/>
              <a:t>	</a:t>
            </a:r>
            <a:r>
              <a:rPr lang="it-IT" sz="1200" b="1" i="1" dirty="0" smtClean="0">
                <a:solidFill>
                  <a:srgbClr val="FF0000"/>
                </a:solidFill>
              </a:rPr>
              <a:t>Spagnola, </a:t>
            </a:r>
            <a:r>
              <a:rPr lang="it-IT" sz="1200" b="1" i="1" dirty="0" smtClean="0"/>
              <a:t>provocata dal virus </a:t>
            </a:r>
            <a:r>
              <a:rPr lang="it-IT" sz="1200" b="1" dirty="0" smtClean="0">
                <a:solidFill>
                  <a:srgbClr val="FF0000"/>
                </a:solidFill>
              </a:rPr>
              <a:t>A sottotipo H1N1, </a:t>
            </a:r>
          </a:p>
          <a:p>
            <a:pPr>
              <a:buNone/>
            </a:pPr>
            <a:r>
              <a:rPr lang="it-IT" sz="1200" b="1" dirty="0">
                <a:solidFill>
                  <a:srgbClr val="FF0000"/>
                </a:solidFill>
              </a:rPr>
              <a:t>	</a:t>
            </a:r>
            <a:r>
              <a:rPr lang="it-IT" sz="1200" b="1" dirty="0" smtClean="0">
                <a:solidFill>
                  <a:srgbClr val="FF0000"/>
                </a:solidFill>
              </a:rPr>
              <a:t>dove H e N erano entrambe di origine aviaria</a:t>
            </a:r>
          </a:p>
          <a:p>
            <a:pPr>
              <a:buNone/>
            </a:pPr>
            <a:r>
              <a:rPr lang="it-IT" sz="1200" b="1" dirty="0">
                <a:solidFill>
                  <a:srgbClr val="FF0000"/>
                </a:solidFill>
              </a:rPr>
              <a:t>	</a:t>
            </a:r>
            <a:r>
              <a:rPr lang="it-IT" sz="1200" b="1" dirty="0" smtClean="0"/>
              <a:t>nel</a:t>
            </a:r>
            <a:r>
              <a:rPr lang="it-IT" sz="1200" b="1" dirty="0" smtClean="0">
                <a:solidFill>
                  <a:srgbClr val="FF0000"/>
                </a:solidFill>
              </a:rPr>
              <a:t> 1957 </a:t>
            </a:r>
            <a:r>
              <a:rPr lang="it-IT" sz="1200" b="1" i="1" dirty="0" smtClean="0">
                <a:solidFill>
                  <a:srgbClr val="FF0000"/>
                </a:solidFill>
              </a:rPr>
              <a:t>l’asiatica</a:t>
            </a:r>
            <a:r>
              <a:rPr lang="it-IT" sz="1200" b="1" i="1" dirty="0" smtClean="0"/>
              <a:t> causata dal virus </a:t>
            </a:r>
            <a:r>
              <a:rPr lang="it-IT" sz="1200" b="1" dirty="0" smtClean="0">
                <a:solidFill>
                  <a:srgbClr val="FF0000"/>
                </a:solidFill>
              </a:rPr>
              <a:t>H2N2), </a:t>
            </a:r>
          </a:p>
          <a:p>
            <a:pPr>
              <a:buNone/>
            </a:pPr>
            <a:r>
              <a:rPr lang="it-IT" sz="1200" b="1" dirty="0">
                <a:solidFill>
                  <a:srgbClr val="FF0000"/>
                </a:solidFill>
              </a:rPr>
              <a:t>	</a:t>
            </a:r>
            <a:r>
              <a:rPr lang="it-IT" sz="1200" b="1" dirty="0" smtClean="0"/>
              <a:t>nel </a:t>
            </a:r>
            <a:r>
              <a:rPr lang="it-IT" sz="1200" b="1" dirty="0" smtClean="0">
                <a:solidFill>
                  <a:srgbClr val="FF0000"/>
                </a:solidFill>
              </a:rPr>
              <a:t>1968</a:t>
            </a:r>
            <a:r>
              <a:rPr lang="it-IT" sz="1200" b="1" dirty="0" smtClean="0"/>
              <a:t> ( la </a:t>
            </a:r>
            <a:r>
              <a:rPr lang="it-IT" sz="1200" b="1" i="1" dirty="0" err="1" smtClean="0">
                <a:solidFill>
                  <a:srgbClr val="FF0000"/>
                </a:solidFill>
              </a:rPr>
              <a:t>Hongkong</a:t>
            </a:r>
            <a:r>
              <a:rPr lang="it-IT" sz="1200" b="1" i="1" dirty="0" smtClean="0">
                <a:solidFill>
                  <a:srgbClr val="FF0000"/>
                </a:solidFill>
              </a:rPr>
              <a:t>, </a:t>
            </a:r>
            <a:r>
              <a:rPr lang="it-IT" sz="1200" b="1" i="1" dirty="0" smtClean="0"/>
              <a:t>provocata dal </a:t>
            </a:r>
            <a:r>
              <a:rPr lang="it-IT" sz="1200" dirty="0" smtClean="0"/>
              <a:t>virus </a:t>
            </a:r>
            <a:r>
              <a:rPr lang="it-IT" sz="1200" b="1" dirty="0" smtClean="0">
                <a:solidFill>
                  <a:srgbClr val="FF0000"/>
                </a:solidFill>
              </a:rPr>
              <a:t>H3N2</a:t>
            </a:r>
            <a:r>
              <a:rPr lang="it-IT" sz="1200" b="1" dirty="0" smtClean="0"/>
              <a:t>), 	nel</a:t>
            </a:r>
            <a:r>
              <a:rPr lang="it-IT" sz="1200" b="1" dirty="0" smtClean="0">
                <a:solidFill>
                  <a:srgbClr val="FF0000"/>
                </a:solidFill>
              </a:rPr>
              <a:t> 1977 la Russa </a:t>
            </a:r>
            <a:r>
              <a:rPr lang="it-IT" sz="1200" b="1" dirty="0" smtClean="0"/>
              <a:t>(tipo H1N1 che ha colpito     	soprattutto 	i giovani sotto i 25 anni</a:t>
            </a:r>
          </a:p>
          <a:p>
            <a:pPr>
              <a:buNone/>
            </a:pPr>
            <a:r>
              <a:rPr lang="it-IT" sz="1200" dirty="0" smtClean="0"/>
              <a:t>• Secondo i dati epidemiologici</a:t>
            </a:r>
          </a:p>
          <a:p>
            <a:pPr>
              <a:buNone/>
            </a:pPr>
            <a:r>
              <a:rPr lang="it-IT" sz="1200" dirty="0" smtClean="0"/>
              <a:t>	alla </a:t>
            </a:r>
            <a:r>
              <a:rPr lang="it-IT" sz="1200" b="1" i="1" dirty="0" smtClean="0">
                <a:solidFill>
                  <a:srgbClr val="FF0000"/>
                </a:solidFill>
              </a:rPr>
              <a:t>Spagnola va il record</a:t>
            </a:r>
          </a:p>
          <a:p>
            <a:pPr>
              <a:buNone/>
            </a:pPr>
            <a:r>
              <a:rPr lang="it-IT" sz="1200" dirty="0" smtClean="0"/>
              <a:t>	della mortalità con circa  </a:t>
            </a:r>
            <a:r>
              <a:rPr lang="it-IT" sz="1200" b="1" i="1" dirty="0" smtClean="0">
                <a:solidFill>
                  <a:srgbClr val="FF0000"/>
                </a:solidFill>
              </a:rPr>
              <a:t>50 </a:t>
            </a:r>
          </a:p>
          <a:p>
            <a:pPr>
              <a:buNone/>
            </a:pPr>
            <a:r>
              <a:rPr lang="it-IT" sz="1200" b="1" i="1" dirty="0" smtClean="0">
                <a:solidFill>
                  <a:srgbClr val="FF0000"/>
                </a:solidFill>
              </a:rPr>
              <a:t>	milioni </a:t>
            </a:r>
            <a:r>
              <a:rPr lang="it-IT" sz="1200" dirty="0" smtClean="0"/>
              <a:t>di decessi. Meno pesanti 	</a:t>
            </a:r>
          </a:p>
          <a:p>
            <a:pPr>
              <a:buNone/>
            </a:pPr>
            <a:r>
              <a:rPr lang="it-IT" sz="1200" dirty="0" smtClean="0"/>
              <a:t>	sono state l’asiatica e l’</a:t>
            </a:r>
            <a:r>
              <a:rPr lang="it-IT" sz="1200" dirty="0" err="1" smtClean="0"/>
              <a:t>Hongkong</a:t>
            </a:r>
            <a:r>
              <a:rPr lang="it-IT" sz="1200" dirty="0" smtClean="0"/>
              <a:t>,</a:t>
            </a:r>
          </a:p>
          <a:p>
            <a:pPr>
              <a:buNone/>
            </a:pPr>
            <a:r>
              <a:rPr lang="it-IT" sz="1200" dirty="0" smtClean="0"/>
              <a:t>	con circa un milione di morti ciascuna</a:t>
            </a:r>
          </a:p>
          <a:p>
            <a:pPr>
              <a:buNone/>
            </a:pPr>
            <a:r>
              <a:rPr lang="it-IT" sz="1200" dirty="0" smtClean="0"/>
              <a:t>	Nelle </a:t>
            </a:r>
            <a:r>
              <a:rPr lang="it-IT" sz="1200" dirty="0"/>
              <a:t>ultime pandemie </a:t>
            </a:r>
            <a:endParaRPr lang="it-IT" sz="1200" dirty="0" smtClean="0"/>
          </a:p>
          <a:p>
            <a:pPr>
              <a:buNone/>
            </a:pPr>
            <a:r>
              <a:rPr lang="it-IT" sz="1200" dirty="0"/>
              <a:t>	</a:t>
            </a:r>
            <a:r>
              <a:rPr lang="it-IT" sz="1200" dirty="0" smtClean="0"/>
              <a:t>erano </a:t>
            </a:r>
            <a:r>
              <a:rPr lang="it-IT" sz="1200" dirty="0"/>
              <a:t>disponibili gli </a:t>
            </a:r>
            <a:r>
              <a:rPr lang="it-IT" sz="1200" dirty="0">
                <a:hlinkClick r:id="rId2" tooltip="Antibiotico"/>
              </a:rPr>
              <a:t>antibiotici</a:t>
            </a:r>
            <a:r>
              <a:rPr lang="it-IT" sz="1200" dirty="0"/>
              <a:t> per il controllo </a:t>
            </a:r>
            <a:endParaRPr lang="it-IT" sz="1200" dirty="0" smtClean="0"/>
          </a:p>
          <a:p>
            <a:pPr>
              <a:buNone/>
            </a:pPr>
            <a:r>
              <a:rPr lang="it-IT" sz="1200" dirty="0" smtClean="0"/>
              <a:t>	delle </a:t>
            </a:r>
            <a:r>
              <a:rPr lang="it-IT" sz="1200" dirty="0"/>
              <a:t>infezioni secondarie che contribuirono </a:t>
            </a:r>
            <a:endParaRPr lang="it-IT" sz="1200" dirty="0" smtClean="0"/>
          </a:p>
          <a:p>
            <a:pPr>
              <a:buNone/>
            </a:pPr>
            <a:r>
              <a:rPr lang="it-IT" sz="1200" dirty="0" smtClean="0"/>
              <a:t>	a </a:t>
            </a:r>
            <a:r>
              <a:rPr lang="it-IT" sz="1200" dirty="0"/>
              <a:t>ridurre la mortalità, a differenza della </a:t>
            </a:r>
            <a:endParaRPr lang="it-IT" sz="1200" dirty="0" smtClean="0"/>
          </a:p>
          <a:p>
            <a:pPr>
              <a:buNone/>
            </a:pPr>
            <a:r>
              <a:rPr lang="it-IT" sz="1200" dirty="0" smtClean="0"/>
              <a:t>	influenza </a:t>
            </a:r>
            <a:r>
              <a:rPr lang="it-IT" sz="1200" dirty="0"/>
              <a:t>spagnola del </a:t>
            </a:r>
            <a:r>
              <a:rPr lang="it-IT" sz="1200" dirty="0">
                <a:hlinkClick r:id="rId3" tooltip="1918"/>
              </a:rPr>
              <a:t>1918</a:t>
            </a:r>
            <a:r>
              <a:rPr lang="it-IT" sz="1200" baseline="30000" dirty="0">
                <a:hlinkClick r:id="rId4"/>
              </a:rPr>
              <a:t>[</a:t>
            </a:r>
            <a:endParaRPr lang="it-IT" sz="1200" dirty="0"/>
          </a:p>
        </p:txBody>
      </p:sp>
      <p:sp>
        <p:nvSpPr>
          <p:cNvPr id="5" name="CasellaDiTesto 4"/>
          <p:cNvSpPr txBox="1"/>
          <p:nvPr/>
        </p:nvSpPr>
        <p:spPr>
          <a:xfrm>
            <a:off x="323528" y="-76165"/>
            <a:ext cx="4608512" cy="861774"/>
          </a:xfrm>
          <a:prstGeom prst="rect">
            <a:avLst/>
          </a:prstGeom>
          <a:noFill/>
        </p:spPr>
        <p:txBody>
          <a:bodyPr wrap="square" rtlCol="0">
            <a:spAutoFit/>
          </a:bodyPr>
          <a:lstStyle/>
          <a:p>
            <a:r>
              <a:rPr lang="it-IT" sz="3200" b="1" dirty="0" smtClean="0"/>
              <a:t>L’INFLUENZA nella STORIA</a:t>
            </a:r>
          </a:p>
          <a:p>
            <a:endParaRPr lang="it-IT" dirty="0"/>
          </a:p>
        </p:txBody>
      </p:sp>
      <p:pic>
        <p:nvPicPr>
          <p:cNvPr id="6" name="Picture 2" descr="2915"/>
          <p:cNvPicPr>
            <a:picLocks noChangeAspect="1" noChangeArrowheads="1"/>
          </p:cNvPicPr>
          <p:nvPr/>
        </p:nvPicPr>
        <p:blipFill>
          <a:blip r:embed="rId5" cstate="print"/>
          <a:srcRect/>
          <a:stretch>
            <a:fillRect/>
          </a:stretch>
        </p:blipFill>
        <p:spPr bwMode="auto">
          <a:xfrm>
            <a:off x="107504" y="4509120"/>
            <a:ext cx="5544616" cy="2055462"/>
          </a:xfrm>
          <a:prstGeom prst="rect">
            <a:avLst/>
          </a:prstGeom>
          <a:noFill/>
        </p:spPr>
      </p:pic>
      <p:sp>
        <p:nvSpPr>
          <p:cNvPr id="7" name="Rettangolo 6"/>
          <p:cNvSpPr/>
          <p:nvPr/>
        </p:nvSpPr>
        <p:spPr>
          <a:xfrm>
            <a:off x="432048" y="692696"/>
            <a:ext cx="3635896" cy="3354765"/>
          </a:xfrm>
          <a:prstGeom prst="rect">
            <a:avLst/>
          </a:prstGeom>
        </p:spPr>
        <p:txBody>
          <a:bodyPr wrap="square">
            <a:spAutoFit/>
          </a:bodyPr>
          <a:lstStyle/>
          <a:p>
            <a:pPr algn="just"/>
            <a:r>
              <a:rPr lang="it-IT" sz="2000" b="1" dirty="0" smtClean="0">
                <a:solidFill>
                  <a:srgbClr val="FF0000"/>
                </a:solidFill>
              </a:rPr>
              <a:t>Pandemia </a:t>
            </a:r>
            <a:r>
              <a:rPr lang="it-IT" sz="1600" b="1" dirty="0" smtClean="0"/>
              <a:t/>
            </a:r>
            <a:br>
              <a:rPr lang="it-IT" sz="1600" b="1" dirty="0" smtClean="0"/>
            </a:br>
            <a:r>
              <a:rPr lang="it-IT" sz="1600" b="1" dirty="0" smtClean="0"/>
              <a:t>(</a:t>
            </a:r>
            <a:r>
              <a:rPr lang="it-IT" sz="1600" b="1" dirty="0" smtClean="0">
                <a:solidFill>
                  <a:schemeClr val="folHlink"/>
                </a:solidFill>
                <a:latin typeface="Times New Roman" pitchFamily="18" charset="0"/>
              </a:rPr>
              <a:t>dal greco pan-</a:t>
            </a:r>
            <a:r>
              <a:rPr lang="it-IT" sz="1600" b="1" dirty="0" err="1" smtClean="0">
                <a:solidFill>
                  <a:schemeClr val="folHlink"/>
                </a:solidFill>
                <a:latin typeface="Times New Roman" pitchFamily="18" charset="0"/>
              </a:rPr>
              <a:t>demos</a:t>
            </a:r>
            <a:r>
              <a:rPr lang="it-IT" sz="1600" b="1" dirty="0" smtClean="0">
                <a:solidFill>
                  <a:schemeClr val="folHlink"/>
                </a:solidFill>
                <a:latin typeface="Times New Roman" pitchFamily="18" charset="0"/>
              </a:rPr>
              <a:t> = tutto il popolo )</a:t>
            </a:r>
            <a:r>
              <a:rPr lang="it-IT" sz="1600" dirty="0" smtClean="0"/>
              <a:t/>
            </a:r>
            <a:br>
              <a:rPr lang="it-IT" sz="1600" dirty="0" smtClean="0"/>
            </a:br>
            <a:r>
              <a:rPr lang="it-IT" sz="1600" dirty="0" smtClean="0"/>
              <a:t> Le pandemie si verificano ad intervalli di tempo imprevedibili quando la popolazione viene infettata da un virus nuovo, per il quale non abbiamo difese immunitarie.</a:t>
            </a:r>
          </a:p>
          <a:p>
            <a:pPr algn="just"/>
            <a:r>
              <a:rPr lang="it-IT" sz="1600" dirty="0" smtClean="0"/>
              <a:t>Una pandemia avviene se:</a:t>
            </a:r>
          </a:p>
          <a:p>
            <a:pPr marL="342900" indent="-342900" algn="just">
              <a:buAutoNum type="arabicPeriod"/>
            </a:pPr>
            <a:r>
              <a:rPr lang="it-IT" sz="1600" dirty="0" smtClean="0"/>
              <a:t>Emerge un nuovo virus verso cui non abbiamo anticorpi protettivi</a:t>
            </a:r>
          </a:p>
          <a:p>
            <a:pPr marL="342900" indent="-342900" algn="just">
              <a:buAutoNum type="arabicPeriod"/>
            </a:pPr>
            <a:r>
              <a:rPr lang="it-IT" sz="1600" dirty="0" smtClean="0"/>
              <a:t>Il nuovo virus riesce a trasmettersi da uomo a uomo</a:t>
            </a:r>
          </a:p>
          <a:p>
            <a:pPr marL="342900" indent="-342900" algn="just">
              <a:buAutoNum type="arabicPeriod"/>
            </a:pPr>
            <a:r>
              <a:rPr lang="it-IT" sz="1600" dirty="0" smtClean="0"/>
              <a:t>Il nuovo virus è in grado di replicarsi</a:t>
            </a:r>
            <a:endParaRPr lang="it-IT"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nservigi\Documents\Scansioni personali\scansione0569.tif"/>
          <p:cNvPicPr>
            <a:picLocks noChangeAspect="1" noChangeArrowheads="1"/>
          </p:cNvPicPr>
          <p:nvPr/>
        </p:nvPicPr>
        <p:blipFill>
          <a:blip r:embed="rId2" cstate="print"/>
          <a:srcRect/>
          <a:stretch>
            <a:fillRect/>
          </a:stretch>
        </p:blipFill>
        <p:spPr bwMode="auto">
          <a:xfrm>
            <a:off x="466344" y="277368"/>
            <a:ext cx="8211312" cy="63032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908050"/>
          </a:xfrm>
        </p:spPr>
        <p:txBody>
          <a:bodyPr>
            <a:normAutofit/>
          </a:bodyPr>
          <a:lstStyle/>
          <a:p>
            <a:pPr eaLnBrk="1" hangingPunct="1"/>
            <a:r>
              <a:rPr lang="it-IT" sz="2800" dirty="0" smtClean="0">
                <a:solidFill>
                  <a:srgbClr val="0000FF"/>
                </a:solidFill>
              </a:rPr>
              <a:t>COMPLICANZE DELL’INFLUENZA STAGIONALE</a:t>
            </a:r>
          </a:p>
        </p:txBody>
      </p:sp>
      <p:sp>
        <p:nvSpPr>
          <p:cNvPr id="6147" name="Rectangle 3"/>
          <p:cNvSpPr>
            <a:spLocks noGrp="1" noChangeArrowheads="1"/>
          </p:cNvSpPr>
          <p:nvPr>
            <p:ph type="body" idx="1"/>
          </p:nvPr>
        </p:nvSpPr>
        <p:spPr>
          <a:xfrm>
            <a:off x="457200" y="1124744"/>
            <a:ext cx="8229600" cy="5544344"/>
          </a:xfrm>
        </p:spPr>
        <p:txBody>
          <a:bodyPr>
            <a:normAutofit/>
          </a:bodyPr>
          <a:lstStyle/>
          <a:p>
            <a:pPr algn="just" eaLnBrk="1" hangingPunct="1">
              <a:lnSpc>
                <a:spcPct val="90000"/>
              </a:lnSpc>
              <a:buFontTx/>
              <a:buNone/>
            </a:pPr>
            <a:r>
              <a:rPr lang="it-IT" sz="1800" b="1" dirty="0" smtClean="0"/>
              <a:t>Soggetti a rischio di sviluppare complicanze:</a:t>
            </a:r>
          </a:p>
          <a:p>
            <a:pPr algn="just" eaLnBrk="1" hangingPunct="1">
              <a:lnSpc>
                <a:spcPct val="90000"/>
              </a:lnSpc>
              <a:buFontTx/>
              <a:buNone/>
            </a:pPr>
            <a:endParaRPr lang="it-IT" sz="1800" b="1" dirty="0" smtClean="0"/>
          </a:p>
          <a:p>
            <a:pPr algn="just" eaLnBrk="1" hangingPunct="1">
              <a:lnSpc>
                <a:spcPct val="90000"/>
              </a:lnSpc>
            </a:pPr>
            <a:r>
              <a:rPr lang="it-IT" sz="1800" dirty="0" smtClean="0"/>
              <a:t>Bambini, anziani (</a:t>
            </a:r>
            <a:r>
              <a:rPr lang="it-IT" sz="1800" dirty="0" err="1" smtClean="0"/>
              <a:t>over</a:t>
            </a:r>
            <a:r>
              <a:rPr lang="it-IT" sz="1800" dirty="0" smtClean="0"/>
              <a:t> 65-enni), donne in gravidanza e fumatori</a:t>
            </a:r>
          </a:p>
          <a:p>
            <a:pPr algn="just" eaLnBrk="1" hangingPunct="1">
              <a:lnSpc>
                <a:spcPct val="90000"/>
              </a:lnSpc>
            </a:pPr>
            <a:r>
              <a:rPr lang="it-IT" sz="1800" dirty="0" smtClean="0"/>
              <a:t>Persone affette da  </a:t>
            </a:r>
            <a:r>
              <a:rPr lang="it-IT" sz="1800" b="1" dirty="0" smtClean="0"/>
              <a:t>patologie croniche a carico dell’apparato respiratorio </a:t>
            </a:r>
            <a:r>
              <a:rPr lang="it-IT" sz="1800" dirty="0" smtClean="0"/>
              <a:t>(asma, fibrosi cistica), </a:t>
            </a:r>
            <a:r>
              <a:rPr lang="it-IT" sz="1800" b="1" dirty="0" smtClean="0"/>
              <a:t>malattie dell’apparato cardiocircolatorio</a:t>
            </a:r>
            <a:r>
              <a:rPr lang="it-IT" sz="1800" dirty="0" smtClean="0"/>
              <a:t>, </a:t>
            </a:r>
            <a:r>
              <a:rPr lang="it-IT" sz="1800" b="1" dirty="0" smtClean="0"/>
              <a:t>diabete mellito </a:t>
            </a:r>
            <a:r>
              <a:rPr lang="it-IT" sz="1800" dirty="0" smtClean="0"/>
              <a:t>e altre patologie metaboliche, </a:t>
            </a:r>
            <a:r>
              <a:rPr lang="it-IT" sz="1800" b="1" dirty="0" smtClean="0"/>
              <a:t>insufficienza renale, malattie del sangue, tumori, malattie congenite ed acquisite </a:t>
            </a:r>
            <a:r>
              <a:rPr lang="it-IT" sz="1800" dirty="0" smtClean="0"/>
              <a:t>che comportino una carente produzione di anticorpi, </a:t>
            </a:r>
            <a:r>
              <a:rPr lang="it-IT" sz="1800" b="1" dirty="0" smtClean="0"/>
              <a:t>malattie infiammatorie croniche e sindromi da malassorbimento intestinale,</a:t>
            </a:r>
            <a:r>
              <a:rPr lang="it-IT" sz="1800" dirty="0" smtClean="0"/>
              <a:t> </a:t>
            </a:r>
            <a:r>
              <a:rPr lang="it-IT" sz="1800" b="1" dirty="0" err="1" smtClean="0"/>
              <a:t>immunodepressi</a:t>
            </a:r>
            <a:r>
              <a:rPr lang="it-IT" sz="1800" b="1" dirty="0" smtClean="0"/>
              <a:t>.</a:t>
            </a:r>
          </a:p>
          <a:p>
            <a:pPr algn="just" eaLnBrk="1" hangingPunct="1">
              <a:lnSpc>
                <a:spcPct val="90000"/>
              </a:lnSpc>
            </a:pPr>
            <a:r>
              <a:rPr lang="it-IT" sz="1800" dirty="0" smtClean="0"/>
              <a:t>Soggetti obesi, e patologie concomitanti</a:t>
            </a:r>
          </a:p>
          <a:p>
            <a:pPr algn="just" eaLnBrk="1" hangingPunct="1">
              <a:lnSpc>
                <a:spcPct val="90000"/>
              </a:lnSpc>
            </a:pPr>
            <a:endParaRPr lang="it-IT" sz="1800" dirty="0" smtClean="0"/>
          </a:p>
          <a:p>
            <a:pPr algn="just" eaLnBrk="1" hangingPunct="1">
              <a:lnSpc>
                <a:spcPct val="90000"/>
              </a:lnSpc>
              <a:buFontTx/>
              <a:buNone/>
            </a:pPr>
            <a:r>
              <a:rPr lang="it-IT" sz="1800" b="1" dirty="0" smtClean="0"/>
              <a:t>Complicanze</a:t>
            </a:r>
          </a:p>
          <a:p>
            <a:pPr algn="just" eaLnBrk="1" hangingPunct="1">
              <a:lnSpc>
                <a:spcPct val="90000"/>
              </a:lnSpc>
              <a:buFontTx/>
              <a:buNone/>
            </a:pPr>
            <a:endParaRPr lang="it-IT" sz="1800" b="1" dirty="0" smtClean="0"/>
          </a:p>
          <a:p>
            <a:pPr algn="just" eaLnBrk="1" hangingPunct="1">
              <a:lnSpc>
                <a:spcPct val="90000"/>
              </a:lnSpc>
            </a:pPr>
            <a:r>
              <a:rPr lang="it-IT" sz="1800" dirty="0" smtClean="0"/>
              <a:t>Broncopolmonite: 20% dei casi di origine virale primaria (il virus raggiunge i tessuti polmonari profondi), 80% dei casi dovuta a </a:t>
            </a:r>
            <a:r>
              <a:rPr lang="it-IT" sz="1800" dirty="0" err="1" smtClean="0"/>
              <a:t>sovrainfezione</a:t>
            </a:r>
            <a:r>
              <a:rPr lang="it-IT" sz="1800" dirty="0" smtClean="0"/>
              <a:t> batterica (</a:t>
            </a:r>
            <a:r>
              <a:rPr lang="it-IT" sz="1800" i="1" dirty="0" err="1" smtClean="0"/>
              <a:t>Streptococcus</a:t>
            </a:r>
            <a:r>
              <a:rPr lang="it-IT" sz="1800" i="1" dirty="0" smtClean="0"/>
              <a:t> </a:t>
            </a:r>
            <a:r>
              <a:rPr lang="it-IT" sz="1800" i="1" dirty="0" err="1" smtClean="0"/>
              <a:t>Pneumoniae</a:t>
            </a:r>
            <a:r>
              <a:rPr lang="it-IT" sz="1800" i="1" dirty="0" smtClean="0"/>
              <a:t>, </a:t>
            </a:r>
            <a:r>
              <a:rPr lang="it-IT" sz="1800" i="1" dirty="0" err="1" smtClean="0"/>
              <a:t>Haemophilus</a:t>
            </a:r>
            <a:r>
              <a:rPr lang="it-IT" sz="1800" i="1" dirty="0" smtClean="0"/>
              <a:t> </a:t>
            </a:r>
            <a:r>
              <a:rPr lang="it-IT" sz="1800" i="1" dirty="0" err="1" smtClean="0"/>
              <a:t>influenzae</a:t>
            </a:r>
            <a:r>
              <a:rPr lang="it-IT" sz="1800" i="1" dirty="0" smtClean="0"/>
              <a:t>, </a:t>
            </a:r>
            <a:r>
              <a:rPr lang="it-IT" sz="1800" i="1" dirty="0" err="1" smtClean="0"/>
              <a:t>Staphylococcus</a:t>
            </a:r>
            <a:r>
              <a:rPr lang="it-IT" sz="1800" i="1" dirty="0" smtClean="0"/>
              <a:t> </a:t>
            </a:r>
            <a:r>
              <a:rPr lang="it-IT" sz="1800" i="1" dirty="0" err="1" smtClean="0"/>
              <a:t>Aereus</a:t>
            </a:r>
            <a:r>
              <a:rPr lang="it-IT" sz="1800" dirty="0" smtClean="0"/>
              <a:t>)</a:t>
            </a:r>
          </a:p>
          <a:p>
            <a:pPr algn="just" eaLnBrk="1" hangingPunct="1">
              <a:lnSpc>
                <a:spcPct val="90000"/>
              </a:lnSpc>
            </a:pPr>
            <a:r>
              <a:rPr lang="it-IT" sz="1800" dirty="0" smtClean="0"/>
              <a:t>Miosite</a:t>
            </a:r>
          </a:p>
          <a:p>
            <a:pPr algn="just" eaLnBrk="1" hangingPunct="1">
              <a:lnSpc>
                <a:spcPct val="90000"/>
              </a:lnSpc>
            </a:pPr>
            <a:r>
              <a:rPr lang="it-IT" sz="1800" dirty="0" smtClean="0"/>
              <a:t>Miocarditi e pericarditi</a:t>
            </a:r>
          </a:p>
          <a:p>
            <a:pPr algn="just" eaLnBrk="1" hangingPunct="1">
              <a:lnSpc>
                <a:spcPct val="90000"/>
              </a:lnSpc>
              <a:buNone/>
            </a:pPr>
            <a:endParaRPr lang="it-IT"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9"/>
          <p:cNvSpPr>
            <a:spLocks noGrp="1" noChangeArrowheads="1"/>
          </p:cNvSpPr>
          <p:nvPr>
            <p:ph type="title"/>
          </p:nvPr>
        </p:nvSpPr>
        <p:spPr>
          <a:xfrm>
            <a:off x="457200" y="0"/>
            <a:ext cx="8229600" cy="836613"/>
          </a:xfrm>
        </p:spPr>
        <p:txBody>
          <a:bodyPr/>
          <a:lstStyle/>
          <a:p>
            <a:pPr eaLnBrk="1" hangingPunct="1"/>
            <a:r>
              <a:rPr lang="it-IT" sz="3200" smtClean="0">
                <a:solidFill>
                  <a:srgbClr val="0000FF"/>
                </a:solidFill>
              </a:rPr>
              <a:t>DANNI E COSTI DELL’INFLUENZA</a:t>
            </a:r>
          </a:p>
        </p:txBody>
      </p:sp>
      <p:sp>
        <p:nvSpPr>
          <p:cNvPr id="7171" name="Rectangle 34"/>
          <p:cNvSpPr>
            <a:spLocks noGrp="1" noChangeArrowheads="1"/>
          </p:cNvSpPr>
          <p:nvPr>
            <p:ph type="body" sz="half" idx="2"/>
          </p:nvPr>
        </p:nvSpPr>
        <p:spPr>
          <a:xfrm>
            <a:off x="4932363" y="1052562"/>
            <a:ext cx="3754437" cy="3384550"/>
          </a:xfrm>
        </p:spPr>
        <p:txBody>
          <a:bodyPr/>
          <a:lstStyle/>
          <a:p>
            <a:pPr eaLnBrk="1" hangingPunct="1">
              <a:buFontTx/>
              <a:buNone/>
            </a:pPr>
            <a:r>
              <a:rPr lang="it-IT" sz="1800" b="1" dirty="0" smtClean="0"/>
              <a:t>Danni sociali</a:t>
            </a:r>
          </a:p>
          <a:p>
            <a:pPr algn="just" eaLnBrk="1" hangingPunct="1"/>
            <a:r>
              <a:rPr lang="it-IT" sz="1800" dirty="0" smtClean="0"/>
              <a:t>Perdita di giornate di lavoro</a:t>
            </a:r>
          </a:p>
          <a:p>
            <a:pPr algn="just" eaLnBrk="1" hangingPunct="1"/>
            <a:r>
              <a:rPr lang="it-IT" sz="1800" dirty="0" smtClean="0"/>
              <a:t>Assenteismo scolastico</a:t>
            </a:r>
          </a:p>
          <a:p>
            <a:pPr algn="just" eaLnBrk="1" hangingPunct="1"/>
            <a:r>
              <a:rPr lang="it-IT" sz="1800" dirty="0" smtClean="0"/>
              <a:t>Indisponibilità a svolgere altre attività</a:t>
            </a:r>
          </a:p>
          <a:p>
            <a:pPr algn="just" eaLnBrk="1" hangingPunct="1"/>
            <a:r>
              <a:rPr lang="it-IT" sz="1800" dirty="0" smtClean="0"/>
              <a:t>Impegno delle strutture sanitarie con possibile collasso delle strutture ospedaliere (in particolare in caso di pandemia)</a:t>
            </a:r>
          </a:p>
        </p:txBody>
      </p:sp>
      <p:sp>
        <p:nvSpPr>
          <p:cNvPr id="7172" name="Rectangle 35"/>
          <p:cNvSpPr>
            <a:spLocks noGrp="1" noChangeArrowheads="1"/>
          </p:cNvSpPr>
          <p:nvPr>
            <p:ph type="body" sz="half" idx="1"/>
          </p:nvPr>
        </p:nvSpPr>
        <p:spPr>
          <a:xfrm>
            <a:off x="357188" y="1556047"/>
            <a:ext cx="3567112" cy="3313113"/>
          </a:xfrm>
        </p:spPr>
        <p:txBody>
          <a:bodyPr/>
          <a:lstStyle/>
          <a:p>
            <a:pPr eaLnBrk="1" hangingPunct="1">
              <a:lnSpc>
                <a:spcPct val="80000"/>
              </a:lnSpc>
              <a:buFontTx/>
              <a:buNone/>
            </a:pPr>
            <a:r>
              <a:rPr lang="it-IT" sz="1800" b="1" dirty="0" smtClean="0"/>
              <a:t>Danni sanitari:</a:t>
            </a:r>
          </a:p>
          <a:p>
            <a:pPr algn="just" eaLnBrk="1" hangingPunct="1">
              <a:lnSpc>
                <a:spcPct val="80000"/>
              </a:lnSpc>
            </a:pPr>
            <a:r>
              <a:rPr lang="it-IT" sz="1800" dirty="0" smtClean="0"/>
              <a:t>Malattia </a:t>
            </a:r>
          </a:p>
          <a:p>
            <a:pPr algn="just" eaLnBrk="1" hangingPunct="1">
              <a:lnSpc>
                <a:spcPct val="80000"/>
              </a:lnSpc>
            </a:pPr>
            <a:r>
              <a:rPr lang="it-IT" sz="1800" dirty="0" smtClean="0"/>
              <a:t>Complicanze </a:t>
            </a:r>
          </a:p>
          <a:p>
            <a:pPr algn="just" eaLnBrk="1" hangingPunct="1">
              <a:lnSpc>
                <a:spcPct val="80000"/>
              </a:lnSpc>
            </a:pPr>
            <a:r>
              <a:rPr lang="it-IT" sz="1800" dirty="0" smtClean="0"/>
              <a:t>Aumento dell’ospedalizzazione</a:t>
            </a:r>
          </a:p>
          <a:p>
            <a:pPr algn="just" eaLnBrk="1" hangingPunct="1">
              <a:lnSpc>
                <a:spcPct val="80000"/>
              </a:lnSpc>
            </a:pPr>
            <a:r>
              <a:rPr lang="it-IT" sz="1800" dirty="0" smtClean="0"/>
              <a:t>8.000 decessi ogni anno in Italia (84% coinvolge gli </a:t>
            </a:r>
            <a:r>
              <a:rPr lang="it-IT" sz="1800" dirty="0" err="1" smtClean="0"/>
              <a:t>over</a:t>
            </a:r>
            <a:r>
              <a:rPr lang="it-IT" sz="1800" dirty="0" smtClean="0"/>
              <a:t> 65- </a:t>
            </a:r>
            <a:r>
              <a:rPr lang="it-IT" sz="1800" dirty="0" err="1" smtClean="0"/>
              <a:t>enni</a:t>
            </a:r>
            <a:r>
              <a:rPr lang="it-IT" sz="1800" dirty="0" smtClean="0"/>
              <a:t>)</a:t>
            </a:r>
          </a:p>
        </p:txBody>
      </p:sp>
      <p:pic>
        <p:nvPicPr>
          <p:cNvPr id="7173" name="Picture 36"/>
          <p:cNvPicPr>
            <a:picLocks noChangeAspect="1" noChangeArrowheads="1"/>
          </p:cNvPicPr>
          <p:nvPr/>
        </p:nvPicPr>
        <p:blipFill>
          <a:blip r:embed="rId2" cstate="print"/>
          <a:srcRect/>
          <a:stretch>
            <a:fillRect/>
          </a:stretch>
        </p:blipFill>
        <p:spPr bwMode="auto">
          <a:xfrm>
            <a:off x="4143375" y="4214813"/>
            <a:ext cx="468313" cy="642937"/>
          </a:xfrm>
          <a:prstGeom prst="rect">
            <a:avLst/>
          </a:prstGeom>
          <a:noFill/>
          <a:ln w="9525">
            <a:noFill/>
            <a:miter lim="800000"/>
            <a:headEnd/>
            <a:tailEnd/>
          </a:ln>
        </p:spPr>
      </p:pic>
      <p:sp>
        <p:nvSpPr>
          <p:cNvPr id="7174" name="Rectangle 40"/>
          <p:cNvSpPr>
            <a:spLocks noChangeArrowheads="1"/>
          </p:cNvSpPr>
          <p:nvPr/>
        </p:nvSpPr>
        <p:spPr bwMode="auto">
          <a:xfrm>
            <a:off x="250825" y="4943475"/>
            <a:ext cx="8353425" cy="1588127"/>
          </a:xfrm>
          <a:prstGeom prst="rect">
            <a:avLst/>
          </a:prstGeom>
          <a:noFill/>
          <a:ln w="9525">
            <a:noFill/>
            <a:miter lim="800000"/>
            <a:headEnd/>
            <a:tailEnd/>
          </a:ln>
        </p:spPr>
        <p:txBody>
          <a:bodyPr>
            <a:spAutoFit/>
          </a:bodyPr>
          <a:lstStyle/>
          <a:p>
            <a:pPr algn="just">
              <a:spcBef>
                <a:spcPct val="20000"/>
              </a:spcBef>
            </a:pPr>
            <a:r>
              <a:rPr lang="it-IT" b="1" dirty="0"/>
              <a:t>Costi</a:t>
            </a:r>
            <a:r>
              <a:rPr lang="it-IT" dirty="0"/>
              <a:t>: ↑ visite mediche e ricoveri ospedalieri, ↓ della produttività del sistema. Costo medio pro-capite: 329,32</a:t>
            </a:r>
            <a:r>
              <a:rPr lang="it-IT" dirty="0">
                <a:cs typeface="Arial" charset="0"/>
              </a:rPr>
              <a:t>€ (89% dovuto a costi </a:t>
            </a:r>
            <a:r>
              <a:rPr lang="it-IT" dirty="0" err="1">
                <a:cs typeface="Arial" charset="0"/>
              </a:rPr>
              <a:t>indiretti-mancato</a:t>
            </a:r>
            <a:r>
              <a:rPr lang="it-IT" dirty="0">
                <a:cs typeface="Arial" charset="0"/>
              </a:rPr>
              <a:t> guadagno e produttività). </a:t>
            </a:r>
            <a:r>
              <a:rPr lang="it-IT" dirty="0" smtClean="0">
                <a:cs typeface="Arial" charset="0"/>
              </a:rPr>
              <a:t> </a:t>
            </a:r>
            <a:r>
              <a:rPr lang="it-IT" u="sng" dirty="0" smtClean="0">
                <a:cs typeface="Arial" charset="0"/>
              </a:rPr>
              <a:t>8 </a:t>
            </a:r>
            <a:r>
              <a:rPr lang="it-IT" u="sng" dirty="0">
                <a:cs typeface="Arial" charset="0"/>
              </a:rPr>
              <a:t>milioni di euro l’anno per i ricoveri.  </a:t>
            </a:r>
          </a:p>
          <a:p>
            <a:pPr algn="just">
              <a:spcBef>
                <a:spcPct val="20000"/>
              </a:spcBef>
            </a:pPr>
            <a:endParaRPr lang="it-IT" u="sng" dirty="0"/>
          </a:p>
          <a:p>
            <a:pPr algn="just">
              <a:spcBef>
                <a:spcPct val="20000"/>
              </a:spcBef>
            </a:pPr>
            <a:r>
              <a:rPr lang="it-IT" u="sng" dirty="0"/>
              <a:t>L’influenza è la terza causa di morte per malattie infettive preceduta da AIDS e TBC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3643313" y="376238"/>
            <a:ext cx="1706814" cy="646331"/>
          </a:xfrm>
          <a:prstGeom prst="rect">
            <a:avLst/>
          </a:prstGeom>
          <a:noFill/>
          <a:ln w="9525">
            <a:noFill/>
            <a:miter lim="800000"/>
            <a:headEnd/>
            <a:tailEnd/>
          </a:ln>
        </p:spPr>
        <p:txBody>
          <a:bodyPr wrap="none">
            <a:spAutoFit/>
          </a:bodyPr>
          <a:lstStyle/>
          <a:p>
            <a:r>
              <a:rPr lang="it-IT" sz="3600" b="1" dirty="0">
                <a:latin typeface="Times New Roman" pitchFamily="18" charset="0"/>
              </a:rPr>
              <a:t>Terapia</a:t>
            </a:r>
            <a:endParaRPr lang="en-GB" sz="3600" b="1" dirty="0">
              <a:latin typeface="Times New Roman" pitchFamily="18" charset="0"/>
            </a:endParaRPr>
          </a:p>
        </p:txBody>
      </p:sp>
      <p:sp>
        <p:nvSpPr>
          <p:cNvPr id="79877" name="Text Box 5"/>
          <p:cNvSpPr txBox="1">
            <a:spLocks noChangeArrowheads="1"/>
          </p:cNvSpPr>
          <p:nvPr/>
        </p:nvSpPr>
        <p:spPr bwMode="auto">
          <a:xfrm>
            <a:off x="611188" y="1557338"/>
            <a:ext cx="7956550" cy="3046988"/>
          </a:xfrm>
          <a:prstGeom prst="rect">
            <a:avLst/>
          </a:prstGeom>
          <a:noFill/>
          <a:ln w="9525">
            <a:noFill/>
            <a:miter lim="800000"/>
            <a:headEnd/>
            <a:tailEnd/>
          </a:ln>
        </p:spPr>
        <p:txBody>
          <a:bodyPr>
            <a:spAutoFit/>
          </a:bodyPr>
          <a:lstStyle/>
          <a:p>
            <a:pPr algn="just"/>
            <a:r>
              <a:rPr lang="it-IT" sz="2400" dirty="0">
                <a:latin typeface="Times New Roman" pitchFamily="18" charset="0"/>
              </a:rPr>
              <a:t>Inibitori dell’ingresso del virus nella cellula ospite mediante interferenza con la proteina M2 virale (canale </a:t>
            </a:r>
            <a:r>
              <a:rPr lang="it-IT" sz="2400" dirty="0" smtClean="0">
                <a:latin typeface="Times New Roman" pitchFamily="18" charset="0"/>
              </a:rPr>
              <a:t>ionico)</a:t>
            </a:r>
            <a:endParaRPr lang="it-IT" sz="2400" dirty="0">
              <a:latin typeface="Times New Roman" pitchFamily="18" charset="0"/>
            </a:endParaRPr>
          </a:p>
          <a:p>
            <a:pPr algn="ctr"/>
            <a:r>
              <a:rPr lang="it-IT" sz="2400" dirty="0">
                <a:latin typeface="Times New Roman" pitchFamily="18" charset="0"/>
              </a:rPr>
              <a:t>AMANTADINA e RIMANTADINA</a:t>
            </a:r>
          </a:p>
          <a:p>
            <a:pPr algn="just"/>
            <a:endParaRPr lang="it-IT" sz="2400" dirty="0">
              <a:latin typeface="Times New Roman" pitchFamily="18" charset="0"/>
            </a:endParaRPr>
          </a:p>
          <a:p>
            <a:pPr algn="just"/>
            <a:r>
              <a:rPr lang="it-IT" sz="2400" dirty="0">
                <a:latin typeface="Times New Roman" pitchFamily="18" charset="0"/>
              </a:rPr>
              <a:t>Inibitori della </a:t>
            </a:r>
            <a:r>
              <a:rPr lang="it-IT" sz="2400" dirty="0" err="1">
                <a:latin typeface="Times New Roman" pitchFamily="18" charset="0"/>
              </a:rPr>
              <a:t>neuroaminidasi</a:t>
            </a:r>
            <a:r>
              <a:rPr lang="it-IT" sz="2400" dirty="0">
                <a:latin typeface="Times New Roman" pitchFamily="18" charset="0"/>
              </a:rPr>
              <a:t> impediscono il rilascio della nuova progenie virale</a:t>
            </a:r>
          </a:p>
          <a:p>
            <a:pPr algn="ctr"/>
            <a:r>
              <a:rPr lang="it-IT" sz="2400" dirty="0">
                <a:solidFill>
                  <a:srgbClr val="FF0000"/>
                </a:solidFill>
                <a:latin typeface="Times New Roman" pitchFamily="18" charset="0"/>
              </a:rPr>
              <a:t>ZANAMIVIR  (RELENZA)</a:t>
            </a:r>
          </a:p>
          <a:p>
            <a:pPr algn="ctr"/>
            <a:r>
              <a:rPr lang="it-IT" sz="2400" dirty="0">
                <a:solidFill>
                  <a:srgbClr val="FF0000"/>
                </a:solidFill>
                <a:latin typeface="Times New Roman" pitchFamily="18" charset="0"/>
              </a:rPr>
              <a:t>OSELTAMIVIR  (TAMIFLU)</a:t>
            </a:r>
            <a:endParaRPr lang="en-GB" sz="2400" dirty="0">
              <a:solidFill>
                <a:srgbClr val="FF0000"/>
              </a:solidFill>
              <a:latin typeface="Times New Roman" pitchFamily="18" charset="0"/>
            </a:endParaRPr>
          </a:p>
        </p:txBody>
      </p:sp>
      <p:sp>
        <p:nvSpPr>
          <p:cNvPr id="79878" name="Text Box 6"/>
          <p:cNvSpPr txBox="1">
            <a:spLocks noChangeArrowheads="1"/>
          </p:cNvSpPr>
          <p:nvPr/>
        </p:nvSpPr>
        <p:spPr bwMode="auto">
          <a:xfrm>
            <a:off x="574675" y="5337175"/>
            <a:ext cx="7994650" cy="1200150"/>
          </a:xfrm>
          <a:prstGeom prst="rect">
            <a:avLst/>
          </a:prstGeom>
          <a:solidFill>
            <a:srgbClr val="FF3300"/>
          </a:solidFill>
          <a:ln w="9525">
            <a:solidFill>
              <a:schemeClr val="bg1"/>
            </a:solidFill>
            <a:miter lim="800000"/>
            <a:headEnd/>
            <a:tailEnd/>
          </a:ln>
        </p:spPr>
        <p:txBody>
          <a:bodyPr>
            <a:spAutoFit/>
          </a:bodyPr>
          <a:lstStyle/>
          <a:p>
            <a:pPr algn="ctr"/>
            <a:r>
              <a:rPr lang="it-IT" sz="2400" dirty="0"/>
              <a:t>Entrambi mimano la struttura dell’acido sialico agendo come degli inibitori competitivi. Lo </a:t>
            </a:r>
            <a:r>
              <a:rPr lang="it-IT" sz="2400" dirty="0" err="1"/>
              <a:t>zanamivir</a:t>
            </a:r>
            <a:r>
              <a:rPr lang="it-IT" sz="2400" dirty="0"/>
              <a:t> viene somministrato per via inalatoria, mentre lo </a:t>
            </a:r>
            <a:r>
              <a:rPr lang="it-IT" sz="2400" dirty="0" err="1"/>
              <a:t>oseltamivir</a:t>
            </a:r>
            <a:r>
              <a:rPr lang="it-IT" sz="2400" dirty="0"/>
              <a:t> per via orale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6"/>
                                        </p:tgtEl>
                                        <p:attrNameLst>
                                          <p:attrName>style.visibility</p:attrName>
                                        </p:attrNameLst>
                                      </p:cBhvr>
                                      <p:to>
                                        <p:strVal val="visible"/>
                                      </p:to>
                                    </p:set>
                                    <p:anim calcmode="discrete" valueType="clr">
                                      <p:cBhvr override="childStyle">
                                        <p:cTn id="7" dur="500"/>
                                        <p:tgtEl>
                                          <p:spTgt spid="7987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9876"/>
                                        </p:tgtEl>
                                        <p:attrNameLst>
                                          <p:attrName>fillcolor</p:attrName>
                                        </p:attrNameLst>
                                      </p:cBhvr>
                                      <p:tavLst>
                                        <p:tav tm="0">
                                          <p:val>
                                            <p:clrVal>
                                              <a:schemeClr val="accent2"/>
                                            </p:clrVal>
                                          </p:val>
                                        </p:tav>
                                        <p:tav tm="50000">
                                          <p:val>
                                            <p:clrVal>
                                              <a:schemeClr val="hlink"/>
                                            </p:clrVal>
                                          </p:val>
                                        </p:tav>
                                      </p:tavLst>
                                    </p:anim>
                                    <p:set>
                                      <p:cBhvr>
                                        <p:cTn id="9" dur="500"/>
                                        <p:tgtEl>
                                          <p:spTgt spid="7987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79877">
                                            <p:txEl>
                                              <p:pRg st="0" end="0"/>
                                            </p:txEl>
                                          </p:spTgt>
                                        </p:tgtEl>
                                        <p:attrNameLst>
                                          <p:attrName>style.visibility</p:attrName>
                                        </p:attrNameLst>
                                      </p:cBhvr>
                                      <p:to>
                                        <p:strVal val="visible"/>
                                      </p:to>
                                    </p:set>
                                    <p:animEffect transition="in" filter="barn(inHorizontal)">
                                      <p:cBhvr>
                                        <p:cTn id="14" dur="1000"/>
                                        <p:tgtEl>
                                          <p:spTgt spid="79877">
                                            <p:txEl>
                                              <p:pRg st="0" end="0"/>
                                            </p:txEl>
                                          </p:spTgt>
                                        </p:tgtEl>
                                      </p:cBhvr>
                                    </p:animEffect>
                                  </p:childTnLst>
                                </p:cTn>
                              </p:par>
                              <p:par>
                                <p:cTn id="15" presetID="16" presetClass="entr" presetSubtype="26" fill="hold" nodeType="withEffect">
                                  <p:stCondLst>
                                    <p:cond delay="0"/>
                                  </p:stCondLst>
                                  <p:childTnLst>
                                    <p:set>
                                      <p:cBhvr>
                                        <p:cTn id="16" dur="1" fill="hold">
                                          <p:stCondLst>
                                            <p:cond delay="0"/>
                                          </p:stCondLst>
                                        </p:cTn>
                                        <p:tgtEl>
                                          <p:spTgt spid="79877">
                                            <p:txEl>
                                              <p:pRg st="1" end="1"/>
                                            </p:txEl>
                                          </p:spTgt>
                                        </p:tgtEl>
                                        <p:attrNameLst>
                                          <p:attrName>style.visibility</p:attrName>
                                        </p:attrNameLst>
                                      </p:cBhvr>
                                      <p:to>
                                        <p:strVal val="visible"/>
                                      </p:to>
                                    </p:set>
                                    <p:animEffect transition="in" filter="barn(inHorizontal)">
                                      <p:cBhvr>
                                        <p:cTn id="17" dur="1000"/>
                                        <p:tgtEl>
                                          <p:spTgt spid="798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9877">
                                            <p:txEl>
                                              <p:pRg st="3" end="3"/>
                                            </p:txEl>
                                          </p:spTgt>
                                        </p:tgtEl>
                                        <p:attrNameLst>
                                          <p:attrName>style.visibility</p:attrName>
                                        </p:attrNameLst>
                                      </p:cBhvr>
                                      <p:to>
                                        <p:strVal val="visible"/>
                                      </p:to>
                                    </p:set>
                                    <p:animEffect transition="in" filter="barn(inHorizontal)">
                                      <p:cBhvr>
                                        <p:cTn id="22" dur="1000"/>
                                        <p:tgtEl>
                                          <p:spTgt spid="79877">
                                            <p:txEl>
                                              <p:pRg st="3" end="3"/>
                                            </p:txEl>
                                          </p:spTgt>
                                        </p:tgtEl>
                                      </p:cBhvr>
                                    </p:animEffect>
                                  </p:childTnLst>
                                </p:cTn>
                              </p:par>
                              <p:par>
                                <p:cTn id="23" presetID="16" presetClass="entr" presetSubtype="26" fill="hold" nodeType="withEffect">
                                  <p:stCondLst>
                                    <p:cond delay="0"/>
                                  </p:stCondLst>
                                  <p:childTnLst>
                                    <p:set>
                                      <p:cBhvr>
                                        <p:cTn id="24" dur="1" fill="hold">
                                          <p:stCondLst>
                                            <p:cond delay="0"/>
                                          </p:stCondLst>
                                        </p:cTn>
                                        <p:tgtEl>
                                          <p:spTgt spid="79877">
                                            <p:txEl>
                                              <p:pRg st="4" end="4"/>
                                            </p:txEl>
                                          </p:spTgt>
                                        </p:tgtEl>
                                        <p:attrNameLst>
                                          <p:attrName>style.visibility</p:attrName>
                                        </p:attrNameLst>
                                      </p:cBhvr>
                                      <p:to>
                                        <p:strVal val="visible"/>
                                      </p:to>
                                    </p:set>
                                    <p:animEffect transition="in" filter="barn(inHorizontal)">
                                      <p:cBhvr>
                                        <p:cTn id="25" dur="1000"/>
                                        <p:tgtEl>
                                          <p:spTgt spid="79877">
                                            <p:txEl>
                                              <p:pRg st="4" end="4"/>
                                            </p:txEl>
                                          </p:spTgt>
                                        </p:tgtEl>
                                      </p:cBhvr>
                                    </p:animEffect>
                                  </p:childTnLst>
                                </p:cTn>
                              </p:par>
                              <p:par>
                                <p:cTn id="26" presetID="16" presetClass="entr" presetSubtype="26" fill="hold" nodeType="withEffect">
                                  <p:stCondLst>
                                    <p:cond delay="0"/>
                                  </p:stCondLst>
                                  <p:childTnLst>
                                    <p:set>
                                      <p:cBhvr>
                                        <p:cTn id="27" dur="1" fill="hold">
                                          <p:stCondLst>
                                            <p:cond delay="0"/>
                                          </p:stCondLst>
                                        </p:cTn>
                                        <p:tgtEl>
                                          <p:spTgt spid="79877">
                                            <p:txEl>
                                              <p:pRg st="5" end="5"/>
                                            </p:txEl>
                                          </p:spTgt>
                                        </p:tgtEl>
                                        <p:attrNameLst>
                                          <p:attrName>style.visibility</p:attrName>
                                        </p:attrNameLst>
                                      </p:cBhvr>
                                      <p:to>
                                        <p:strVal val="visible"/>
                                      </p:to>
                                    </p:set>
                                    <p:animEffect transition="in" filter="barn(inHorizontal)">
                                      <p:cBhvr>
                                        <p:cTn id="28" dur="1000"/>
                                        <p:tgtEl>
                                          <p:spTgt spid="7987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79878"/>
                                        </p:tgtEl>
                                        <p:attrNameLst>
                                          <p:attrName>style.visibility</p:attrName>
                                        </p:attrNameLst>
                                      </p:cBhvr>
                                      <p:to>
                                        <p:strVal val="visible"/>
                                      </p:to>
                                    </p:set>
                                    <p:animEffect transition="in" filter="wheel(4)">
                                      <p:cBhvr>
                                        <p:cTn id="33" dur="20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798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496" y="-27384"/>
            <a:ext cx="8568952" cy="6524863"/>
          </a:xfrm>
          <a:prstGeom prst="rect">
            <a:avLst/>
          </a:prstGeom>
        </p:spPr>
        <p:txBody>
          <a:bodyPr wrap="square">
            <a:spAutoFit/>
          </a:bodyPr>
          <a:lstStyle/>
          <a:p>
            <a:pPr algn="ctr"/>
            <a:r>
              <a:rPr lang="it-IT" sz="3200" b="1" dirty="0" smtClean="0"/>
              <a:t>I vaccini disponibili in Italia </a:t>
            </a:r>
          </a:p>
          <a:p>
            <a:endParaRPr lang="it-IT" sz="900" b="1" dirty="0" smtClean="0"/>
          </a:p>
          <a:p>
            <a:r>
              <a:rPr lang="it-IT" sz="1300" dirty="0" smtClean="0"/>
              <a:t>sono tutti inattivati e non contengono particelle virali intere  e sono classificabili nei seguenti tipi: </a:t>
            </a:r>
          </a:p>
          <a:p>
            <a:endParaRPr lang="it-IT" sz="1300" dirty="0" smtClean="0"/>
          </a:p>
          <a:p>
            <a:pPr marL="800100" lvl="1" indent="-342900" algn="just">
              <a:buFont typeface="+mj-lt"/>
              <a:buAutoNum type="arabicPeriod"/>
            </a:pPr>
            <a:r>
              <a:rPr lang="it-IT" sz="1300" dirty="0" smtClean="0"/>
              <a:t>Virus preparato in uova embrionate di pollo e </a:t>
            </a:r>
            <a:r>
              <a:rPr lang="it-IT" sz="1300" b="1" dirty="0" smtClean="0"/>
              <a:t>inattivato con formalina</a:t>
            </a:r>
          </a:p>
          <a:p>
            <a:pPr marL="800100" lvl="1" indent="-342900" algn="just">
              <a:buFont typeface="+mj-lt"/>
              <a:buAutoNum type="arabicPeriod"/>
            </a:pPr>
            <a:r>
              <a:rPr lang="it-IT" sz="1300" b="1" dirty="0" smtClean="0">
                <a:solidFill>
                  <a:srgbClr val="FF0000"/>
                </a:solidFill>
              </a:rPr>
              <a:t>vaccino split</a:t>
            </a:r>
            <a:r>
              <a:rPr lang="it-IT" sz="1300" dirty="0" smtClean="0">
                <a:solidFill>
                  <a:srgbClr val="FF0000"/>
                </a:solidFill>
              </a:rPr>
              <a:t>, costituiti da virus coltivati in uova, purificati, inattivati e successivamente frammentati con detergenti (</a:t>
            </a:r>
            <a:r>
              <a:rPr lang="it-IT" sz="1300" i="1" dirty="0" smtClean="0">
                <a:solidFill>
                  <a:srgbClr val="FF0000"/>
                </a:solidFill>
              </a:rPr>
              <a:t>split</a:t>
            </a:r>
            <a:r>
              <a:rPr lang="it-IT" sz="1300" dirty="0" smtClean="0">
                <a:solidFill>
                  <a:srgbClr val="FF0000"/>
                </a:solidFill>
              </a:rPr>
              <a:t>-disgregati). </a:t>
            </a:r>
            <a:r>
              <a:rPr lang="it-IT" sz="1300" dirty="0">
                <a:solidFill>
                  <a:srgbClr val="FF0000"/>
                </a:solidFill>
              </a:rPr>
              <a:t>S</a:t>
            </a:r>
            <a:r>
              <a:rPr lang="it-IT" sz="1300" dirty="0" smtClean="0">
                <a:solidFill>
                  <a:srgbClr val="FF0000"/>
                </a:solidFill>
              </a:rPr>
              <a:t>imile al vaccino a </a:t>
            </a:r>
            <a:r>
              <a:rPr lang="it-IT" sz="1300" dirty="0" err="1" smtClean="0">
                <a:solidFill>
                  <a:srgbClr val="FF0000"/>
                </a:solidFill>
              </a:rPr>
              <a:t>subunità</a:t>
            </a:r>
            <a:endParaRPr lang="it-IT" sz="1300" dirty="0" smtClean="0">
              <a:solidFill>
                <a:srgbClr val="FF0000"/>
              </a:solidFill>
            </a:endParaRPr>
          </a:p>
          <a:p>
            <a:pPr marL="800100" lvl="1" indent="-342900" algn="just">
              <a:buFont typeface="+mj-lt"/>
              <a:buAutoNum type="arabicPeriod"/>
            </a:pPr>
            <a:r>
              <a:rPr lang="it-IT" sz="1300" b="1" dirty="0" smtClean="0">
                <a:solidFill>
                  <a:srgbClr val="FF0000"/>
                </a:solidFill>
              </a:rPr>
              <a:t>vaccino a </a:t>
            </a:r>
            <a:r>
              <a:rPr lang="it-IT" sz="1300" b="1" dirty="0" err="1" smtClean="0">
                <a:solidFill>
                  <a:srgbClr val="FF0000"/>
                </a:solidFill>
              </a:rPr>
              <a:t>subunità</a:t>
            </a:r>
            <a:r>
              <a:rPr lang="it-IT" sz="1300" dirty="0" smtClean="0">
                <a:solidFill>
                  <a:srgbClr val="FF0000"/>
                </a:solidFill>
              </a:rPr>
              <a:t>, dove vengono purificati  solo gli antigeni di superficie, </a:t>
            </a:r>
            <a:r>
              <a:rPr lang="it-IT" sz="1300" dirty="0" err="1" smtClean="0">
                <a:solidFill>
                  <a:srgbClr val="FF0000"/>
                </a:solidFill>
              </a:rPr>
              <a:t>emoagglutinina</a:t>
            </a:r>
            <a:r>
              <a:rPr lang="it-IT" sz="1300" dirty="0" smtClean="0">
                <a:solidFill>
                  <a:srgbClr val="FF0000"/>
                </a:solidFill>
              </a:rPr>
              <a:t> e </a:t>
            </a:r>
            <a:r>
              <a:rPr lang="it-IT" sz="1300" dirty="0" err="1" smtClean="0">
                <a:solidFill>
                  <a:srgbClr val="FF0000"/>
                </a:solidFill>
              </a:rPr>
              <a:t>neuraminidasi</a:t>
            </a:r>
            <a:endParaRPr lang="it-IT" sz="1300" dirty="0" smtClean="0">
              <a:solidFill>
                <a:srgbClr val="FF0000"/>
              </a:solidFill>
            </a:endParaRPr>
          </a:p>
          <a:p>
            <a:pPr marL="800100" lvl="1" indent="-342900" algn="just">
              <a:buFont typeface="+mj-lt"/>
              <a:buAutoNum type="arabicPeriod"/>
            </a:pPr>
            <a:r>
              <a:rPr lang="it-IT" sz="1300" b="1" dirty="0" smtClean="0"/>
              <a:t>vaccino </a:t>
            </a:r>
            <a:r>
              <a:rPr lang="it-IT" sz="1300" b="1" dirty="0" err="1" smtClean="0"/>
              <a:t>virosomiale</a:t>
            </a:r>
            <a:r>
              <a:rPr lang="it-IT" sz="1300" dirty="0" smtClean="0"/>
              <a:t>, contenente gli antigeni di superficie </a:t>
            </a:r>
            <a:r>
              <a:rPr lang="it-IT" sz="1300" dirty="0" err="1" smtClean="0"/>
              <a:t>emoagglutinina</a:t>
            </a:r>
            <a:r>
              <a:rPr lang="it-IT" sz="1300" dirty="0" smtClean="0"/>
              <a:t> e </a:t>
            </a:r>
            <a:r>
              <a:rPr lang="it-IT" sz="1300" dirty="0" err="1" smtClean="0"/>
              <a:t>neuraminidasi</a:t>
            </a:r>
            <a:r>
              <a:rPr lang="it-IT" sz="1300" dirty="0" smtClean="0"/>
              <a:t> legati a particelle </a:t>
            </a:r>
            <a:r>
              <a:rPr lang="it-IT" sz="1300" dirty="0" err="1" smtClean="0"/>
              <a:t>liposomali</a:t>
            </a:r>
            <a:r>
              <a:rPr lang="it-IT" sz="1300" dirty="0" smtClean="0"/>
              <a:t> (</a:t>
            </a:r>
            <a:r>
              <a:rPr lang="it-IT" sz="1300" dirty="0" err="1" smtClean="0"/>
              <a:t>virosomi</a:t>
            </a:r>
            <a:r>
              <a:rPr lang="it-IT" sz="1300" dirty="0" smtClean="0"/>
              <a:t>) come sistema </a:t>
            </a:r>
            <a:r>
              <a:rPr lang="it-IT" sz="1300" i="1" dirty="0" err="1" smtClean="0"/>
              <a:t>carrier</a:t>
            </a:r>
            <a:r>
              <a:rPr lang="it-IT" sz="1300" dirty="0" smtClean="0"/>
              <a:t>/adiuvante</a:t>
            </a:r>
          </a:p>
          <a:p>
            <a:pPr marL="800100" lvl="1" indent="-342900" algn="just">
              <a:buFont typeface="+mj-lt"/>
              <a:buAutoNum type="arabicPeriod"/>
            </a:pPr>
            <a:r>
              <a:rPr lang="it-IT" sz="1300" b="1" dirty="0" smtClean="0"/>
              <a:t>vaccino adiuvato, </a:t>
            </a:r>
            <a:r>
              <a:rPr lang="it-IT" sz="1300" dirty="0" smtClean="0"/>
              <a:t>contenente gli antigeni di superficie emulsionati ad adiuvante oleoso (</a:t>
            </a:r>
            <a:r>
              <a:rPr lang="it-IT" sz="1300" dirty="0" err="1" smtClean="0"/>
              <a:t>squalene</a:t>
            </a:r>
            <a:r>
              <a:rPr lang="it-IT" sz="1300" dirty="0" smtClean="0"/>
              <a:t>) metabolizzabile (MF59)</a:t>
            </a:r>
          </a:p>
          <a:p>
            <a:pPr marL="800100" lvl="1" indent="-342900" algn="just">
              <a:buFont typeface="+mj-lt"/>
              <a:buAutoNum type="arabicPeriod"/>
            </a:pPr>
            <a:r>
              <a:rPr lang="it-IT" sz="1300" b="1" dirty="0" smtClean="0"/>
              <a:t>vaccino intradermico</a:t>
            </a:r>
            <a:r>
              <a:rPr lang="it-IT" sz="1300" dirty="0" smtClean="0"/>
              <a:t>, è un vaccino split, confezionato in una siringa particolare che consente di inoculare nel derma la dose desiderata (concentrata in 0,1 ml di volume</a:t>
            </a:r>
            <a:r>
              <a:rPr lang="it-IT" sz="1300" dirty="0" smtClean="0"/>
              <a:t>).</a:t>
            </a:r>
          </a:p>
          <a:p>
            <a:pPr marL="800100" lvl="1" indent="-342900" algn="just">
              <a:buFont typeface="+mj-lt"/>
              <a:buAutoNum type="arabicPeriod"/>
            </a:pPr>
            <a:r>
              <a:rPr lang="it-IT" sz="1300" b="1" dirty="0" smtClean="0"/>
              <a:t>vaccino </a:t>
            </a:r>
            <a:r>
              <a:rPr lang="it-IT" sz="1300" b="1" dirty="0"/>
              <a:t>LAIV quadrivalente </a:t>
            </a:r>
            <a:r>
              <a:rPr lang="it-IT" sz="1300" b="1" dirty="0" smtClean="0"/>
              <a:t>prodotto su uova o con ceppi influenzali vivi attenuati. </a:t>
            </a:r>
            <a:r>
              <a:rPr lang="it-IT" sz="1300" dirty="0" smtClean="0"/>
              <a:t>Questi ultimi vengono </a:t>
            </a:r>
            <a:r>
              <a:rPr lang="it-IT" sz="1300" dirty="0"/>
              <a:t>somministrati con spray </a:t>
            </a:r>
            <a:r>
              <a:rPr lang="it-IT" sz="1300" dirty="0" err="1"/>
              <a:t>intranasale</a:t>
            </a:r>
            <a:r>
              <a:rPr lang="it-IT" sz="1300" dirty="0"/>
              <a:t> </a:t>
            </a:r>
            <a:r>
              <a:rPr lang="it-IT" sz="1300" dirty="0" smtClean="0"/>
              <a:t>e non causano </a:t>
            </a:r>
            <a:r>
              <a:rPr lang="it-IT" sz="1300" dirty="0"/>
              <a:t>influenza </a:t>
            </a:r>
            <a:r>
              <a:rPr lang="it-IT" sz="1300" dirty="0" err="1" smtClean="0"/>
              <a:t>poichè</a:t>
            </a:r>
            <a:r>
              <a:rPr lang="it-IT" sz="1300" dirty="0" smtClean="0"/>
              <a:t> </a:t>
            </a:r>
            <a:r>
              <a:rPr lang="it-IT" sz="1300" dirty="0"/>
              <a:t>sono adattati al freddo e sensibili alla temperatura, in modo che si replichino nella mucosa nasale piuttosto che nel tratto respiratorio </a:t>
            </a:r>
            <a:r>
              <a:rPr lang="it-IT" sz="1300" dirty="0" smtClean="0"/>
              <a:t>inferiore.</a:t>
            </a:r>
          </a:p>
          <a:p>
            <a:pPr lvl="1" algn="just"/>
            <a:endParaRPr lang="it-IT" sz="1300" dirty="0" smtClean="0"/>
          </a:p>
          <a:p>
            <a:pPr marL="742950" lvl="1" indent="-285750" algn="just">
              <a:buFont typeface="Arial" panose="020B0604020202020204" pitchFamily="34" charset="0"/>
              <a:buChar char="•"/>
            </a:pPr>
            <a:r>
              <a:rPr lang="it-IT" sz="1300" dirty="0" smtClean="0"/>
              <a:t>I </a:t>
            </a:r>
            <a:r>
              <a:rPr lang="it-IT" sz="1300" b="1" dirty="0" smtClean="0"/>
              <a:t>vaccini a </a:t>
            </a:r>
            <a:r>
              <a:rPr lang="it-IT" sz="1300" b="1" dirty="0" err="1" smtClean="0"/>
              <a:t>subunità</a:t>
            </a:r>
            <a:r>
              <a:rPr lang="it-IT" sz="1300" b="1" dirty="0" smtClean="0"/>
              <a:t>, </a:t>
            </a:r>
            <a:r>
              <a:rPr lang="it-IT" sz="1300" dirty="0" smtClean="0"/>
              <a:t>sono in genere meno </a:t>
            </a:r>
            <a:r>
              <a:rPr lang="it-IT" sz="1300" dirty="0" err="1" smtClean="0"/>
              <a:t>reattogenici</a:t>
            </a:r>
            <a:r>
              <a:rPr lang="it-IT" sz="1300" dirty="0" smtClean="0"/>
              <a:t> rispetto agli altri e pertanto sono particolarmente indicati per l'immunizzazione dei bambini e di adulti che abbiano presentato episodi reattivi a precedenti vaccinazioni. </a:t>
            </a:r>
          </a:p>
          <a:p>
            <a:pPr marL="742950" lvl="1" indent="-285750" algn="just">
              <a:buFont typeface="Arial" panose="020B0604020202020204" pitchFamily="34" charset="0"/>
              <a:buChar char="•"/>
            </a:pPr>
            <a:r>
              <a:rPr lang="it-IT" sz="1300" b="1" dirty="0" smtClean="0"/>
              <a:t>I </a:t>
            </a:r>
            <a:r>
              <a:rPr lang="it-IT" sz="1300" b="1" dirty="0" smtClean="0"/>
              <a:t>vaccini </a:t>
            </a:r>
            <a:r>
              <a:rPr lang="it-IT" sz="1300" b="1" dirty="0" err="1" smtClean="0"/>
              <a:t>virosomiali</a:t>
            </a:r>
            <a:r>
              <a:rPr lang="it-IT" sz="1300" b="1" dirty="0" smtClean="0"/>
              <a:t> </a:t>
            </a:r>
            <a:r>
              <a:rPr lang="it-IT" sz="1300" dirty="0" smtClean="0"/>
              <a:t>vanno considerati come vaccini adiuvati; sono autorizzati per l'immunizzazione dei soggetti di età superiore a 6 </a:t>
            </a:r>
            <a:r>
              <a:rPr lang="it-IT" sz="1300" dirty="0" smtClean="0"/>
              <a:t>mesi.</a:t>
            </a:r>
          </a:p>
          <a:p>
            <a:pPr marL="742950" lvl="1" indent="-285750" algn="just">
              <a:buFont typeface="Arial" panose="020B0604020202020204" pitchFamily="34" charset="0"/>
              <a:buChar char="•"/>
            </a:pPr>
            <a:r>
              <a:rPr lang="it-IT" sz="1300" b="1" dirty="0" smtClean="0"/>
              <a:t>I </a:t>
            </a:r>
            <a:r>
              <a:rPr lang="it-IT" sz="1300" b="1" dirty="0" smtClean="0"/>
              <a:t>vaccini stagionali trivalenti adiuvati con MF59 </a:t>
            </a:r>
            <a:r>
              <a:rPr lang="it-IT" sz="1300" dirty="0" smtClean="0"/>
              <a:t>sono autorizzati, al momento, per l'immunizzazione dei soggetti di età </a:t>
            </a:r>
            <a:r>
              <a:rPr lang="it-IT" sz="1300" u="sng" dirty="0" smtClean="0"/>
              <a:t>&gt;</a:t>
            </a:r>
            <a:r>
              <a:rPr lang="it-IT" sz="1300" dirty="0" smtClean="0"/>
              <a:t> 64 anni. La funzione degli adiuvanti è quella di potenziare la risposta immunitaria alla vaccinazione: per questo trovano particolare indicazione per l'immunizzazione dei soggetti anziani e di </a:t>
            </a:r>
            <a:r>
              <a:rPr lang="it-IT" sz="1300" dirty="0" smtClean="0"/>
              <a:t> quelli </a:t>
            </a:r>
            <a:r>
              <a:rPr lang="it-IT" sz="1300" dirty="0" smtClean="0"/>
              <a:t>poco rispondenti</a:t>
            </a:r>
            <a:r>
              <a:rPr lang="it-IT" sz="1300" dirty="0" smtClean="0"/>
              <a:t>.</a:t>
            </a:r>
            <a:r>
              <a:rPr lang="it-IT" sz="1300" dirty="0" smtClean="0"/>
              <a:t/>
            </a:r>
            <a:br>
              <a:rPr lang="it-IT" sz="1300" dirty="0" smtClean="0"/>
            </a:br>
            <a:r>
              <a:rPr lang="it-IT" sz="1300" b="1" dirty="0" smtClean="0"/>
              <a:t>Il vaccino intradermico </a:t>
            </a:r>
            <a:r>
              <a:rPr lang="it-IT" sz="1300" dirty="0" smtClean="0"/>
              <a:t>sfrutta i particolari meccanismi immunitari che si attivano nel derma e potenziano </a:t>
            </a:r>
            <a:r>
              <a:rPr lang="it-IT" sz="1300" dirty="0" smtClean="0"/>
              <a:t>la </a:t>
            </a:r>
            <a:r>
              <a:rPr lang="it-IT" sz="1300" dirty="0" smtClean="0"/>
              <a:t>risposta immunitaria anche nei </a:t>
            </a:r>
            <a:r>
              <a:rPr lang="it-IT" sz="1300" dirty="0" err="1" smtClean="0"/>
              <a:t>pauci</a:t>
            </a:r>
            <a:r>
              <a:rPr lang="it-IT" sz="1300" dirty="0" smtClean="0"/>
              <a:t>-rispondenti alla somministrazione intramuscolare.</a:t>
            </a:r>
          </a:p>
          <a:p>
            <a:endParaRPr lang="it-IT" sz="1300" b="1" dirty="0" smtClean="0"/>
          </a:p>
          <a:p>
            <a:pPr algn="ctr"/>
            <a:r>
              <a:rPr lang="it-IT" sz="1300" b="1" dirty="0" smtClean="0"/>
              <a:t>Ognuno </a:t>
            </a:r>
            <a:r>
              <a:rPr lang="it-IT" sz="1300" b="1" dirty="0" smtClean="0"/>
              <a:t>di questi vaccini ha specifiche indicazioni e il medico di fiducia e il personale dei servizi vaccinali propongono il vaccino più adatto</a:t>
            </a:r>
            <a:endParaRPr lang="it-IT" sz="13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60648"/>
            <a:ext cx="8964488" cy="7386638"/>
          </a:xfrm>
          <a:prstGeom prst="rect">
            <a:avLst/>
          </a:prstGeom>
        </p:spPr>
        <p:txBody>
          <a:bodyPr wrap="square">
            <a:spAutoFit/>
          </a:bodyPr>
          <a:lstStyle/>
          <a:p>
            <a:r>
              <a:rPr lang="it-IT" sz="3600" b="1" dirty="0" smtClean="0"/>
              <a:t>Composizione del vaccino</a:t>
            </a:r>
          </a:p>
          <a:p>
            <a:endParaRPr lang="it-IT" sz="1200" b="1" dirty="0" smtClean="0"/>
          </a:p>
          <a:p>
            <a:pPr>
              <a:buFont typeface="Wingdings" pitchFamily="2" charset="2"/>
              <a:buChar char="Ø"/>
            </a:pPr>
            <a:r>
              <a:rPr lang="it-IT" dirty="0" smtClean="0"/>
              <a:t>La composizione del vaccino si basa sulle informazioni sui ceppi virali circolanti ed il </a:t>
            </a:r>
            <a:r>
              <a:rPr lang="it-IT" i="1" dirty="0" smtClean="0"/>
              <a:t>trend</a:t>
            </a:r>
            <a:r>
              <a:rPr lang="it-IT" dirty="0" smtClean="0"/>
              <a:t> epidemiologico raccolti dal </a:t>
            </a:r>
            <a:r>
              <a:rPr lang="it-IT" i="1" dirty="0" smtClean="0"/>
              <a:t>Global Influenza </a:t>
            </a:r>
            <a:r>
              <a:rPr lang="it-IT" i="1" dirty="0" err="1" smtClean="0"/>
              <a:t>Surveillance</a:t>
            </a:r>
            <a:r>
              <a:rPr lang="it-IT" i="1" dirty="0" smtClean="0"/>
              <a:t> Network </a:t>
            </a:r>
            <a:r>
              <a:rPr lang="it-IT" dirty="0" smtClean="0"/>
              <a:t>dell'OMS (Organizzazione Mondiale della Sanità), che si avvale della collaborazione dei </a:t>
            </a:r>
            <a:r>
              <a:rPr lang="it-IT" i="1" dirty="0" smtClean="0"/>
              <a:t>National Influenza Centres </a:t>
            </a:r>
            <a:r>
              <a:rPr lang="it-IT" dirty="0" smtClean="0"/>
              <a:t>(NIC) presenti in </a:t>
            </a:r>
            <a:r>
              <a:rPr lang="it-IT" dirty="0" smtClean="0"/>
              <a:t>140</a:t>
            </a:r>
            <a:r>
              <a:rPr lang="it-IT" dirty="0" smtClean="0"/>
              <a:t> </a:t>
            </a:r>
            <a:r>
              <a:rPr lang="it-IT" dirty="0" smtClean="0"/>
              <a:t>Paesi. Per l'Italia il NIC è sito presso l'Istituto Superiore di Sanità che coordina 18 Laboratori Regionali.</a:t>
            </a:r>
          </a:p>
          <a:p>
            <a:pPr>
              <a:buFont typeface="Wingdings" pitchFamily="2" charset="2"/>
              <a:buChar char="Ø"/>
            </a:pPr>
            <a:endParaRPr lang="it-IT" dirty="0" smtClean="0"/>
          </a:p>
          <a:p>
            <a:pPr>
              <a:buFont typeface="Wingdings" pitchFamily="2" charset="2"/>
              <a:buChar char="Ø"/>
            </a:pPr>
            <a:r>
              <a:rPr lang="it-IT" dirty="0" smtClean="0"/>
              <a:t>Nei Paesi temperati dell’emisfero boreale, come l’Italia, la stagione influenzale si estende da novembre-dicembre sino a marzo-aprile, mentre nell’emisfero australe va da maggio-giugno a ottobre-novembre. Esistono perciò due diverse stagioni influenzali ogni anno e di conseguenza due diverse formulazioni di vaccino ogni anno, una per il nord (emisfero boreale) e una per il sud (emisfero australe) del pianeta .</a:t>
            </a:r>
          </a:p>
          <a:p>
            <a:pPr>
              <a:buFont typeface="Wingdings" pitchFamily="2" charset="2"/>
              <a:buChar char="Ø"/>
            </a:pPr>
            <a:endParaRPr lang="it-IT" dirty="0" smtClean="0"/>
          </a:p>
          <a:p>
            <a:pPr>
              <a:buFont typeface="Wingdings" pitchFamily="2" charset="2"/>
              <a:buChar char="Ø"/>
            </a:pPr>
            <a:r>
              <a:rPr lang="it-IT" dirty="0" smtClean="0"/>
              <a:t>Dal 1977 sono presenti costantemente tre gruppi di virus (A/H3N2, A/H1N1 e B) e quindi, di riscontro, sono usati vaccini trivalenti. Poiché ciascuno dei tre tipi di virus va incontro periodicamente a variazioni antigeniche l’OMS, avvalendosi appunto della sorveglianza virologica, definisce la composizione annuale del vaccino antinfluenzale. </a:t>
            </a:r>
          </a:p>
          <a:p>
            <a:pPr>
              <a:buFont typeface="Wingdings" pitchFamily="2" charset="2"/>
              <a:buChar char="Ø"/>
            </a:pPr>
            <a:endParaRPr lang="it-IT" dirty="0" smtClean="0"/>
          </a:p>
          <a:p>
            <a:pPr>
              <a:buFont typeface="Wingdings" pitchFamily="2" charset="2"/>
              <a:buChar char="Ø"/>
            </a:pPr>
            <a:r>
              <a:rPr lang="it-IT" dirty="0" smtClean="0">
                <a:solidFill>
                  <a:srgbClr val="FF0000"/>
                </a:solidFill>
              </a:rPr>
              <a:t>Ogni anno, tra novembre e gennaio vengono identificati i tre virus predominanti tra tutti i ceppi isolati che costituiranno la composizione del vaccino per l’inverno successivo</a:t>
            </a:r>
            <a:r>
              <a:rPr lang="it-IT" dirty="0" smtClean="0"/>
              <a:t>. I ceppi da introdurre nel vaccino sono stabiliti da un Decreto Ministeriale ogni anno</a:t>
            </a:r>
            <a:br>
              <a:rPr lang="it-IT" dirty="0" smtClean="0"/>
            </a:br>
            <a:r>
              <a:rPr lang="it-IT" dirty="0" smtClean="0"/>
              <a:t/>
            </a:r>
            <a:br>
              <a:rPr lang="it-IT" dirty="0" smtClean="0"/>
            </a:br>
            <a:r>
              <a:rPr lang="it-IT" sz="1600" dirty="0" smtClean="0"/>
              <a:t/>
            </a:r>
            <a:br>
              <a:rPr lang="it-IT" sz="1600" dirty="0" smtClean="0"/>
            </a:br>
            <a:r>
              <a:rPr lang="it-IT" sz="1600" dirty="0" smtClean="0"/>
              <a:t/>
            </a:r>
            <a:br>
              <a:rPr lang="it-IT" sz="1600" dirty="0" smtClean="0"/>
            </a:br>
            <a:endParaRPr lang="it-IT"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600200"/>
            <a:ext cx="8640960" cy="4525963"/>
          </a:xfrm>
        </p:spPr>
        <p:txBody>
          <a:bodyPr>
            <a:normAutofit fontScale="47500" lnSpcReduction="20000"/>
          </a:bodyPr>
          <a:lstStyle/>
          <a:p>
            <a:r>
              <a:rPr lang="it-IT" dirty="0"/>
              <a:t>La composizione del vaccino </a:t>
            </a:r>
            <a:r>
              <a:rPr lang="it-IT" dirty="0" smtClean="0"/>
              <a:t>quadrivalente per </a:t>
            </a:r>
            <a:r>
              <a:rPr lang="it-IT" dirty="0"/>
              <a:t>l'emisfero settentrionale nella stagione 2018/2019 è la seguente:</a:t>
            </a:r>
          </a:p>
          <a:p>
            <a:pPr lvl="0"/>
            <a:r>
              <a:rPr lang="it-IT" dirty="0"/>
              <a:t>antigene analogo al ceppo A/Michigan/45/2015 (</a:t>
            </a:r>
            <a:r>
              <a:rPr lang="it-IT" dirty="0" smtClean="0"/>
              <a:t>H1N1)</a:t>
            </a:r>
            <a:endParaRPr lang="it-IT" dirty="0"/>
          </a:p>
          <a:p>
            <a:pPr lvl="0"/>
            <a:r>
              <a:rPr lang="it-IT" dirty="0"/>
              <a:t>antigene analogo al ceppo A/Singapore/INFIMH-16-0019/2016 (H3N2)</a:t>
            </a:r>
          </a:p>
          <a:p>
            <a:pPr lvl="0"/>
            <a:r>
              <a:rPr lang="it-IT" dirty="0"/>
              <a:t>antigene analogo al ceppo B/Colorado/06/2017 (</a:t>
            </a:r>
            <a:r>
              <a:rPr lang="it-IT" dirty="0" err="1"/>
              <a:t>lineaggio</a:t>
            </a:r>
            <a:r>
              <a:rPr lang="it-IT" dirty="0"/>
              <a:t> B/Victoria)</a:t>
            </a:r>
          </a:p>
          <a:p>
            <a:pPr lvl="0"/>
            <a:r>
              <a:rPr lang="it-IT" dirty="0"/>
              <a:t>antigene analogo al ceppo B/Phuket/3073/2013-like (</a:t>
            </a:r>
            <a:r>
              <a:rPr lang="it-IT" dirty="0" err="1"/>
              <a:t>lineaggio</a:t>
            </a:r>
            <a:r>
              <a:rPr lang="it-IT" dirty="0"/>
              <a:t> B/Yamagata</a:t>
            </a:r>
            <a:r>
              <a:rPr lang="it-IT" dirty="0" smtClean="0"/>
              <a:t>).</a:t>
            </a:r>
          </a:p>
          <a:p>
            <a:pPr lvl="0"/>
            <a:endParaRPr lang="it-IT" dirty="0"/>
          </a:p>
          <a:p>
            <a:r>
              <a:rPr lang="it-IT" dirty="0"/>
              <a:t>Nel caso dei vaccini trivalenti, l’Oms raccomanda, per il virus dell'influenza B, l’inserimento dell’antigene analogo al ceppo B/Colorado/06/2017 (</a:t>
            </a:r>
            <a:r>
              <a:rPr lang="it-IT" dirty="0" err="1"/>
              <a:t>lineaggio</a:t>
            </a:r>
            <a:r>
              <a:rPr lang="it-IT" dirty="0"/>
              <a:t> B/Victoria).</a:t>
            </a:r>
          </a:p>
          <a:p>
            <a:pPr lvl="0"/>
            <a:endParaRPr lang="it-IT" dirty="0"/>
          </a:p>
          <a:p>
            <a:pPr algn="just"/>
            <a:r>
              <a:rPr lang="it-IT" dirty="0" smtClean="0"/>
              <a:t/>
            </a:r>
            <a:br>
              <a:rPr lang="it-IT" dirty="0" smtClean="0"/>
            </a:br>
            <a:r>
              <a:rPr lang="it-IT" dirty="0" smtClean="0"/>
              <a:t/>
            </a:r>
            <a:br>
              <a:rPr lang="it-IT" dirty="0" smtClean="0"/>
            </a:br>
            <a:r>
              <a:rPr lang="it-IT" dirty="0" smtClean="0"/>
              <a:t>''La decisione di prevedere anche un vaccino quadrivalente - spiega Gianni Rezza, epidemiologo dell'Istituto </a:t>
            </a:r>
            <a:r>
              <a:rPr lang="it-IT" dirty="0"/>
              <a:t>S</a:t>
            </a:r>
            <a:r>
              <a:rPr lang="it-IT" dirty="0" smtClean="0"/>
              <a:t>uperiore </a:t>
            </a:r>
            <a:r>
              <a:rPr lang="it-IT" dirty="0" smtClean="0"/>
              <a:t>di </a:t>
            </a:r>
            <a:r>
              <a:rPr lang="it-IT" dirty="0" smtClean="0"/>
              <a:t>S</a:t>
            </a:r>
            <a:r>
              <a:rPr lang="it-IT" dirty="0" smtClean="0"/>
              <a:t>anità </a:t>
            </a:r>
            <a:r>
              <a:rPr lang="it-IT" dirty="0" smtClean="0"/>
              <a:t>- dipende dal fatto che in alcuni Paesi del mondo, in questa stagione influenzale, sono circolati due ceppi del virus </a:t>
            </a:r>
            <a:r>
              <a:rPr lang="it-IT" dirty="0" smtClean="0"/>
              <a:t>B</a:t>
            </a:r>
          </a:p>
          <a:p>
            <a:pPr marL="0" indent="0">
              <a:buNone/>
            </a:pPr>
            <a:r>
              <a:rPr lang="it-IT" dirty="0"/>
              <a:t> </a:t>
            </a:r>
          </a:p>
          <a:p>
            <a:r>
              <a:rPr lang="it-IT" b="1" dirty="0"/>
              <a:t>Occorre sottolineare che la protezione indotta dal vaccino comincia due settimane dopo l’inoculazione e perdura per un periodo di sei-otto mesi, poi tende a </a:t>
            </a:r>
            <a:r>
              <a:rPr lang="it-IT" b="1" dirty="0" smtClean="0"/>
              <a:t>declinare </a:t>
            </a:r>
            <a:r>
              <a:rPr lang="it-IT" b="1" dirty="0"/>
              <a:t>. Per tale motivo, e poiché i ceppi in circolazione possono subire mutazioni, è necessario sottoporsi a vaccinazione antinfluenzale all’inizio di ogni nuova stagione influenzale.</a:t>
            </a:r>
            <a:endParaRPr lang="it-IT" dirty="0"/>
          </a:p>
          <a:p>
            <a:pPr algn="just"/>
            <a:endParaRPr lang="it-IT" dirty="0"/>
          </a:p>
        </p:txBody>
      </p:sp>
      <p:sp>
        <p:nvSpPr>
          <p:cNvPr id="4" name="CasellaDiTesto 3"/>
          <p:cNvSpPr txBox="1"/>
          <p:nvPr/>
        </p:nvSpPr>
        <p:spPr>
          <a:xfrm>
            <a:off x="1907704" y="620688"/>
            <a:ext cx="5410840" cy="584775"/>
          </a:xfrm>
          <a:prstGeom prst="rect">
            <a:avLst/>
          </a:prstGeom>
          <a:noFill/>
        </p:spPr>
        <p:txBody>
          <a:bodyPr wrap="none" rtlCol="0">
            <a:spAutoFit/>
          </a:bodyPr>
          <a:lstStyle/>
          <a:p>
            <a:r>
              <a:rPr lang="it-IT" sz="3200" b="1" dirty="0" smtClean="0"/>
              <a:t>Composizione vaccino </a:t>
            </a:r>
            <a:r>
              <a:rPr lang="it-IT" sz="3200" b="1" dirty="0" smtClean="0"/>
              <a:t>2018-19</a:t>
            </a:r>
            <a:endParaRPr lang="it-IT"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1520" y="125760"/>
            <a:ext cx="6624736" cy="1143000"/>
          </a:xfrm>
        </p:spPr>
        <p:txBody>
          <a:bodyPr>
            <a:normAutofit fontScale="90000"/>
          </a:bodyPr>
          <a:lstStyle/>
          <a:p>
            <a:pPr eaLnBrk="1" hangingPunct="1"/>
            <a:r>
              <a:rPr lang="it-IT" sz="3600" b="1" dirty="0" smtClean="0"/>
              <a:t>Influenza aviaria  </a:t>
            </a:r>
            <a:br>
              <a:rPr lang="it-IT" sz="3600" b="1" dirty="0" smtClean="0"/>
            </a:br>
            <a:r>
              <a:rPr lang="it-IT" sz="3600" b="1" dirty="0" smtClean="0"/>
              <a:t>1997</a:t>
            </a:r>
            <a:r>
              <a:rPr lang="it-IT" sz="3600" dirty="0" smtClean="0"/>
              <a:t/>
            </a:r>
            <a:br>
              <a:rPr lang="it-IT" sz="3600" dirty="0" smtClean="0"/>
            </a:br>
            <a:r>
              <a:rPr lang="it-IT" sz="3600" dirty="0" smtClean="0"/>
              <a:t>tipo A sottotipo H5N1</a:t>
            </a:r>
          </a:p>
        </p:txBody>
      </p:sp>
      <p:sp>
        <p:nvSpPr>
          <p:cNvPr id="50179" name="Rectangle 3"/>
          <p:cNvSpPr>
            <a:spLocks noGrp="1" noChangeArrowheads="1"/>
          </p:cNvSpPr>
          <p:nvPr>
            <p:ph type="body" idx="1"/>
          </p:nvPr>
        </p:nvSpPr>
        <p:spPr>
          <a:xfrm>
            <a:off x="468923" y="1628776"/>
            <a:ext cx="8229600" cy="4525963"/>
          </a:xfrm>
        </p:spPr>
        <p:txBody>
          <a:bodyPr/>
          <a:lstStyle/>
          <a:p>
            <a:pPr eaLnBrk="1" hangingPunct="1">
              <a:lnSpc>
                <a:spcPct val="80000"/>
              </a:lnSpc>
              <a:buFont typeface="Wingdings" pitchFamily="2" charset="2"/>
              <a:buNone/>
            </a:pPr>
            <a:r>
              <a:rPr lang="it-IT" sz="2400" b="1" dirty="0" smtClean="0">
                <a:solidFill>
                  <a:srgbClr val="FF33CC"/>
                </a:solidFill>
              </a:rPr>
              <a:t>	</a:t>
            </a:r>
            <a:r>
              <a:rPr lang="it-IT" sz="2400" b="1" dirty="0" smtClean="0"/>
              <a:t>malattia contagiosa degli animali causata da virus che normalmente infettano solo gli uccelli e meno frequentemente i maiali</a:t>
            </a:r>
          </a:p>
          <a:p>
            <a:pPr eaLnBrk="1" hangingPunct="1">
              <a:lnSpc>
                <a:spcPct val="80000"/>
              </a:lnSpc>
              <a:buFont typeface="Wingdings" pitchFamily="2" charset="2"/>
              <a:buNone/>
            </a:pPr>
            <a:endParaRPr lang="it-IT" sz="2400" b="1" dirty="0" smtClean="0"/>
          </a:p>
          <a:p>
            <a:pPr eaLnBrk="1" hangingPunct="1">
              <a:lnSpc>
                <a:spcPct val="80000"/>
              </a:lnSpc>
              <a:buFont typeface="Wingdings" pitchFamily="2" charset="2"/>
              <a:buNone/>
            </a:pPr>
            <a:endParaRPr lang="it-IT" sz="2400" b="1" dirty="0" smtClean="0"/>
          </a:p>
          <a:p>
            <a:pPr eaLnBrk="1" hangingPunct="1">
              <a:lnSpc>
                <a:spcPct val="80000"/>
              </a:lnSpc>
              <a:buFont typeface="Wingdings" pitchFamily="2" charset="2"/>
              <a:buNone/>
            </a:pPr>
            <a:r>
              <a:rPr lang="it-IT" sz="2400" b="1" dirty="0" smtClean="0"/>
              <a:t>				</a:t>
            </a:r>
            <a:r>
              <a:rPr lang="it-IT" sz="2000" b="1" dirty="0" smtClean="0"/>
              <a:t>tendenza a vivere in gruppi numerosi</a:t>
            </a:r>
          </a:p>
          <a:p>
            <a:pPr eaLnBrk="1" hangingPunct="1">
              <a:lnSpc>
                <a:spcPct val="80000"/>
              </a:lnSpc>
              <a:buFont typeface="Wingdings" pitchFamily="2" charset="2"/>
              <a:buNone/>
            </a:pPr>
            <a:endParaRPr lang="it-IT" sz="2400" b="1" dirty="0" smtClean="0"/>
          </a:p>
          <a:p>
            <a:pPr eaLnBrk="1" hangingPunct="1">
              <a:lnSpc>
                <a:spcPct val="80000"/>
              </a:lnSpc>
              <a:buFont typeface="Wingdings" pitchFamily="2" charset="2"/>
              <a:buNone/>
            </a:pPr>
            <a:r>
              <a:rPr lang="it-IT" sz="2400" b="1" dirty="0" smtClean="0"/>
              <a:t>    Uccelli	 	</a:t>
            </a:r>
          </a:p>
          <a:p>
            <a:pPr eaLnBrk="1" hangingPunct="1">
              <a:lnSpc>
                <a:spcPct val="80000"/>
              </a:lnSpc>
              <a:buFont typeface="Wingdings" pitchFamily="2" charset="2"/>
              <a:buNone/>
            </a:pPr>
            <a:r>
              <a:rPr lang="it-IT" sz="2000" b="1" dirty="0" smtClean="0"/>
              <a:t>                                           possibilità di compiere lunghe migrazioni</a:t>
            </a:r>
            <a:endParaRPr lang="it-IT" sz="2400" b="1" dirty="0" smtClean="0"/>
          </a:p>
          <a:p>
            <a:pPr eaLnBrk="1" hangingPunct="1">
              <a:lnSpc>
                <a:spcPct val="80000"/>
              </a:lnSpc>
              <a:buFont typeface="Wingdings" pitchFamily="2" charset="2"/>
              <a:buNone/>
            </a:pPr>
            <a:r>
              <a:rPr lang="it-IT" sz="2400" b="1" dirty="0" smtClean="0"/>
              <a:t> ospiti ideali	</a:t>
            </a:r>
            <a:r>
              <a:rPr lang="it-IT" sz="2000" b="1" dirty="0" smtClean="0"/>
              <a:t>	</a:t>
            </a:r>
            <a:endParaRPr lang="it-IT" sz="2400" b="1" dirty="0" smtClean="0"/>
          </a:p>
          <a:p>
            <a:pPr eaLnBrk="1" hangingPunct="1">
              <a:lnSpc>
                <a:spcPct val="80000"/>
              </a:lnSpc>
              <a:buFont typeface="Wingdings" pitchFamily="2" charset="2"/>
              <a:buNone/>
            </a:pPr>
            <a:endParaRPr lang="it-IT" sz="2000" b="1" dirty="0" smtClean="0"/>
          </a:p>
          <a:p>
            <a:pPr eaLnBrk="1" hangingPunct="1">
              <a:lnSpc>
                <a:spcPct val="80000"/>
              </a:lnSpc>
              <a:buFont typeface="Wingdings" pitchFamily="2" charset="2"/>
              <a:buNone/>
            </a:pPr>
            <a:r>
              <a:rPr lang="it-IT" sz="2400" b="1" dirty="0" smtClean="0"/>
              <a:t>				</a:t>
            </a:r>
            <a:r>
              <a:rPr lang="it-IT" sz="2000" b="1" dirty="0" smtClean="0"/>
              <a:t>affinità per l’ambiente acquatico	</a:t>
            </a:r>
          </a:p>
        </p:txBody>
      </p:sp>
      <p:sp>
        <p:nvSpPr>
          <p:cNvPr id="50180" name="AutoShape 4"/>
          <p:cNvSpPr>
            <a:spLocks noChangeArrowheads="1"/>
          </p:cNvSpPr>
          <p:nvPr/>
        </p:nvSpPr>
        <p:spPr bwMode="auto">
          <a:xfrm>
            <a:off x="2340220" y="4437063"/>
            <a:ext cx="647700" cy="215900"/>
          </a:xfrm>
          <a:prstGeom prst="rightArrow">
            <a:avLst>
              <a:gd name="adj1" fmla="val 50000"/>
              <a:gd name="adj2" fmla="val 81250"/>
            </a:avLst>
          </a:prstGeom>
          <a:solidFill>
            <a:schemeClr val="tx2"/>
          </a:solidFill>
          <a:ln w="9525">
            <a:solidFill>
              <a:srgbClr val="00CC00"/>
            </a:solidFill>
            <a:miter lim="800000"/>
            <a:headEnd/>
            <a:tailEnd/>
          </a:ln>
        </p:spPr>
        <p:txBody>
          <a:bodyPr wrap="none" anchor="ctr"/>
          <a:lstStyle/>
          <a:p>
            <a:endParaRPr lang="it-IT"/>
          </a:p>
        </p:txBody>
      </p:sp>
      <p:sp>
        <p:nvSpPr>
          <p:cNvPr id="50181" name="AutoShape 5"/>
          <p:cNvSpPr>
            <a:spLocks noChangeArrowheads="1"/>
          </p:cNvSpPr>
          <p:nvPr/>
        </p:nvSpPr>
        <p:spPr bwMode="auto">
          <a:xfrm rot="1509467">
            <a:off x="2268415" y="5157788"/>
            <a:ext cx="792774" cy="215900"/>
          </a:xfrm>
          <a:prstGeom prst="rightArrow">
            <a:avLst>
              <a:gd name="adj1" fmla="val 50000"/>
              <a:gd name="adj2" fmla="val 99449"/>
            </a:avLst>
          </a:prstGeom>
          <a:solidFill>
            <a:schemeClr val="tx2"/>
          </a:solidFill>
          <a:ln w="9525">
            <a:solidFill>
              <a:srgbClr val="00CC00"/>
            </a:solidFill>
            <a:miter lim="800000"/>
            <a:headEnd/>
            <a:tailEnd/>
          </a:ln>
        </p:spPr>
        <p:txBody>
          <a:bodyPr wrap="none" anchor="ctr"/>
          <a:lstStyle/>
          <a:p>
            <a:endParaRPr lang="it-IT"/>
          </a:p>
        </p:txBody>
      </p:sp>
      <p:sp>
        <p:nvSpPr>
          <p:cNvPr id="50182" name="AutoShape 6"/>
          <p:cNvSpPr>
            <a:spLocks noChangeArrowheads="1"/>
          </p:cNvSpPr>
          <p:nvPr/>
        </p:nvSpPr>
        <p:spPr bwMode="auto">
          <a:xfrm rot="-1473344">
            <a:off x="2268415" y="3716338"/>
            <a:ext cx="792774" cy="215900"/>
          </a:xfrm>
          <a:prstGeom prst="rightArrow">
            <a:avLst>
              <a:gd name="adj1" fmla="val 50000"/>
              <a:gd name="adj2" fmla="val 99449"/>
            </a:avLst>
          </a:prstGeom>
          <a:solidFill>
            <a:schemeClr val="tx2"/>
          </a:solidFill>
          <a:ln w="9525">
            <a:solidFill>
              <a:srgbClr val="00CC00"/>
            </a:solidFill>
            <a:miter lim="800000"/>
            <a:headEnd/>
            <a:tailEnd/>
          </a:ln>
        </p:spPr>
        <p:txBody>
          <a:bodyPr wrap="none" anchor="ctr"/>
          <a:lstStyle/>
          <a:p>
            <a:endParaRPr lang="it-IT"/>
          </a:p>
        </p:txBody>
      </p:sp>
      <p:pic>
        <p:nvPicPr>
          <p:cNvPr id="50183" name="Picture 7" descr="uccelli000"/>
          <p:cNvPicPr>
            <a:picLocks noChangeAspect="1" noChangeArrowheads="1"/>
          </p:cNvPicPr>
          <p:nvPr/>
        </p:nvPicPr>
        <p:blipFill>
          <a:blip r:embed="rId2" cstate="print"/>
          <a:srcRect/>
          <a:stretch>
            <a:fillRect/>
          </a:stretch>
        </p:blipFill>
        <p:spPr bwMode="auto">
          <a:xfrm>
            <a:off x="7020658" y="0"/>
            <a:ext cx="1973873" cy="1481138"/>
          </a:xfrm>
          <a:prstGeom prst="rect">
            <a:avLst/>
          </a:prstGeom>
          <a:noFill/>
          <a:ln w="9525">
            <a:noFill/>
            <a:miter lim="800000"/>
            <a:headEnd/>
            <a:tailEnd/>
          </a:ln>
        </p:spPr>
      </p:pic>
      <p:pic>
        <p:nvPicPr>
          <p:cNvPr id="50184" name="Picture 8" descr="uccelli004"/>
          <p:cNvPicPr>
            <a:picLocks noChangeAspect="1" noChangeArrowheads="1"/>
          </p:cNvPicPr>
          <p:nvPr/>
        </p:nvPicPr>
        <p:blipFill>
          <a:blip r:embed="rId3" cstate="print"/>
          <a:srcRect/>
          <a:stretch>
            <a:fillRect/>
          </a:stretch>
        </p:blipFill>
        <p:spPr bwMode="auto">
          <a:xfrm>
            <a:off x="178778" y="5229225"/>
            <a:ext cx="1874227" cy="140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sz="half" idx="1"/>
          </p:nvPr>
        </p:nvSpPr>
        <p:spPr>
          <a:xfrm>
            <a:off x="179512" y="116632"/>
            <a:ext cx="4316288" cy="5616624"/>
          </a:xfrm>
          <a:ln>
            <a:solidFill>
              <a:srgbClr val="FF9966"/>
            </a:solidFill>
          </a:ln>
        </p:spPr>
        <p:txBody>
          <a:bodyPr>
            <a:normAutofit/>
          </a:bodyPr>
          <a:lstStyle/>
          <a:p>
            <a:pPr algn="ctr" eaLnBrk="1" hangingPunct="1">
              <a:lnSpc>
                <a:spcPct val="80000"/>
              </a:lnSpc>
              <a:buFont typeface="Wingdings" pitchFamily="2" charset="2"/>
              <a:buNone/>
            </a:pPr>
            <a:r>
              <a:rPr lang="it-IT" b="1" dirty="0" smtClean="0">
                <a:solidFill>
                  <a:schemeClr val="tx2"/>
                </a:solidFill>
                <a:latin typeface="Arial" charset="0"/>
              </a:rPr>
              <a:t>Virus a bassa</a:t>
            </a:r>
          </a:p>
          <a:p>
            <a:pPr algn="ctr" eaLnBrk="1" hangingPunct="1">
              <a:lnSpc>
                <a:spcPct val="80000"/>
              </a:lnSpc>
              <a:buFont typeface="Wingdings" pitchFamily="2" charset="2"/>
              <a:buNone/>
            </a:pPr>
            <a:r>
              <a:rPr lang="it-IT" b="1" dirty="0" smtClean="0">
                <a:solidFill>
                  <a:schemeClr val="tx2"/>
                </a:solidFill>
                <a:latin typeface="Arial" charset="0"/>
              </a:rPr>
              <a:t>Patogenicità (LPAI)</a:t>
            </a:r>
          </a:p>
          <a:p>
            <a:pPr eaLnBrk="1" hangingPunct="1">
              <a:lnSpc>
                <a:spcPct val="80000"/>
              </a:lnSpc>
              <a:buFont typeface="Wingdings" pitchFamily="2" charset="2"/>
              <a:buNone/>
            </a:pPr>
            <a:endParaRPr lang="it-IT" b="1" dirty="0" smtClean="0">
              <a:solidFill>
                <a:schemeClr val="tx2"/>
              </a:solidFill>
              <a:latin typeface="Arial" charset="0"/>
            </a:endParaRPr>
          </a:p>
          <a:p>
            <a:pPr algn="just" eaLnBrk="1" hangingPunct="1">
              <a:lnSpc>
                <a:spcPct val="80000"/>
              </a:lnSpc>
              <a:buFont typeface="Wingdings" pitchFamily="2" charset="2"/>
              <a:buNone/>
            </a:pPr>
            <a:r>
              <a:rPr lang="it-IT" sz="2000" dirty="0" smtClean="0">
                <a:latin typeface="Times New Roman" pitchFamily="18" charset="0"/>
              </a:rPr>
              <a:t>	</a:t>
            </a:r>
            <a:r>
              <a:rPr lang="it-IT" sz="1800" dirty="0" smtClean="0">
                <a:latin typeface="Times New Roman" pitchFamily="18" charset="0"/>
              </a:rPr>
              <a:t>Colpisce volatili selvatici e domestici</a:t>
            </a:r>
          </a:p>
          <a:p>
            <a:pPr algn="just" eaLnBrk="1" hangingPunct="1">
              <a:lnSpc>
                <a:spcPct val="80000"/>
              </a:lnSpc>
              <a:buFont typeface="Wingdings" pitchFamily="2" charset="2"/>
              <a:buNone/>
            </a:pPr>
            <a:endParaRPr lang="it-IT" sz="1800" dirty="0" smtClean="0">
              <a:latin typeface="Times New Roman" pitchFamily="18" charset="0"/>
            </a:endParaRPr>
          </a:p>
          <a:p>
            <a:pPr algn="just" eaLnBrk="1" hangingPunct="1">
              <a:lnSpc>
                <a:spcPct val="80000"/>
              </a:lnSpc>
              <a:buFont typeface="Wingdings" pitchFamily="2" charset="2"/>
              <a:buNone/>
            </a:pPr>
            <a:r>
              <a:rPr lang="it-IT" sz="1800" dirty="0" smtClean="0">
                <a:latin typeface="Times New Roman" pitchFamily="18" charset="0"/>
              </a:rPr>
              <a:t>	I selvatici non manifestano la forma clinica ma il virus si replica e viene eliminato (feci)</a:t>
            </a:r>
          </a:p>
          <a:p>
            <a:pPr algn="just" eaLnBrk="1" hangingPunct="1">
              <a:lnSpc>
                <a:spcPct val="80000"/>
              </a:lnSpc>
              <a:buFont typeface="Wingdings" pitchFamily="2" charset="2"/>
              <a:buNone/>
            </a:pPr>
            <a:endParaRPr lang="it-IT" sz="1800" b="1" dirty="0" smtClean="0">
              <a:latin typeface="Times New Roman" pitchFamily="18" charset="0"/>
            </a:endParaRPr>
          </a:p>
          <a:p>
            <a:pPr algn="just" eaLnBrk="1" hangingPunct="1">
              <a:lnSpc>
                <a:spcPct val="80000"/>
              </a:lnSpc>
              <a:buFont typeface="Wingdings" pitchFamily="2" charset="2"/>
              <a:buNone/>
            </a:pPr>
            <a:r>
              <a:rPr lang="it-IT" sz="1800" dirty="0" smtClean="0">
                <a:latin typeface="Times New Roman" pitchFamily="18" charset="0"/>
              </a:rPr>
              <a:t>	E’ sostenuta da tutti i sottotipi  (H1-H16)</a:t>
            </a:r>
          </a:p>
          <a:p>
            <a:pPr algn="just" eaLnBrk="1" hangingPunct="1">
              <a:lnSpc>
                <a:spcPct val="80000"/>
              </a:lnSpc>
              <a:buFont typeface="Wingdings" pitchFamily="2" charset="2"/>
              <a:buNone/>
            </a:pPr>
            <a:endParaRPr lang="it-IT" sz="1800" dirty="0" smtClean="0">
              <a:latin typeface="Times New Roman" pitchFamily="18" charset="0"/>
            </a:endParaRPr>
          </a:p>
          <a:p>
            <a:pPr algn="just" eaLnBrk="1" hangingPunct="1">
              <a:lnSpc>
                <a:spcPct val="80000"/>
              </a:lnSpc>
              <a:buFont typeface="Wingdings" pitchFamily="2" charset="2"/>
              <a:buNone/>
            </a:pPr>
            <a:r>
              <a:rPr lang="it-IT" sz="1800" dirty="0" smtClean="0">
                <a:latin typeface="Times New Roman" pitchFamily="18" charset="0"/>
              </a:rPr>
              <a:t>	L’HA presenta un sito di taglio riconosciuto da </a:t>
            </a:r>
            <a:r>
              <a:rPr lang="it-IT" sz="1800" dirty="0" smtClean="0">
                <a:solidFill>
                  <a:srgbClr val="FF0000"/>
                </a:solidFill>
                <a:latin typeface="Times New Roman" pitchFamily="18" charset="0"/>
              </a:rPr>
              <a:t>proteasi cellulari presenti solo nelle mucose respiratorie ed enteriche </a:t>
            </a:r>
            <a:r>
              <a:rPr lang="it-IT" sz="1800" dirty="0" smtClean="0">
                <a:latin typeface="Times New Roman" pitchFamily="18" charset="0"/>
              </a:rPr>
              <a:t>che ne permette l’attivazione e la successiva diffusione, attraverso secreti respiratori e le feci. </a:t>
            </a:r>
            <a:endParaRPr lang="it-IT" sz="1800" b="1" dirty="0" smtClean="0">
              <a:latin typeface="Times New Roman" pitchFamily="18" charset="0"/>
            </a:endParaRPr>
          </a:p>
          <a:p>
            <a:pPr eaLnBrk="1" hangingPunct="1">
              <a:lnSpc>
                <a:spcPct val="80000"/>
              </a:lnSpc>
              <a:buFont typeface="Wingdings" pitchFamily="2" charset="2"/>
              <a:buNone/>
            </a:pPr>
            <a:r>
              <a:rPr lang="it-IT" sz="2000" dirty="0" smtClean="0"/>
              <a:t>	</a:t>
            </a:r>
          </a:p>
        </p:txBody>
      </p:sp>
      <p:sp>
        <p:nvSpPr>
          <p:cNvPr id="51203" name="Rectangle 3"/>
          <p:cNvSpPr>
            <a:spLocks noGrp="1" noChangeArrowheads="1"/>
          </p:cNvSpPr>
          <p:nvPr>
            <p:ph type="body" sz="half" idx="2"/>
          </p:nvPr>
        </p:nvSpPr>
        <p:spPr>
          <a:xfrm>
            <a:off x="4643804" y="116632"/>
            <a:ext cx="4320684" cy="5576888"/>
          </a:xfrm>
          <a:ln>
            <a:solidFill>
              <a:srgbClr val="00CC00"/>
            </a:solidFill>
          </a:ln>
        </p:spPr>
        <p:txBody>
          <a:bodyPr>
            <a:normAutofit lnSpcReduction="10000"/>
          </a:bodyPr>
          <a:lstStyle/>
          <a:p>
            <a:pPr algn="ctr" eaLnBrk="1" hangingPunct="1">
              <a:lnSpc>
                <a:spcPct val="80000"/>
              </a:lnSpc>
              <a:buFont typeface="Wingdings" pitchFamily="2" charset="2"/>
              <a:buNone/>
            </a:pPr>
            <a:r>
              <a:rPr lang="it-IT" b="1" dirty="0" smtClean="0">
                <a:solidFill>
                  <a:schemeClr val="tx2"/>
                </a:solidFill>
                <a:latin typeface="Arial" charset="0"/>
              </a:rPr>
              <a:t>Virus ad alta</a:t>
            </a:r>
          </a:p>
          <a:p>
            <a:pPr algn="ctr" eaLnBrk="1" hangingPunct="1">
              <a:lnSpc>
                <a:spcPct val="80000"/>
              </a:lnSpc>
              <a:buFont typeface="Wingdings" pitchFamily="2" charset="2"/>
              <a:buNone/>
            </a:pPr>
            <a:r>
              <a:rPr lang="it-IT" b="1" dirty="0" smtClean="0">
                <a:solidFill>
                  <a:schemeClr val="tx2"/>
                </a:solidFill>
                <a:latin typeface="Arial" charset="0"/>
              </a:rPr>
              <a:t>Patogenicità (HPAI)</a:t>
            </a:r>
          </a:p>
          <a:p>
            <a:pPr eaLnBrk="1" hangingPunct="1">
              <a:lnSpc>
                <a:spcPct val="80000"/>
              </a:lnSpc>
              <a:buFont typeface="Wingdings" pitchFamily="2" charset="2"/>
              <a:buNone/>
            </a:pPr>
            <a:endParaRPr lang="it-IT" dirty="0" smtClean="0">
              <a:solidFill>
                <a:schemeClr val="tx2"/>
              </a:solidFill>
              <a:latin typeface="Times New Roman" pitchFamily="18" charset="0"/>
            </a:endParaRPr>
          </a:p>
          <a:p>
            <a:pPr algn="just" eaLnBrk="1" hangingPunct="1">
              <a:lnSpc>
                <a:spcPct val="80000"/>
              </a:lnSpc>
              <a:buFont typeface="Wingdings" pitchFamily="2" charset="2"/>
              <a:buNone/>
            </a:pPr>
            <a:r>
              <a:rPr lang="it-IT" sz="2000" dirty="0" smtClean="0">
                <a:latin typeface="Times New Roman" pitchFamily="18" charset="0"/>
              </a:rPr>
              <a:t>	</a:t>
            </a:r>
            <a:r>
              <a:rPr lang="it-IT" sz="1800" dirty="0" smtClean="0">
                <a:latin typeface="Times New Roman" pitchFamily="18" charset="0"/>
              </a:rPr>
              <a:t>E’ determinata esclusivamente dai sottotipi H5 e H7 </a:t>
            </a:r>
          </a:p>
          <a:p>
            <a:pPr algn="just" eaLnBrk="1" hangingPunct="1">
              <a:lnSpc>
                <a:spcPct val="80000"/>
              </a:lnSpc>
              <a:buFont typeface="Wingdings" pitchFamily="2" charset="2"/>
              <a:buNone/>
            </a:pPr>
            <a:endParaRPr lang="it-IT" sz="1800" dirty="0" smtClean="0">
              <a:latin typeface="Times New Roman" pitchFamily="18" charset="0"/>
            </a:endParaRPr>
          </a:p>
          <a:p>
            <a:pPr algn="just" eaLnBrk="1" hangingPunct="1">
              <a:lnSpc>
                <a:spcPct val="80000"/>
              </a:lnSpc>
              <a:buFont typeface="Wingdings" pitchFamily="2" charset="2"/>
              <a:buNone/>
            </a:pPr>
            <a:r>
              <a:rPr lang="it-IT" sz="1800" dirty="0" smtClean="0">
                <a:latin typeface="Times New Roman" pitchFamily="18" charset="0"/>
              </a:rPr>
              <a:t>	Ha un alto potere infettivo, patogeno e di </a:t>
            </a:r>
            <a:r>
              <a:rPr lang="it-IT" sz="1800" dirty="0" err="1" smtClean="0">
                <a:latin typeface="Times New Roman" pitchFamily="18" charset="0"/>
              </a:rPr>
              <a:t>trasmissibilita’</a:t>
            </a:r>
            <a:endParaRPr lang="it-IT" sz="1800" dirty="0" smtClean="0">
              <a:latin typeface="Times New Roman" pitchFamily="18" charset="0"/>
            </a:endParaRPr>
          </a:p>
          <a:p>
            <a:pPr algn="just" eaLnBrk="1" hangingPunct="1">
              <a:lnSpc>
                <a:spcPct val="80000"/>
              </a:lnSpc>
              <a:buFont typeface="Wingdings" pitchFamily="2" charset="2"/>
              <a:buNone/>
            </a:pPr>
            <a:endParaRPr lang="it-IT" sz="1800" dirty="0" smtClean="0">
              <a:latin typeface="Times New Roman" pitchFamily="18" charset="0"/>
            </a:endParaRPr>
          </a:p>
          <a:p>
            <a:pPr algn="just" eaLnBrk="1" hangingPunct="1">
              <a:lnSpc>
                <a:spcPct val="80000"/>
              </a:lnSpc>
              <a:buFont typeface="Wingdings" pitchFamily="2" charset="2"/>
              <a:buNone/>
            </a:pPr>
            <a:r>
              <a:rPr lang="it-IT" sz="1800" dirty="0" smtClean="0">
                <a:latin typeface="Times New Roman" pitchFamily="18" charset="0"/>
              </a:rPr>
              <a:t>	Quando colpisce un allevamento  avicolo  causa in genere la mortalità della totalità dei soggetti (</a:t>
            </a:r>
            <a:r>
              <a:rPr lang="it-IT" sz="1800" b="1" dirty="0" smtClean="0">
                <a:latin typeface="Times New Roman" pitchFamily="18" charset="0"/>
              </a:rPr>
              <a:t>peste aviaria </a:t>
            </a:r>
            <a:r>
              <a:rPr lang="it-IT" sz="1800" dirty="0" smtClean="0">
                <a:latin typeface="Times New Roman" pitchFamily="18" charset="0"/>
              </a:rPr>
              <a:t>descritta in Italia per la prima volta nel 1878)</a:t>
            </a:r>
          </a:p>
          <a:p>
            <a:pPr algn="just" eaLnBrk="1" hangingPunct="1">
              <a:lnSpc>
                <a:spcPct val="80000"/>
              </a:lnSpc>
              <a:buFont typeface="Wingdings" pitchFamily="2" charset="2"/>
              <a:buNone/>
            </a:pPr>
            <a:endParaRPr lang="it-IT" sz="1800" dirty="0" smtClean="0">
              <a:latin typeface="Times New Roman" pitchFamily="18" charset="0"/>
            </a:endParaRPr>
          </a:p>
          <a:p>
            <a:pPr algn="just" eaLnBrk="1" hangingPunct="1">
              <a:lnSpc>
                <a:spcPct val="80000"/>
              </a:lnSpc>
              <a:buFont typeface="Wingdings" pitchFamily="2" charset="2"/>
              <a:buNone/>
            </a:pPr>
            <a:r>
              <a:rPr lang="it-IT" sz="1800" dirty="0" smtClean="0">
                <a:latin typeface="Times New Roman" pitchFamily="18" charset="0"/>
              </a:rPr>
              <a:t>	L’HA presenta un sito di taglio riconosciuto  da diverse </a:t>
            </a:r>
            <a:r>
              <a:rPr lang="it-IT" sz="1800" dirty="0" smtClean="0">
                <a:solidFill>
                  <a:srgbClr val="FF0000"/>
                </a:solidFill>
                <a:latin typeface="Times New Roman" pitchFamily="18" charset="0"/>
              </a:rPr>
              <a:t>proteasi ubiquitarie </a:t>
            </a:r>
            <a:r>
              <a:rPr lang="it-IT" sz="1800" dirty="0" smtClean="0">
                <a:latin typeface="Times New Roman" pitchFamily="18" charset="0"/>
              </a:rPr>
              <a:t>in diversi organi per cui il virus può infettare diversi tipi di tessuti e dare infezioni sistemiche con elevata mortalità.</a:t>
            </a:r>
          </a:p>
          <a:p>
            <a:pPr eaLnBrk="1" hangingPunct="1">
              <a:lnSpc>
                <a:spcPct val="80000"/>
              </a:lnSpc>
              <a:buFont typeface="Wingdings" pitchFamily="2" charset="2"/>
              <a:buNone/>
            </a:pPr>
            <a:endParaRPr lang="it-IT" sz="1800" dirty="0" smtClean="0">
              <a:latin typeface="Times New Roman" pitchFamily="18" charset="0"/>
            </a:endParaRPr>
          </a:p>
          <a:p>
            <a:pPr eaLnBrk="1" hangingPunct="1">
              <a:lnSpc>
                <a:spcPct val="80000"/>
              </a:lnSpc>
              <a:buFont typeface="Wingdings" pitchFamily="2" charset="2"/>
              <a:buNone/>
            </a:pPr>
            <a:r>
              <a:rPr lang="it-IT" sz="1800" dirty="0" smtClean="0">
                <a:solidFill>
                  <a:srgbClr val="00CC00"/>
                </a:solidFill>
                <a:latin typeface="Times New Roman" pitchFamily="18" charset="0"/>
              </a:rPr>
              <a:t>	</a:t>
            </a:r>
          </a:p>
        </p:txBody>
      </p:sp>
      <p:pic>
        <p:nvPicPr>
          <p:cNvPr id="4" name="Picture 3"/>
          <p:cNvPicPr>
            <a:picLocks noChangeAspect="1" noChangeArrowheads="1"/>
          </p:cNvPicPr>
          <p:nvPr/>
        </p:nvPicPr>
        <p:blipFill>
          <a:blip r:embed="rId2" cstate="print"/>
          <a:srcRect/>
          <a:stretch>
            <a:fillRect/>
          </a:stretch>
        </p:blipFill>
        <p:spPr bwMode="auto">
          <a:xfrm rot="5400000">
            <a:off x="1411412" y="4876924"/>
            <a:ext cx="1712664" cy="2160239"/>
          </a:xfrm>
          <a:prstGeom prst="rect">
            <a:avLst/>
          </a:prstGeom>
          <a:noFill/>
          <a:ln w="9525">
            <a:noFill/>
            <a:miter lim="800000"/>
            <a:headEnd/>
            <a:tailEnd/>
          </a:ln>
        </p:spPr>
      </p:pic>
      <p:pic>
        <p:nvPicPr>
          <p:cNvPr id="16385" name="Picture 1"/>
          <p:cNvPicPr>
            <a:picLocks noChangeAspect="1" noChangeArrowheads="1"/>
          </p:cNvPicPr>
          <p:nvPr/>
        </p:nvPicPr>
        <p:blipFill>
          <a:blip r:embed="rId3" cstate="print"/>
          <a:srcRect/>
          <a:stretch>
            <a:fillRect/>
          </a:stretch>
        </p:blipFill>
        <p:spPr bwMode="auto">
          <a:xfrm rot="5400000">
            <a:off x="5865072" y="5010103"/>
            <a:ext cx="1728192" cy="1878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00034" y="0"/>
            <a:ext cx="8229600" cy="1143000"/>
          </a:xfrm>
        </p:spPr>
        <p:txBody>
          <a:bodyPr/>
          <a:lstStyle/>
          <a:p>
            <a:pPr eaLnBrk="1" hangingPunct="1"/>
            <a:r>
              <a:rPr lang="it-IT" sz="3600" b="1" dirty="0" smtClean="0">
                <a:latin typeface="Times New Roman" pitchFamily="18" charset="0"/>
              </a:rPr>
              <a:t>Virus dell</a:t>
            </a:r>
            <a:r>
              <a:rPr lang="it-IT" sz="3600" b="1" dirty="0" smtClean="0"/>
              <a:t>’</a:t>
            </a:r>
            <a:r>
              <a:rPr lang="it-IT" sz="3600" b="1" dirty="0" smtClean="0">
                <a:latin typeface="Times New Roman" pitchFamily="18" charset="0"/>
              </a:rPr>
              <a:t>influenza umana</a:t>
            </a:r>
          </a:p>
        </p:txBody>
      </p:sp>
      <p:sp>
        <p:nvSpPr>
          <p:cNvPr id="40963" name="Rectangle 3"/>
          <p:cNvSpPr>
            <a:spLocks noGrp="1" noChangeArrowheads="1"/>
          </p:cNvSpPr>
          <p:nvPr>
            <p:ph type="body" sz="half" idx="1"/>
          </p:nvPr>
        </p:nvSpPr>
        <p:spPr>
          <a:xfrm>
            <a:off x="395654" y="1412876"/>
            <a:ext cx="8291146" cy="5184775"/>
          </a:xfrm>
        </p:spPr>
        <p:txBody>
          <a:bodyPr>
            <a:normAutofit fontScale="92500" lnSpcReduction="10000"/>
          </a:bodyPr>
          <a:lstStyle/>
          <a:p>
            <a:pPr eaLnBrk="1" hangingPunct="1">
              <a:lnSpc>
                <a:spcPct val="80000"/>
              </a:lnSpc>
              <a:buFont typeface="Wingdings" pitchFamily="2" charset="2"/>
              <a:buNone/>
            </a:pPr>
            <a:r>
              <a:rPr lang="it-IT" sz="2400" dirty="0" smtClean="0">
                <a:solidFill>
                  <a:srgbClr val="FF0000"/>
                </a:solidFill>
                <a:latin typeface="Times New Roman" pitchFamily="18" charset="0"/>
              </a:rPr>
              <a:t>         </a:t>
            </a:r>
          </a:p>
          <a:p>
            <a:pPr eaLnBrk="1" hangingPunct="1">
              <a:lnSpc>
                <a:spcPct val="80000"/>
              </a:lnSpc>
              <a:buFont typeface="Wingdings" pitchFamily="2" charset="2"/>
              <a:buNone/>
            </a:pPr>
            <a:r>
              <a:rPr lang="it-IT" sz="2400" dirty="0" smtClean="0">
                <a:solidFill>
                  <a:srgbClr val="FF0000"/>
                </a:solidFill>
                <a:latin typeface="Times New Roman" pitchFamily="18" charset="0"/>
              </a:rPr>
              <a:t>		</a:t>
            </a:r>
            <a:r>
              <a:rPr lang="it-IT" sz="2800" b="1" dirty="0" smtClean="0">
                <a:latin typeface="Times New Roman" pitchFamily="18" charset="0"/>
              </a:rPr>
              <a:t>Tre tipi di virus 	</a:t>
            </a:r>
          </a:p>
          <a:p>
            <a:pPr eaLnBrk="1" hangingPunct="1">
              <a:lnSpc>
                <a:spcPct val="80000"/>
              </a:lnSpc>
              <a:buFont typeface="Wingdings" pitchFamily="2" charset="2"/>
              <a:buNone/>
            </a:pPr>
            <a:r>
              <a:rPr lang="it-IT" sz="2800" b="1" dirty="0" smtClean="0">
                <a:latin typeface="Times New Roman" pitchFamily="18" charset="0"/>
              </a:rPr>
              <a:t>		genere </a:t>
            </a:r>
            <a:r>
              <a:rPr lang="it-IT" sz="2800" b="1" dirty="0" err="1" smtClean="0">
                <a:latin typeface="Times New Roman" pitchFamily="18" charset="0"/>
              </a:rPr>
              <a:t>Orthomixovirus</a:t>
            </a:r>
            <a:r>
              <a:rPr lang="it-IT" sz="2800" b="1" dirty="0" smtClean="0">
                <a:latin typeface="Times New Roman" pitchFamily="18" charset="0"/>
              </a:rPr>
              <a:t>:</a:t>
            </a:r>
            <a:endParaRPr lang="en-US" sz="2800" b="1" dirty="0" smtClean="0">
              <a:latin typeface="Times New Roman" pitchFamily="18" charset="0"/>
            </a:endParaRPr>
          </a:p>
          <a:p>
            <a:pPr eaLnBrk="1" hangingPunct="1">
              <a:lnSpc>
                <a:spcPct val="120000"/>
              </a:lnSpc>
              <a:spcBef>
                <a:spcPct val="10000"/>
              </a:spcBef>
              <a:buClrTx/>
              <a:buSzTx/>
              <a:buFontTx/>
              <a:buNone/>
            </a:pPr>
            <a:r>
              <a:rPr lang="en-US" sz="2400" b="1" dirty="0" smtClean="0">
                <a:latin typeface="Times New Roman" pitchFamily="18" charset="0"/>
              </a:rPr>
              <a:t>			</a:t>
            </a:r>
            <a:endParaRPr lang="en-US" sz="1800" b="1" dirty="0" smtClean="0">
              <a:latin typeface="Times New Roman" pitchFamily="18" charset="0"/>
            </a:endParaRPr>
          </a:p>
          <a:p>
            <a:pPr eaLnBrk="1" hangingPunct="1">
              <a:lnSpc>
                <a:spcPct val="120000"/>
              </a:lnSpc>
              <a:spcBef>
                <a:spcPct val="10000"/>
              </a:spcBef>
              <a:buClrTx/>
              <a:buSzTx/>
              <a:buFontTx/>
              <a:buNone/>
            </a:pPr>
            <a:r>
              <a:rPr lang="en-US" sz="2400" b="1" dirty="0" smtClean="0">
                <a:latin typeface="Times New Roman" pitchFamily="18" charset="0"/>
              </a:rPr>
              <a:t>			</a:t>
            </a:r>
            <a:r>
              <a:rPr lang="en-US" sz="2400" b="1" dirty="0" err="1" smtClean="0">
                <a:solidFill>
                  <a:srgbClr val="FF0000"/>
                </a:solidFill>
                <a:latin typeface="Times New Roman" pitchFamily="18" charset="0"/>
              </a:rPr>
              <a:t>tipo</a:t>
            </a:r>
            <a:r>
              <a:rPr lang="en-US" sz="2400" b="1" dirty="0" smtClean="0">
                <a:solidFill>
                  <a:srgbClr val="FF0000"/>
                </a:solidFill>
                <a:latin typeface="Times New Roman" pitchFamily="18" charset="0"/>
              </a:rPr>
              <a:t> A</a:t>
            </a:r>
            <a:r>
              <a:rPr lang="en-US" sz="2400" b="1" dirty="0" smtClean="0">
                <a:latin typeface="Times New Roman" pitchFamily="18" charset="0"/>
              </a:rPr>
              <a:t>: </a:t>
            </a:r>
            <a:r>
              <a:rPr lang="en-US" sz="2400" b="1" dirty="0" err="1" smtClean="0">
                <a:latin typeface="Times New Roman" pitchFamily="18" charset="0"/>
              </a:rPr>
              <a:t>animali</a:t>
            </a:r>
            <a:r>
              <a:rPr lang="en-US" sz="2400" b="1" dirty="0" smtClean="0">
                <a:latin typeface="Times New Roman" pitchFamily="18" charset="0"/>
              </a:rPr>
              <a:t> (</a:t>
            </a:r>
            <a:r>
              <a:rPr lang="en-US" sz="2400" b="1" dirty="0" err="1" smtClean="0">
                <a:latin typeface="Times New Roman" pitchFamily="18" charset="0"/>
              </a:rPr>
              <a:t>uccelli</a:t>
            </a:r>
            <a:r>
              <a:rPr lang="en-US" sz="2400" b="1" dirty="0" smtClean="0">
                <a:latin typeface="Times New Roman" pitchFamily="18" charset="0"/>
              </a:rPr>
              <a:t> </a:t>
            </a:r>
            <a:r>
              <a:rPr lang="en-US" sz="2400" b="1" dirty="0" err="1" smtClean="0">
                <a:latin typeface="Times New Roman" pitchFamily="18" charset="0"/>
              </a:rPr>
              <a:t>selvatici</a:t>
            </a:r>
            <a:r>
              <a:rPr lang="en-US" sz="2400" b="1" dirty="0" smtClean="0">
                <a:latin typeface="Times New Roman" pitchFamily="18" charset="0"/>
              </a:rPr>
              <a:t> e </a:t>
            </a:r>
            <a:r>
              <a:rPr lang="en-US" sz="2400" b="1" dirty="0" err="1" smtClean="0">
                <a:latin typeface="Times New Roman" pitchFamily="18" charset="0"/>
              </a:rPr>
              <a:t>domestici</a:t>
            </a:r>
            <a:r>
              <a:rPr lang="en-US" sz="2400" b="1" dirty="0" smtClean="0">
                <a:latin typeface="Times New Roman" pitchFamily="18" charset="0"/>
              </a:rPr>
              <a:t>, </a:t>
            </a:r>
            <a:r>
              <a:rPr lang="en-US" sz="2400" b="1" dirty="0" err="1" smtClean="0">
                <a:latin typeface="Times New Roman" pitchFamily="18" charset="0"/>
              </a:rPr>
              <a:t>suini</a:t>
            </a:r>
            <a:r>
              <a:rPr lang="en-US" sz="2400" b="1" dirty="0" smtClean="0">
                <a:latin typeface="Times New Roman" pitchFamily="18" charset="0"/>
              </a:rPr>
              <a:t> 		</a:t>
            </a:r>
            <a:r>
              <a:rPr lang="en-US" sz="2400" b="1" dirty="0" err="1" smtClean="0">
                <a:latin typeface="Times New Roman" pitchFamily="18" charset="0"/>
              </a:rPr>
              <a:t>etc</a:t>
            </a:r>
            <a:r>
              <a:rPr lang="en-US" sz="2400" b="1" dirty="0" smtClean="0">
                <a:latin typeface="Times New Roman" pitchFamily="18" charset="0"/>
              </a:rPr>
              <a:t>) e </a:t>
            </a:r>
            <a:r>
              <a:rPr lang="en-US" sz="2400" b="1" dirty="0" err="1" smtClean="0">
                <a:latin typeface="Times New Roman" pitchFamily="18" charset="0"/>
              </a:rPr>
              <a:t>uomo</a:t>
            </a:r>
            <a:endParaRPr lang="en-US" sz="2400" b="1" dirty="0" smtClean="0">
              <a:latin typeface="Times New Roman" pitchFamily="18" charset="0"/>
            </a:endParaRPr>
          </a:p>
          <a:p>
            <a:pPr eaLnBrk="1" hangingPunct="1">
              <a:lnSpc>
                <a:spcPct val="120000"/>
              </a:lnSpc>
              <a:spcBef>
                <a:spcPct val="10000"/>
              </a:spcBef>
              <a:buClrTx/>
              <a:buSzTx/>
              <a:buFontTx/>
              <a:buNone/>
            </a:pPr>
            <a:r>
              <a:rPr lang="en-US" sz="2400" b="1" dirty="0" smtClean="0">
                <a:latin typeface="Times New Roman" pitchFamily="18" charset="0"/>
              </a:rPr>
              <a:t>		    	</a:t>
            </a:r>
            <a:r>
              <a:rPr lang="en-US" sz="2400" b="1" dirty="0" err="1" smtClean="0">
                <a:latin typeface="Times New Roman" pitchFamily="18" charset="0"/>
              </a:rPr>
              <a:t>epidemie</a:t>
            </a:r>
            <a:r>
              <a:rPr lang="en-US" sz="2400" b="1" dirty="0" smtClean="0">
                <a:latin typeface="Times New Roman" pitchFamily="18" charset="0"/>
              </a:rPr>
              <a:t> e </a:t>
            </a:r>
            <a:r>
              <a:rPr lang="en-US" sz="2400" b="1" dirty="0" err="1" smtClean="0">
                <a:latin typeface="Times New Roman" pitchFamily="18" charset="0"/>
              </a:rPr>
              <a:t>pandemie</a:t>
            </a:r>
            <a:endParaRPr lang="en-US" sz="2400" b="1" dirty="0" smtClean="0">
              <a:latin typeface="Times New Roman" pitchFamily="18" charset="0"/>
            </a:endParaRPr>
          </a:p>
          <a:p>
            <a:pPr eaLnBrk="1" hangingPunct="1">
              <a:lnSpc>
                <a:spcPct val="120000"/>
              </a:lnSpc>
              <a:spcBef>
                <a:spcPct val="10000"/>
              </a:spcBef>
              <a:buClrTx/>
              <a:buSzTx/>
              <a:buFontTx/>
              <a:buNone/>
            </a:pPr>
            <a:r>
              <a:rPr lang="en-US" sz="2400" b="1" dirty="0" smtClean="0">
                <a:latin typeface="Times New Roman" pitchFamily="18" charset="0"/>
              </a:rPr>
              <a:t>			</a:t>
            </a:r>
            <a:r>
              <a:rPr lang="en-US" sz="2400" b="1" dirty="0" err="1" smtClean="0">
                <a:latin typeface="Times New Roman" pitchFamily="18" charset="0"/>
              </a:rPr>
              <a:t>suddiviso</a:t>
            </a:r>
            <a:r>
              <a:rPr lang="en-US" sz="2400" b="1" dirty="0" smtClean="0">
                <a:latin typeface="Times New Roman" pitchFamily="18" charset="0"/>
              </a:rPr>
              <a:t> in </a:t>
            </a:r>
            <a:r>
              <a:rPr lang="en-US" sz="2400" b="1" dirty="0" err="1" smtClean="0">
                <a:latin typeface="Times New Roman" pitchFamily="18" charset="0"/>
              </a:rPr>
              <a:t>sottotipi</a:t>
            </a:r>
            <a:r>
              <a:rPr lang="en-US" sz="2400" b="1" dirty="0" smtClean="0">
                <a:latin typeface="Times New Roman" pitchFamily="18" charset="0"/>
              </a:rPr>
              <a:t> (16 HA e 9 NA)</a:t>
            </a:r>
          </a:p>
          <a:p>
            <a:pPr eaLnBrk="1" hangingPunct="1">
              <a:lnSpc>
                <a:spcPct val="120000"/>
              </a:lnSpc>
              <a:spcBef>
                <a:spcPct val="10000"/>
              </a:spcBef>
              <a:buClrTx/>
              <a:buSzTx/>
              <a:buFontTx/>
              <a:buNone/>
            </a:pPr>
            <a:r>
              <a:rPr lang="en-US" sz="2400" b="1" dirty="0" smtClean="0">
                <a:latin typeface="Times New Roman" pitchFamily="18" charset="0"/>
              </a:rPr>
              <a:t>			</a:t>
            </a:r>
            <a:r>
              <a:rPr lang="en-US" sz="2400" b="1" dirty="0" err="1" smtClean="0">
                <a:solidFill>
                  <a:srgbClr val="FF0000"/>
                </a:solidFill>
                <a:latin typeface="Times New Roman" pitchFamily="18" charset="0"/>
              </a:rPr>
              <a:t>tipo</a:t>
            </a:r>
            <a:r>
              <a:rPr lang="en-US" sz="2400" b="1" dirty="0" smtClean="0">
                <a:solidFill>
                  <a:srgbClr val="FF0000"/>
                </a:solidFill>
                <a:latin typeface="Times New Roman" pitchFamily="18" charset="0"/>
              </a:rPr>
              <a:t> B</a:t>
            </a:r>
            <a:r>
              <a:rPr lang="en-US" sz="2400" b="1" dirty="0" smtClean="0">
                <a:latin typeface="Times New Roman" pitchFamily="18" charset="0"/>
              </a:rPr>
              <a:t>: </a:t>
            </a:r>
            <a:r>
              <a:rPr lang="en-US" sz="2400" b="1" dirty="0" err="1" smtClean="0">
                <a:latin typeface="Times New Roman" pitchFamily="18" charset="0"/>
              </a:rPr>
              <a:t>uomo</a:t>
            </a:r>
            <a:r>
              <a:rPr lang="en-US" sz="2400" b="1" dirty="0" smtClean="0">
                <a:latin typeface="Times New Roman" pitchFamily="18" charset="0"/>
              </a:rPr>
              <a:t>, </a:t>
            </a:r>
            <a:r>
              <a:rPr lang="en-US" sz="2400" b="1" dirty="0" err="1" smtClean="0">
                <a:latin typeface="Times New Roman" pitchFamily="18" charset="0"/>
              </a:rPr>
              <a:t>principalmente</a:t>
            </a:r>
            <a:r>
              <a:rPr lang="en-US" sz="2400" b="1" dirty="0" smtClean="0">
                <a:latin typeface="Times New Roman" pitchFamily="18" charset="0"/>
              </a:rPr>
              <a:t> bambini</a:t>
            </a:r>
          </a:p>
          <a:p>
            <a:pPr eaLnBrk="1" hangingPunct="1">
              <a:lnSpc>
                <a:spcPct val="120000"/>
              </a:lnSpc>
              <a:spcBef>
                <a:spcPct val="10000"/>
              </a:spcBef>
              <a:buClrTx/>
              <a:buSzTx/>
              <a:buFontTx/>
              <a:buNone/>
            </a:pPr>
            <a:r>
              <a:rPr lang="en-US" sz="2400" b="1" dirty="0" smtClean="0">
                <a:latin typeface="Times New Roman" pitchFamily="18" charset="0"/>
              </a:rPr>
              <a:t>		    	</a:t>
            </a:r>
            <a:r>
              <a:rPr lang="en-US" sz="2400" b="1" dirty="0" err="1" smtClean="0">
                <a:latin typeface="Times New Roman" pitchFamily="18" charset="0"/>
              </a:rPr>
              <a:t>piccole</a:t>
            </a:r>
            <a:r>
              <a:rPr lang="en-US" sz="2400" b="1" dirty="0" smtClean="0">
                <a:latin typeface="Times New Roman" pitchFamily="18" charset="0"/>
              </a:rPr>
              <a:t> </a:t>
            </a:r>
            <a:r>
              <a:rPr lang="en-US" sz="2400" b="1" dirty="0" err="1" smtClean="0">
                <a:latin typeface="Times New Roman" pitchFamily="18" charset="0"/>
              </a:rPr>
              <a:t>epidemie</a:t>
            </a:r>
            <a:endParaRPr lang="en-US" sz="2400" b="1" dirty="0" smtClean="0">
              <a:latin typeface="Times New Roman" pitchFamily="18" charset="0"/>
            </a:endParaRPr>
          </a:p>
          <a:p>
            <a:pPr eaLnBrk="1" hangingPunct="1">
              <a:lnSpc>
                <a:spcPct val="120000"/>
              </a:lnSpc>
              <a:spcBef>
                <a:spcPct val="10000"/>
              </a:spcBef>
              <a:buClrTx/>
              <a:buSzTx/>
              <a:buFontTx/>
              <a:buNone/>
            </a:pPr>
            <a:r>
              <a:rPr lang="en-US" sz="2400" b="1" dirty="0" smtClean="0">
                <a:latin typeface="Times New Roman" pitchFamily="18" charset="0"/>
              </a:rPr>
              <a:t>			</a:t>
            </a:r>
            <a:r>
              <a:rPr lang="en-US" sz="2400" b="1" dirty="0" err="1" smtClean="0">
                <a:solidFill>
                  <a:srgbClr val="FF0000"/>
                </a:solidFill>
                <a:latin typeface="Times New Roman" pitchFamily="18" charset="0"/>
              </a:rPr>
              <a:t>tipo</a:t>
            </a:r>
            <a:r>
              <a:rPr lang="en-US" sz="2400" b="1" dirty="0" smtClean="0">
                <a:solidFill>
                  <a:srgbClr val="FF0000"/>
                </a:solidFill>
                <a:latin typeface="Times New Roman" pitchFamily="18" charset="0"/>
              </a:rPr>
              <a:t> C</a:t>
            </a:r>
            <a:r>
              <a:rPr lang="en-US" sz="2400" b="1" dirty="0" smtClean="0">
                <a:latin typeface="Times New Roman" pitchFamily="18" charset="0"/>
              </a:rPr>
              <a:t>: </a:t>
            </a:r>
            <a:r>
              <a:rPr lang="en-US" sz="2400" b="1" dirty="0" err="1" smtClean="0">
                <a:latin typeface="Times New Roman" pitchFamily="18" charset="0"/>
              </a:rPr>
              <a:t>uomo</a:t>
            </a:r>
            <a:endParaRPr lang="en-US" sz="2400" b="1" dirty="0" smtClean="0">
              <a:latin typeface="Times New Roman" pitchFamily="18" charset="0"/>
            </a:endParaRPr>
          </a:p>
          <a:p>
            <a:pPr eaLnBrk="1" hangingPunct="1">
              <a:lnSpc>
                <a:spcPct val="120000"/>
              </a:lnSpc>
              <a:spcBef>
                <a:spcPct val="10000"/>
              </a:spcBef>
              <a:buClrTx/>
              <a:buSzTx/>
              <a:buFontTx/>
              <a:buNone/>
            </a:pPr>
            <a:r>
              <a:rPr lang="en-US" sz="2400" b="1" dirty="0" smtClean="0">
                <a:latin typeface="Times New Roman" pitchFamily="18" charset="0"/>
              </a:rPr>
              <a:t>                   	non </a:t>
            </a:r>
            <a:r>
              <a:rPr lang="en-US" sz="2400" b="1" dirty="0" err="1" smtClean="0">
                <a:latin typeface="Times New Roman" pitchFamily="18" charset="0"/>
              </a:rPr>
              <a:t>provoca</a:t>
            </a:r>
            <a:r>
              <a:rPr lang="en-US" sz="2400" b="1" dirty="0" smtClean="0">
                <a:latin typeface="Times New Roman" pitchFamily="18" charset="0"/>
              </a:rPr>
              <a:t> </a:t>
            </a:r>
            <a:r>
              <a:rPr lang="en-US" sz="2400" b="1" dirty="0" err="1" smtClean="0">
                <a:latin typeface="Times New Roman" pitchFamily="18" charset="0"/>
              </a:rPr>
              <a:t>epidemie</a:t>
            </a:r>
            <a:r>
              <a:rPr lang="en-US" sz="2400" b="1" dirty="0" smtClean="0">
                <a:latin typeface="Times New Roman" pitchFamily="18" charset="0"/>
              </a:rPr>
              <a:t>, solo </a:t>
            </a:r>
            <a:r>
              <a:rPr lang="en-US" sz="2400" b="1" dirty="0" err="1" smtClean="0">
                <a:latin typeface="Times New Roman" pitchFamily="18" charset="0"/>
              </a:rPr>
              <a:t>forme</a:t>
            </a:r>
            <a:r>
              <a:rPr lang="en-US" sz="2400" b="1" dirty="0" smtClean="0">
                <a:latin typeface="Times New Roman" pitchFamily="18" charset="0"/>
              </a:rPr>
              <a:t> </a:t>
            </a:r>
            <a:r>
              <a:rPr lang="en-US" sz="2400" b="1" dirty="0" err="1" smtClean="0">
                <a:latin typeface="Times New Roman" pitchFamily="18" charset="0"/>
              </a:rPr>
              <a:t>lievi</a:t>
            </a:r>
            <a:r>
              <a:rPr lang="en-US" sz="2400" b="1" dirty="0" smtClean="0">
                <a:latin typeface="Times New Roman" pitchFamily="18" charset="0"/>
              </a:rPr>
              <a:t> 			</a:t>
            </a:r>
            <a:r>
              <a:rPr lang="en-US" sz="2400" b="1" dirty="0" err="1" smtClean="0">
                <a:latin typeface="Times New Roman" pitchFamily="18" charset="0"/>
              </a:rPr>
              <a:t>influenzali</a:t>
            </a:r>
            <a:r>
              <a:rPr lang="en-US" sz="2400" dirty="0" smtClean="0">
                <a:solidFill>
                  <a:srgbClr val="FF0000"/>
                </a:solidFill>
                <a:latin typeface="Times New Roman" pitchFamily="18" charset="0"/>
              </a:rPr>
              <a:t>	</a:t>
            </a:r>
          </a:p>
          <a:p>
            <a:pPr lvl="1" eaLnBrk="1" hangingPunct="1">
              <a:lnSpc>
                <a:spcPct val="120000"/>
              </a:lnSpc>
              <a:buFont typeface="Wingdings" pitchFamily="2" charset="2"/>
              <a:buNone/>
            </a:pPr>
            <a:endParaRPr lang="it-IT" sz="2400" dirty="0" smtClean="0">
              <a:solidFill>
                <a:srgbClr val="FF0000"/>
              </a:solidFill>
              <a:latin typeface="Times New Roman" pitchFamily="18" charset="0"/>
            </a:endParaRPr>
          </a:p>
        </p:txBody>
      </p:sp>
      <p:pic>
        <p:nvPicPr>
          <p:cNvPr id="4" name="Picture 5"/>
          <p:cNvPicPr>
            <a:picLocks noChangeAspect="1" noChangeArrowheads="1"/>
          </p:cNvPicPr>
          <p:nvPr/>
        </p:nvPicPr>
        <p:blipFill>
          <a:blip r:embed="rId2" cstate="print"/>
          <a:srcRect/>
          <a:stretch>
            <a:fillRect/>
          </a:stretch>
        </p:blipFill>
        <p:spPr bwMode="auto">
          <a:xfrm>
            <a:off x="5868144" y="908720"/>
            <a:ext cx="2736304" cy="19367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81858" y="0"/>
            <a:ext cx="8229600" cy="1143000"/>
          </a:xfrm>
        </p:spPr>
        <p:txBody>
          <a:bodyPr/>
          <a:lstStyle/>
          <a:p>
            <a:pPr eaLnBrk="1" hangingPunct="1"/>
            <a:r>
              <a:rPr lang="it-IT" sz="3200" b="1" smtClean="0">
                <a:latin typeface="Times New Roman" pitchFamily="18" charset="0"/>
              </a:rPr>
              <a:t>Quali specie di avicoli sono sensibili?</a:t>
            </a:r>
          </a:p>
        </p:txBody>
      </p:sp>
      <p:sp>
        <p:nvSpPr>
          <p:cNvPr id="52227" name="Rectangle 3"/>
          <p:cNvSpPr>
            <a:spLocks noGrp="1" noChangeArrowheads="1"/>
          </p:cNvSpPr>
          <p:nvPr>
            <p:ph type="body" sz="half" idx="1"/>
          </p:nvPr>
        </p:nvSpPr>
        <p:spPr>
          <a:xfrm>
            <a:off x="915866" y="1414464"/>
            <a:ext cx="4038600" cy="4535487"/>
          </a:xfrm>
        </p:spPr>
        <p:txBody>
          <a:bodyPr/>
          <a:lstStyle/>
          <a:p>
            <a:pPr eaLnBrk="1" hangingPunct="1">
              <a:lnSpc>
                <a:spcPct val="90000"/>
              </a:lnSpc>
              <a:buFont typeface="Wingdings" pitchFamily="2" charset="2"/>
              <a:buNone/>
            </a:pPr>
            <a:r>
              <a:rPr lang="it-IT" b="1" smtClean="0"/>
              <a:t>anatre</a:t>
            </a:r>
          </a:p>
          <a:p>
            <a:pPr eaLnBrk="1" hangingPunct="1">
              <a:lnSpc>
                <a:spcPct val="90000"/>
              </a:lnSpc>
              <a:buFont typeface="Wingdings" pitchFamily="2" charset="2"/>
              <a:buNone/>
            </a:pPr>
            <a:r>
              <a:rPr lang="it-IT" b="1" smtClean="0"/>
              <a:t>tacchini</a:t>
            </a:r>
          </a:p>
          <a:p>
            <a:pPr eaLnBrk="1" hangingPunct="1">
              <a:lnSpc>
                <a:spcPct val="90000"/>
              </a:lnSpc>
              <a:buFont typeface="Wingdings" pitchFamily="2" charset="2"/>
              <a:buNone/>
            </a:pPr>
            <a:r>
              <a:rPr lang="it-IT" b="1" smtClean="0"/>
              <a:t>polli </a:t>
            </a:r>
          </a:p>
          <a:p>
            <a:pPr eaLnBrk="1" hangingPunct="1">
              <a:lnSpc>
                <a:spcPct val="90000"/>
              </a:lnSpc>
              <a:buFont typeface="Wingdings" pitchFamily="2" charset="2"/>
              <a:buNone/>
            </a:pPr>
            <a:r>
              <a:rPr lang="it-IT" b="1" smtClean="0"/>
              <a:t>fagiani</a:t>
            </a:r>
          </a:p>
          <a:p>
            <a:pPr eaLnBrk="1" hangingPunct="1">
              <a:lnSpc>
                <a:spcPct val="90000"/>
              </a:lnSpc>
              <a:buFont typeface="Wingdings" pitchFamily="2" charset="2"/>
              <a:buNone/>
            </a:pPr>
            <a:r>
              <a:rPr lang="it-IT" b="1" smtClean="0"/>
              <a:t>faraona</a:t>
            </a:r>
          </a:p>
          <a:p>
            <a:pPr eaLnBrk="1" hangingPunct="1">
              <a:lnSpc>
                <a:spcPct val="90000"/>
              </a:lnSpc>
              <a:buFont typeface="Wingdings" pitchFamily="2" charset="2"/>
              <a:buNone/>
            </a:pPr>
            <a:r>
              <a:rPr lang="it-IT" b="1" smtClean="0"/>
              <a:t>quaglie </a:t>
            </a:r>
          </a:p>
          <a:p>
            <a:pPr eaLnBrk="1" hangingPunct="1">
              <a:lnSpc>
                <a:spcPct val="90000"/>
              </a:lnSpc>
              <a:buFont typeface="Wingdings" pitchFamily="2" charset="2"/>
              <a:buNone/>
            </a:pPr>
            <a:r>
              <a:rPr lang="it-IT" b="1" smtClean="0"/>
              <a:t>pernici</a:t>
            </a:r>
          </a:p>
          <a:p>
            <a:pPr eaLnBrk="1" hangingPunct="1">
              <a:lnSpc>
                <a:spcPct val="90000"/>
              </a:lnSpc>
              <a:buFont typeface="Wingdings" pitchFamily="2" charset="2"/>
              <a:buNone/>
            </a:pPr>
            <a:r>
              <a:rPr lang="it-IT" b="1" smtClean="0"/>
              <a:t>struzzi</a:t>
            </a:r>
          </a:p>
          <a:p>
            <a:pPr eaLnBrk="1" hangingPunct="1">
              <a:lnSpc>
                <a:spcPct val="90000"/>
              </a:lnSpc>
              <a:buFont typeface="Wingdings" pitchFamily="2" charset="2"/>
              <a:buNone/>
            </a:pPr>
            <a:r>
              <a:rPr lang="it-IT" b="1" smtClean="0"/>
              <a:t>oche</a:t>
            </a:r>
          </a:p>
        </p:txBody>
      </p:sp>
      <p:sp>
        <p:nvSpPr>
          <p:cNvPr id="52228" name="Rectangle 4"/>
          <p:cNvSpPr>
            <a:spLocks noGrp="1" noChangeArrowheads="1"/>
          </p:cNvSpPr>
          <p:nvPr>
            <p:ph type="body" sz="half" idx="2"/>
          </p:nvPr>
        </p:nvSpPr>
        <p:spPr>
          <a:xfrm>
            <a:off x="4643804" y="1125538"/>
            <a:ext cx="4038600" cy="4032250"/>
          </a:xfrm>
        </p:spPr>
        <p:txBody>
          <a:bodyPr/>
          <a:lstStyle/>
          <a:p>
            <a:pPr eaLnBrk="1" hangingPunct="1">
              <a:lnSpc>
                <a:spcPct val="90000"/>
              </a:lnSpc>
              <a:buFont typeface="Wingdings" pitchFamily="2" charset="2"/>
              <a:buNone/>
            </a:pPr>
            <a:endParaRPr lang="it-IT" sz="3200" smtClean="0"/>
          </a:p>
          <a:p>
            <a:pPr eaLnBrk="1" hangingPunct="1">
              <a:lnSpc>
                <a:spcPct val="90000"/>
              </a:lnSpc>
              <a:buFont typeface="Wingdings" pitchFamily="2" charset="2"/>
              <a:buNone/>
            </a:pPr>
            <a:endParaRPr lang="it-IT" sz="3200" smtClean="0"/>
          </a:p>
          <a:p>
            <a:pPr eaLnBrk="1" hangingPunct="1">
              <a:lnSpc>
                <a:spcPct val="90000"/>
              </a:lnSpc>
              <a:buFont typeface="Wingdings" pitchFamily="2" charset="2"/>
              <a:buNone/>
            </a:pPr>
            <a:r>
              <a:rPr lang="it-IT" sz="3200" smtClean="0">
                <a:solidFill>
                  <a:srgbClr val="E52303"/>
                </a:solidFill>
              </a:rPr>
              <a:t>	</a:t>
            </a:r>
            <a:r>
              <a:rPr lang="it-IT" b="1" smtClean="0"/>
              <a:t>il piccione si infetta raramente perché è resistente</a:t>
            </a:r>
          </a:p>
          <a:p>
            <a:pPr eaLnBrk="1" hangingPunct="1">
              <a:lnSpc>
                <a:spcPct val="90000"/>
              </a:lnSpc>
              <a:buFont typeface="Wingdings" pitchFamily="2" charset="2"/>
              <a:buNone/>
            </a:pPr>
            <a:endParaRPr lang="it-IT" sz="3200" smtClean="0"/>
          </a:p>
        </p:txBody>
      </p:sp>
      <p:sp>
        <p:nvSpPr>
          <p:cNvPr id="435205" name="Rectangle 5"/>
          <p:cNvSpPr>
            <a:spLocks noChangeArrowheads="1"/>
          </p:cNvSpPr>
          <p:nvPr/>
        </p:nvSpPr>
        <p:spPr bwMode="auto">
          <a:xfrm>
            <a:off x="323851" y="5373689"/>
            <a:ext cx="8351226" cy="1449628"/>
          </a:xfrm>
          <a:prstGeom prst="rect">
            <a:avLst/>
          </a:prstGeom>
          <a:noFill/>
          <a:ln w="9525">
            <a:noFill/>
            <a:miter lim="800000"/>
            <a:headEnd/>
            <a:tailEnd/>
          </a:ln>
          <a:effectLst/>
        </p:spPr>
        <p:txBody>
          <a:bodyPr>
            <a:spAutoFit/>
          </a:bodyPr>
          <a:lstStyle/>
          <a:p>
            <a:pPr>
              <a:defRPr/>
            </a:pPr>
            <a:endParaRPr lang="it-IT" sz="1400" b="1">
              <a:effectLst>
                <a:outerShdw blurRad="38100" dist="38100" dir="2700000" algn="tl">
                  <a:srgbClr val="000000"/>
                </a:outerShdw>
              </a:effectLst>
              <a:latin typeface="Garamond" pitchFamily="18" charset="0"/>
            </a:endParaRPr>
          </a:p>
          <a:p>
            <a:pPr algn="ctr">
              <a:defRPr/>
            </a:pPr>
            <a:r>
              <a:rPr lang="it-IT" sz="1400" b="1">
                <a:solidFill>
                  <a:schemeClr val="tx1"/>
                </a:solidFill>
                <a:effectLst>
                  <a:outerShdw blurRad="38100" dist="38100" dir="2700000" algn="tl">
                    <a:srgbClr val="FFFFFF"/>
                  </a:outerShdw>
                </a:effectLst>
                <a:latin typeface="Garamond" pitchFamily="18" charset="0"/>
              </a:rPr>
              <a:t>Normalmente l’infezione da virus influenzali A negli uccelli decorre in modo asintomatico</a:t>
            </a:r>
          </a:p>
          <a:p>
            <a:pPr algn="ctr">
              <a:defRPr/>
            </a:pPr>
            <a:r>
              <a:rPr lang="it-IT" sz="1400" b="1">
                <a:solidFill>
                  <a:schemeClr val="tx1"/>
                </a:solidFill>
                <a:effectLst>
                  <a:outerShdw blurRad="38100" dist="38100" dir="2700000" algn="tl">
                    <a:srgbClr val="FFFFFF"/>
                  </a:outerShdw>
                </a:effectLst>
                <a:latin typeface="Times New Roman" pitchFamily="18" charset="0"/>
              </a:rPr>
              <a:t>ad eccezione dei virus con emoagglutinina di sottotipo 5 o 7 che possono causare diffuse epizoozie con elevata mortalità soprattutto tra i volatili domestici (polli, tacchini) in allevamento intensivo (la cosiddetta peste aviaria, descritta come una grave malattia del pollame per la prima volta in Italia, nel 1878)</a:t>
            </a:r>
            <a:endParaRPr lang="en-US" sz="1400" b="1">
              <a:solidFill>
                <a:schemeClr val="tx1"/>
              </a:solidFill>
              <a:effectLst>
                <a:outerShdw blurRad="38100" dist="38100" dir="2700000" algn="tl">
                  <a:srgbClr val="FFFFFF"/>
                </a:outerShdw>
              </a:effectLst>
              <a:latin typeface="Times New Roman" pitchFamily="18" charset="0"/>
            </a:endParaRPr>
          </a:p>
          <a:p>
            <a:pPr>
              <a:lnSpc>
                <a:spcPct val="80000"/>
              </a:lnSpc>
              <a:spcBef>
                <a:spcPct val="50000"/>
              </a:spcBef>
              <a:buClr>
                <a:schemeClr val="hlink"/>
              </a:buClr>
              <a:buSzPct val="70000"/>
              <a:buFont typeface="Wingdings" pitchFamily="2" charset="2"/>
              <a:buNone/>
              <a:defRPr/>
            </a:pPr>
            <a:endParaRPr lang="it-IT" sz="1400">
              <a:solidFill>
                <a:schemeClr val="tx1"/>
              </a:solidFill>
              <a:effectLst>
                <a:outerShdw blurRad="38100" dist="38100" dir="2700000" algn="tl">
                  <a:srgbClr val="FFFFFF"/>
                </a:outerShdw>
              </a:effectLst>
              <a:latin typeface="Times New Roman" pitchFamily="18" charset="0"/>
            </a:endParaRPr>
          </a:p>
        </p:txBody>
      </p:sp>
      <p:pic>
        <p:nvPicPr>
          <p:cNvPr id="52230" name="Picture 6" descr="anara"/>
          <p:cNvPicPr>
            <a:picLocks noChangeAspect="1" noChangeArrowheads="1"/>
          </p:cNvPicPr>
          <p:nvPr/>
        </p:nvPicPr>
        <p:blipFill>
          <a:blip r:embed="rId2" cstate="print"/>
          <a:srcRect/>
          <a:stretch>
            <a:fillRect/>
          </a:stretch>
        </p:blipFill>
        <p:spPr bwMode="auto">
          <a:xfrm>
            <a:off x="2483828" y="1557338"/>
            <a:ext cx="1837592" cy="1268412"/>
          </a:xfrm>
          <a:prstGeom prst="rect">
            <a:avLst/>
          </a:prstGeom>
          <a:noFill/>
          <a:ln w="9525">
            <a:noFill/>
            <a:miter lim="800000"/>
            <a:headEnd/>
            <a:tailEnd/>
          </a:ln>
        </p:spPr>
      </p:pic>
      <p:pic>
        <p:nvPicPr>
          <p:cNvPr id="52231" name="Picture 7" descr="galina"/>
          <p:cNvPicPr>
            <a:picLocks noChangeAspect="1" noChangeArrowheads="1"/>
          </p:cNvPicPr>
          <p:nvPr/>
        </p:nvPicPr>
        <p:blipFill>
          <a:blip r:embed="rId3" cstate="print"/>
          <a:srcRect/>
          <a:stretch>
            <a:fillRect/>
          </a:stretch>
        </p:blipFill>
        <p:spPr bwMode="auto">
          <a:xfrm>
            <a:off x="2483828" y="3429000"/>
            <a:ext cx="1872762" cy="1627188"/>
          </a:xfrm>
          <a:prstGeom prst="rect">
            <a:avLst/>
          </a:prstGeom>
          <a:noFill/>
          <a:ln w="9525">
            <a:noFill/>
            <a:miter lim="800000"/>
            <a:headEnd/>
            <a:tailEnd/>
          </a:ln>
        </p:spPr>
      </p:pic>
      <p:pic>
        <p:nvPicPr>
          <p:cNvPr id="52232" name="Picture 8" descr="piccioni"/>
          <p:cNvPicPr>
            <a:picLocks noChangeAspect="1" noChangeArrowheads="1"/>
          </p:cNvPicPr>
          <p:nvPr/>
        </p:nvPicPr>
        <p:blipFill>
          <a:blip r:embed="rId4" cstate="print"/>
          <a:srcRect/>
          <a:stretch>
            <a:fillRect/>
          </a:stretch>
        </p:blipFill>
        <p:spPr bwMode="auto">
          <a:xfrm>
            <a:off x="5508381" y="3573464"/>
            <a:ext cx="2016369" cy="151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28346" y="-26988"/>
            <a:ext cx="8229600" cy="1143001"/>
          </a:xfrm>
        </p:spPr>
        <p:txBody>
          <a:bodyPr/>
          <a:lstStyle/>
          <a:p>
            <a:pPr eaLnBrk="1" hangingPunct="1"/>
            <a:r>
              <a:rPr lang="it-IT" sz="3600" smtClean="0">
                <a:latin typeface="Arial" charset="0"/>
              </a:rPr>
              <a:t>Trasmissione del virus</a:t>
            </a:r>
          </a:p>
        </p:txBody>
      </p:sp>
      <p:sp>
        <p:nvSpPr>
          <p:cNvPr id="54275" name="Rectangle 3"/>
          <p:cNvSpPr>
            <a:spLocks noGrp="1" noChangeArrowheads="1"/>
          </p:cNvSpPr>
          <p:nvPr>
            <p:ph type="body" sz="half" idx="1"/>
          </p:nvPr>
        </p:nvSpPr>
        <p:spPr>
          <a:xfrm>
            <a:off x="457200" y="1340768"/>
            <a:ext cx="4114800" cy="4924425"/>
          </a:xfrm>
        </p:spPr>
        <p:txBody>
          <a:bodyPr>
            <a:normAutofit lnSpcReduction="10000"/>
          </a:bodyPr>
          <a:lstStyle/>
          <a:p>
            <a:pPr algn="ctr" eaLnBrk="1" hangingPunct="1">
              <a:lnSpc>
                <a:spcPct val="90000"/>
              </a:lnSpc>
              <a:buFont typeface="Wingdings" pitchFamily="2" charset="2"/>
              <a:buNone/>
            </a:pPr>
            <a:r>
              <a:rPr lang="it-IT" b="1" dirty="0" smtClean="0">
                <a:solidFill>
                  <a:schemeClr val="tx2"/>
                </a:solidFill>
                <a:latin typeface="Times New Roman" pitchFamily="18" charset="0"/>
              </a:rPr>
              <a:t>Trasmissione animale</a:t>
            </a:r>
          </a:p>
          <a:p>
            <a:pPr eaLnBrk="1" hangingPunct="1">
              <a:lnSpc>
                <a:spcPct val="90000"/>
              </a:lnSpc>
              <a:spcBef>
                <a:spcPct val="40000"/>
              </a:spcBef>
              <a:buClr>
                <a:srgbClr val="00FF00"/>
              </a:buClr>
              <a:buSzPct val="120000"/>
              <a:buFont typeface="Wingdings" pitchFamily="2" charset="2"/>
              <a:buNone/>
            </a:pPr>
            <a:r>
              <a:rPr lang="en-US" sz="2000" b="1" dirty="0" smtClean="0">
                <a:latin typeface="Times New Roman" pitchFamily="18" charset="0"/>
              </a:rPr>
              <a:t>	</a:t>
            </a:r>
          </a:p>
          <a:p>
            <a:pPr eaLnBrk="1" hangingPunct="1">
              <a:lnSpc>
                <a:spcPct val="90000"/>
              </a:lnSpc>
              <a:spcBef>
                <a:spcPct val="40000"/>
              </a:spcBef>
              <a:buClr>
                <a:srgbClr val="00FF00"/>
              </a:buClr>
              <a:buSzPct val="120000"/>
              <a:buFont typeface="Wingdings" pitchFamily="2" charset="2"/>
              <a:buNone/>
            </a:pPr>
            <a:r>
              <a:rPr lang="en-US" sz="2000" b="1" dirty="0" smtClean="0">
                <a:latin typeface="Times New Roman" pitchFamily="18" charset="0"/>
              </a:rPr>
              <a:t>	</a:t>
            </a:r>
            <a:r>
              <a:rPr lang="en-US" sz="2000" b="1" dirty="0" err="1" smtClean="0">
                <a:latin typeface="Times New Roman" pitchFamily="18" charset="0"/>
              </a:rPr>
              <a:t>Serbatoio</a:t>
            </a:r>
            <a:r>
              <a:rPr lang="en-US" sz="2000" b="1" dirty="0" smtClean="0">
                <a:latin typeface="Times New Roman" pitchFamily="18" charset="0"/>
              </a:rPr>
              <a:t> </a:t>
            </a:r>
            <a:r>
              <a:rPr lang="en-US" sz="2000" b="1" dirty="0" err="1" smtClean="0">
                <a:latin typeface="Times New Roman" pitchFamily="18" charset="0"/>
              </a:rPr>
              <a:t>naturale</a:t>
            </a:r>
            <a:r>
              <a:rPr lang="en-US" sz="2000" b="1" dirty="0" smtClean="0">
                <a:latin typeface="Times New Roman" pitchFamily="18" charset="0"/>
              </a:rPr>
              <a:t> e </a:t>
            </a:r>
            <a:r>
              <a:rPr lang="en-US" sz="2000" b="1" dirty="0" err="1" smtClean="0">
                <a:latin typeface="Times New Roman" pitchFamily="18" charset="0"/>
              </a:rPr>
              <a:t>sorgente</a:t>
            </a:r>
            <a:r>
              <a:rPr lang="en-US" sz="2000" b="1" dirty="0" smtClean="0">
                <a:latin typeface="Times New Roman" pitchFamily="18" charset="0"/>
              </a:rPr>
              <a:t> </a:t>
            </a:r>
            <a:r>
              <a:rPr lang="en-US" sz="2000" b="1" dirty="0" err="1" smtClean="0">
                <a:latin typeface="Times New Roman" pitchFamily="18" charset="0"/>
              </a:rPr>
              <a:t>di</a:t>
            </a:r>
            <a:r>
              <a:rPr lang="en-US" sz="2000" b="1" dirty="0" smtClean="0">
                <a:latin typeface="Times New Roman" pitchFamily="18" charset="0"/>
              </a:rPr>
              <a:t> </a:t>
            </a:r>
            <a:r>
              <a:rPr lang="en-US" sz="2000" b="1" dirty="0" err="1" smtClean="0">
                <a:latin typeface="Times New Roman" pitchFamily="18" charset="0"/>
              </a:rPr>
              <a:t>infezione</a:t>
            </a:r>
            <a:r>
              <a:rPr lang="en-US" sz="2000" b="1" dirty="0" smtClean="0">
                <a:latin typeface="Times New Roman" pitchFamily="18" charset="0"/>
              </a:rPr>
              <a:t>:</a:t>
            </a:r>
          </a:p>
          <a:p>
            <a:pPr eaLnBrk="1" hangingPunct="1">
              <a:lnSpc>
                <a:spcPct val="90000"/>
              </a:lnSpc>
              <a:spcBef>
                <a:spcPct val="40000"/>
              </a:spcBef>
              <a:buClr>
                <a:srgbClr val="00FF00"/>
              </a:buClr>
              <a:buSzPct val="120000"/>
              <a:buFont typeface="Wingdings" pitchFamily="2" charset="2"/>
              <a:buNone/>
            </a:pPr>
            <a:r>
              <a:rPr lang="en-US" sz="2000" b="1" dirty="0" smtClean="0">
                <a:latin typeface="Times New Roman" pitchFamily="18" charset="0"/>
              </a:rPr>
              <a:t>	</a:t>
            </a:r>
            <a:r>
              <a:rPr lang="en-US" sz="2000" b="1" dirty="0" err="1" smtClean="0">
                <a:latin typeface="Times New Roman" pitchFamily="18" charset="0"/>
              </a:rPr>
              <a:t>pollame</a:t>
            </a:r>
            <a:r>
              <a:rPr lang="en-US" sz="2000" b="1" dirty="0" smtClean="0">
                <a:latin typeface="Times New Roman" pitchFamily="18" charset="0"/>
              </a:rPr>
              <a:t>, </a:t>
            </a:r>
            <a:r>
              <a:rPr lang="en-US" sz="2000" b="1" dirty="0" err="1" smtClean="0">
                <a:latin typeface="Times New Roman" pitchFamily="18" charset="0"/>
              </a:rPr>
              <a:t>uccelli</a:t>
            </a:r>
            <a:r>
              <a:rPr lang="en-US" sz="2000" b="1" dirty="0" smtClean="0">
                <a:latin typeface="Times New Roman" pitchFamily="18" charset="0"/>
              </a:rPr>
              <a:t> </a:t>
            </a:r>
            <a:r>
              <a:rPr lang="en-US" sz="2000" b="1" dirty="0" err="1" smtClean="0">
                <a:latin typeface="Times New Roman" pitchFamily="18" charset="0"/>
              </a:rPr>
              <a:t>acquatici</a:t>
            </a:r>
            <a:r>
              <a:rPr lang="en-US" sz="2000" b="1" dirty="0" smtClean="0">
                <a:latin typeface="Times New Roman" pitchFamily="18" charset="0"/>
              </a:rPr>
              <a:t> </a:t>
            </a:r>
            <a:r>
              <a:rPr lang="en-US" sz="2000" b="1" dirty="0" err="1" smtClean="0">
                <a:latin typeface="Times New Roman" pitchFamily="18" charset="0"/>
              </a:rPr>
              <a:t>migratori</a:t>
            </a:r>
            <a:endParaRPr lang="en-US" sz="2000" b="1" dirty="0" smtClean="0">
              <a:latin typeface="Times New Roman" pitchFamily="18" charset="0"/>
            </a:endParaRPr>
          </a:p>
          <a:p>
            <a:pPr eaLnBrk="1" hangingPunct="1">
              <a:lnSpc>
                <a:spcPct val="90000"/>
              </a:lnSpc>
              <a:spcBef>
                <a:spcPct val="40000"/>
              </a:spcBef>
              <a:buClr>
                <a:srgbClr val="00FF00"/>
              </a:buClr>
              <a:buSzPct val="120000"/>
              <a:buFont typeface="Wingdings" pitchFamily="2" charset="2"/>
              <a:buNone/>
            </a:pPr>
            <a:endParaRPr lang="en-US" sz="2000" b="1" dirty="0" smtClean="0">
              <a:latin typeface="Times New Roman" pitchFamily="18" charset="0"/>
            </a:endParaRPr>
          </a:p>
          <a:p>
            <a:pPr eaLnBrk="1" hangingPunct="1">
              <a:lnSpc>
                <a:spcPct val="90000"/>
              </a:lnSpc>
              <a:spcBef>
                <a:spcPct val="40000"/>
              </a:spcBef>
              <a:buClr>
                <a:srgbClr val="00FF00"/>
              </a:buClr>
              <a:buSzPct val="120000"/>
              <a:buFont typeface="Wingdings" pitchFamily="2" charset="2"/>
              <a:buNone/>
            </a:pPr>
            <a:r>
              <a:rPr lang="en-US" sz="2000" b="1" dirty="0" smtClean="0">
                <a:latin typeface="Times New Roman" pitchFamily="18" charset="0"/>
              </a:rPr>
              <a:t>	</a:t>
            </a:r>
            <a:r>
              <a:rPr lang="en-US" sz="2000" b="1" dirty="0" err="1" smtClean="0">
                <a:latin typeface="Times New Roman" pitchFamily="18" charset="0"/>
              </a:rPr>
              <a:t>Diffusione</a:t>
            </a:r>
            <a:r>
              <a:rPr lang="en-US" sz="2000" b="1" dirty="0" smtClean="0">
                <a:latin typeface="Times New Roman" pitchFamily="18" charset="0"/>
              </a:rPr>
              <a:t> per aerosol, </a:t>
            </a:r>
            <a:r>
              <a:rPr lang="en-US" sz="2000" b="1" dirty="0" err="1" smtClean="0">
                <a:latin typeface="Times New Roman" pitchFamily="18" charset="0"/>
              </a:rPr>
              <a:t>acqua</a:t>
            </a:r>
            <a:r>
              <a:rPr lang="en-US" sz="2000" b="1" dirty="0" smtClean="0">
                <a:latin typeface="Times New Roman" pitchFamily="18" charset="0"/>
              </a:rPr>
              <a:t>, </a:t>
            </a:r>
            <a:r>
              <a:rPr lang="en-US" sz="2000" b="1" dirty="0" err="1" smtClean="0">
                <a:latin typeface="Times New Roman" pitchFamily="18" charset="0"/>
              </a:rPr>
              <a:t>fomiti</a:t>
            </a:r>
            <a:endParaRPr lang="en-US" sz="2000" b="1" dirty="0" smtClean="0">
              <a:latin typeface="Times New Roman" pitchFamily="18" charset="0"/>
            </a:endParaRPr>
          </a:p>
          <a:p>
            <a:pPr eaLnBrk="1" hangingPunct="1">
              <a:lnSpc>
                <a:spcPct val="90000"/>
              </a:lnSpc>
              <a:spcBef>
                <a:spcPct val="40000"/>
              </a:spcBef>
              <a:buClr>
                <a:srgbClr val="00FF00"/>
              </a:buClr>
              <a:buSzPct val="120000"/>
              <a:buFont typeface="Wingdings" pitchFamily="2" charset="2"/>
              <a:buNone/>
            </a:pPr>
            <a:endParaRPr lang="en-US" sz="2000" b="1" dirty="0" smtClean="0">
              <a:latin typeface="Times New Roman" pitchFamily="18" charset="0"/>
            </a:endParaRPr>
          </a:p>
          <a:p>
            <a:pPr eaLnBrk="1" hangingPunct="1">
              <a:lnSpc>
                <a:spcPct val="90000"/>
              </a:lnSpc>
              <a:spcBef>
                <a:spcPct val="40000"/>
              </a:spcBef>
              <a:buClr>
                <a:srgbClr val="00FF00"/>
              </a:buClr>
              <a:buSzPct val="120000"/>
              <a:buFont typeface="Wingdings" pitchFamily="2" charset="2"/>
              <a:buNone/>
            </a:pPr>
            <a:r>
              <a:rPr lang="en-US" sz="2000" b="1" dirty="0" smtClean="0">
                <a:latin typeface="Times New Roman" pitchFamily="18" charset="0"/>
              </a:rPr>
              <a:t>	Il virus </a:t>
            </a:r>
            <a:r>
              <a:rPr lang="en-US" sz="2000" b="1" dirty="0" err="1" smtClean="0">
                <a:latin typeface="Times New Roman" pitchFamily="18" charset="0"/>
              </a:rPr>
              <a:t>può</a:t>
            </a:r>
            <a:r>
              <a:rPr lang="en-US" sz="2000" b="1" dirty="0" smtClean="0">
                <a:latin typeface="Times New Roman" pitchFamily="18" charset="0"/>
              </a:rPr>
              <a:t> </a:t>
            </a:r>
            <a:r>
              <a:rPr lang="en-US" sz="2000" b="1" dirty="0" err="1" smtClean="0">
                <a:latin typeface="Times New Roman" pitchFamily="18" charset="0"/>
              </a:rPr>
              <a:t>essere</a:t>
            </a:r>
            <a:r>
              <a:rPr lang="en-US" sz="2000" b="1" dirty="0" smtClean="0">
                <a:latin typeface="Times New Roman" pitchFamily="18" charset="0"/>
              </a:rPr>
              <a:t> </a:t>
            </a:r>
            <a:r>
              <a:rPr lang="en-US" sz="2000" b="1" dirty="0" err="1" smtClean="0">
                <a:latin typeface="Times New Roman" pitchFamily="18" charset="0"/>
              </a:rPr>
              <a:t>presente</a:t>
            </a:r>
            <a:r>
              <a:rPr lang="en-US" sz="2000" b="1" dirty="0" smtClean="0">
                <a:latin typeface="Times New Roman" pitchFamily="18" charset="0"/>
              </a:rPr>
              <a:t> </a:t>
            </a:r>
            <a:r>
              <a:rPr lang="en-US" sz="2000" b="1" dirty="0" err="1" smtClean="0">
                <a:latin typeface="Times New Roman" pitchFamily="18" charset="0"/>
              </a:rPr>
              <a:t>nelle</a:t>
            </a:r>
            <a:r>
              <a:rPr lang="en-US" sz="2000" b="1" dirty="0" smtClean="0">
                <a:latin typeface="Times New Roman" pitchFamily="18" charset="0"/>
              </a:rPr>
              <a:t> </a:t>
            </a:r>
            <a:r>
              <a:rPr lang="en-US" sz="2000" b="1" dirty="0" err="1" smtClean="0">
                <a:latin typeface="Times New Roman" pitchFamily="18" charset="0"/>
              </a:rPr>
              <a:t>secrezioni</a:t>
            </a:r>
            <a:r>
              <a:rPr lang="en-US" sz="2000" b="1" dirty="0" smtClean="0">
                <a:latin typeface="Times New Roman" pitchFamily="18" charset="0"/>
              </a:rPr>
              <a:t>  </a:t>
            </a:r>
            <a:r>
              <a:rPr lang="en-US" sz="2000" b="1" dirty="0" err="1" smtClean="0">
                <a:latin typeface="Times New Roman" pitchFamily="18" charset="0"/>
              </a:rPr>
              <a:t>respiratorie</a:t>
            </a:r>
            <a:r>
              <a:rPr lang="en-US" sz="2000" b="1" dirty="0" smtClean="0">
                <a:latin typeface="Times New Roman" pitchFamily="18" charset="0"/>
              </a:rPr>
              <a:t> e </a:t>
            </a:r>
            <a:r>
              <a:rPr lang="en-US" sz="2000" b="1" dirty="0" err="1" smtClean="0">
                <a:latin typeface="Times New Roman" pitchFamily="18" charset="0"/>
              </a:rPr>
              <a:t>nelle</a:t>
            </a:r>
            <a:r>
              <a:rPr lang="en-US" sz="2000" b="1" dirty="0" smtClean="0">
                <a:latin typeface="Times New Roman" pitchFamily="18" charset="0"/>
              </a:rPr>
              <a:t> </a:t>
            </a:r>
            <a:r>
              <a:rPr lang="en-US" sz="2000" b="1" dirty="0" err="1" smtClean="0">
                <a:latin typeface="Times New Roman" pitchFamily="18" charset="0"/>
              </a:rPr>
              <a:t>feci</a:t>
            </a:r>
            <a:r>
              <a:rPr lang="en-US" sz="2000" b="1" dirty="0" smtClean="0">
                <a:latin typeface="Times New Roman" pitchFamily="18" charset="0"/>
              </a:rPr>
              <a:t> </a:t>
            </a:r>
            <a:r>
              <a:rPr lang="en-US" sz="2000" b="1" dirty="0" err="1" smtClean="0">
                <a:latin typeface="Times New Roman" pitchFamily="18" charset="0"/>
              </a:rPr>
              <a:t>degli</a:t>
            </a:r>
            <a:r>
              <a:rPr lang="en-US" sz="2000" b="1" dirty="0" smtClean="0">
                <a:latin typeface="Times New Roman" pitchFamily="18" charset="0"/>
              </a:rPr>
              <a:t> </a:t>
            </a:r>
            <a:r>
              <a:rPr lang="en-US" sz="2000" b="1" dirty="0" err="1" smtClean="0">
                <a:latin typeface="Times New Roman" pitchFamily="18" charset="0"/>
              </a:rPr>
              <a:t>animali</a:t>
            </a:r>
            <a:r>
              <a:rPr lang="en-US" sz="2000" b="1" dirty="0" smtClean="0">
                <a:latin typeface="Times New Roman" pitchFamily="18" charset="0"/>
              </a:rPr>
              <a:t> dove </a:t>
            </a:r>
            <a:r>
              <a:rPr lang="en-US" sz="2000" b="1" dirty="0" err="1" smtClean="0">
                <a:latin typeface="Times New Roman" pitchFamily="18" charset="0"/>
              </a:rPr>
              <a:t>può</a:t>
            </a:r>
            <a:r>
              <a:rPr lang="en-US" sz="2000" b="1" dirty="0" smtClean="0">
                <a:latin typeface="Times New Roman" pitchFamily="18" charset="0"/>
              </a:rPr>
              <a:t> </a:t>
            </a:r>
            <a:r>
              <a:rPr lang="en-US" sz="2000" b="1" dirty="0" err="1" smtClean="0">
                <a:latin typeface="Times New Roman" pitchFamily="18" charset="0"/>
              </a:rPr>
              <a:t>sopravvivere</a:t>
            </a:r>
            <a:r>
              <a:rPr lang="en-US" sz="2000" b="1" dirty="0" smtClean="0">
                <a:latin typeface="Times New Roman" pitchFamily="18" charset="0"/>
              </a:rPr>
              <a:t> per circa 10 </a:t>
            </a:r>
            <a:r>
              <a:rPr lang="en-US" sz="2000" b="1" dirty="0" err="1" smtClean="0">
                <a:latin typeface="Times New Roman" pitchFamily="18" charset="0"/>
              </a:rPr>
              <a:t>giorni</a:t>
            </a:r>
            <a:endParaRPr lang="en-US" sz="2000" b="1" dirty="0" smtClean="0">
              <a:latin typeface="Times New Roman" pitchFamily="18" charset="0"/>
            </a:endParaRPr>
          </a:p>
          <a:p>
            <a:pPr eaLnBrk="1" hangingPunct="1">
              <a:lnSpc>
                <a:spcPct val="90000"/>
              </a:lnSpc>
              <a:spcBef>
                <a:spcPct val="40000"/>
              </a:spcBef>
              <a:buClr>
                <a:srgbClr val="00FF00"/>
              </a:buClr>
              <a:buSzPct val="120000"/>
              <a:buFont typeface="Wingdings" pitchFamily="2" charset="2"/>
              <a:buNone/>
            </a:pPr>
            <a:r>
              <a:rPr lang="en-US" sz="1800" b="1" dirty="0" smtClean="0">
                <a:latin typeface="Times New Roman" pitchFamily="18" charset="0"/>
              </a:rPr>
              <a:t>	</a:t>
            </a:r>
            <a:endParaRPr lang="it-IT" sz="1800" b="1" dirty="0" smtClean="0">
              <a:latin typeface="Times New Roman" pitchFamily="18" charset="0"/>
            </a:endParaRPr>
          </a:p>
        </p:txBody>
      </p:sp>
      <p:sp>
        <p:nvSpPr>
          <p:cNvPr id="54276" name="Rectangle 4"/>
          <p:cNvSpPr>
            <a:spLocks noGrp="1" noChangeArrowheads="1"/>
          </p:cNvSpPr>
          <p:nvPr>
            <p:ph type="body" sz="half" idx="2"/>
          </p:nvPr>
        </p:nvSpPr>
        <p:spPr>
          <a:xfrm>
            <a:off x="5140570" y="1619250"/>
            <a:ext cx="3814397" cy="4114800"/>
          </a:xfrm>
        </p:spPr>
        <p:txBody>
          <a:bodyPr/>
          <a:lstStyle/>
          <a:p>
            <a:pPr algn="ctr" eaLnBrk="1" hangingPunct="1">
              <a:lnSpc>
                <a:spcPct val="90000"/>
              </a:lnSpc>
              <a:buFont typeface="Wingdings" pitchFamily="2" charset="2"/>
              <a:buNone/>
            </a:pPr>
            <a:r>
              <a:rPr lang="it-IT" b="1" dirty="0" smtClean="0">
                <a:solidFill>
                  <a:schemeClr val="tx2"/>
                </a:solidFill>
                <a:latin typeface="Times New Roman" pitchFamily="18" charset="0"/>
              </a:rPr>
              <a:t>Trasmissione umana</a:t>
            </a:r>
          </a:p>
          <a:p>
            <a:pPr algn="ctr" eaLnBrk="1" hangingPunct="1">
              <a:lnSpc>
                <a:spcPct val="90000"/>
              </a:lnSpc>
              <a:buFont typeface="Wingdings" pitchFamily="2" charset="2"/>
              <a:buNone/>
            </a:pPr>
            <a:endParaRPr lang="it-IT" b="1" dirty="0" smtClean="0">
              <a:latin typeface="Times New Roman" pitchFamily="18" charset="0"/>
            </a:endParaRPr>
          </a:p>
          <a:p>
            <a:pPr algn="ctr" eaLnBrk="1" hangingPunct="1">
              <a:lnSpc>
                <a:spcPct val="90000"/>
              </a:lnSpc>
              <a:buFont typeface="Wingdings" pitchFamily="2" charset="2"/>
              <a:buNone/>
            </a:pPr>
            <a:endParaRPr lang="it-IT" sz="1800" b="1" dirty="0" smtClean="0">
              <a:latin typeface="Times New Roman" pitchFamily="18" charset="0"/>
            </a:endParaRPr>
          </a:p>
          <a:p>
            <a:pPr algn="ctr" eaLnBrk="1" hangingPunct="1">
              <a:lnSpc>
                <a:spcPct val="90000"/>
              </a:lnSpc>
              <a:buFont typeface="Wingdings" pitchFamily="2" charset="2"/>
              <a:buNone/>
            </a:pPr>
            <a:endParaRPr lang="it-IT" sz="1800" b="1" dirty="0" smtClean="0">
              <a:latin typeface="Times New Roman" pitchFamily="18" charset="0"/>
            </a:endParaRPr>
          </a:p>
          <a:p>
            <a:pPr eaLnBrk="1" hangingPunct="1">
              <a:lnSpc>
                <a:spcPct val="90000"/>
              </a:lnSpc>
              <a:buFont typeface="Wingdings" pitchFamily="2" charset="2"/>
              <a:buNone/>
            </a:pPr>
            <a:r>
              <a:rPr lang="it-IT" sz="2400" b="1" dirty="0" smtClean="0">
                <a:latin typeface="Times New Roman" pitchFamily="18" charset="0"/>
              </a:rPr>
              <a:t>	Non considerato patogeno per l</a:t>
            </a:r>
            <a:r>
              <a:rPr lang="it-IT" sz="2400" b="1" dirty="0" smtClean="0"/>
              <a:t>’</a:t>
            </a:r>
            <a:r>
              <a:rPr lang="it-IT" sz="2400" b="1" dirty="0" smtClean="0">
                <a:latin typeface="Times New Roman" pitchFamily="18" charset="0"/>
              </a:rPr>
              <a:t>uomo fino al 1997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51520" y="128821"/>
            <a:ext cx="8712968" cy="5078313"/>
          </a:xfrm>
          <a:prstGeom prst="rect">
            <a:avLst/>
          </a:prstGeom>
          <a:noFill/>
          <a:ln w="9525">
            <a:noFill/>
            <a:miter lim="800000"/>
            <a:headEnd/>
            <a:tailEnd/>
          </a:ln>
        </p:spPr>
        <p:txBody>
          <a:bodyPr wrap="square">
            <a:spAutoFit/>
          </a:bodyPr>
          <a:lstStyle/>
          <a:p>
            <a:pPr>
              <a:buFont typeface="Arial" pitchFamily="34" charset="0"/>
              <a:buChar char="•"/>
            </a:pPr>
            <a:r>
              <a:rPr lang="it-IT" b="1" dirty="0" smtClean="0"/>
              <a:t>Per via inalatoria</a:t>
            </a:r>
          </a:p>
          <a:p>
            <a:endParaRPr lang="it-IT" b="1" dirty="0" smtClean="0"/>
          </a:p>
          <a:p>
            <a:pPr>
              <a:buFont typeface="Arial" pitchFamily="34" charset="0"/>
              <a:buChar char="•"/>
            </a:pPr>
            <a:r>
              <a:rPr lang="it-IT" b="1" dirty="0" smtClean="0">
                <a:solidFill>
                  <a:schemeClr val="tx1"/>
                </a:solidFill>
              </a:rPr>
              <a:t>Escrementi </a:t>
            </a:r>
            <a:r>
              <a:rPr lang="it-IT" b="1" dirty="0">
                <a:solidFill>
                  <a:schemeClr val="tx1"/>
                </a:solidFill>
              </a:rPr>
              <a:t>di uccelli nel suolo e polvere</a:t>
            </a:r>
          </a:p>
          <a:p>
            <a:pPr>
              <a:buFont typeface="Arial" pitchFamily="34" charset="0"/>
              <a:buChar char="•"/>
            </a:pPr>
            <a:endParaRPr lang="it-IT" b="1" dirty="0">
              <a:solidFill>
                <a:schemeClr val="tx1"/>
              </a:solidFill>
            </a:endParaRPr>
          </a:p>
          <a:p>
            <a:pPr>
              <a:buFont typeface="Arial" pitchFamily="34" charset="0"/>
              <a:buChar char="•"/>
            </a:pPr>
            <a:r>
              <a:rPr lang="it-IT" b="1" dirty="0" smtClean="0">
                <a:solidFill>
                  <a:schemeClr val="tx1"/>
                </a:solidFill>
              </a:rPr>
              <a:t>Superfici </a:t>
            </a:r>
            <a:r>
              <a:rPr lang="it-IT" b="1" dirty="0">
                <a:solidFill>
                  <a:schemeClr val="tx1"/>
                </a:solidFill>
              </a:rPr>
              <a:t>di materiali infetti (auto, materiali vari, indumenti, scarpe)</a:t>
            </a:r>
          </a:p>
          <a:p>
            <a:pPr>
              <a:buFont typeface="Arial" pitchFamily="34" charset="0"/>
              <a:buChar char="•"/>
            </a:pPr>
            <a:endParaRPr lang="it-IT" b="1" dirty="0">
              <a:solidFill>
                <a:schemeClr val="tx1"/>
              </a:solidFill>
            </a:endParaRPr>
          </a:p>
          <a:p>
            <a:pPr>
              <a:buFont typeface="Arial" pitchFamily="34" charset="0"/>
              <a:buChar char="•"/>
            </a:pPr>
            <a:r>
              <a:rPr lang="it-IT" b="1" dirty="0">
                <a:solidFill>
                  <a:schemeClr val="tx1"/>
                </a:solidFill>
              </a:rPr>
              <a:t>Attraverso altri animali vettori passivi e occasionali (roditori e mosche)</a:t>
            </a:r>
          </a:p>
          <a:p>
            <a:pPr>
              <a:buFont typeface="Arial" pitchFamily="34" charset="0"/>
              <a:buChar char="•"/>
            </a:pPr>
            <a:endParaRPr lang="it-IT" b="1" dirty="0">
              <a:solidFill>
                <a:schemeClr val="tx1"/>
              </a:solidFill>
            </a:endParaRPr>
          </a:p>
          <a:p>
            <a:pPr>
              <a:buFont typeface="Arial" pitchFamily="34" charset="0"/>
              <a:buChar char="•"/>
            </a:pPr>
            <a:r>
              <a:rPr lang="it-IT" b="1" dirty="0">
                <a:solidFill>
                  <a:schemeClr val="tx1"/>
                </a:solidFill>
              </a:rPr>
              <a:t>Contaminazione di raccolte d’acqua del </a:t>
            </a:r>
            <a:r>
              <a:rPr lang="it-IT" b="1" dirty="0" smtClean="0">
                <a:solidFill>
                  <a:schemeClr val="tx1"/>
                </a:solidFill>
              </a:rPr>
              <a:t>pollame domestico</a:t>
            </a:r>
            <a:endParaRPr lang="it-IT" b="1" dirty="0">
              <a:solidFill>
                <a:schemeClr val="tx1"/>
              </a:solidFill>
            </a:endParaRPr>
          </a:p>
          <a:p>
            <a:pPr>
              <a:buFont typeface="Arial" pitchFamily="34" charset="0"/>
              <a:buChar char="•"/>
            </a:pPr>
            <a:endParaRPr lang="it-IT" b="1" dirty="0">
              <a:solidFill>
                <a:schemeClr val="tx1"/>
              </a:solidFill>
            </a:endParaRPr>
          </a:p>
          <a:p>
            <a:pPr>
              <a:buFont typeface="Arial" pitchFamily="34" charset="0"/>
              <a:buChar char="•"/>
            </a:pPr>
            <a:r>
              <a:rPr lang="it-IT" b="1" dirty="0">
                <a:solidFill>
                  <a:schemeClr val="tx1"/>
                </a:solidFill>
              </a:rPr>
              <a:t>Mercati di pollame vivo in condizioni di affollamento e scarsa igiene </a:t>
            </a:r>
            <a:endParaRPr lang="it-IT" b="1" dirty="0" smtClean="0">
              <a:solidFill>
                <a:schemeClr val="tx1"/>
              </a:solidFill>
            </a:endParaRPr>
          </a:p>
          <a:p>
            <a:pPr>
              <a:buFont typeface="Arial" pitchFamily="34" charset="0"/>
              <a:buChar char="•"/>
            </a:pPr>
            <a:endParaRPr lang="it-IT" b="1" dirty="0" smtClean="0">
              <a:solidFill>
                <a:schemeClr val="tx1"/>
              </a:solidFill>
            </a:endParaRPr>
          </a:p>
          <a:p>
            <a:pPr>
              <a:buFont typeface="Arial" pitchFamily="34" charset="0"/>
              <a:buChar char="•"/>
            </a:pPr>
            <a:r>
              <a:rPr lang="it-IT" b="1" dirty="0" smtClean="0"/>
              <a:t>Commercializzazione internazionale di pollame vivo</a:t>
            </a:r>
          </a:p>
          <a:p>
            <a:pPr>
              <a:buFont typeface="Arial" pitchFamily="34" charset="0"/>
              <a:buChar char="•"/>
            </a:pPr>
            <a:endParaRPr lang="it-IT" b="1" dirty="0" smtClean="0">
              <a:solidFill>
                <a:schemeClr val="tx1"/>
              </a:solidFill>
            </a:endParaRPr>
          </a:p>
          <a:p>
            <a:pPr>
              <a:buFont typeface="Arial" pitchFamily="34" charset="0"/>
              <a:buChar char="•"/>
            </a:pPr>
            <a:r>
              <a:rPr lang="it-IT" b="1" dirty="0" smtClean="0"/>
              <a:t>Uccelli migratori infetti che coprono grandi distanze (portatori poco sensibili all’infezione)</a:t>
            </a:r>
          </a:p>
          <a:p>
            <a:pPr>
              <a:buFont typeface="Arial" pitchFamily="34" charset="0"/>
              <a:buChar char="•"/>
            </a:pPr>
            <a:endParaRPr lang="it-IT" b="1" dirty="0" smtClean="0"/>
          </a:p>
          <a:p>
            <a:pPr>
              <a:buFont typeface="Arial" pitchFamily="34" charset="0"/>
              <a:buChar char="•"/>
            </a:pPr>
            <a:r>
              <a:rPr lang="it-IT" b="1" dirty="0" smtClean="0"/>
              <a:t>Infezione di animali da cortile (polli, tacchini ecc. sensibili all’infezione con gravi sintomi)</a:t>
            </a:r>
          </a:p>
          <a:p>
            <a:pPr>
              <a:buFont typeface="Arial" pitchFamily="34" charset="0"/>
              <a:buChar char="•"/>
            </a:pPr>
            <a:endParaRPr lang="it-IT" b="1" dirty="0">
              <a:solidFill>
                <a:schemeClr val="tx1"/>
              </a:solidFill>
              <a:latin typeface="Times New Roman" pitchFamily="18" charset="0"/>
            </a:endParaRPr>
          </a:p>
        </p:txBody>
      </p:sp>
      <p:pic>
        <p:nvPicPr>
          <p:cNvPr id="58371" name="Picture 3" descr="110770_Trasporto_specifico_pollame"/>
          <p:cNvPicPr>
            <a:picLocks noChangeAspect="1" noChangeArrowheads="1"/>
          </p:cNvPicPr>
          <p:nvPr/>
        </p:nvPicPr>
        <p:blipFill>
          <a:blip r:embed="rId2" cstate="print"/>
          <a:srcRect/>
          <a:stretch>
            <a:fillRect/>
          </a:stretch>
        </p:blipFill>
        <p:spPr bwMode="auto">
          <a:xfrm>
            <a:off x="3275856" y="5058118"/>
            <a:ext cx="2552001" cy="1755258"/>
          </a:xfrm>
          <a:prstGeom prst="rect">
            <a:avLst/>
          </a:prstGeom>
          <a:noFill/>
          <a:ln w="9525">
            <a:solidFill>
              <a:srgbClr val="FF9966"/>
            </a:solidFill>
            <a:miter lim="800000"/>
            <a:headEnd/>
            <a:tailEnd/>
          </a:ln>
        </p:spPr>
      </p:pic>
      <p:sp>
        <p:nvSpPr>
          <p:cNvPr id="58372" name="Text Box 4"/>
          <p:cNvSpPr txBox="1">
            <a:spLocks noChangeArrowheads="1"/>
          </p:cNvSpPr>
          <p:nvPr/>
        </p:nvSpPr>
        <p:spPr bwMode="auto">
          <a:xfrm>
            <a:off x="4716016" y="-27384"/>
            <a:ext cx="4392488" cy="830997"/>
          </a:xfrm>
          <a:prstGeom prst="rect">
            <a:avLst/>
          </a:prstGeom>
          <a:noFill/>
          <a:ln w="9525" algn="ctr">
            <a:noFill/>
            <a:miter lim="800000"/>
            <a:headEnd/>
            <a:tailEnd/>
          </a:ln>
        </p:spPr>
        <p:txBody>
          <a:bodyPr wrap="square" anchor="b">
            <a:spAutoFit/>
          </a:bodyPr>
          <a:lstStyle/>
          <a:p>
            <a:pPr algn="ctr"/>
            <a:r>
              <a:rPr lang="it-IT" sz="2400" b="1" dirty="0">
                <a:solidFill>
                  <a:schemeClr val="tx2"/>
                </a:solidFill>
              </a:rPr>
              <a:t>Come si diffonde in un </a:t>
            </a:r>
            <a:r>
              <a:rPr lang="it-IT" sz="2400" b="1" dirty="0" smtClean="0">
                <a:solidFill>
                  <a:schemeClr val="tx2"/>
                </a:solidFill>
              </a:rPr>
              <a:t>Paese e fra un Paese all’altro </a:t>
            </a:r>
            <a:endParaRPr lang="it-IT" sz="2400" b="1" dirty="0">
              <a:solidFill>
                <a:schemeClr val="tx2"/>
              </a:solidFill>
            </a:endParaRPr>
          </a:p>
        </p:txBody>
      </p:sp>
      <p:pic>
        <p:nvPicPr>
          <p:cNvPr id="5" name="Picture 2" descr="r329543537"/>
          <p:cNvPicPr>
            <a:picLocks noChangeAspect="1" noChangeArrowheads="1"/>
          </p:cNvPicPr>
          <p:nvPr/>
        </p:nvPicPr>
        <p:blipFill>
          <a:blip r:embed="rId3" cstate="print"/>
          <a:srcRect/>
          <a:stretch>
            <a:fillRect/>
          </a:stretch>
        </p:blipFill>
        <p:spPr>
          <a:xfrm rot="10800000" flipV="1">
            <a:off x="323528" y="5087471"/>
            <a:ext cx="2592287" cy="1725905"/>
          </a:xfrm>
          <a:prstGeom prst="rect">
            <a:avLst/>
          </a:prstGeom>
          <a:noFill/>
          <a:ln>
            <a:solidFill>
              <a:srgbClr val="FF33CC"/>
            </a:solidFill>
          </a:ln>
        </p:spPr>
      </p:pic>
      <p:pic>
        <p:nvPicPr>
          <p:cNvPr id="6" name="Picture 3"/>
          <p:cNvPicPr>
            <a:picLocks noChangeAspect="1" noChangeArrowheads="1"/>
          </p:cNvPicPr>
          <p:nvPr/>
        </p:nvPicPr>
        <p:blipFill>
          <a:blip r:embed="rId4" cstate="print"/>
          <a:srcRect/>
          <a:stretch>
            <a:fillRect/>
          </a:stretch>
        </p:blipFill>
        <p:spPr bwMode="auto">
          <a:xfrm>
            <a:off x="6157015" y="5085184"/>
            <a:ext cx="2879481" cy="1701800"/>
          </a:xfrm>
          <a:prstGeom prst="rect">
            <a:avLst/>
          </a:prstGeom>
          <a:noFill/>
          <a:ln w="28575">
            <a:solidFill>
              <a:schemeClr val="hlink"/>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3870" y="332656"/>
            <a:ext cx="7794381" cy="277813"/>
          </a:xfrm>
        </p:spPr>
        <p:txBody>
          <a:bodyPr>
            <a:normAutofit fontScale="90000"/>
          </a:bodyPr>
          <a:lstStyle/>
          <a:p>
            <a:pPr eaLnBrk="1" hangingPunct="1"/>
            <a:r>
              <a:rPr lang="it-IT" sz="3600" dirty="0" smtClean="0">
                <a:latin typeface="Arial" charset="0"/>
              </a:rPr>
              <a:t>Trasmissione umana</a:t>
            </a:r>
          </a:p>
        </p:txBody>
      </p:sp>
      <p:sp>
        <p:nvSpPr>
          <p:cNvPr id="55299" name="Rectangle 3"/>
          <p:cNvSpPr>
            <a:spLocks noGrp="1" noChangeArrowheads="1"/>
          </p:cNvSpPr>
          <p:nvPr>
            <p:ph type="body" idx="1"/>
          </p:nvPr>
        </p:nvSpPr>
        <p:spPr>
          <a:xfrm>
            <a:off x="457200" y="1052736"/>
            <a:ext cx="8229600" cy="5329238"/>
          </a:xfrm>
        </p:spPr>
        <p:txBody>
          <a:bodyPr>
            <a:normAutofit/>
          </a:bodyPr>
          <a:lstStyle/>
          <a:p>
            <a:pPr algn="just" eaLnBrk="1" hangingPunct="1">
              <a:buFont typeface="Wingdings" pitchFamily="2" charset="2"/>
              <a:buNone/>
            </a:pPr>
            <a:r>
              <a:rPr lang="en-US" sz="1600" b="1" dirty="0" smtClean="0">
                <a:latin typeface="Times New Roman" pitchFamily="18" charset="0"/>
              </a:rPr>
              <a:t>	</a:t>
            </a:r>
            <a:r>
              <a:rPr lang="en-US" sz="1800" b="1" dirty="0" smtClean="0">
                <a:latin typeface="Times New Roman" pitchFamily="18" charset="0"/>
              </a:rPr>
              <a:t>  1997</a:t>
            </a:r>
            <a:r>
              <a:rPr lang="en-US" sz="1800" dirty="0" smtClean="0">
                <a:latin typeface="Times New Roman" pitchFamily="18" charset="0"/>
              </a:rPr>
              <a:t> </a:t>
            </a:r>
            <a:r>
              <a:rPr lang="en-US" sz="1800" b="1" dirty="0" smtClean="0">
                <a:latin typeface="Times New Roman" pitchFamily="18" charset="0"/>
              </a:rPr>
              <a:t>a Hong Kong</a:t>
            </a:r>
          </a:p>
          <a:p>
            <a:pPr algn="just" eaLnBrk="1" hangingPunct="1">
              <a:buFont typeface="Wingdings" pitchFamily="2" charset="2"/>
              <a:buNone/>
            </a:pPr>
            <a:r>
              <a:rPr lang="en-US" sz="1800" dirty="0" smtClean="0">
                <a:latin typeface="Times New Roman" pitchFamily="18" charset="0"/>
              </a:rPr>
              <a:t>		</a:t>
            </a:r>
            <a:r>
              <a:rPr lang="en-US" sz="1800" b="1" dirty="0" smtClean="0">
                <a:latin typeface="Times New Roman" pitchFamily="18" charset="0"/>
              </a:rPr>
              <a:t>18</a:t>
            </a:r>
            <a:r>
              <a:rPr lang="en-US" sz="1800" dirty="0" smtClean="0">
                <a:latin typeface="Times New Roman" pitchFamily="18" charset="0"/>
              </a:rPr>
              <a:t> </a:t>
            </a:r>
            <a:r>
              <a:rPr lang="en-US" sz="1800" dirty="0" err="1" smtClean="0">
                <a:latin typeface="Times New Roman" pitchFamily="18" charset="0"/>
              </a:rPr>
              <a:t>persone</a:t>
            </a:r>
            <a:r>
              <a:rPr lang="en-US" sz="1800" dirty="0" smtClean="0">
                <a:latin typeface="Times New Roman" pitchFamily="18" charset="0"/>
              </a:rPr>
              <a:t> </a:t>
            </a:r>
            <a:r>
              <a:rPr lang="en-US" sz="1800" dirty="0" err="1" smtClean="0">
                <a:latin typeface="Times New Roman" pitchFamily="18" charset="0"/>
              </a:rPr>
              <a:t>infettate</a:t>
            </a:r>
            <a:r>
              <a:rPr lang="en-US" sz="1800" dirty="0" smtClean="0">
                <a:latin typeface="Times New Roman" pitchFamily="18" charset="0"/>
              </a:rPr>
              <a:t>, </a:t>
            </a:r>
            <a:r>
              <a:rPr lang="en-US" sz="1800" b="1" dirty="0" smtClean="0">
                <a:latin typeface="Times New Roman" pitchFamily="18" charset="0"/>
              </a:rPr>
              <a:t>6</a:t>
            </a:r>
            <a:r>
              <a:rPr lang="en-US" sz="1800" dirty="0" smtClean="0">
                <a:latin typeface="Times New Roman" pitchFamily="18" charset="0"/>
              </a:rPr>
              <a:t> </a:t>
            </a:r>
            <a:r>
              <a:rPr lang="en-US" sz="1800" dirty="0" err="1" smtClean="0">
                <a:latin typeface="Times New Roman" pitchFamily="18" charset="0"/>
              </a:rPr>
              <a:t>morte</a:t>
            </a:r>
            <a:endParaRPr lang="en-US" sz="1800" dirty="0" smtClean="0">
              <a:latin typeface="Times New Roman" pitchFamily="18" charset="0"/>
            </a:endParaRPr>
          </a:p>
          <a:p>
            <a:pPr lvl="1" algn="just" eaLnBrk="1" hangingPunct="1">
              <a:buFont typeface="Wingdings" pitchFamily="2" charset="2"/>
              <a:buNone/>
            </a:pPr>
            <a:r>
              <a:rPr lang="en-US" sz="1800" b="1" dirty="0" smtClean="0">
                <a:latin typeface="Times New Roman" pitchFamily="18" charset="0"/>
              </a:rPr>
              <a:t>	Il virus </a:t>
            </a:r>
            <a:r>
              <a:rPr lang="en-US" sz="1800" b="1" dirty="0" err="1" smtClean="0">
                <a:latin typeface="Times New Roman" pitchFamily="18" charset="0"/>
              </a:rPr>
              <a:t>dell</a:t>
            </a:r>
            <a:r>
              <a:rPr lang="en-US" sz="1800" b="1" dirty="0" err="1" smtClean="0"/>
              <a:t>’</a:t>
            </a:r>
            <a:r>
              <a:rPr lang="en-US" sz="1800" b="1" dirty="0" err="1" smtClean="0">
                <a:latin typeface="Times New Roman" pitchFamily="18" charset="0"/>
              </a:rPr>
              <a:t>influenza</a:t>
            </a:r>
            <a:r>
              <a:rPr lang="en-US" sz="1800" b="1" dirty="0" smtClean="0">
                <a:latin typeface="Times New Roman" pitchFamily="18" charset="0"/>
              </a:rPr>
              <a:t> A H5N1 </a:t>
            </a:r>
            <a:r>
              <a:rPr lang="en-US" sz="1800" b="1" dirty="0" smtClean="0"/>
              <a:t>è</a:t>
            </a:r>
            <a:r>
              <a:rPr lang="en-US" sz="1800" b="1" dirty="0" smtClean="0">
                <a:latin typeface="Times New Roman" pitchFamily="18" charset="0"/>
              </a:rPr>
              <a:t> </a:t>
            </a:r>
            <a:r>
              <a:rPr lang="en-US" sz="1800" b="1" dirty="0" err="1" smtClean="0">
                <a:latin typeface="Times New Roman" pitchFamily="18" charset="0"/>
              </a:rPr>
              <a:t>stato</a:t>
            </a:r>
            <a:r>
              <a:rPr lang="en-US" sz="1800" b="1" dirty="0" smtClean="0">
                <a:latin typeface="Times New Roman" pitchFamily="18" charset="0"/>
              </a:rPr>
              <a:t> </a:t>
            </a:r>
            <a:r>
              <a:rPr lang="en-US" sz="1800" b="1" dirty="0" err="1" smtClean="0">
                <a:latin typeface="Times New Roman" pitchFamily="18" charset="0"/>
              </a:rPr>
              <a:t>riconosciuto</a:t>
            </a:r>
            <a:r>
              <a:rPr lang="en-US" sz="1800" b="1" dirty="0" smtClean="0">
                <a:latin typeface="Times New Roman" pitchFamily="18" charset="0"/>
              </a:rPr>
              <a:t> </a:t>
            </a:r>
            <a:r>
              <a:rPr lang="en-US" sz="1800" b="1" dirty="0" err="1" smtClean="0">
                <a:latin typeface="Times New Roman" pitchFamily="18" charset="0"/>
              </a:rPr>
              <a:t>responsabile</a:t>
            </a:r>
            <a:r>
              <a:rPr lang="en-US" sz="1800" b="1" dirty="0" smtClean="0">
                <a:latin typeface="Times New Roman" pitchFamily="18" charset="0"/>
              </a:rPr>
              <a:t> </a:t>
            </a:r>
            <a:r>
              <a:rPr lang="en-US" sz="1800" b="1" dirty="0" err="1" smtClean="0">
                <a:latin typeface="Times New Roman" pitchFamily="18" charset="0"/>
              </a:rPr>
              <a:t>dell</a:t>
            </a:r>
            <a:r>
              <a:rPr lang="en-US" sz="1800" b="1" dirty="0" err="1" smtClean="0"/>
              <a:t>’</a:t>
            </a:r>
            <a:r>
              <a:rPr lang="en-US" sz="1800" b="1" dirty="0" err="1" smtClean="0">
                <a:latin typeface="Times New Roman" pitchFamily="18" charset="0"/>
              </a:rPr>
              <a:t>insorgenza</a:t>
            </a:r>
            <a:r>
              <a:rPr lang="en-US" sz="1800" b="1" dirty="0" smtClean="0">
                <a:latin typeface="Times New Roman" pitchFamily="18" charset="0"/>
              </a:rPr>
              <a:t> </a:t>
            </a:r>
            <a:r>
              <a:rPr lang="en-US" sz="1800" b="1" dirty="0" err="1" smtClean="0">
                <a:latin typeface="Times New Roman" pitchFamily="18" charset="0"/>
              </a:rPr>
              <a:t>di</a:t>
            </a:r>
            <a:r>
              <a:rPr lang="en-US" sz="1800" b="1" dirty="0" smtClean="0">
                <a:latin typeface="Times New Roman" pitchFamily="18" charset="0"/>
              </a:rPr>
              <a:t> 	</a:t>
            </a:r>
            <a:r>
              <a:rPr lang="en-US" sz="1800" b="1" dirty="0" err="1" smtClean="0">
                <a:latin typeface="Times New Roman" pitchFamily="18" charset="0"/>
              </a:rPr>
              <a:t>episodi</a:t>
            </a:r>
            <a:r>
              <a:rPr lang="en-US" sz="1800" b="1" dirty="0" smtClean="0">
                <a:latin typeface="Times New Roman" pitchFamily="18" charset="0"/>
              </a:rPr>
              <a:t> </a:t>
            </a:r>
            <a:r>
              <a:rPr lang="en-US" sz="1800" b="1" dirty="0" err="1" smtClean="0">
                <a:latin typeface="Times New Roman" pitchFamily="18" charset="0"/>
              </a:rPr>
              <a:t>epidemici</a:t>
            </a:r>
            <a:r>
              <a:rPr lang="en-US" sz="1800" b="1" dirty="0" smtClean="0">
                <a:latin typeface="Times New Roman" pitchFamily="18" charset="0"/>
              </a:rPr>
              <a:t> </a:t>
            </a:r>
            <a:r>
              <a:rPr lang="en-US" sz="1800" b="1" dirty="0" err="1" smtClean="0">
                <a:latin typeface="Times New Roman" pitchFamily="18" charset="0"/>
              </a:rPr>
              <a:t>nei</a:t>
            </a:r>
            <a:r>
              <a:rPr lang="en-US" sz="1800" b="1" dirty="0" smtClean="0">
                <a:latin typeface="Times New Roman" pitchFamily="18" charset="0"/>
              </a:rPr>
              <a:t> </a:t>
            </a:r>
            <a:r>
              <a:rPr lang="en-US" sz="1800" b="1" dirty="0" err="1" smtClean="0">
                <a:latin typeface="Times New Roman" pitchFamily="18" charset="0"/>
              </a:rPr>
              <a:t>mercati</a:t>
            </a:r>
            <a:r>
              <a:rPr lang="en-US" sz="1800" b="1" dirty="0" smtClean="0">
                <a:latin typeface="Times New Roman" pitchFamily="18" charset="0"/>
              </a:rPr>
              <a:t> </a:t>
            </a:r>
            <a:r>
              <a:rPr lang="en-US" sz="1800" b="1" dirty="0" err="1" smtClean="0">
                <a:latin typeface="Times New Roman" pitchFamily="18" charset="0"/>
              </a:rPr>
              <a:t>di</a:t>
            </a:r>
            <a:r>
              <a:rPr lang="en-US" sz="1800" b="1" dirty="0" smtClean="0">
                <a:latin typeface="Times New Roman" pitchFamily="18" charset="0"/>
              </a:rPr>
              <a:t> </a:t>
            </a:r>
            <a:r>
              <a:rPr lang="en-US" sz="1800" b="1" dirty="0" err="1" smtClean="0">
                <a:latin typeface="Times New Roman" pitchFamily="18" charset="0"/>
              </a:rPr>
              <a:t>uccelli</a:t>
            </a:r>
            <a:r>
              <a:rPr lang="en-US" sz="1800" b="1" dirty="0" smtClean="0">
                <a:latin typeface="Times New Roman" pitchFamily="18" charset="0"/>
              </a:rPr>
              <a:t> </a:t>
            </a:r>
            <a:r>
              <a:rPr lang="en-US" sz="1800" b="1" dirty="0" err="1" smtClean="0">
                <a:latin typeface="Times New Roman" pitchFamily="18" charset="0"/>
              </a:rPr>
              <a:t>vivi</a:t>
            </a:r>
            <a:r>
              <a:rPr lang="en-US" sz="1800" b="1" dirty="0" smtClean="0">
                <a:latin typeface="Times New Roman" pitchFamily="18" charset="0"/>
              </a:rPr>
              <a:t> e </a:t>
            </a:r>
            <a:r>
              <a:rPr lang="en-US" sz="1800" b="1" dirty="0" err="1" smtClean="0">
                <a:latin typeface="Times New Roman" pitchFamily="18" charset="0"/>
              </a:rPr>
              <a:t>negli</a:t>
            </a:r>
            <a:r>
              <a:rPr lang="en-US" sz="1800" b="1" dirty="0" smtClean="0">
                <a:latin typeface="Times New Roman" pitchFamily="18" charset="0"/>
              </a:rPr>
              <a:t> </a:t>
            </a:r>
            <a:r>
              <a:rPr lang="en-US" sz="1800" b="1" dirty="0" err="1" smtClean="0">
                <a:latin typeface="Times New Roman" pitchFamily="18" charset="0"/>
              </a:rPr>
              <a:t>allevamenti</a:t>
            </a:r>
            <a:r>
              <a:rPr lang="en-US" sz="1800" b="1" dirty="0" smtClean="0">
                <a:latin typeface="Times New Roman" pitchFamily="18" charset="0"/>
              </a:rPr>
              <a:t>. 1.5 </a:t>
            </a:r>
            <a:r>
              <a:rPr lang="en-US" sz="1800" b="1" dirty="0" err="1" smtClean="0">
                <a:latin typeface="Times New Roman" pitchFamily="18" charset="0"/>
              </a:rPr>
              <a:t>milioni</a:t>
            </a:r>
            <a:r>
              <a:rPr lang="en-US" sz="1800" b="1" dirty="0" smtClean="0">
                <a:latin typeface="Times New Roman" pitchFamily="18" charset="0"/>
              </a:rPr>
              <a:t> </a:t>
            </a:r>
            <a:r>
              <a:rPr lang="en-US" sz="1800" b="1" dirty="0" err="1" smtClean="0">
                <a:latin typeface="Times New Roman" pitchFamily="18" charset="0"/>
              </a:rPr>
              <a:t>di</a:t>
            </a:r>
            <a:r>
              <a:rPr lang="en-US" sz="1800" b="1" dirty="0" smtClean="0">
                <a:latin typeface="Times New Roman" pitchFamily="18" charset="0"/>
              </a:rPr>
              <a:t> </a:t>
            </a:r>
            <a:r>
              <a:rPr lang="en-US" sz="1800" b="1" dirty="0" err="1" smtClean="0">
                <a:latin typeface="Times New Roman" pitchFamily="18" charset="0"/>
              </a:rPr>
              <a:t>polli</a:t>
            </a:r>
            <a:r>
              <a:rPr lang="en-US" sz="1800" b="1" dirty="0" smtClean="0">
                <a:latin typeface="Times New Roman" pitchFamily="18" charset="0"/>
              </a:rPr>
              <a:t> </a:t>
            </a:r>
            <a:r>
              <a:rPr lang="en-US" sz="1800" b="1" dirty="0" err="1" smtClean="0">
                <a:latin typeface="Times New Roman" pitchFamily="18" charset="0"/>
              </a:rPr>
              <a:t>uccisi</a:t>
            </a:r>
            <a:endParaRPr lang="en-US" sz="1800" b="1" dirty="0" smtClean="0">
              <a:latin typeface="Times New Roman" pitchFamily="18" charset="0"/>
            </a:endParaRPr>
          </a:p>
          <a:p>
            <a:pPr lvl="1" eaLnBrk="1" hangingPunct="1">
              <a:buFont typeface="Wingdings" pitchFamily="2" charset="2"/>
              <a:buNone/>
            </a:pPr>
            <a:endParaRPr lang="en-US" sz="1800" b="1" dirty="0" smtClean="0">
              <a:latin typeface="Times New Roman" pitchFamily="18" charset="0"/>
            </a:endParaRPr>
          </a:p>
          <a:p>
            <a:pPr lvl="1" eaLnBrk="1" hangingPunct="1">
              <a:buFont typeface="Wingdings" pitchFamily="2" charset="2"/>
              <a:buNone/>
            </a:pPr>
            <a:r>
              <a:rPr lang="en-US" sz="1800" b="1" dirty="0" smtClean="0">
                <a:latin typeface="Times New Roman" pitchFamily="18" charset="0"/>
              </a:rPr>
              <a:t>1999 a Hong Kong</a:t>
            </a:r>
          </a:p>
          <a:p>
            <a:pPr lvl="1" eaLnBrk="1" hangingPunct="1">
              <a:buFont typeface="Wingdings" pitchFamily="2" charset="2"/>
              <a:buNone/>
            </a:pPr>
            <a:r>
              <a:rPr lang="en-US" sz="1800" b="1" dirty="0" smtClean="0">
                <a:latin typeface="Times New Roman" pitchFamily="18" charset="0"/>
              </a:rPr>
              <a:t>		2 bambini, </a:t>
            </a:r>
            <a:r>
              <a:rPr lang="en-US" sz="1800" b="1" dirty="0" err="1" smtClean="0">
                <a:latin typeface="Times New Roman" pitchFamily="18" charset="0"/>
              </a:rPr>
              <a:t>ospedalizzati</a:t>
            </a:r>
            <a:endParaRPr lang="en-US" sz="1800" b="1" dirty="0" smtClean="0">
              <a:latin typeface="Times New Roman" pitchFamily="18" charset="0"/>
            </a:endParaRPr>
          </a:p>
          <a:p>
            <a:pPr lvl="1" eaLnBrk="1" hangingPunct="1">
              <a:buFont typeface="Wingdings" pitchFamily="2" charset="2"/>
              <a:buNone/>
            </a:pPr>
            <a:r>
              <a:rPr lang="en-US" sz="1800" b="1" dirty="0" smtClean="0">
                <a:latin typeface="Times New Roman" pitchFamily="18" charset="0"/>
              </a:rPr>
              <a:t>		La </a:t>
            </a:r>
            <a:r>
              <a:rPr lang="en-US" sz="1800" b="1" dirty="0" err="1" smtClean="0">
                <a:latin typeface="Times New Roman" pitchFamily="18" charset="0"/>
              </a:rPr>
              <a:t>fonte</a:t>
            </a:r>
            <a:r>
              <a:rPr lang="en-US" sz="1800" b="1" dirty="0" smtClean="0">
                <a:latin typeface="Times New Roman" pitchFamily="18" charset="0"/>
              </a:rPr>
              <a:t> </a:t>
            </a:r>
            <a:r>
              <a:rPr lang="en-US" sz="1800" b="1" dirty="0" err="1" smtClean="0">
                <a:latin typeface="Times New Roman" pitchFamily="18" charset="0"/>
              </a:rPr>
              <a:t>d</a:t>
            </a:r>
            <a:r>
              <a:rPr lang="en-US" sz="1800" b="1" dirty="0" err="1" smtClean="0"/>
              <a:t>’</a:t>
            </a:r>
            <a:r>
              <a:rPr lang="en-US" sz="1800" b="1" dirty="0" err="1" smtClean="0">
                <a:latin typeface="Times New Roman" pitchFamily="18" charset="0"/>
              </a:rPr>
              <a:t>infezione</a:t>
            </a:r>
            <a:r>
              <a:rPr lang="en-US" sz="1800" b="1" dirty="0" smtClean="0">
                <a:latin typeface="Times New Roman" pitchFamily="18" charset="0"/>
              </a:rPr>
              <a:t> </a:t>
            </a:r>
            <a:r>
              <a:rPr lang="en-US" sz="1800" b="1" dirty="0" smtClean="0"/>
              <a:t>è</a:t>
            </a:r>
            <a:r>
              <a:rPr lang="en-US" sz="1800" b="1" dirty="0" smtClean="0">
                <a:latin typeface="Times New Roman" pitchFamily="18" charset="0"/>
              </a:rPr>
              <a:t> </a:t>
            </a:r>
            <a:r>
              <a:rPr lang="en-US" sz="1800" b="1" dirty="0" err="1" smtClean="0">
                <a:latin typeface="Times New Roman" pitchFamily="18" charset="0"/>
              </a:rPr>
              <a:t>stata</a:t>
            </a:r>
            <a:r>
              <a:rPr lang="en-US" sz="1800" b="1" dirty="0" smtClean="0">
                <a:latin typeface="Times New Roman" pitchFamily="18" charset="0"/>
              </a:rPr>
              <a:t>  </a:t>
            </a:r>
            <a:r>
              <a:rPr lang="en-US" sz="1800" b="1" dirty="0" err="1" smtClean="0">
                <a:latin typeface="Times New Roman" pitchFamily="18" charset="0"/>
              </a:rPr>
              <a:t>riconosciuta</a:t>
            </a:r>
            <a:r>
              <a:rPr lang="en-US" sz="1800" b="1" dirty="0" smtClean="0">
                <a:latin typeface="Times New Roman" pitchFamily="18" charset="0"/>
              </a:rPr>
              <a:t> </a:t>
            </a:r>
            <a:r>
              <a:rPr lang="en-US" sz="1800" b="1" dirty="0" err="1" smtClean="0">
                <a:latin typeface="Times New Roman" pitchFamily="18" charset="0"/>
              </a:rPr>
              <a:t>nel</a:t>
            </a:r>
            <a:r>
              <a:rPr lang="en-US" sz="1800" b="1" dirty="0" smtClean="0">
                <a:latin typeface="Times New Roman" pitchFamily="18" charset="0"/>
              </a:rPr>
              <a:t> </a:t>
            </a:r>
            <a:r>
              <a:rPr lang="en-US" sz="1800" b="1" dirty="0" err="1" smtClean="0">
                <a:latin typeface="Times New Roman" pitchFamily="18" charset="0"/>
              </a:rPr>
              <a:t>pollame</a:t>
            </a:r>
            <a:endParaRPr lang="en-US" sz="1800" b="1" dirty="0" smtClean="0">
              <a:latin typeface="Times New Roman" pitchFamily="18" charset="0"/>
            </a:endParaRPr>
          </a:p>
          <a:p>
            <a:pPr lvl="1" eaLnBrk="1" hangingPunct="1">
              <a:buFont typeface="Wingdings" pitchFamily="2" charset="2"/>
              <a:buNone/>
            </a:pPr>
            <a:r>
              <a:rPr lang="en-US" sz="1600" b="1" dirty="0" smtClean="0">
                <a:latin typeface="Times New Roman" pitchFamily="18" charset="0"/>
              </a:rPr>
              <a:t>		</a:t>
            </a:r>
          </a:p>
          <a:p>
            <a:pPr lvl="1" eaLnBrk="1" hangingPunct="1">
              <a:buFont typeface="Wingdings" pitchFamily="2" charset="2"/>
              <a:buNone/>
            </a:pPr>
            <a:r>
              <a:rPr lang="en-US" sz="2000" b="1" dirty="0" smtClean="0">
                <a:solidFill>
                  <a:srgbClr val="FF0000"/>
                </a:solidFill>
                <a:latin typeface="Times New Roman" pitchFamily="18" charset="0"/>
              </a:rPr>
              <a:t>2003/06  virus </a:t>
            </a:r>
            <a:r>
              <a:rPr lang="en-US" sz="2000" b="1" dirty="0" err="1" smtClean="0">
                <a:solidFill>
                  <a:srgbClr val="FF0000"/>
                </a:solidFill>
                <a:latin typeface="Times New Roman" pitchFamily="18" charset="0"/>
              </a:rPr>
              <a:t>Aviario</a:t>
            </a:r>
            <a:r>
              <a:rPr lang="en-US" sz="2000" b="1" dirty="0" smtClean="0">
                <a:solidFill>
                  <a:srgbClr val="FF0000"/>
                </a:solidFill>
                <a:latin typeface="Times New Roman" pitchFamily="18" charset="0"/>
              </a:rPr>
              <a:t> H5N1 256 </a:t>
            </a:r>
            <a:r>
              <a:rPr lang="en-US" sz="2000" b="1" dirty="0" err="1" smtClean="0">
                <a:solidFill>
                  <a:srgbClr val="FF0000"/>
                </a:solidFill>
                <a:latin typeface="Times New Roman" pitchFamily="18" charset="0"/>
              </a:rPr>
              <a:t>casi</a:t>
            </a:r>
            <a:r>
              <a:rPr lang="en-US" sz="2000" b="1" dirty="0" smtClean="0">
                <a:solidFill>
                  <a:srgbClr val="FF0000"/>
                </a:solidFill>
                <a:latin typeface="Times New Roman" pitchFamily="18" charset="0"/>
              </a:rPr>
              <a:t>, 152 </a:t>
            </a:r>
            <a:r>
              <a:rPr lang="en-US" sz="2000" b="1" dirty="0" err="1" smtClean="0">
                <a:solidFill>
                  <a:srgbClr val="FF0000"/>
                </a:solidFill>
                <a:latin typeface="Times New Roman" pitchFamily="18" charset="0"/>
              </a:rPr>
              <a:t>morti</a:t>
            </a:r>
            <a:r>
              <a:rPr lang="en-US" sz="2000" b="1" dirty="0" smtClean="0">
                <a:solidFill>
                  <a:srgbClr val="FF0000"/>
                </a:solidFill>
                <a:latin typeface="Times New Roman" pitchFamily="18" charset="0"/>
              </a:rPr>
              <a:t> , </a:t>
            </a:r>
          </a:p>
          <a:p>
            <a:pPr lvl="1" eaLnBrk="1" hangingPunct="1">
              <a:buFont typeface="Wingdings" pitchFamily="2" charset="2"/>
              <a:buNone/>
            </a:pPr>
            <a:r>
              <a:rPr lang="en-US" sz="2000" b="1" dirty="0" smtClean="0">
                <a:solidFill>
                  <a:srgbClr val="FF0000"/>
                </a:solidFill>
                <a:latin typeface="Times New Roman" pitchFamily="18" charset="0"/>
              </a:rPr>
              <a:t>			10 </a:t>
            </a:r>
            <a:r>
              <a:rPr lang="en-US" sz="2000" b="1" dirty="0" err="1" smtClean="0">
                <a:solidFill>
                  <a:srgbClr val="FF0000"/>
                </a:solidFill>
                <a:latin typeface="Times New Roman" pitchFamily="18" charset="0"/>
              </a:rPr>
              <a:t>paesi</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coinvolti</a:t>
            </a:r>
            <a:endParaRPr lang="en-US" sz="2000" b="1" dirty="0" smtClean="0">
              <a:solidFill>
                <a:srgbClr val="FF0000"/>
              </a:solidFill>
              <a:latin typeface="Times New Roman" pitchFamily="18" charset="0"/>
            </a:endParaRPr>
          </a:p>
          <a:p>
            <a:pPr lvl="1" eaLnBrk="1" hangingPunct="1">
              <a:buFont typeface="Wingdings" pitchFamily="2" charset="2"/>
              <a:buNone/>
            </a:pPr>
            <a:r>
              <a:rPr lang="en-US" sz="1600" b="1" dirty="0" smtClean="0">
                <a:latin typeface="Times New Roman" pitchFamily="18" charset="0"/>
              </a:rPr>
              <a:t>		           </a:t>
            </a:r>
            <a:endParaRPr lang="en-US" sz="2000" b="1" dirty="0" smtClean="0">
              <a:latin typeface="Times New Roman" pitchFamily="18" charset="0"/>
            </a:endParaRPr>
          </a:p>
          <a:p>
            <a:pPr lvl="1" eaLnBrk="1" hangingPunct="1">
              <a:buFont typeface="Wingdings" pitchFamily="2" charset="2"/>
              <a:buNone/>
            </a:pPr>
            <a:endParaRPr lang="en-US" sz="1600" b="1" dirty="0" smtClean="0">
              <a:latin typeface="Times New Roman" pitchFamily="18" charset="0"/>
            </a:endParaRPr>
          </a:p>
          <a:p>
            <a:pPr lvl="1" eaLnBrk="1" hangingPunct="1">
              <a:buFont typeface="Wingdings" pitchFamily="2" charset="2"/>
              <a:buNone/>
            </a:pPr>
            <a:endParaRPr lang="it-IT" sz="1600" b="1" dirty="0" smtClean="0">
              <a:latin typeface="Times New Roman" pitchFamily="18" charset="0"/>
            </a:endParaRPr>
          </a:p>
          <a:p>
            <a:pPr eaLnBrk="1" hangingPunct="1">
              <a:buFont typeface="Wingdings" pitchFamily="2" charset="2"/>
              <a:buNone/>
            </a:pPr>
            <a:endParaRPr lang="it-IT" sz="1600" b="1" dirty="0" smtClean="0">
              <a:latin typeface="Times New Roman" pitchFamily="18" charset="0"/>
            </a:endParaRPr>
          </a:p>
        </p:txBody>
      </p:sp>
      <p:pic>
        <p:nvPicPr>
          <p:cNvPr id="55300" name="Picture 4" descr="woman with poultry"/>
          <p:cNvPicPr>
            <a:picLocks noChangeAspect="1" noChangeArrowheads="1"/>
          </p:cNvPicPr>
          <p:nvPr/>
        </p:nvPicPr>
        <p:blipFill>
          <a:blip r:embed="rId2" cstate="print"/>
          <a:srcRect/>
          <a:stretch>
            <a:fillRect/>
          </a:stretch>
        </p:blipFill>
        <p:spPr bwMode="auto">
          <a:xfrm>
            <a:off x="6300192" y="5013176"/>
            <a:ext cx="2110154" cy="1311275"/>
          </a:xfrm>
          <a:prstGeom prst="rect">
            <a:avLst/>
          </a:prstGeom>
          <a:noFill/>
          <a:ln w="9525">
            <a:solidFill>
              <a:srgbClr val="FF9966"/>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83274" y="331789"/>
            <a:ext cx="7086600" cy="936625"/>
          </a:xfrm>
          <a:noFill/>
        </p:spPr>
        <p:txBody>
          <a:bodyPr lIns="90488" tIns="44450" rIns="90488" bIns="44450" anchor="ctr"/>
          <a:lstStyle/>
          <a:p>
            <a:pPr eaLnBrk="1" hangingPunct="1"/>
            <a:r>
              <a:rPr lang="it-IT" sz="3200" b="1" smtClean="0">
                <a:latin typeface="Arial" charset="0"/>
              </a:rPr>
              <a:t>La situazione al momento…</a:t>
            </a:r>
          </a:p>
        </p:txBody>
      </p:sp>
      <p:sp>
        <p:nvSpPr>
          <p:cNvPr id="60419" name="Rectangle 3"/>
          <p:cNvSpPr>
            <a:spLocks noGrp="1" noChangeArrowheads="1"/>
          </p:cNvSpPr>
          <p:nvPr>
            <p:ph type="body" idx="1"/>
          </p:nvPr>
        </p:nvSpPr>
        <p:spPr>
          <a:xfrm>
            <a:off x="250581" y="1773239"/>
            <a:ext cx="8714642" cy="4086225"/>
          </a:xfrm>
          <a:noFill/>
        </p:spPr>
        <p:txBody>
          <a:bodyPr lIns="90488" tIns="44450" rIns="90488" bIns="44450">
            <a:normAutofit/>
          </a:bodyPr>
          <a:lstStyle/>
          <a:p>
            <a:pPr marL="609600" indent="-609600" eaLnBrk="1" hangingPunct="1">
              <a:buFont typeface="Wingdings" pitchFamily="2" charset="2"/>
              <a:buNone/>
            </a:pPr>
            <a:r>
              <a:rPr lang="it-IT" sz="2400" b="1" dirty="0" smtClean="0">
                <a:latin typeface="Times New Roman" pitchFamily="18" charset="0"/>
              </a:rPr>
              <a:t>	I casi di infezione umana occorsi a tutt’oggi non sono stati molti e si sono verificati esclusivamente nelle zone in cui il virus sembra ormai stabilmente insediato nella fauna avicola</a:t>
            </a:r>
          </a:p>
          <a:p>
            <a:pPr marL="609600" indent="-609600" eaLnBrk="1" hangingPunct="1"/>
            <a:endParaRPr lang="it-IT" sz="2400" b="1" dirty="0" smtClean="0">
              <a:latin typeface="Times New Roman" pitchFamily="18" charset="0"/>
            </a:endParaRPr>
          </a:p>
          <a:p>
            <a:pPr marL="609600" indent="-609600" eaLnBrk="1" hangingPunct="1">
              <a:buFont typeface="Wingdings" pitchFamily="2" charset="2"/>
              <a:buNone/>
            </a:pPr>
            <a:r>
              <a:rPr lang="it-IT" sz="2400" b="1" dirty="0" smtClean="0">
                <a:latin typeface="Times New Roman" pitchFamily="18" charset="0"/>
              </a:rPr>
              <a:t>	I casi di infezione umana hanno interessato solo soggetti dimoranti in condizioni di scarsissima igiene ambientale che ne favorivano l’esposizione a  </a:t>
            </a:r>
            <a:r>
              <a:rPr lang="it-IT" sz="2400" b="1" dirty="0" smtClean="0">
                <a:solidFill>
                  <a:srgbClr val="FF0000"/>
                </a:solidFill>
                <a:latin typeface="Times New Roman" pitchFamily="18" charset="0"/>
              </a:rPr>
              <a:t>dosi massicce di virus </a:t>
            </a:r>
            <a:r>
              <a:rPr lang="it-IT" sz="2400" b="1" dirty="0" smtClean="0">
                <a:latin typeface="Times New Roman" pitchFamily="18" charset="0"/>
              </a:rPr>
              <a:t>presente nella saliva ed escrementi di volatili infetti (e, quindi di virus) e che, al momento, l’infezione non ha presentato alcuna tendenza alla trasmissione interumana</a:t>
            </a:r>
          </a:p>
          <a:p>
            <a:pPr marL="609600" indent="-609600" eaLnBrk="1" hangingPunct="1"/>
            <a:endParaRPr lang="it-IT" sz="2400" dirty="0" smtClean="0">
              <a:latin typeface="Times New Roman" pitchFamily="18" charset="0"/>
            </a:endParaRPr>
          </a:p>
        </p:txBody>
      </p:sp>
      <p:sp>
        <p:nvSpPr>
          <p:cNvPr id="60420" name="AutoShape 4"/>
          <p:cNvSpPr>
            <a:spLocks noChangeArrowheads="1"/>
          </p:cNvSpPr>
          <p:nvPr/>
        </p:nvSpPr>
        <p:spPr bwMode="auto">
          <a:xfrm>
            <a:off x="468923" y="1844675"/>
            <a:ext cx="360485" cy="360363"/>
          </a:xfrm>
          <a:prstGeom prst="irregularSeal1">
            <a:avLst/>
          </a:prstGeom>
          <a:solidFill>
            <a:schemeClr val="tx2"/>
          </a:solidFill>
          <a:ln w="9525">
            <a:solidFill>
              <a:schemeClr val="hlink"/>
            </a:solidFill>
            <a:miter lim="800000"/>
            <a:headEnd/>
            <a:tailEnd/>
          </a:ln>
        </p:spPr>
        <p:txBody>
          <a:bodyPr wrap="none" anchor="ctr"/>
          <a:lstStyle/>
          <a:p>
            <a:pPr algn="ctr"/>
            <a:endParaRPr lang="it-IT" sz="1800">
              <a:solidFill>
                <a:schemeClr val="hlink"/>
              </a:solidFill>
              <a:latin typeface="Garamond" pitchFamily="18" charset="0"/>
            </a:endParaRPr>
          </a:p>
        </p:txBody>
      </p:sp>
      <p:sp>
        <p:nvSpPr>
          <p:cNvPr id="60421" name="AutoShape 5"/>
          <p:cNvSpPr>
            <a:spLocks noChangeArrowheads="1"/>
          </p:cNvSpPr>
          <p:nvPr/>
        </p:nvSpPr>
        <p:spPr bwMode="auto">
          <a:xfrm>
            <a:off x="468923" y="3429001"/>
            <a:ext cx="360485" cy="360363"/>
          </a:xfrm>
          <a:prstGeom prst="irregularSeal1">
            <a:avLst/>
          </a:prstGeom>
          <a:solidFill>
            <a:schemeClr val="tx2"/>
          </a:solidFill>
          <a:ln w="9525">
            <a:solidFill>
              <a:srgbClr val="FF9966"/>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0528" y="216247"/>
            <a:ext cx="4608512" cy="1052513"/>
          </a:xfrm>
        </p:spPr>
        <p:txBody>
          <a:bodyPr>
            <a:normAutofit fontScale="90000"/>
          </a:bodyPr>
          <a:lstStyle/>
          <a:p>
            <a:r>
              <a:rPr lang="it-IT" sz="3200" b="1" dirty="0" smtClean="0">
                <a:solidFill>
                  <a:srgbClr val="0000FF"/>
                </a:solidFill>
              </a:rPr>
              <a:t>IL NUOVO VIRUS  dell’ influenza suina A/H1N1v (2009) </a:t>
            </a:r>
          </a:p>
        </p:txBody>
      </p:sp>
      <p:sp>
        <p:nvSpPr>
          <p:cNvPr id="3075" name="Rectangle 5"/>
          <p:cNvSpPr>
            <a:spLocks noGrp="1" noChangeArrowheads="1"/>
          </p:cNvSpPr>
          <p:nvPr>
            <p:ph type="body" sz="half" idx="2"/>
          </p:nvPr>
        </p:nvSpPr>
        <p:spPr>
          <a:xfrm>
            <a:off x="3851275" y="2276872"/>
            <a:ext cx="5113338" cy="3096642"/>
          </a:xfrm>
        </p:spPr>
        <p:txBody>
          <a:bodyPr>
            <a:normAutofit lnSpcReduction="10000"/>
          </a:bodyPr>
          <a:lstStyle/>
          <a:p>
            <a:pPr algn="ctr" eaLnBrk="1" hangingPunct="1">
              <a:buFontTx/>
              <a:buNone/>
            </a:pPr>
            <a:r>
              <a:rPr lang="it-IT" sz="2400" dirty="0" smtClean="0"/>
              <a:t>   	 </a:t>
            </a:r>
            <a:r>
              <a:rPr lang="it-IT" sz="2000" dirty="0" smtClean="0"/>
              <a:t>È un </a:t>
            </a:r>
            <a:r>
              <a:rPr lang="it-IT" sz="2000" b="1" dirty="0" smtClean="0"/>
              <a:t>“quadruplo </a:t>
            </a:r>
            <a:r>
              <a:rPr lang="it-IT" sz="2000" b="1" dirty="0" err="1" smtClean="0"/>
              <a:t>riassortante</a:t>
            </a:r>
            <a:r>
              <a:rPr lang="it-IT" sz="2000" b="1" dirty="0" smtClean="0"/>
              <a:t>”</a:t>
            </a:r>
            <a:r>
              <a:rPr lang="it-IT" sz="2000" dirty="0" smtClean="0"/>
              <a:t>: riassortimento genetico tra due componenti geniche di origine suina, una di tipo aviario e una di tipo umano. Gli 8 segmenti del genoma, mai osservato in precedenza, derivano dalle quattro diverse componenti genomiche: </a:t>
            </a:r>
            <a:r>
              <a:rPr lang="it-IT" sz="2000" dirty="0" smtClean="0">
                <a:solidFill>
                  <a:srgbClr val="FF0000"/>
                </a:solidFill>
              </a:rPr>
              <a:t>NA</a:t>
            </a:r>
            <a:r>
              <a:rPr lang="it-IT" sz="2000" dirty="0" smtClean="0"/>
              <a:t> e</a:t>
            </a:r>
            <a:r>
              <a:rPr lang="it-IT" sz="2000" dirty="0" smtClean="0">
                <a:solidFill>
                  <a:srgbClr val="00B050"/>
                </a:solidFill>
              </a:rPr>
              <a:t> M </a:t>
            </a:r>
            <a:r>
              <a:rPr lang="it-IT" sz="2000" dirty="0" smtClean="0"/>
              <a:t>derivano dal </a:t>
            </a:r>
            <a:r>
              <a:rPr lang="it-IT" sz="2000" dirty="0" smtClean="0">
                <a:solidFill>
                  <a:srgbClr val="FF0000"/>
                </a:solidFill>
              </a:rPr>
              <a:t>virus suino euroasiatico</a:t>
            </a:r>
            <a:r>
              <a:rPr lang="it-IT" sz="2000" dirty="0" smtClean="0"/>
              <a:t>, </a:t>
            </a:r>
            <a:r>
              <a:rPr lang="it-IT" sz="2000" dirty="0" smtClean="0">
                <a:solidFill>
                  <a:srgbClr val="FF0000"/>
                </a:solidFill>
              </a:rPr>
              <a:t>HA</a:t>
            </a:r>
            <a:r>
              <a:rPr lang="it-IT" sz="2000" dirty="0" smtClean="0"/>
              <a:t>, </a:t>
            </a:r>
            <a:r>
              <a:rPr lang="it-IT" sz="2000" dirty="0" smtClean="0">
                <a:solidFill>
                  <a:srgbClr val="00B050"/>
                </a:solidFill>
              </a:rPr>
              <a:t>NP e NS </a:t>
            </a:r>
            <a:r>
              <a:rPr lang="it-IT" sz="2000" dirty="0" smtClean="0"/>
              <a:t>dal </a:t>
            </a:r>
            <a:r>
              <a:rPr lang="it-IT" sz="2000" dirty="0" smtClean="0">
                <a:solidFill>
                  <a:srgbClr val="FF0000"/>
                </a:solidFill>
              </a:rPr>
              <a:t>ceppo suino classico,</a:t>
            </a:r>
            <a:r>
              <a:rPr lang="it-IT" sz="2000" dirty="0" smtClean="0"/>
              <a:t> </a:t>
            </a:r>
            <a:r>
              <a:rPr lang="it-IT" sz="2000" dirty="0" smtClean="0">
                <a:solidFill>
                  <a:srgbClr val="00B050"/>
                </a:solidFill>
              </a:rPr>
              <a:t>PB1</a:t>
            </a:r>
            <a:r>
              <a:rPr lang="it-IT" sz="2000" dirty="0" smtClean="0"/>
              <a:t> dal </a:t>
            </a:r>
            <a:r>
              <a:rPr lang="it-IT" sz="2000" dirty="0" smtClean="0">
                <a:solidFill>
                  <a:srgbClr val="FF0000"/>
                </a:solidFill>
              </a:rPr>
              <a:t>virus umano H3N2</a:t>
            </a:r>
            <a:r>
              <a:rPr lang="it-IT" sz="2000" dirty="0" smtClean="0"/>
              <a:t>, </a:t>
            </a:r>
            <a:r>
              <a:rPr lang="it-IT" sz="2000" dirty="0" smtClean="0">
                <a:solidFill>
                  <a:srgbClr val="00B050"/>
                </a:solidFill>
              </a:rPr>
              <a:t>PB2 e PA</a:t>
            </a:r>
            <a:r>
              <a:rPr lang="it-IT" sz="2000" dirty="0" smtClean="0"/>
              <a:t> dal </a:t>
            </a:r>
            <a:r>
              <a:rPr lang="it-IT" sz="2000" dirty="0" smtClean="0">
                <a:solidFill>
                  <a:srgbClr val="FF0000"/>
                </a:solidFill>
              </a:rPr>
              <a:t>virus aviario </a:t>
            </a:r>
            <a:r>
              <a:rPr lang="it-IT" sz="2000" dirty="0" smtClean="0"/>
              <a:t>Nord Americano</a:t>
            </a:r>
          </a:p>
        </p:txBody>
      </p:sp>
      <p:pic>
        <p:nvPicPr>
          <p:cNvPr id="3076" name="Picture 8" descr="influenza suina uomo"/>
          <p:cNvPicPr>
            <a:picLocks noGrp="1" noChangeAspect="1" noChangeArrowheads="1"/>
          </p:cNvPicPr>
          <p:nvPr>
            <p:ph sz="half" idx="1"/>
          </p:nvPr>
        </p:nvPicPr>
        <p:blipFill>
          <a:blip r:embed="rId2" cstate="print"/>
          <a:srcRect/>
          <a:stretch>
            <a:fillRect/>
          </a:stretch>
        </p:blipFill>
        <p:spPr>
          <a:xfrm>
            <a:off x="179512" y="1412776"/>
            <a:ext cx="3851275" cy="5183187"/>
          </a:xfrm>
          <a:noFill/>
        </p:spPr>
      </p:pic>
      <p:pic>
        <p:nvPicPr>
          <p:cNvPr id="5" name="Picture 2" descr="C:\Users\Manservigi\Documents\Scansioni personali\scansione0141.tif"/>
          <p:cNvPicPr>
            <a:picLocks noChangeAspect="1" noChangeArrowheads="1"/>
          </p:cNvPicPr>
          <p:nvPr/>
        </p:nvPicPr>
        <p:blipFill>
          <a:blip r:embed="rId3" cstate="print"/>
          <a:srcRect l="7312" t="5894" r="5841" b="7707"/>
          <a:stretch>
            <a:fillRect/>
          </a:stretch>
        </p:blipFill>
        <p:spPr bwMode="auto">
          <a:xfrm>
            <a:off x="6228184" y="44624"/>
            <a:ext cx="2880320" cy="2199517"/>
          </a:xfrm>
          <a:prstGeom prst="rect">
            <a:avLst/>
          </a:prstGeom>
          <a:noFill/>
          <a:ln w="9525">
            <a:noFill/>
            <a:miter lim="800000"/>
            <a:headEnd/>
            <a:tailEnd/>
          </a:ln>
        </p:spPr>
      </p:pic>
      <p:pic>
        <p:nvPicPr>
          <p:cNvPr id="6" name="Immagine 2" descr="B00528_H1N1_flu_lrg.jpg"/>
          <p:cNvPicPr>
            <a:picLocks noChangeAspect="1"/>
          </p:cNvPicPr>
          <p:nvPr/>
        </p:nvPicPr>
        <p:blipFill>
          <a:blip r:embed="rId4" cstate="print"/>
          <a:srcRect/>
          <a:stretch>
            <a:fillRect/>
          </a:stretch>
        </p:blipFill>
        <p:spPr bwMode="auto">
          <a:xfrm>
            <a:off x="4499992" y="116632"/>
            <a:ext cx="1656184" cy="2112894"/>
          </a:xfrm>
          <a:prstGeom prst="rect">
            <a:avLst/>
          </a:prstGeom>
          <a:noFill/>
          <a:ln w="9525">
            <a:noFill/>
            <a:miter lim="800000"/>
            <a:headEnd/>
            <a:tailEnd/>
          </a:ln>
        </p:spPr>
      </p:pic>
      <p:sp>
        <p:nvSpPr>
          <p:cNvPr id="7" name="Rettangolo 6"/>
          <p:cNvSpPr/>
          <p:nvPr/>
        </p:nvSpPr>
        <p:spPr>
          <a:xfrm>
            <a:off x="3779912" y="5169849"/>
            <a:ext cx="5328592" cy="1200329"/>
          </a:xfrm>
          <a:prstGeom prst="rect">
            <a:avLst/>
          </a:prstGeom>
        </p:spPr>
        <p:txBody>
          <a:bodyPr wrap="square">
            <a:spAutoFit/>
          </a:bodyPr>
          <a:lstStyle/>
          <a:p>
            <a:pPr algn="ctr">
              <a:lnSpc>
                <a:spcPct val="90000"/>
              </a:lnSpc>
              <a:buNone/>
            </a:pPr>
            <a:r>
              <a:rPr lang="it-IT" sz="1600" dirty="0" smtClean="0">
                <a:solidFill>
                  <a:srgbClr val="0070C0"/>
                </a:solidFill>
              </a:rPr>
              <a:t>INFLUENZA SUINA</a:t>
            </a:r>
          </a:p>
          <a:p>
            <a:pPr algn="just">
              <a:lnSpc>
                <a:spcPct val="90000"/>
              </a:lnSpc>
            </a:pPr>
            <a:endParaRPr lang="it-IT" sz="1600" dirty="0" smtClean="0"/>
          </a:p>
          <a:p>
            <a:pPr algn="just">
              <a:lnSpc>
                <a:spcPct val="90000"/>
              </a:lnSpc>
              <a:buFont typeface="Wingdings" pitchFamily="2" charset="2"/>
              <a:buChar char="v"/>
            </a:pPr>
            <a:r>
              <a:rPr lang="it-IT" sz="1600" dirty="0" smtClean="0"/>
              <a:t>Ha colpito di più i bambini e adolescenti rispetto agli anziani</a:t>
            </a:r>
          </a:p>
          <a:p>
            <a:pPr algn="just">
              <a:lnSpc>
                <a:spcPct val="90000"/>
              </a:lnSpc>
              <a:buFont typeface="Wingdings" pitchFamily="2" charset="2"/>
              <a:buChar char="v"/>
            </a:pPr>
            <a:r>
              <a:rPr lang="it-IT" sz="1600" dirty="0" smtClean="0">
                <a:solidFill>
                  <a:srgbClr val="FF0000"/>
                </a:solidFill>
              </a:rPr>
              <a:t>Letalità relativamente bassa (</a:t>
            </a:r>
            <a:r>
              <a:rPr lang="it-IT" sz="1600" b="1" dirty="0" smtClean="0">
                <a:solidFill>
                  <a:srgbClr val="FF0000"/>
                </a:solidFill>
              </a:rPr>
              <a:t>0,005 % rispetto allo 0,2% di quella stagionale)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640960" cy="3888432"/>
          </a:xfrm>
        </p:spPr>
        <p:txBody>
          <a:bodyPr>
            <a:normAutofit fontScale="40000" lnSpcReduction="20000"/>
          </a:bodyPr>
          <a:lstStyle/>
          <a:p>
            <a:pPr algn="ctr">
              <a:buNone/>
            </a:pPr>
            <a:r>
              <a:rPr lang="it-IT" sz="4500" dirty="0" smtClean="0"/>
              <a:t>	</a:t>
            </a:r>
            <a:r>
              <a:rPr lang="it-IT" sz="7000" b="1" dirty="0" smtClean="0"/>
              <a:t>Nuovi casi d influenza aviaria nel 2013 </a:t>
            </a:r>
          </a:p>
          <a:p>
            <a:pPr algn="ctr">
              <a:buNone/>
            </a:pPr>
            <a:r>
              <a:rPr lang="it-IT" sz="6000" b="1" dirty="0" smtClean="0"/>
              <a:t>Oms: l'H7N9 è uno dei virus dell'influenza aviaria più mortali</a:t>
            </a:r>
            <a:endParaRPr lang="it-IT" sz="6000" dirty="0" smtClean="0"/>
          </a:p>
          <a:p>
            <a:pPr algn="just">
              <a:buNone/>
            </a:pPr>
            <a:r>
              <a:rPr lang="it-IT" sz="4500" dirty="0" smtClean="0"/>
              <a:t>	</a:t>
            </a:r>
          </a:p>
          <a:p>
            <a:pPr algn="just">
              <a:buNone/>
            </a:pPr>
            <a:r>
              <a:rPr lang="it-IT" sz="4500" dirty="0" smtClean="0"/>
              <a:t>	PECHINO - Un uomo di 55 anni è morto a causa dell'influenza aviaria provocata dal virus H7N9 nella provincia cinese dell'</a:t>
            </a:r>
            <a:r>
              <a:rPr lang="it-IT" sz="4500" dirty="0" err="1" smtClean="0"/>
              <a:t>Hunan</a:t>
            </a:r>
            <a:r>
              <a:rPr lang="it-IT" sz="4500" dirty="0" smtClean="0"/>
              <a:t>, portando a 27 il totale delle vittime dell'epidemia. </a:t>
            </a:r>
            <a:br>
              <a:rPr lang="it-IT" sz="4500" dirty="0" smtClean="0"/>
            </a:br>
            <a:r>
              <a:rPr lang="it-IT" sz="4500" dirty="0" smtClean="0"/>
              <a:t>Lo affermano i mezzi d'informazione cinesi, secondo i quali sono 127 in totale le persone che hanno contratto il virus, in tutta la Cina. L' Organizzazione Mondiale della Sanità (Oms) ha precisato oggi di considerare l' H7N9 una «grave minaccia» alla salute, che deve essere presa «molto seriamente». Finora non è stato accertato che il nuovo virus abbia compiuto una mutazione che lo porterebbe a passare da uomo a uomo. Tutti coloro che hanno contratto la malattia sono infatti stati a diretto contatto con dei volatili ed in particolare i polli, che sono i portatori del virus.</a:t>
            </a:r>
          </a:p>
          <a:p>
            <a:pPr>
              <a:buNone/>
            </a:pPr>
            <a:endParaRPr lang="it-IT" dirty="0" smtClean="0"/>
          </a:p>
          <a:p>
            <a:endParaRPr lang="it-IT" dirty="0"/>
          </a:p>
        </p:txBody>
      </p:sp>
      <p:pic>
        <p:nvPicPr>
          <p:cNvPr id="5" name="Immagine 4" descr="http://www.ilmessaggero.it/MsgrNews/MED/20130502_aviariax.jpg">
            <a:hlinkClick r:id="rId2"/>
          </p:cNvPr>
          <p:cNvPicPr/>
          <p:nvPr/>
        </p:nvPicPr>
        <p:blipFill>
          <a:blip r:embed="rId3" cstate="print"/>
          <a:srcRect/>
          <a:stretch>
            <a:fillRect/>
          </a:stretch>
        </p:blipFill>
        <p:spPr bwMode="auto">
          <a:xfrm>
            <a:off x="3131840" y="4149079"/>
            <a:ext cx="5616624" cy="2664297"/>
          </a:xfrm>
          <a:prstGeom prst="rect">
            <a:avLst/>
          </a:prstGeom>
          <a:noFill/>
          <a:ln w="9525">
            <a:noFill/>
            <a:miter lim="800000"/>
            <a:headEnd/>
            <a:tailEnd/>
          </a:ln>
        </p:spPr>
      </p:pic>
    </p:spTree>
    <p:extLst>
      <p:ext uri="{BB962C8B-B14F-4D97-AF65-F5344CB8AC3E}">
        <p14:creationId xmlns:p14="http://schemas.microsoft.com/office/powerpoint/2010/main" val="3461821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lgn="ctr">
              <a:buNone/>
            </a:pPr>
            <a:r>
              <a:rPr lang="it-IT" sz="8800" dirty="0" smtClean="0"/>
              <a:t>FINE</a:t>
            </a:r>
            <a:endParaRPr lang="it-IT" sz="8800" dirty="0"/>
          </a:p>
        </p:txBody>
      </p:sp>
    </p:spTree>
    <p:extLst>
      <p:ext uri="{BB962C8B-B14F-4D97-AF65-F5344CB8AC3E}">
        <p14:creationId xmlns:p14="http://schemas.microsoft.com/office/powerpoint/2010/main" val="83656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3068960"/>
            <a:ext cx="8784976" cy="4647426"/>
          </a:xfrm>
          <a:prstGeom prst="rect">
            <a:avLst/>
          </a:prstGeom>
          <a:noFill/>
        </p:spPr>
        <p:txBody>
          <a:bodyPr wrap="square" rtlCol="0">
            <a:spAutoFit/>
          </a:bodyPr>
          <a:lstStyle/>
          <a:p>
            <a:pPr lvl="0" algn="just" fontAlgn="base">
              <a:spcBef>
                <a:spcPct val="0"/>
              </a:spcBef>
              <a:spcAft>
                <a:spcPct val="0"/>
              </a:spcAft>
            </a:pPr>
            <a:r>
              <a:rPr lang="it-IT" sz="1600" dirty="0" smtClean="0"/>
              <a:t>Il</a:t>
            </a:r>
            <a:r>
              <a:rPr lang="it-IT" sz="1600" dirty="0" smtClean="0">
                <a:latin typeface="Arial" pitchFamily="34" charset="0"/>
                <a:ea typeface="Times New Roman" pitchFamily="18" charset="0"/>
                <a:cs typeface="Arial" pitchFamily="34" charset="0"/>
              </a:rPr>
              <a:t> </a:t>
            </a:r>
            <a:r>
              <a:rPr lang="it-IT" sz="1600" dirty="0">
                <a:latin typeface="Arial" pitchFamily="34" charset="0"/>
                <a:ea typeface="Times New Roman" pitchFamily="18" charset="0"/>
                <a:cs typeface="Arial" pitchFamily="34" charset="0"/>
              </a:rPr>
              <a:t>virus dell’influenza A sono virus a RNA segmentato a struttura elicoidale provvisti di </a:t>
            </a:r>
            <a:r>
              <a:rPr lang="it-IT" sz="1600" dirty="0" err="1">
                <a:latin typeface="Arial" pitchFamily="34" charset="0"/>
                <a:ea typeface="Times New Roman" pitchFamily="18" charset="0"/>
                <a:cs typeface="Arial" pitchFamily="34" charset="0"/>
              </a:rPr>
              <a:t>pericapside</a:t>
            </a:r>
            <a:r>
              <a:rPr lang="it-IT" sz="1600" dirty="0">
                <a:latin typeface="Arial" pitchFamily="34" charset="0"/>
                <a:ea typeface="Times New Roman" pitchFamily="18" charset="0"/>
                <a:cs typeface="Arial" pitchFamily="34" charset="0"/>
              </a:rPr>
              <a:t>. Nella particella virale è possibile distinguere 3 principali componenti: un </a:t>
            </a:r>
            <a:r>
              <a:rPr lang="it-IT" sz="1600" i="1" dirty="0" err="1">
                <a:latin typeface="Arial" pitchFamily="34" charset="0"/>
                <a:ea typeface="Times New Roman" pitchFamily="18" charset="0"/>
                <a:cs typeface="Arial" pitchFamily="34" charset="0"/>
              </a:rPr>
              <a:t>envelope</a:t>
            </a:r>
            <a:r>
              <a:rPr lang="it-IT" sz="1600" i="1" dirty="0">
                <a:latin typeface="Arial" pitchFamily="34" charset="0"/>
                <a:ea typeface="Times New Roman" pitchFamily="18" charset="0"/>
                <a:cs typeface="Arial" pitchFamily="34" charset="0"/>
              </a:rPr>
              <a:t>, </a:t>
            </a:r>
            <a:r>
              <a:rPr lang="it-IT" sz="1600" dirty="0">
                <a:latin typeface="Arial" pitchFamily="34" charset="0"/>
                <a:ea typeface="Times New Roman" pitchFamily="18" charset="0"/>
                <a:cs typeface="Arial" pitchFamily="34" charset="0"/>
              </a:rPr>
              <a:t>una matrice ed un core (</a:t>
            </a:r>
            <a:r>
              <a:rPr lang="it-IT" sz="1600" dirty="0" err="1">
                <a:latin typeface="Arial" pitchFamily="34" charset="0"/>
                <a:ea typeface="Times New Roman" pitchFamily="18" charset="0"/>
                <a:cs typeface="Arial" pitchFamily="34" charset="0"/>
              </a:rPr>
              <a:t>nucleocapside</a:t>
            </a:r>
            <a:r>
              <a:rPr lang="it-IT" sz="1600" dirty="0">
                <a:latin typeface="Arial" pitchFamily="34" charset="0"/>
                <a:ea typeface="Times New Roman" pitchFamily="18" charset="0"/>
                <a:cs typeface="Arial" pitchFamily="34" charset="0"/>
              </a:rPr>
              <a:t>)</a:t>
            </a:r>
            <a:r>
              <a:rPr lang="it-IT" sz="1600" dirty="0">
                <a:latin typeface="Arial" pitchFamily="34" charset="0"/>
                <a:cs typeface="Arial" pitchFamily="34" charset="0"/>
              </a:rPr>
              <a:t> L</a:t>
            </a:r>
            <a:r>
              <a:rPr lang="it-IT" sz="1600" dirty="0">
                <a:latin typeface="Arial" pitchFamily="34" charset="0"/>
                <a:ea typeface="Times New Roman" pitchFamily="18" charset="0"/>
                <a:cs typeface="Arial" pitchFamily="34" charset="0"/>
              </a:rPr>
              <a:t>’</a:t>
            </a:r>
            <a:r>
              <a:rPr lang="it-IT" sz="1600" dirty="0" err="1">
                <a:latin typeface="Arial" pitchFamily="34" charset="0"/>
                <a:ea typeface="Times New Roman" pitchFamily="18" charset="0"/>
                <a:cs typeface="Arial" pitchFamily="34" charset="0"/>
              </a:rPr>
              <a:t>e</a:t>
            </a:r>
            <a:r>
              <a:rPr lang="it-IT" sz="1600" i="1" dirty="0" err="1">
                <a:latin typeface="Arial" pitchFamily="34" charset="0"/>
                <a:ea typeface="Times New Roman" pitchFamily="18" charset="0"/>
                <a:cs typeface="Arial" pitchFamily="34" charset="0"/>
              </a:rPr>
              <a:t>nvelope</a:t>
            </a:r>
            <a:r>
              <a:rPr lang="it-IT" sz="1600" dirty="0">
                <a:latin typeface="Arial" pitchFamily="34" charset="0"/>
                <a:ea typeface="Times New Roman" pitchFamily="18" charset="0"/>
                <a:cs typeface="Arial" pitchFamily="34" charset="0"/>
              </a:rPr>
              <a:t> è costituito da un doppio strato lipidico, nel quale sono inserite 3</a:t>
            </a:r>
            <a:r>
              <a:rPr lang="it-IT" sz="1600" dirty="0" smtClean="0">
                <a:latin typeface="Arial" pitchFamily="34" charset="0"/>
                <a:ea typeface="Times New Roman" pitchFamily="18" charset="0"/>
                <a:cs typeface="Arial" pitchFamily="34" charset="0"/>
              </a:rPr>
              <a:t> </a:t>
            </a:r>
            <a:r>
              <a:rPr lang="it-IT" sz="1600" dirty="0">
                <a:latin typeface="Arial" pitchFamily="34" charset="0"/>
                <a:ea typeface="Times New Roman" pitchFamily="18" charset="0"/>
                <a:cs typeface="Arial" pitchFamily="34" charset="0"/>
              </a:rPr>
              <a:t>glicoproteine virali: </a:t>
            </a:r>
            <a:r>
              <a:rPr lang="it-IT" sz="1600" b="1" dirty="0">
                <a:solidFill>
                  <a:srgbClr val="FF0000"/>
                </a:solidFill>
                <a:latin typeface="Arial" pitchFamily="34" charset="0"/>
                <a:ea typeface="Times New Roman" pitchFamily="18" charset="0"/>
                <a:cs typeface="Arial" pitchFamily="34" charset="0"/>
              </a:rPr>
              <a:t>l’</a:t>
            </a:r>
            <a:r>
              <a:rPr lang="it-IT" sz="1600" b="1" dirty="0" err="1">
                <a:solidFill>
                  <a:srgbClr val="FF0000"/>
                </a:solidFill>
                <a:latin typeface="Arial" pitchFamily="34" charset="0"/>
                <a:ea typeface="Times New Roman" pitchFamily="18" charset="0"/>
                <a:cs typeface="Arial" pitchFamily="34" charset="0"/>
              </a:rPr>
              <a:t>emoagglutinina</a:t>
            </a:r>
            <a:r>
              <a:rPr lang="it-IT" sz="1600" b="1" dirty="0">
                <a:solidFill>
                  <a:srgbClr val="FF0000"/>
                </a:solidFill>
                <a:latin typeface="Arial" pitchFamily="34" charset="0"/>
                <a:ea typeface="Times New Roman" pitchFamily="18" charset="0"/>
                <a:cs typeface="Arial" pitchFamily="34" charset="0"/>
              </a:rPr>
              <a:t> (HA), la </a:t>
            </a:r>
            <a:r>
              <a:rPr lang="it-IT" sz="1600" b="1" dirty="0" err="1">
                <a:solidFill>
                  <a:srgbClr val="FF0000"/>
                </a:solidFill>
                <a:latin typeface="Arial" pitchFamily="34" charset="0"/>
                <a:ea typeface="Times New Roman" pitchFamily="18" charset="0"/>
                <a:cs typeface="Arial" pitchFamily="34" charset="0"/>
              </a:rPr>
              <a:t>neuraminidasi</a:t>
            </a:r>
            <a:r>
              <a:rPr lang="it-IT" sz="1600" b="1" dirty="0">
                <a:solidFill>
                  <a:srgbClr val="FF0000"/>
                </a:solidFill>
                <a:latin typeface="Arial" pitchFamily="34" charset="0"/>
                <a:ea typeface="Times New Roman" pitchFamily="18" charset="0"/>
                <a:cs typeface="Arial" pitchFamily="34" charset="0"/>
              </a:rPr>
              <a:t> (NA</a:t>
            </a:r>
            <a:r>
              <a:rPr lang="it-IT" sz="1600" b="1" dirty="0" smtClean="0">
                <a:solidFill>
                  <a:srgbClr val="FF0000"/>
                </a:solidFill>
                <a:latin typeface="Arial" pitchFamily="34" charset="0"/>
                <a:ea typeface="Times New Roman" pitchFamily="18" charset="0"/>
                <a:cs typeface="Arial" pitchFamily="34" charset="0"/>
              </a:rPr>
              <a:t>) e la M2 che forma un canale ionico</a:t>
            </a:r>
            <a:r>
              <a:rPr lang="it-IT" sz="1600" dirty="0" smtClean="0">
                <a:solidFill>
                  <a:srgbClr val="FF0000"/>
                </a:solidFill>
                <a:latin typeface="Arial" pitchFamily="34" charset="0"/>
                <a:ea typeface="Times New Roman" pitchFamily="18" charset="0"/>
                <a:cs typeface="Arial" pitchFamily="34" charset="0"/>
              </a:rPr>
              <a:t>. </a:t>
            </a:r>
            <a:r>
              <a:rPr lang="it-IT" sz="1600" dirty="0">
                <a:latin typeface="Arial" pitchFamily="34" charset="0"/>
                <a:ea typeface="Times New Roman" pitchFamily="18" charset="0"/>
                <a:cs typeface="Arial" pitchFamily="34" charset="0"/>
              </a:rPr>
              <a:t>L’HA e la NA formano i </a:t>
            </a:r>
            <a:r>
              <a:rPr lang="it-IT" sz="1600" dirty="0" err="1">
                <a:latin typeface="Arial" pitchFamily="34" charset="0"/>
                <a:ea typeface="Times New Roman" pitchFamily="18" charset="0"/>
                <a:cs typeface="Arial" pitchFamily="34" charset="0"/>
              </a:rPr>
              <a:t>peplomeri</a:t>
            </a:r>
            <a:r>
              <a:rPr lang="it-IT" sz="1600" dirty="0">
                <a:latin typeface="Arial" pitchFamily="34" charset="0"/>
                <a:ea typeface="Times New Roman" pitchFamily="18" charset="0"/>
                <a:cs typeface="Arial" pitchFamily="34" charset="0"/>
              </a:rPr>
              <a:t> (</a:t>
            </a:r>
            <a:r>
              <a:rPr lang="it-IT" sz="1600" i="1" dirty="0" err="1">
                <a:latin typeface="Arial" pitchFamily="34" charset="0"/>
                <a:ea typeface="Times New Roman" pitchFamily="18" charset="0"/>
                <a:cs typeface="Arial" pitchFamily="34" charset="0"/>
              </a:rPr>
              <a:t>spikes</a:t>
            </a:r>
            <a:r>
              <a:rPr lang="it-IT" sz="1600" dirty="0">
                <a:latin typeface="Arial" pitchFamily="34" charset="0"/>
                <a:ea typeface="Times New Roman" pitchFamily="18" charset="0"/>
                <a:cs typeface="Arial" pitchFamily="34" charset="0"/>
              </a:rPr>
              <a:t>) </a:t>
            </a:r>
            <a:r>
              <a:rPr lang="it-IT" sz="1600" dirty="0" err="1">
                <a:latin typeface="Arial" pitchFamily="34" charset="0"/>
                <a:ea typeface="Times New Roman" pitchFamily="18" charset="0"/>
                <a:cs typeface="Arial" pitchFamily="34" charset="0"/>
              </a:rPr>
              <a:t>del’envelope</a:t>
            </a:r>
            <a:r>
              <a:rPr lang="it-IT" sz="1600" dirty="0">
                <a:latin typeface="Arial" pitchFamily="34" charset="0"/>
                <a:ea typeface="Times New Roman" pitchFamily="18" charset="0"/>
                <a:cs typeface="Arial" pitchFamily="34" charset="0"/>
              </a:rPr>
              <a:t>. </a:t>
            </a:r>
            <a:r>
              <a:rPr lang="it-IT" sz="1600" dirty="0" smtClean="0">
                <a:latin typeface="Arial" pitchFamily="34" charset="0"/>
                <a:ea typeface="Times New Roman" pitchFamily="18" charset="0"/>
                <a:cs typeface="Arial" pitchFamily="34" charset="0"/>
              </a:rPr>
              <a:t>All’interno </a:t>
            </a:r>
            <a:r>
              <a:rPr lang="it-IT" sz="1600" dirty="0">
                <a:latin typeface="Arial" pitchFamily="34" charset="0"/>
                <a:ea typeface="Times New Roman" pitchFamily="18" charset="0"/>
                <a:cs typeface="Arial" pitchFamily="34" charset="0"/>
              </a:rPr>
              <a:t>dell’</a:t>
            </a:r>
            <a:r>
              <a:rPr lang="it-IT" sz="1600" i="1" dirty="0" err="1">
                <a:latin typeface="Arial" pitchFamily="34" charset="0"/>
                <a:ea typeface="Times New Roman" pitchFamily="18" charset="0"/>
                <a:cs typeface="Arial" pitchFamily="34" charset="0"/>
              </a:rPr>
              <a:t>envelope</a:t>
            </a:r>
            <a:r>
              <a:rPr lang="it-IT" sz="1600" dirty="0">
                <a:latin typeface="Arial" pitchFamily="34" charset="0"/>
                <a:ea typeface="Times New Roman" pitchFamily="18" charset="0"/>
                <a:cs typeface="Arial" pitchFamily="34" charset="0"/>
              </a:rPr>
              <a:t> si trova la proteina di matrice M1, che costituisce un ponte tra il </a:t>
            </a:r>
            <a:r>
              <a:rPr lang="it-IT" sz="1600" dirty="0" err="1">
                <a:latin typeface="Arial" pitchFamily="34" charset="0"/>
                <a:ea typeface="Times New Roman" pitchFamily="18" charset="0"/>
                <a:cs typeface="Arial" pitchFamily="34" charset="0"/>
              </a:rPr>
              <a:t>pericapside</a:t>
            </a:r>
            <a:r>
              <a:rPr lang="it-IT" sz="1600" dirty="0">
                <a:latin typeface="Arial" pitchFamily="34" charset="0"/>
                <a:ea typeface="Times New Roman" pitchFamily="18" charset="0"/>
                <a:cs typeface="Arial" pitchFamily="34" charset="0"/>
              </a:rPr>
              <a:t> ed il </a:t>
            </a:r>
            <a:r>
              <a:rPr lang="it-IT" sz="1600" dirty="0" err="1">
                <a:latin typeface="Arial" pitchFamily="34" charset="0"/>
                <a:ea typeface="Times New Roman" pitchFamily="18" charset="0"/>
                <a:cs typeface="Arial" pitchFamily="34" charset="0"/>
              </a:rPr>
              <a:t>nucleocapside</a:t>
            </a:r>
            <a:r>
              <a:rPr lang="it-IT" sz="1600" dirty="0">
                <a:latin typeface="Arial" pitchFamily="34" charset="0"/>
                <a:ea typeface="Times New Roman" pitchFamily="18" charset="0"/>
                <a:cs typeface="Arial" pitchFamily="34" charset="0"/>
              </a:rPr>
              <a:t>. Il </a:t>
            </a:r>
            <a:r>
              <a:rPr lang="it-IT" sz="1600" dirty="0" err="1">
                <a:latin typeface="Arial" pitchFamily="34" charset="0"/>
                <a:ea typeface="Times New Roman" pitchFamily="18" charset="0"/>
                <a:cs typeface="Arial" pitchFamily="34" charset="0"/>
              </a:rPr>
              <a:t>nucleocapside</a:t>
            </a:r>
            <a:r>
              <a:rPr lang="it-IT" sz="1600" dirty="0">
                <a:latin typeface="Arial" pitchFamily="34" charset="0"/>
                <a:ea typeface="Times New Roman" pitchFamily="18" charset="0"/>
                <a:cs typeface="Arial" pitchFamily="34" charset="0"/>
              </a:rPr>
              <a:t>, a simmetria </a:t>
            </a:r>
            <a:r>
              <a:rPr lang="it-IT" sz="1600" dirty="0" err="1" smtClean="0">
                <a:latin typeface="Arial" pitchFamily="34" charset="0"/>
                <a:ea typeface="Times New Roman" pitchFamily="18" charset="0"/>
                <a:cs typeface="Arial" pitchFamily="34" charset="0"/>
              </a:rPr>
              <a:t>eilcoidale</a:t>
            </a:r>
            <a:r>
              <a:rPr lang="it-IT" sz="1600" dirty="0">
                <a:latin typeface="Arial" pitchFamily="34" charset="0"/>
                <a:ea typeface="Times New Roman" pitchFamily="18" charset="0"/>
                <a:cs typeface="Arial" pitchFamily="34" charset="0"/>
              </a:rPr>
              <a:t>, è costituito da 8 segmenti genici associati ad una nucleoproteina (NP), a formare una struttura </a:t>
            </a:r>
            <a:r>
              <a:rPr lang="it-IT" sz="1600" dirty="0" smtClean="0">
                <a:latin typeface="Arial" pitchFamily="34" charset="0"/>
                <a:ea typeface="Times New Roman" pitchFamily="18" charset="0"/>
                <a:cs typeface="Arial" pitchFamily="34" charset="0"/>
              </a:rPr>
              <a:t>ribonucleoproteica </a:t>
            </a:r>
            <a:r>
              <a:rPr lang="it-IT" sz="1600" dirty="0">
                <a:latin typeface="Arial" pitchFamily="34" charset="0"/>
                <a:ea typeface="Times New Roman" pitchFamily="18" charset="0"/>
                <a:cs typeface="Arial" pitchFamily="34" charset="0"/>
              </a:rPr>
              <a:t>(</a:t>
            </a:r>
            <a:r>
              <a:rPr lang="it-IT" sz="1600" dirty="0" smtClean="0">
                <a:latin typeface="Arial" pitchFamily="34" charset="0"/>
                <a:ea typeface="Times New Roman" pitchFamily="18" charset="0"/>
                <a:cs typeface="Arial" pitchFamily="34" charset="0"/>
              </a:rPr>
              <a:t>RNP),  </a:t>
            </a:r>
            <a:r>
              <a:rPr lang="it-IT" sz="1600" dirty="0">
                <a:latin typeface="Arial" pitchFamily="34" charset="0"/>
                <a:ea typeface="Times New Roman" pitchFamily="18" charset="0"/>
                <a:cs typeface="Arial" pitchFamily="34" charset="0"/>
              </a:rPr>
              <a:t>ed a un complesso </a:t>
            </a:r>
            <a:r>
              <a:rPr lang="it-IT" sz="1600" dirty="0" err="1">
                <a:latin typeface="Arial" pitchFamily="34" charset="0"/>
                <a:ea typeface="Times New Roman" pitchFamily="18" charset="0"/>
                <a:cs typeface="Arial" pitchFamily="34" charset="0"/>
              </a:rPr>
              <a:t>polimerasico</a:t>
            </a:r>
            <a:r>
              <a:rPr lang="it-IT" sz="1600" dirty="0">
                <a:latin typeface="Arial" pitchFamily="34" charset="0"/>
                <a:ea typeface="Times New Roman" pitchFamily="18" charset="0"/>
                <a:cs typeface="Arial" pitchFamily="34" charset="0"/>
              </a:rPr>
              <a:t> (PB1, PB2 e PA.) E’ inoltre presente la proteina non strutturale NS2, la quale sembra essere coinvolta nel passaggio del complesso RNP dal nucleo al citoplasma.</a:t>
            </a:r>
          </a:p>
          <a:p>
            <a:pPr algn="just" eaLnBrk="0" fontAlgn="base" hangingPunct="0">
              <a:spcBef>
                <a:spcPct val="0"/>
              </a:spcBef>
              <a:spcAft>
                <a:spcPct val="0"/>
              </a:spcAft>
            </a:pPr>
            <a:r>
              <a:rPr lang="it-IT" sz="1600" dirty="0">
                <a:latin typeface="Arial" pitchFamily="34" charset="0"/>
                <a:cs typeface="Arial" pitchFamily="34" charset="0"/>
              </a:rPr>
              <a:t>Gli 8 segmenti di RNA si comportano come singoli geni e vengono trascritti in RNA messaggeri, di cui sei  sono </a:t>
            </a:r>
            <a:r>
              <a:rPr lang="it-IT" sz="1600" dirty="0" err="1">
                <a:latin typeface="Arial" pitchFamily="34" charset="0"/>
                <a:cs typeface="Arial" pitchFamily="34" charset="0"/>
              </a:rPr>
              <a:t>monocistronici</a:t>
            </a:r>
            <a:r>
              <a:rPr lang="it-IT" sz="1600" dirty="0">
                <a:latin typeface="Arial" pitchFamily="34" charset="0"/>
                <a:cs typeface="Arial" pitchFamily="34" charset="0"/>
              </a:rPr>
              <a:t>, essendo tradotti in un’unica proteina (PB1, PB2, PA, HA, NA, NP) e due, in seguito ad un unico </a:t>
            </a:r>
            <a:r>
              <a:rPr lang="it-IT" sz="1600" i="1" dirty="0" err="1">
                <a:latin typeface="Arial" pitchFamily="34" charset="0"/>
                <a:cs typeface="Arial" pitchFamily="34" charset="0"/>
              </a:rPr>
              <a:t>splicing</a:t>
            </a:r>
            <a:r>
              <a:rPr lang="it-IT" sz="1600" dirty="0">
                <a:latin typeface="Arial" pitchFamily="34" charset="0"/>
                <a:cs typeface="Arial" pitchFamily="34" charset="0"/>
              </a:rPr>
              <a:t>, vengono tradotti nella M1, M2 e NS1, </a:t>
            </a:r>
            <a:r>
              <a:rPr lang="it-IT" sz="1600" dirty="0" smtClean="0">
                <a:latin typeface="Arial" pitchFamily="34" charset="0"/>
                <a:cs typeface="Arial" pitchFamily="34" charset="0"/>
              </a:rPr>
              <a:t>NS2</a:t>
            </a:r>
          </a:p>
          <a:p>
            <a:pPr algn="just" eaLnBrk="0" fontAlgn="base" hangingPunct="0">
              <a:spcBef>
                <a:spcPct val="0"/>
              </a:spcBef>
              <a:spcAft>
                <a:spcPct val="0"/>
              </a:spcAft>
            </a:pPr>
            <a:endParaRPr lang="it-IT" dirty="0">
              <a:latin typeface="Arial" pitchFamily="34" charset="0"/>
              <a:cs typeface="Arial" pitchFamily="34" charset="0"/>
            </a:endParaRPr>
          </a:p>
          <a:p>
            <a:pPr algn="just" eaLnBrk="0" fontAlgn="base" hangingPunct="0">
              <a:spcBef>
                <a:spcPct val="0"/>
              </a:spcBef>
              <a:spcAft>
                <a:spcPct val="0"/>
              </a:spcAft>
            </a:pPr>
            <a:endParaRPr lang="it-IT" dirty="0" smtClean="0">
              <a:latin typeface="Arial" pitchFamily="34" charset="0"/>
              <a:cs typeface="Arial" pitchFamily="34" charset="0"/>
            </a:endParaRPr>
          </a:p>
          <a:p>
            <a:pPr algn="just" eaLnBrk="0" fontAlgn="base" hangingPunct="0">
              <a:spcBef>
                <a:spcPct val="0"/>
              </a:spcBef>
              <a:spcAft>
                <a:spcPct val="0"/>
              </a:spcAft>
            </a:pPr>
            <a:endParaRPr lang="it-IT" dirty="0">
              <a:latin typeface="Arial" pitchFamily="34" charset="0"/>
              <a:cs typeface="Arial" pitchFamily="34" charset="0"/>
            </a:endParaRPr>
          </a:p>
          <a:p>
            <a:endParaRPr lang="it-IT" dirty="0"/>
          </a:p>
        </p:txBody>
      </p:sp>
      <p:pic>
        <p:nvPicPr>
          <p:cNvPr id="5" name="Picture 2" descr="C:\Users\Manservigi\Documents\Scansioni personali\scansione0565.tif"/>
          <p:cNvPicPr>
            <a:picLocks noGrp="1" noChangeAspect="1" noChangeArrowheads="1"/>
          </p:cNvPicPr>
          <p:nvPr>
            <p:ph idx="1"/>
          </p:nvPr>
        </p:nvPicPr>
        <p:blipFill>
          <a:blip r:embed="rId2" cstate="print"/>
          <a:srcRect l="6541" t="6996" b="19818"/>
          <a:stretch>
            <a:fillRect/>
          </a:stretch>
        </p:blipFill>
        <p:spPr bwMode="auto">
          <a:xfrm>
            <a:off x="3796112" y="116632"/>
            <a:ext cx="5240384" cy="2952328"/>
          </a:xfrm>
          <a:prstGeom prst="rect">
            <a:avLst/>
          </a:prstGeom>
          <a:noFill/>
        </p:spPr>
      </p:pic>
      <p:sp>
        <p:nvSpPr>
          <p:cNvPr id="6" name="CasellaDiTesto 5"/>
          <p:cNvSpPr txBox="1"/>
          <p:nvPr/>
        </p:nvSpPr>
        <p:spPr>
          <a:xfrm>
            <a:off x="1331640" y="1124744"/>
            <a:ext cx="1725729" cy="584775"/>
          </a:xfrm>
          <a:prstGeom prst="rect">
            <a:avLst/>
          </a:prstGeom>
          <a:noFill/>
        </p:spPr>
        <p:txBody>
          <a:bodyPr wrap="none" rtlCol="0">
            <a:spAutoFit/>
          </a:bodyPr>
          <a:lstStyle/>
          <a:p>
            <a:r>
              <a:rPr lang="it-IT" sz="3200" b="1" dirty="0" smtClean="0"/>
              <a:t>Struttura</a:t>
            </a:r>
            <a:endParaRPr lang="it-IT" sz="3200" b="1" dirty="0"/>
          </a:p>
        </p:txBody>
      </p:sp>
    </p:spTree>
    <p:extLst>
      <p:ext uri="{BB962C8B-B14F-4D97-AF65-F5344CB8AC3E}">
        <p14:creationId xmlns:p14="http://schemas.microsoft.com/office/powerpoint/2010/main" val="1068806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624282"/>
            <a:ext cx="8964488" cy="41395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it-IT" sz="1000" b="1" dirty="0" smtClean="0"/>
              <a:t>.</a:t>
            </a:r>
          </a:p>
          <a:p>
            <a:pPr lvl="0" algn="just" eaLnBrk="0" fontAlgn="base" hangingPunct="0">
              <a:spcBef>
                <a:spcPct val="0"/>
              </a:spcBef>
              <a:spcAft>
                <a:spcPct val="0"/>
              </a:spcAft>
              <a:buFont typeface="Wingdings" pitchFamily="2" charset="2"/>
              <a:buChar char="Ø"/>
            </a:pPr>
            <a:r>
              <a:rPr kumimoji="0" lang="it-IT" sz="11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itchFamily="34" charset="0"/>
              </a:rPr>
              <a:t>NEURAMINIDASI (NA)</a:t>
            </a:r>
            <a:r>
              <a:rPr lang="it-IT" sz="1100" dirty="0" smtClean="0">
                <a:latin typeface="Arial" pitchFamily="34" charset="0"/>
                <a:cs typeface="Arial" pitchFamily="34" charset="0"/>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NA </a:t>
            </a:r>
            <a:r>
              <a:rPr lang="it-IT" sz="1100" dirty="0" smtClean="0">
                <a:latin typeface="Arial" pitchFamily="34" charset="0"/>
                <a:ea typeface="Times New Roman" pitchFamily="18" charset="0"/>
                <a:cs typeface="Arial" pitchFamily="34" charset="0"/>
              </a:rPr>
              <a:t> è un </a:t>
            </a:r>
            <a:r>
              <a:rPr lang="it-IT" sz="1100" dirty="0" err="1" smtClean="0">
                <a:latin typeface="Arial" pitchFamily="34" charset="0"/>
                <a:ea typeface="Times New Roman" pitchFamily="18" charset="0"/>
                <a:cs typeface="Arial" pitchFamily="34" charset="0"/>
              </a:rPr>
              <a:t>omotetramero</a:t>
            </a:r>
            <a:r>
              <a:rPr lang="it-IT" sz="1100" dirty="0" smtClean="0">
                <a:latin typeface="Arial" pitchFamily="34" charset="0"/>
                <a:ea typeface="Times New Roman" pitchFamily="18" charset="0"/>
                <a:cs typeface="Arial" pitchFamily="34" charset="0"/>
              </a:rPr>
              <a:t> che, una volta attivato da proteasi cellulari,  </a:t>
            </a:r>
            <a:r>
              <a:rPr lang="it-IT" sz="1100" b="1" dirty="0" smtClean="0">
                <a:solidFill>
                  <a:srgbClr val="FF0000"/>
                </a:solidFill>
                <a:latin typeface="Arial" pitchFamily="34" charset="0"/>
                <a:ea typeface="Times New Roman" pitchFamily="18" charset="0"/>
                <a:cs typeface="Arial" pitchFamily="34" charset="0"/>
              </a:rPr>
              <a:t>possiede </a:t>
            </a:r>
            <a:r>
              <a:rPr kumimoji="0" lang="it-IT"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attività </a:t>
            </a:r>
            <a:r>
              <a:rPr kumimoji="0" lang="it-IT" sz="11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sialidasica</a:t>
            </a:r>
            <a:r>
              <a:rPr kumimoji="0" lang="it-IT" sz="11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neuraminidasica</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favorendo la rimozione dell’acido sialico dal</a:t>
            </a:r>
            <a:r>
              <a:rPr kumimoji="0" lang="it-IT"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recettore</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L’attività </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sialidasica</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it-IT"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costituita dal</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taglio del legame tra un acido sialico e una molecola adiacente di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D-galattosio o di D-</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galattosammina</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ha tre funzioni: </a:t>
            </a:r>
            <a:r>
              <a:rPr kumimoji="0" lang="it-IT" sz="1100" b="0" i="0" u="none" strike="noStrike" cap="none" normalizeH="0" baseline="0" dirty="0" smtClean="0">
                <a:ln>
                  <a:noFill/>
                </a:ln>
                <a:effectLst/>
                <a:latin typeface="Arial" pitchFamily="34" charset="0"/>
                <a:ea typeface="Times New Roman" pitchFamily="18" charset="0"/>
                <a:cs typeface="Arial" pitchFamily="34" charset="0"/>
                <a:sym typeface="Symbol" pitchFamily="18" charset="2"/>
              </a:rPr>
              <a:t>(</a:t>
            </a:r>
            <a:r>
              <a:rPr kumimoji="0" lang="it-IT" sz="1100" i="0" u="none" strike="noStrike" cap="none" normalizeH="0" baseline="0" dirty="0" smtClean="0">
                <a:ln>
                  <a:noFill/>
                </a:ln>
                <a:effectLst/>
                <a:latin typeface="Arial" pitchFamily="34" charset="0"/>
                <a:ea typeface="Times New Roman" pitchFamily="18" charset="0"/>
                <a:cs typeface="Arial" pitchFamily="34" charset="0"/>
                <a:sym typeface="Symbol" pitchFamily="18" charset="2"/>
              </a:rPr>
              <a:t>1) facilita il rilascio di particelle virali infettanti dalla cellula ospite e la loro diffusione, (2) impedisce l’aggregazione dei virioni e (3)</a:t>
            </a:r>
            <a:r>
              <a:rPr kumimoji="0" lang="it-IT" sz="1100" i="0" u="none" strike="noStrike" cap="none" normalizeH="0" dirty="0" smtClean="0">
                <a:ln>
                  <a:noFill/>
                </a:ln>
                <a:effectLst/>
                <a:latin typeface="Arial" pitchFamily="34" charset="0"/>
                <a:ea typeface="Times New Roman" pitchFamily="18" charset="0"/>
                <a:cs typeface="Arial" pitchFamily="34" charset="0"/>
                <a:sym typeface="Symbol" pitchFamily="18" charset="2"/>
              </a:rPr>
              <a:t> </a:t>
            </a:r>
            <a:r>
              <a:rPr lang="it-IT" sz="1100" dirty="0" smtClean="0">
                <a:latin typeface="Arial" pitchFamily="34" charset="0"/>
                <a:cs typeface="Arial" pitchFamily="34" charset="0"/>
                <a:sym typeface="Symbol" pitchFamily="18" charset="2"/>
              </a:rPr>
              <a:t>c</a:t>
            </a:r>
            <a:r>
              <a:rPr lang="it-IT" sz="1100" dirty="0" smtClean="0">
                <a:latin typeface="Arial" pitchFamily="34" charset="0"/>
                <a:cs typeface="Arial" pitchFamily="34" charset="0"/>
              </a:rPr>
              <a:t>onsente il contatto con la superficie delle cellule delle mucose dell’epitelio respiratorio staccando l’acido sialico  dalle </a:t>
            </a:r>
            <a:r>
              <a:rPr lang="it-IT" sz="1100" dirty="0" err="1" smtClean="0">
                <a:latin typeface="Arial" pitchFamily="34" charset="0"/>
                <a:cs typeface="Arial" pitchFamily="34" charset="0"/>
              </a:rPr>
              <a:t>glicoprotene</a:t>
            </a:r>
            <a:r>
              <a:rPr lang="it-IT" sz="1100" dirty="0" smtClean="0">
                <a:latin typeface="Arial" pitchFamily="34" charset="0"/>
                <a:cs typeface="Arial" pitchFamily="34" charset="0"/>
              </a:rPr>
              <a:t> del muco che proteggono l’epitelio. Sono note 9 varietà di </a:t>
            </a:r>
            <a:r>
              <a:rPr lang="it-IT" sz="1100" dirty="0" err="1" smtClean="0">
                <a:latin typeface="Arial" panose="020B0604020202020204" pitchFamily="34" charset="0"/>
                <a:cs typeface="Arial" panose="020B0604020202020204" pitchFamily="34" charset="0"/>
              </a:rPr>
              <a:t>neuraminidasi</a:t>
            </a:r>
            <a:r>
              <a:rPr lang="it-IT" sz="1100" dirty="0" smtClean="0">
                <a:latin typeface="Arial" panose="020B0604020202020204" pitchFamily="34" charset="0"/>
                <a:cs typeface="Arial" panose="020B0604020202020204" pitchFamily="34" charset="0"/>
              </a:rPr>
              <a:t> (N1-N9), ma solo N1 e N2 sembrano circolare nell’uomo.</a:t>
            </a:r>
            <a:r>
              <a:rPr kumimoji="0" lang="it-IT" sz="1100" i="0" u="none" strike="noStrike" cap="none" normalizeH="0" baseline="0" dirty="0" smtClean="0">
                <a:ln>
                  <a:noFill/>
                </a:ln>
                <a:effectLst/>
                <a:latin typeface="Arial" pitchFamily="34" charset="0"/>
                <a:ea typeface="Times New Roman" pitchFamily="18" charset="0"/>
                <a:cs typeface="Arial" pitchFamily="34" charset="0"/>
                <a:sym typeface="Symbol" pitchFamily="18" charset="2"/>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L’attività enzimatica della proteina NA viene inibita da due farmaci antivirali: </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zanamivir</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e </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oseltamivir</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endParaRPr kumimoji="0" lang="it-IT"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PROTEINA </a:t>
            </a:r>
            <a:r>
              <a:rPr kumimoji="0" lang="it-IT"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DI</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MATRICE 1 (M1) </a:t>
            </a:r>
            <a:r>
              <a:rPr lang="it-IT" sz="1100" dirty="0" smtClean="0">
                <a:latin typeface="Arial" pitchFamily="34" charset="0"/>
                <a:cs typeface="Arial" pitchFamily="34" charset="0"/>
                <a:sym typeface="Symbol" pitchFamily="18" charset="2"/>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La proteina M1 forma un ponte tra il </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pericapside</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ed il complesso ribonucleoproteico (RNP), interagendo</a:t>
            </a:r>
            <a:r>
              <a:rPr kumimoji="0" lang="it-IT" sz="1100" b="0" i="0" u="none" strike="noStrike" cap="none" normalizeH="0" dirty="0" smtClean="0">
                <a:ln>
                  <a:noFill/>
                </a:ln>
                <a:solidFill>
                  <a:schemeClr val="tx1"/>
                </a:solidFill>
                <a:effectLst/>
                <a:latin typeface="Arial" pitchFamily="34" charset="0"/>
                <a:ea typeface="Times New Roman" pitchFamily="18" charset="0"/>
                <a:cs typeface="Arial" pitchFamily="34" charset="0"/>
                <a:sym typeface="Symbol" pitchFamily="18" charset="2"/>
              </a:rPr>
              <a:t> fra le diverse componenti</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endParaRPr kumimoji="0" lang="it-IT"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algn="just" eaLnBrk="0" fontAlgn="base" hangingPunct="0">
              <a:spcBef>
                <a:spcPct val="0"/>
              </a:spcBef>
              <a:spcAft>
                <a:spcPct val="0"/>
              </a:spcAft>
              <a:buFont typeface="Wingdings" pitchFamily="2" charset="2"/>
              <a:buChar char="Ø"/>
            </a:pP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PROTEINA DI MATRICE 2 (M2)</a:t>
            </a:r>
            <a:r>
              <a:rPr lang="it-IT" sz="1100" dirty="0" smtClean="0">
                <a:latin typeface="Arial" pitchFamily="34" charset="0"/>
                <a:cs typeface="Arial" pitchFamily="34" charset="0"/>
                <a:sym typeface="Symbol" pitchFamily="18" charset="2"/>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La proteina M2 favorisce l’inizio</a:t>
            </a:r>
            <a:r>
              <a:rPr kumimoji="0" lang="it-IT" sz="1100" b="0" i="0" u="none" strike="noStrike" cap="none" normalizeH="0" dirty="0" smtClean="0">
                <a:ln>
                  <a:noFill/>
                </a:ln>
                <a:solidFill>
                  <a:schemeClr val="tx1"/>
                </a:solidFill>
                <a:effectLst/>
                <a:latin typeface="Arial" pitchFamily="34" charset="0"/>
                <a:ea typeface="Times New Roman" pitchFamily="18" charset="0"/>
                <a:cs typeface="Arial" pitchFamily="34" charset="0"/>
                <a:sym typeface="Symbol" pitchFamily="18" charset="2"/>
              </a:rPr>
              <a:t> dello </a:t>
            </a:r>
            <a:r>
              <a:rPr kumimoji="0" lang="it-IT" sz="1100" b="0" i="0" u="none" strike="noStrike" cap="none" normalizeH="0" dirty="0" err="1" smtClean="0">
                <a:ln>
                  <a:noFill/>
                </a:ln>
                <a:solidFill>
                  <a:schemeClr val="tx1"/>
                </a:solidFill>
                <a:effectLst/>
                <a:latin typeface="Arial" pitchFamily="34" charset="0"/>
                <a:ea typeface="Times New Roman" pitchFamily="18" charset="0"/>
                <a:cs typeface="Arial" pitchFamily="34" charset="0"/>
                <a:sym typeface="Symbol" pitchFamily="18" charset="2"/>
              </a:rPr>
              <a:t>scapsidamento</a:t>
            </a:r>
            <a:r>
              <a:rPr kumimoji="0" lang="it-IT" sz="1100" b="0" i="0" u="none" strike="noStrike" cap="none" normalizeH="0" dirty="0" smtClean="0">
                <a:ln>
                  <a:noFill/>
                </a:ln>
                <a:solidFill>
                  <a:schemeClr val="tx1"/>
                </a:solidFill>
                <a:effectLst/>
                <a:latin typeface="Arial" pitchFamily="34" charset="0"/>
                <a:ea typeface="Times New Roman" pitchFamily="18" charset="0"/>
                <a:cs typeface="Arial" pitchFamily="34" charset="0"/>
                <a:sym typeface="Symbol" pitchFamily="18" charset="2"/>
              </a:rPr>
              <a:t>. M2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funziona da canale protonico (la cui specificità è per gli ioni H</a:t>
            </a:r>
            <a:r>
              <a:rPr kumimoji="0" lang="it-IT" sz="11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che, permettendo l’entrata di ioni nella particella virale, </a:t>
            </a:r>
            <a:r>
              <a:rPr lang="it-IT" sz="1100" dirty="0" smtClean="0">
                <a:latin typeface="Arial" panose="020B0604020202020204" pitchFamily="34" charset="0"/>
                <a:cs typeface="Arial" panose="020B0604020202020204" pitchFamily="34" charset="0"/>
              </a:rPr>
              <a:t>promuove l’acidificazione all’interno del virione con conseguente rottura del legame tra proteina M1 ed il complesso </a:t>
            </a:r>
            <a:r>
              <a:rPr lang="it-IT" sz="1100" dirty="0" err="1" smtClean="0">
                <a:latin typeface="Arial" panose="020B0604020202020204" pitchFamily="34" charset="0"/>
                <a:cs typeface="Arial" panose="020B0604020202020204" pitchFamily="34" charset="0"/>
              </a:rPr>
              <a:t>vRNP</a:t>
            </a:r>
            <a:r>
              <a:rPr lang="it-IT" sz="1100" dirty="0" smtClean="0">
                <a:latin typeface="Arial" panose="020B0604020202020204" pitchFamily="34" charset="0"/>
                <a:cs typeface="Arial" panose="020B0604020202020204" pitchFamily="34" charset="0"/>
              </a:rPr>
              <a:t>  e il rilascio di quest’ultimo nel </a:t>
            </a:r>
            <a:r>
              <a:rPr lang="it-IT" sz="1100" dirty="0" err="1" smtClean="0">
                <a:latin typeface="Arial" panose="020B0604020202020204" pitchFamily="34" charset="0"/>
                <a:cs typeface="Arial" panose="020B0604020202020204" pitchFamily="34" charset="0"/>
              </a:rPr>
              <a:t>citosol</a:t>
            </a:r>
            <a:r>
              <a:rPr lang="it-IT" sz="1100" dirty="0" smtClean="0">
                <a:latin typeface="Arial" panose="020B0604020202020204" pitchFamily="34" charset="0"/>
                <a:cs typeface="Arial" panose="020B0604020202020204" pitchFamily="34" charset="0"/>
              </a:rPr>
              <a:t>. </a:t>
            </a:r>
            <a:r>
              <a:rPr lang="it-IT" sz="1100" u="sng" dirty="0" smtClean="0">
                <a:latin typeface="Arial" panose="020B0604020202020204" pitchFamily="34" charset="0"/>
                <a:cs typeface="Arial" panose="020B0604020202020204" pitchFamily="34" charset="0"/>
              </a:rPr>
              <a:t>L’inibizione dell’attività della pompa protonica è alla base dell’attività antivirale dell’</a:t>
            </a:r>
            <a:r>
              <a:rPr lang="it-IT" sz="1100" u="sng" dirty="0" err="1" smtClean="0">
                <a:latin typeface="Arial" panose="020B0604020202020204" pitchFamily="34" charset="0"/>
                <a:cs typeface="Arial" panose="020B0604020202020204" pitchFamily="34" charset="0"/>
              </a:rPr>
              <a:t>amantadina</a:t>
            </a:r>
            <a:r>
              <a:rPr lang="it-IT" sz="1100" u="sng" dirty="0" smtClean="0">
                <a:latin typeface="Arial" panose="020B0604020202020204" pitchFamily="34" charset="0"/>
                <a:cs typeface="Arial" panose="020B0604020202020204" pitchFamily="34" charset="0"/>
              </a:rPr>
              <a:t>. </a:t>
            </a:r>
            <a:endParaRPr kumimoji="0" lang="it-IT"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PROTEINE POLIMERASICHE PB</a:t>
            </a:r>
            <a:r>
              <a:rPr kumimoji="0" lang="it-IT" sz="11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1</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PB</a:t>
            </a:r>
            <a:r>
              <a:rPr kumimoji="0" lang="it-IT" sz="11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2</a:t>
            </a: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PA</a:t>
            </a:r>
            <a:r>
              <a:rPr lang="it-IT" sz="1100" dirty="0" smtClean="0">
                <a:latin typeface="Arial" pitchFamily="34" charset="0"/>
                <a:cs typeface="Arial" pitchFamily="34" charset="0"/>
                <a:sym typeface="Symbol" pitchFamily="18" charset="2"/>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Sono codificate da tre segmenti diversi di RNA ed insieme, formano un complesso con attività RNA </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polimerasica</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RNA-dipendente</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endParaRPr kumimoji="0" lang="it-IT"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NUCLEOPROTEINA (NP)</a:t>
            </a:r>
            <a:r>
              <a:rPr lang="it-IT" sz="1100" dirty="0" smtClean="0">
                <a:latin typeface="Arial" pitchFamily="34" charset="0"/>
                <a:cs typeface="Arial" pitchFamily="34" charset="0"/>
                <a:sym typeface="Symbol" pitchFamily="18" charset="2"/>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E’ la maggiore proteina strutturale dei complessi RNP. Ogni filamento di RNA è strettamente associato a varie molecole di NP, che costituiscono il vero e proprio </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nucleocapside</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La proteina NP contiene carboidrati e determina la specificità di tipo, permettendo così la suddivisione in tipo A, B o C. Essa media il trasporto degli RNP dal citoplasma al nucleo.</a:t>
            </a:r>
            <a:endParaRPr kumimoji="0" lang="it-IT" sz="11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it-IT"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PROTEINE NON STRUTTURALI NS1 e NS2 (NEP)</a:t>
            </a:r>
            <a:r>
              <a:rPr lang="it-IT" sz="1100" dirty="0" smtClean="0">
                <a:latin typeface="Arial" pitchFamily="34" charset="0"/>
                <a:cs typeface="Arial" pitchFamily="34" charset="0"/>
                <a:sym typeface="Symbol" pitchFamily="18" charset="2"/>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La NS1 è una proteina di legame dell’RNA, dove svolge diverse funzioni necessarie per il ciclo replicativi virale, come la </a:t>
            </a:r>
            <a:r>
              <a:rPr kumimoji="0" lang="it-IT"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poliadenilazione</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lo </a:t>
            </a:r>
            <a:r>
              <a:rPr kumimoji="0" lang="it-IT" sz="11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splicing</a:t>
            </a:r>
            <a:r>
              <a:rPr kumimoji="0" lang="it-IT" sz="11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e il trasporto degli RNA messaggeri. Inoltre</a:t>
            </a:r>
            <a:r>
              <a:rPr kumimoji="0" lang="it-IT" sz="11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sym typeface="Symbol" pitchFamily="18" charset="2"/>
              </a:rPr>
              <a:t>, la proteina NS1 inibisce la risposta immunitaria innata dell’ospite limitando sia la produzione di interferone (IFN) che l’innesco della risposta antivirale ad esso associata</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lang="it-IT" sz="1100" dirty="0" smtClean="0">
                <a:latin typeface="Arial" pitchFamily="34" charset="0"/>
                <a:cs typeface="Arial" pitchFamily="34" charset="0"/>
                <a:sym typeface="Symbol" pitchFamily="18" charset="2"/>
              </a:rPr>
              <a:t> </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La proteina NS2 o NEP (</a:t>
            </a:r>
            <a:r>
              <a:rPr kumimoji="0" lang="it-IT" sz="11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Nuclear</a:t>
            </a:r>
            <a:r>
              <a:rPr kumimoji="0" lang="it-IT" sz="11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Export </a:t>
            </a:r>
            <a:r>
              <a:rPr kumimoji="0" lang="it-IT" sz="11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Protein</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è sintetizzata negli stadi tardivi della replicazione ed è coinvolta nell’esporto degli RNP attraverso la</a:t>
            </a:r>
            <a:r>
              <a:rPr kumimoji="0" lang="it-IT" sz="1100" b="0" i="0" u="none" strike="noStrike" cap="none" normalizeH="0" dirty="0" smtClean="0">
                <a:ln>
                  <a:noFill/>
                </a:ln>
                <a:solidFill>
                  <a:schemeClr val="tx1"/>
                </a:solidFill>
                <a:effectLst/>
                <a:latin typeface="Arial" pitchFamily="34" charset="0"/>
                <a:ea typeface="Times New Roman" pitchFamily="18" charset="0"/>
                <a:cs typeface="Arial" pitchFamily="34" charset="0"/>
                <a:sym typeface="Symbol" pitchFamily="18" charset="2"/>
              </a:rPr>
              <a:t> membrana</a:t>
            </a:r>
            <a:r>
              <a:rPr kumimoji="0" lang="it-IT"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nucleare.</a:t>
            </a:r>
          </a:p>
        </p:txBody>
      </p:sp>
      <p:sp>
        <p:nvSpPr>
          <p:cNvPr id="5" name="Rettangolo 4"/>
          <p:cNvSpPr/>
          <p:nvPr/>
        </p:nvSpPr>
        <p:spPr>
          <a:xfrm>
            <a:off x="0" y="260648"/>
            <a:ext cx="4067944" cy="2785378"/>
          </a:xfrm>
          <a:prstGeom prst="rect">
            <a:avLst/>
          </a:prstGeom>
        </p:spPr>
        <p:txBody>
          <a:bodyPr wrap="square">
            <a:spAutoFit/>
          </a:bodyPr>
          <a:lstStyle/>
          <a:p>
            <a:pPr algn="ctr" fontAlgn="base">
              <a:spcBef>
                <a:spcPct val="0"/>
              </a:spcBef>
              <a:spcAft>
                <a:spcPct val="0"/>
              </a:spcAft>
            </a:pPr>
            <a:r>
              <a:rPr lang="it-IT" sz="3200" b="1" dirty="0"/>
              <a:t>Funzione </a:t>
            </a:r>
            <a:r>
              <a:rPr lang="it-IT" sz="3200" b="1" dirty="0" smtClean="0"/>
              <a:t>genica</a:t>
            </a:r>
          </a:p>
          <a:p>
            <a:pPr algn="ctr" fontAlgn="base">
              <a:spcBef>
                <a:spcPct val="0"/>
              </a:spcBef>
              <a:spcAft>
                <a:spcPct val="0"/>
              </a:spcAft>
            </a:pPr>
            <a:endParaRPr lang="it-IT" sz="1200" b="1" dirty="0"/>
          </a:p>
          <a:p>
            <a:pPr algn="just" fontAlgn="base">
              <a:spcBef>
                <a:spcPct val="0"/>
              </a:spcBef>
              <a:spcAft>
                <a:spcPct val="0"/>
              </a:spcAft>
            </a:pPr>
            <a:r>
              <a:rPr lang="it-IT" sz="1100" b="1" dirty="0" smtClean="0">
                <a:latin typeface="Arial" panose="020B0604020202020204" pitchFamily="34" charset="0"/>
                <a:ea typeface="Times New Roman" pitchFamily="18" charset="0"/>
                <a:cs typeface="Arial" pitchFamily="34" charset="0"/>
              </a:rPr>
              <a:t>EMOAGGLUTININA </a:t>
            </a:r>
            <a:r>
              <a:rPr lang="it-IT" sz="1100" b="1" dirty="0">
                <a:latin typeface="Arial" pitchFamily="34" charset="0"/>
                <a:ea typeface="Times New Roman" pitchFamily="18" charset="0"/>
                <a:cs typeface="Arial" pitchFamily="34" charset="0"/>
              </a:rPr>
              <a:t>(HA</a:t>
            </a:r>
            <a:r>
              <a:rPr lang="it-IT" sz="1100" b="1" dirty="0" smtClean="0">
                <a:latin typeface="Arial" pitchFamily="34" charset="0"/>
                <a:ea typeface="Times New Roman" pitchFamily="18" charset="0"/>
                <a:cs typeface="Arial" pitchFamily="34" charset="0"/>
              </a:rPr>
              <a:t>)</a:t>
            </a:r>
            <a:r>
              <a:rPr lang="it-IT" sz="1100" dirty="0" smtClean="0">
                <a:latin typeface="Arial" pitchFamily="34" charset="0"/>
                <a:cs typeface="Arial" pitchFamily="34" charset="0"/>
              </a:rPr>
              <a:t>. </a:t>
            </a:r>
            <a:r>
              <a:rPr lang="it-IT" sz="1100" dirty="0">
                <a:latin typeface="Arial" pitchFamily="34" charset="0"/>
                <a:ea typeface="Times New Roman" pitchFamily="18" charset="0"/>
                <a:cs typeface="Arial" pitchFamily="34" charset="0"/>
              </a:rPr>
              <a:t>L’</a:t>
            </a:r>
            <a:r>
              <a:rPr lang="it-IT" sz="1100" dirty="0" err="1">
                <a:latin typeface="Arial" pitchFamily="34" charset="0"/>
                <a:ea typeface="Times New Roman" pitchFamily="18" charset="0"/>
                <a:cs typeface="Arial" pitchFamily="34" charset="0"/>
              </a:rPr>
              <a:t>emoagglutinina</a:t>
            </a:r>
            <a:r>
              <a:rPr lang="it-IT" sz="1100" dirty="0">
                <a:latin typeface="Arial" pitchFamily="34" charset="0"/>
                <a:ea typeface="Times New Roman" pitchFamily="18" charset="0"/>
                <a:cs typeface="Arial" pitchFamily="34" charset="0"/>
              </a:rPr>
              <a:t> viene inizialmente sintetizzata come singolo polipeptide HA</a:t>
            </a:r>
            <a:r>
              <a:rPr lang="it-IT" sz="1100" baseline="-30000" dirty="0">
                <a:latin typeface="Arial" pitchFamily="34" charset="0"/>
                <a:ea typeface="Times New Roman" pitchFamily="18" charset="0"/>
                <a:cs typeface="Arial" pitchFamily="34" charset="0"/>
              </a:rPr>
              <a:t>0</a:t>
            </a:r>
            <a:r>
              <a:rPr lang="it-IT" sz="1100" dirty="0">
                <a:latin typeface="Arial" pitchFamily="34" charset="0"/>
                <a:ea typeface="Times New Roman" pitchFamily="18" charset="0"/>
                <a:cs typeface="Arial" pitchFamily="34" charset="0"/>
              </a:rPr>
              <a:t>. Affinché le particelle virali siano infettive, è necessario che HA</a:t>
            </a:r>
            <a:r>
              <a:rPr lang="it-IT" sz="1100" baseline="-30000" dirty="0">
                <a:latin typeface="Arial" pitchFamily="34" charset="0"/>
                <a:ea typeface="Times New Roman" pitchFamily="18" charset="0"/>
                <a:cs typeface="Arial" pitchFamily="34" charset="0"/>
              </a:rPr>
              <a:t>0</a:t>
            </a:r>
            <a:r>
              <a:rPr lang="it-IT" sz="1100" dirty="0">
                <a:latin typeface="Arial" pitchFamily="34" charset="0"/>
                <a:ea typeface="Times New Roman" pitchFamily="18" charset="0"/>
                <a:cs typeface="Arial" pitchFamily="34" charset="0"/>
              </a:rPr>
              <a:t> venga scissa proteoliticamente in due polipeptidi (HA</a:t>
            </a:r>
            <a:r>
              <a:rPr lang="it-IT" sz="1100" baseline="-30000" dirty="0">
                <a:latin typeface="Arial" pitchFamily="34" charset="0"/>
                <a:ea typeface="Times New Roman" pitchFamily="18" charset="0"/>
                <a:cs typeface="Arial" pitchFamily="34" charset="0"/>
              </a:rPr>
              <a:t>1</a:t>
            </a:r>
            <a:r>
              <a:rPr lang="it-IT" sz="1100" dirty="0">
                <a:latin typeface="Arial" pitchFamily="34" charset="0"/>
                <a:ea typeface="Times New Roman" pitchFamily="18" charset="0"/>
                <a:cs typeface="Arial" pitchFamily="34" charset="0"/>
              </a:rPr>
              <a:t> </a:t>
            </a:r>
            <a:r>
              <a:rPr lang="it-IT" sz="1100" dirty="0" smtClean="0">
                <a:latin typeface="Arial" pitchFamily="34" charset="0"/>
                <a:ea typeface="Times New Roman" pitchFamily="18" charset="0"/>
                <a:cs typeface="Arial" pitchFamily="34" charset="0"/>
              </a:rPr>
              <a:t> </a:t>
            </a:r>
            <a:r>
              <a:rPr lang="it-IT" sz="1100" dirty="0">
                <a:latin typeface="Arial" pitchFamily="34" charset="0"/>
                <a:ea typeface="Times New Roman" pitchFamily="18" charset="0"/>
                <a:cs typeface="Arial" pitchFamily="34" charset="0"/>
              </a:rPr>
              <a:t>e </a:t>
            </a:r>
            <a:r>
              <a:rPr lang="it-IT" sz="1100" dirty="0" smtClean="0">
                <a:latin typeface="Arial" pitchFamily="34" charset="0"/>
                <a:ea typeface="Times New Roman" pitchFamily="18" charset="0"/>
                <a:cs typeface="Arial" pitchFamily="34" charset="0"/>
              </a:rPr>
              <a:t>HA</a:t>
            </a:r>
            <a:r>
              <a:rPr lang="it-IT" sz="1100" baseline="-30000" dirty="0" smtClean="0">
                <a:latin typeface="Arial" pitchFamily="34" charset="0"/>
                <a:ea typeface="Times New Roman" pitchFamily="18" charset="0"/>
                <a:cs typeface="Arial" pitchFamily="34" charset="0"/>
              </a:rPr>
              <a:t>2</a:t>
            </a:r>
            <a:r>
              <a:rPr lang="it-IT" sz="1100" dirty="0" smtClean="0">
                <a:latin typeface="Arial" pitchFamily="34" charset="0"/>
                <a:ea typeface="Times New Roman" pitchFamily="18" charset="0"/>
                <a:cs typeface="Arial" pitchFamily="34" charset="0"/>
              </a:rPr>
              <a:t>) </a:t>
            </a:r>
            <a:r>
              <a:rPr lang="it-IT" sz="1100" dirty="0">
                <a:latin typeface="Arial" pitchFamily="34" charset="0"/>
                <a:ea typeface="Times New Roman" pitchFamily="18" charset="0"/>
                <a:cs typeface="Arial" pitchFamily="34" charset="0"/>
              </a:rPr>
              <a:t>da proteasi </a:t>
            </a:r>
            <a:r>
              <a:rPr lang="it-IT" sz="1100" dirty="0" smtClean="0">
                <a:latin typeface="Arial" pitchFamily="34" charset="0"/>
                <a:ea typeface="Times New Roman" pitchFamily="18" charset="0"/>
                <a:cs typeface="Arial" pitchFamily="34" charset="0"/>
              </a:rPr>
              <a:t>intracellulari o extracellulari.</a:t>
            </a:r>
          </a:p>
          <a:p>
            <a:pPr algn="just" fontAlgn="base">
              <a:spcBef>
                <a:spcPct val="0"/>
              </a:spcBef>
              <a:spcAft>
                <a:spcPct val="0"/>
              </a:spcAft>
            </a:pPr>
            <a:r>
              <a:rPr lang="it-IT" sz="1100" dirty="0" smtClean="0">
                <a:latin typeface="Arial" pitchFamily="34" charset="0"/>
                <a:ea typeface="Times New Roman" pitchFamily="18" charset="0"/>
                <a:cs typeface="Arial" pitchFamily="34" charset="0"/>
              </a:rPr>
              <a:t>La </a:t>
            </a:r>
            <a:r>
              <a:rPr lang="it-IT" sz="1100" dirty="0">
                <a:latin typeface="Arial" pitchFamily="34" charset="0"/>
                <a:ea typeface="Times New Roman" pitchFamily="18" charset="0"/>
                <a:cs typeface="Arial" pitchFamily="34" charset="0"/>
              </a:rPr>
              <a:t>sua forma funzionalmente attiva è un </a:t>
            </a:r>
            <a:r>
              <a:rPr lang="it-IT" sz="1100" dirty="0" err="1">
                <a:latin typeface="Arial" pitchFamily="34" charset="0"/>
                <a:ea typeface="Times New Roman" pitchFamily="18" charset="0"/>
                <a:cs typeface="Arial" pitchFamily="34" charset="0"/>
              </a:rPr>
              <a:t>omotrimero</a:t>
            </a:r>
            <a:r>
              <a:rPr lang="it-IT" sz="1100" dirty="0">
                <a:latin typeface="Arial" pitchFamily="34" charset="0"/>
                <a:ea typeface="Times New Roman" pitchFamily="18" charset="0"/>
                <a:cs typeface="Arial" pitchFamily="34" charset="0"/>
              </a:rPr>
              <a:t> che funziona: (1) da </a:t>
            </a:r>
            <a:r>
              <a:rPr lang="it-IT" sz="1100" b="1" dirty="0" err="1">
                <a:solidFill>
                  <a:srgbClr val="FF0000"/>
                </a:solidFill>
                <a:latin typeface="Arial" pitchFamily="34" charset="0"/>
                <a:ea typeface="Times New Roman" pitchFamily="18" charset="0"/>
                <a:cs typeface="Arial" pitchFamily="34" charset="0"/>
              </a:rPr>
              <a:t>antirecettore</a:t>
            </a:r>
            <a:r>
              <a:rPr lang="it-IT" sz="1100" dirty="0">
                <a:latin typeface="Arial" pitchFamily="34" charset="0"/>
                <a:ea typeface="Times New Roman" pitchFamily="18" charset="0"/>
                <a:cs typeface="Arial" pitchFamily="34" charset="0"/>
              </a:rPr>
              <a:t> legandosi al </a:t>
            </a:r>
            <a:r>
              <a:rPr lang="it-IT" sz="1100" b="1" dirty="0">
                <a:solidFill>
                  <a:srgbClr val="FF0000"/>
                </a:solidFill>
                <a:latin typeface="Arial" pitchFamily="34" charset="0"/>
                <a:ea typeface="Times New Roman" pitchFamily="18" charset="0"/>
                <a:cs typeface="Arial" pitchFamily="34" charset="0"/>
              </a:rPr>
              <a:t>recettore acido sialico </a:t>
            </a:r>
            <a:r>
              <a:rPr lang="it-IT" sz="1100" dirty="0">
                <a:latin typeface="Arial" pitchFamily="34" charset="0"/>
                <a:cs typeface="Arial" pitchFamily="34" charset="0"/>
              </a:rPr>
              <a:t>(acido 5-N-acetilneuraminico ) </a:t>
            </a:r>
            <a:r>
              <a:rPr lang="it-IT" sz="1100" dirty="0">
                <a:latin typeface="Arial" pitchFamily="34" charset="0"/>
                <a:ea typeface="Times New Roman" pitchFamily="18" charset="0"/>
                <a:cs typeface="Arial" pitchFamily="34" charset="0"/>
              </a:rPr>
              <a:t>presente sulle glicoproteine e </a:t>
            </a:r>
            <a:r>
              <a:rPr lang="it-IT" sz="1100" dirty="0" smtClean="0">
                <a:latin typeface="Arial" pitchFamily="34" charset="0"/>
                <a:ea typeface="Times New Roman" pitchFamily="18" charset="0"/>
                <a:cs typeface="Arial" pitchFamily="34" charset="0"/>
              </a:rPr>
              <a:t>glicolipidi </a:t>
            </a:r>
            <a:r>
              <a:rPr lang="it-IT" sz="1100" dirty="0">
                <a:latin typeface="Arial" pitchFamily="34" charset="0"/>
                <a:ea typeface="Times New Roman" pitchFamily="18" charset="0"/>
                <a:cs typeface="Arial" pitchFamily="34" charset="0"/>
              </a:rPr>
              <a:t>di membrana e (2) da </a:t>
            </a:r>
            <a:r>
              <a:rPr lang="it-IT" sz="1100" b="1" dirty="0">
                <a:solidFill>
                  <a:srgbClr val="FF0000"/>
                </a:solidFill>
                <a:latin typeface="Arial" pitchFamily="34" charset="0"/>
                <a:ea typeface="Times New Roman" pitchFamily="18" charset="0"/>
                <a:cs typeface="Arial" pitchFamily="34" charset="0"/>
              </a:rPr>
              <a:t>componente </a:t>
            </a:r>
            <a:r>
              <a:rPr lang="it-IT" sz="1100" b="1" dirty="0" err="1">
                <a:solidFill>
                  <a:srgbClr val="FF0000"/>
                </a:solidFill>
                <a:latin typeface="Arial" pitchFamily="34" charset="0"/>
                <a:ea typeface="Times New Roman" pitchFamily="18" charset="0"/>
                <a:cs typeface="Arial" pitchFamily="34" charset="0"/>
              </a:rPr>
              <a:t>fusogena</a:t>
            </a:r>
            <a:r>
              <a:rPr lang="it-IT" sz="1100" b="1" dirty="0">
                <a:solidFill>
                  <a:srgbClr val="FF0000"/>
                </a:solidFill>
                <a:latin typeface="Arial" pitchFamily="34" charset="0"/>
                <a:ea typeface="Times New Roman" pitchFamily="18" charset="0"/>
                <a:cs typeface="Arial" pitchFamily="34" charset="0"/>
              </a:rPr>
              <a:t>. </a:t>
            </a:r>
            <a:r>
              <a:rPr lang="it-IT" sz="1100" dirty="0">
                <a:latin typeface="Arial" panose="020B0604020202020204" pitchFamily="34" charset="0"/>
                <a:cs typeface="Arial" panose="020B0604020202020204" pitchFamily="34" charset="0"/>
              </a:rPr>
              <a:t>Sono note 16 diverse </a:t>
            </a:r>
            <a:r>
              <a:rPr lang="it-IT" sz="1100" dirty="0" err="1">
                <a:latin typeface="Arial" panose="020B0604020202020204" pitchFamily="34" charset="0"/>
                <a:cs typeface="Arial" panose="020B0604020202020204" pitchFamily="34" charset="0"/>
              </a:rPr>
              <a:t>varieta’</a:t>
            </a:r>
            <a:r>
              <a:rPr lang="it-IT" sz="1100" dirty="0">
                <a:latin typeface="Arial" panose="020B0604020202020204" pitchFamily="34" charset="0"/>
                <a:cs typeface="Arial" panose="020B0604020202020204" pitchFamily="34" charset="0"/>
              </a:rPr>
              <a:t> antigeniche di H (H1-H16), ma </a:t>
            </a:r>
            <a:r>
              <a:rPr lang="it-IT" sz="1100" b="1" dirty="0">
                <a:solidFill>
                  <a:srgbClr val="FF0000"/>
                </a:solidFill>
                <a:latin typeface="Arial" panose="020B0604020202020204" pitchFamily="34" charset="0"/>
                <a:cs typeface="Arial" panose="020B0604020202020204" pitchFamily="34" charset="0"/>
              </a:rPr>
              <a:t>solo H1, H2 e H3 sembrano circolare nell’uomo</a:t>
            </a:r>
            <a:r>
              <a:rPr lang="it-IT" sz="1100" b="1" dirty="0" smtClean="0">
                <a:latin typeface="Arial" panose="020B0604020202020204" pitchFamily="34" charset="0"/>
                <a:cs typeface="Arial" panose="020B0604020202020204" pitchFamily="34" charset="0"/>
              </a:rPr>
              <a:t>.</a:t>
            </a:r>
            <a:endParaRPr lang="it-IT" sz="1100" b="1" dirty="0">
              <a:latin typeface="Arial" panose="020B0604020202020204" pitchFamily="34" charset="0"/>
              <a:cs typeface="Arial" panose="020B0604020202020204" pitchFamily="34" charset="0"/>
            </a:endParaRPr>
          </a:p>
          <a:p>
            <a:pPr lvl="0" algn="just" fontAlgn="base">
              <a:spcBef>
                <a:spcPct val="0"/>
              </a:spcBef>
              <a:spcAft>
                <a:spcPct val="0"/>
              </a:spcAft>
            </a:pPr>
            <a:endParaRPr lang="it-IT" sz="1000" dirty="0" smtClean="0">
              <a:latin typeface="Arial" pitchFamily="34" charset="0"/>
              <a:cs typeface="Arial" pitchFamily="34" charset="0"/>
            </a:endParaRPr>
          </a:p>
        </p:txBody>
      </p:sp>
      <p:pic>
        <p:nvPicPr>
          <p:cNvPr id="8" name="Picture 4"/>
          <p:cNvPicPr>
            <a:picLocks noChangeAspect="1" noChangeArrowheads="1"/>
          </p:cNvPicPr>
          <p:nvPr/>
        </p:nvPicPr>
        <p:blipFill rotWithShape="1">
          <a:blip r:embed="rId2" cstate="print">
            <a:lum bright="-24000" contrast="48000"/>
          </a:blip>
          <a:srcRect l="7665" t="8417" r="-1"/>
          <a:stretch/>
        </p:blipFill>
        <p:spPr bwMode="auto">
          <a:xfrm>
            <a:off x="4283968" y="44624"/>
            <a:ext cx="4320480" cy="1470193"/>
          </a:xfrm>
          <a:prstGeom prst="rect">
            <a:avLst/>
          </a:prstGeom>
          <a:noFill/>
          <a:ln w="9525">
            <a:noFill/>
            <a:miter lim="800000"/>
            <a:headEnd/>
            <a:tailEnd/>
          </a:ln>
        </p:spPr>
      </p:pic>
      <p:sp>
        <p:nvSpPr>
          <p:cNvPr id="3" name="Rettangolo 2"/>
          <p:cNvSpPr/>
          <p:nvPr/>
        </p:nvSpPr>
        <p:spPr>
          <a:xfrm>
            <a:off x="4067944" y="1412776"/>
            <a:ext cx="5112568" cy="1338828"/>
          </a:xfrm>
          <a:prstGeom prst="rect">
            <a:avLst/>
          </a:prstGeom>
        </p:spPr>
        <p:txBody>
          <a:bodyPr wrap="square">
            <a:spAutoFit/>
          </a:bodyPr>
          <a:lstStyle/>
          <a:p>
            <a:pPr algn="just">
              <a:spcBef>
                <a:spcPct val="50000"/>
              </a:spcBef>
            </a:pPr>
            <a:r>
              <a:rPr lang="it-IT" sz="900" dirty="0" smtClean="0">
                <a:latin typeface="Arial" charset="0"/>
              </a:rPr>
              <a:t>L’attivazione </a:t>
            </a:r>
            <a:r>
              <a:rPr lang="it-IT" sz="900" dirty="0">
                <a:latin typeface="Arial" charset="0"/>
              </a:rPr>
              <a:t>proteolitica di HA è </a:t>
            </a:r>
            <a:r>
              <a:rPr lang="it-IT" sz="900" b="1" dirty="0">
                <a:latin typeface="Arial" charset="0"/>
              </a:rPr>
              <a:t>essenziale </a:t>
            </a:r>
            <a:r>
              <a:rPr lang="it-IT" sz="900" dirty="0">
                <a:latin typeface="Arial" charset="0"/>
              </a:rPr>
              <a:t>per l’infettività del virus e la sua </a:t>
            </a:r>
            <a:r>
              <a:rPr lang="it-IT" sz="900" dirty="0" smtClean="0">
                <a:latin typeface="Arial" charset="0"/>
              </a:rPr>
              <a:t>diffusione</a:t>
            </a:r>
          </a:p>
          <a:p>
            <a:pPr algn="just">
              <a:spcBef>
                <a:spcPct val="50000"/>
              </a:spcBef>
            </a:pPr>
            <a:r>
              <a:rPr lang="it-IT" sz="900" dirty="0" smtClean="0">
                <a:latin typeface="Arial" charset="0"/>
              </a:rPr>
              <a:t> </a:t>
            </a:r>
            <a:r>
              <a:rPr lang="it-IT" sz="900" dirty="0">
                <a:latin typeface="Arial" charset="0"/>
              </a:rPr>
              <a:t>ad altri tessuti/organi.</a:t>
            </a:r>
            <a:endParaRPr lang="it-IT" sz="900" b="1" dirty="0">
              <a:latin typeface="Arial" charset="0"/>
            </a:endParaRPr>
          </a:p>
          <a:p>
            <a:pPr>
              <a:spcBef>
                <a:spcPct val="50000"/>
              </a:spcBef>
            </a:pPr>
            <a:r>
              <a:rPr lang="it-IT" sz="900" dirty="0">
                <a:latin typeface="Arial" charset="0"/>
              </a:rPr>
              <a:t>•</a:t>
            </a:r>
            <a:r>
              <a:rPr lang="it-IT" sz="900" b="1" dirty="0">
                <a:latin typeface="Arial" charset="0"/>
              </a:rPr>
              <a:t>HA dei virus aviari </a:t>
            </a:r>
            <a:r>
              <a:rPr lang="it-IT" sz="900" dirty="0">
                <a:latin typeface="Arial" charset="0"/>
              </a:rPr>
              <a:t>si lega principalmente a residui di acido sialico con legame </a:t>
            </a:r>
            <a:r>
              <a:rPr lang="it-IT" sz="900" b="1" dirty="0">
                <a:latin typeface="Arial" charset="0"/>
                <a:sym typeface="SymbolPS" pitchFamily="18" charset="2"/>
              </a:rPr>
              <a:t></a:t>
            </a:r>
            <a:r>
              <a:rPr lang="it-IT" sz="900" b="1" dirty="0">
                <a:latin typeface="Arial" charset="0"/>
              </a:rPr>
              <a:t> 2,3 </a:t>
            </a:r>
            <a:r>
              <a:rPr lang="it-IT" sz="900" b="1" dirty="0" err="1">
                <a:latin typeface="Arial" charset="0"/>
              </a:rPr>
              <a:t>galattoso</a:t>
            </a:r>
            <a:r>
              <a:rPr lang="it-IT" sz="900" b="1" dirty="0">
                <a:latin typeface="Arial" charset="0"/>
              </a:rPr>
              <a:t>, </a:t>
            </a:r>
            <a:r>
              <a:rPr lang="it-IT" sz="900" dirty="0">
                <a:latin typeface="Arial" charset="0"/>
              </a:rPr>
              <a:t>presenti sulle cellule delle mucose respiratorie ed enteriche degli uccelli</a:t>
            </a:r>
          </a:p>
          <a:p>
            <a:pPr>
              <a:spcBef>
                <a:spcPct val="50000"/>
              </a:spcBef>
            </a:pPr>
            <a:r>
              <a:rPr lang="it-IT" sz="900" dirty="0">
                <a:latin typeface="Arial" charset="0"/>
              </a:rPr>
              <a:t>•</a:t>
            </a:r>
            <a:r>
              <a:rPr lang="it-IT" sz="900" b="1" dirty="0">
                <a:latin typeface="Arial" charset="0"/>
              </a:rPr>
              <a:t>HA dei virus umani </a:t>
            </a:r>
            <a:r>
              <a:rPr lang="it-IT" sz="900" dirty="0">
                <a:latin typeface="Arial" charset="0"/>
              </a:rPr>
              <a:t>si lega principalmente a residui di acido sialico con legame </a:t>
            </a:r>
            <a:r>
              <a:rPr lang="it-IT" sz="900" b="1" dirty="0">
                <a:latin typeface="Arial" charset="0"/>
                <a:sym typeface="SymbolPS" pitchFamily="18" charset="2"/>
              </a:rPr>
              <a:t></a:t>
            </a:r>
            <a:r>
              <a:rPr lang="it-IT" sz="900" b="1" dirty="0">
                <a:latin typeface="Arial" charset="0"/>
              </a:rPr>
              <a:t> 2,6 </a:t>
            </a:r>
            <a:r>
              <a:rPr lang="it-IT" sz="900" b="1" dirty="0" err="1">
                <a:latin typeface="Arial" charset="0"/>
              </a:rPr>
              <a:t>galattoso</a:t>
            </a:r>
            <a:r>
              <a:rPr lang="it-IT" sz="900" b="1" dirty="0">
                <a:latin typeface="Arial" charset="0"/>
              </a:rPr>
              <a:t> </a:t>
            </a:r>
            <a:r>
              <a:rPr lang="it-IT" sz="900" dirty="0">
                <a:latin typeface="Arial" charset="0"/>
              </a:rPr>
              <a:t>presenti alla superficie delle mucose respiratorie dell’uomo</a:t>
            </a:r>
            <a:endParaRPr lang="it-IT" sz="900" b="1" dirty="0">
              <a:latin typeface="Arial" charset="0"/>
            </a:endParaRPr>
          </a:p>
          <a:p>
            <a:pPr>
              <a:spcBef>
                <a:spcPct val="50000"/>
              </a:spcBef>
            </a:pPr>
            <a:r>
              <a:rPr lang="it-IT" sz="900" dirty="0">
                <a:latin typeface="Arial" charset="0"/>
              </a:rPr>
              <a:t>•</a:t>
            </a:r>
            <a:r>
              <a:rPr lang="it-IT" sz="900" b="1" dirty="0">
                <a:latin typeface="Arial" charset="0"/>
              </a:rPr>
              <a:t>HA dei virus suini </a:t>
            </a:r>
            <a:r>
              <a:rPr lang="it-IT" sz="900" dirty="0">
                <a:latin typeface="Arial" charset="0"/>
              </a:rPr>
              <a:t>si lega a residui di acido sialico sia con legame </a:t>
            </a:r>
            <a:r>
              <a:rPr lang="it-IT" sz="900" b="1" dirty="0">
                <a:latin typeface="Arial" charset="0"/>
                <a:sym typeface="SymbolPS" pitchFamily="18" charset="2"/>
              </a:rPr>
              <a:t></a:t>
            </a:r>
            <a:r>
              <a:rPr lang="it-IT" sz="900" b="1" dirty="0">
                <a:latin typeface="Arial" charset="0"/>
              </a:rPr>
              <a:t> 2,3 che </a:t>
            </a:r>
            <a:r>
              <a:rPr lang="it-IT" sz="900" b="1" dirty="0">
                <a:latin typeface="Arial" charset="0"/>
                <a:sym typeface="SymbolPS" pitchFamily="18" charset="2"/>
              </a:rPr>
              <a:t></a:t>
            </a:r>
            <a:r>
              <a:rPr lang="it-IT" sz="900" b="1" dirty="0">
                <a:latin typeface="Arial" charset="0"/>
              </a:rPr>
              <a:t> 2,6  </a:t>
            </a:r>
            <a:r>
              <a:rPr lang="it-IT" sz="900" b="1" dirty="0" err="1">
                <a:latin typeface="Arial" charset="0"/>
              </a:rPr>
              <a:t>galattoso</a:t>
            </a:r>
            <a:endParaRPr lang="it-IT" sz="900" b="1" dirty="0">
              <a:latin typeface="Arial" charset="0"/>
            </a:endParaRPr>
          </a:p>
        </p:txBody>
      </p:sp>
    </p:spTree>
    <p:extLst>
      <p:ext uri="{BB962C8B-B14F-4D97-AF65-F5344CB8AC3E}">
        <p14:creationId xmlns:p14="http://schemas.microsoft.com/office/powerpoint/2010/main" val="332002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6513" y="44624"/>
            <a:ext cx="4888205" cy="4339650"/>
          </a:xfrm>
          <a:prstGeom prst="rect">
            <a:avLst/>
          </a:prstGeom>
          <a:noFill/>
        </p:spPr>
        <p:txBody>
          <a:bodyPr wrap="square" rtlCol="0">
            <a:spAutoFit/>
          </a:bodyPr>
          <a:lstStyle/>
          <a:p>
            <a:pPr marL="228600" indent="-228600" algn="just">
              <a:buFont typeface="+mj-lt"/>
              <a:buAutoNum type="arabicPeriod"/>
            </a:pPr>
            <a:r>
              <a:rPr lang="it-IT" sz="1150" dirty="0" smtClean="0">
                <a:latin typeface="+mj-lt"/>
              </a:rPr>
              <a:t>Il ciclo replicativo del virus influenzale (Figura A) inizia con il legame dell’</a:t>
            </a:r>
            <a:r>
              <a:rPr lang="it-IT" sz="1150" dirty="0" err="1" smtClean="0">
                <a:latin typeface="+mj-lt"/>
              </a:rPr>
              <a:t>emoagglutinina</a:t>
            </a:r>
            <a:r>
              <a:rPr lang="it-IT" sz="1150" dirty="0" smtClean="0">
                <a:latin typeface="+mj-lt"/>
              </a:rPr>
              <a:t> all’acido sialico (acido 5-N-acetilneuraminico) terminale presente sulle glicoproteine e glicolipidi della superficie cellulare </a:t>
            </a:r>
            <a:r>
              <a:rPr lang="it-IT" sz="1150" b="1" dirty="0" smtClean="0">
                <a:latin typeface="+mj-lt"/>
              </a:rPr>
              <a:t>(adsorbimento)</a:t>
            </a:r>
          </a:p>
          <a:p>
            <a:pPr marL="228600" indent="-228600" algn="just">
              <a:buFont typeface="+mj-lt"/>
              <a:buAutoNum type="arabicPeriod"/>
            </a:pPr>
            <a:r>
              <a:rPr lang="it-IT" sz="1150" dirty="0" smtClean="0">
                <a:latin typeface="+mj-lt"/>
              </a:rPr>
              <a:t>I diversi ceppi del virus influenzale sono in grado di riconoscere specificamente la posizione di alcuni legami fra acido sialico e glicoproteine . I virus influenzali A umani, si legano preferenzialmente all’acido sialico </a:t>
            </a:r>
            <a:r>
              <a:rPr lang="it-IT" sz="1150" dirty="0">
                <a:latin typeface="+mj-lt"/>
              </a:rPr>
              <a:t>con legame </a:t>
            </a:r>
            <a:r>
              <a:rPr lang="it-IT" sz="1150" b="1" dirty="0">
                <a:latin typeface="+mj-lt"/>
                <a:sym typeface="SymbolPS" pitchFamily="18" charset="2"/>
              </a:rPr>
              <a:t></a:t>
            </a:r>
            <a:r>
              <a:rPr lang="it-IT" sz="1150" b="1" dirty="0">
                <a:latin typeface="+mj-lt"/>
              </a:rPr>
              <a:t> 2,6 </a:t>
            </a:r>
            <a:r>
              <a:rPr lang="it-IT" sz="1150" b="1" dirty="0" err="1">
                <a:latin typeface="+mj-lt"/>
              </a:rPr>
              <a:t>galattoso</a:t>
            </a:r>
            <a:r>
              <a:rPr lang="it-IT" sz="1150" dirty="0" smtClean="0">
                <a:latin typeface="+mj-lt"/>
              </a:rPr>
              <a:t> , mentre i virus influenzali A aviari si legano preferenzialmente </a:t>
            </a:r>
            <a:r>
              <a:rPr lang="it-IT" sz="1150" dirty="0">
                <a:latin typeface="+mj-lt"/>
              </a:rPr>
              <a:t> a </a:t>
            </a:r>
            <a:r>
              <a:rPr lang="it-IT" sz="1150" dirty="0"/>
              <a:t>residui di acido sialico con legame </a:t>
            </a:r>
            <a:r>
              <a:rPr lang="it-IT" sz="1150" b="1" dirty="0">
                <a:sym typeface="SymbolPS" pitchFamily="18" charset="2"/>
              </a:rPr>
              <a:t></a:t>
            </a:r>
            <a:r>
              <a:rPr lang="it-IT" sz="1150" b="1" dirty="0"/>
              <a:t> 2,3 </a:t>
            </a:r>
            <a:r>
              <a:rPr lang="it-IT" sz="1150" b="1" dirty="0" err="1" smtClean="0"/>
              <a:t>galattoso</a:t>
            </a:r>
            <a:r>
              <a:rPr lang="it-IT" sz="1150" b="1" dirty="0" smtClean="0"/>
              <a:t>. </a:t>
            </a:r>
            <a:r>
              <a:rPr lang="it-IT" sz="1150" dirty="0" smtClean="0"/>
              <a:t>Questa specificità non è assoluta e sia le cellule umane che quelle aviarie possono contenere acidi sialici con entrambi i legami, con la prevalenza nell’uomo di legami </a:t>
            </a:r>
            <a:r>
              <a:rPr lang="it-IT" sz="1150" b="1" dirty="0">
                <a:sym typeface="SymbolPS" pitchFamily="18" charset="2"/>
              </a:rPr>
              <a:t></a:t>
            </a:r>
            <a:r>
              <a:rPr lang="it-IT" sz="1150" b="1" dirty="0"/>
              <a:t> 2,6 </a:t>
            </a:r>
            <a:r>
              <a:rPr lang="it-IT" sz="1150" b="1" dirty="0" err="1"/>
              <a:t>galattoso</a:t>
            </a:r>
            <a:r>
              <a:rPr lang="it-IT" sz="1150" dirty="0"/>
              <a:t> </a:t>
            </a:r>
            <a:r>
              <a:rPr lang="it-IT" sz="1150" dirty="0" smtClean="0"/>
              <a:t>nelle prime vie respiratorie, vedi trachea  (Figura 2).</a:t>
            </a:r>
          </a:p>
          <a:p>
            <a:pPr marL="228600" indent="-228600" algn="just">
              <a:buFont typeface="+mj-lt"/>
              <a:buAutoNum type="arabicPeriod"/>
            </a:pPr>
            <a:r>
              <a:rPr lang="it-IT" sz="1150" dirty="0" smtClean="0"/>
              <a:t>Il virus entra nella cellula con un meccanismo di endocitosi. L’ambiente acido nell’</a:t>
            </a:r>
            <a:r>
              <a:rPr lang="it-IT" sz="1150" dirty="0" err="1" smtClean="0"/>
              <a:t>endosoma</a:t>
            </a:r>
            <a:r>
              <a:rPr lang="it-IT" sz="1150" dirty="0" smtClean="0"/>
              <a:t> induce una variazione della conformazione dell’HA</a:t>
            </a:r>
            <a:r>
              <a:rPr lang="it-IT" sz="900" dirty="0" smtClean="0"/>
              <a:t>2</a:t>
            </a:r>
            <a:r>
              <a:rPr lang="it-IT" sz="1150" dirty="0" smtClean="0"/>
              <a:t> con l’esposizione di un peptide </a:t>
            </a:r>
            <a:r>
              <a:rPr lang="it-IT" sz="1150" dirty="0" err="1" smtClean="0"/>
              <a:t>fusogeno</a:t>
            </a:r>
            <a:r>
              <a:rPr lang="it-IT" sz="1150" dirty="0" smtClean="0"/>
              <a:t> che permette la fusione tra </a:t>
            </a:r>
            <a:r>
              <a:rPr lang="it-IT" sz="1150" dirty="0" err="1" smtClean="0"/>
              <a:t>pericapside</a:t>
            </a:r>
            <a:r>
              <a:rPr lang="it-IT" sz="1150" dirty="0" smtClean="0"/>
              <a:t> e dell’</a:t>
            </a:r>
            <a:r>
              <a:rPr lang="it-IT" sz="1150" dirty="0" err="1" smtClean="0"/>
              <a:t>endosoma</a:t>
            </a:r>
            <a:r>
              <a:rPr lang="it-IT" sz="1150" dirty="0" smtClean="0"/>
              <a:t>, con l’apertura di un poro.</a:t>
            </a:r>
          </a:p>
          <a:p>
            <a:pPr marL="228600" indent="-228600" algn="just">
              <a:buFont typeface="+mj-lt"/>
              <a:buAutoNum type="arabicPeriod"/>
            </a:pPr>
            <a:r>
              <a:rPr lang="it-IT" sz="1150" dirty="0" smtClean="0"/>
              <a:t>Lo </a:t>
            </a:r>
            <a:r>
              <a:rPr lang="it-IT" sz="1150" dirty="0" err="1" smtClean="0"/>
              <a:t>scapsidamento</a:t>
            </a:r>
            <a:r>
              <a:rPr lang="it-IT" sz="1150" dirty="0" smtClean="0"/>
              <a:t> del virus avviene anche grazie al canale protonico formato dalla proteina M2, che promuove l’acidificazione all’interno del </a:t>
            </a:r>
            <a:r>
              <a:rPr lang="it-IT" sz="1150" dirty="0" err="1" smtClean="0"/>
              <a:t>pericapside</a:t>
            </a:r>
            <a:r>
              <a:rPr lang="it-IT" sz="1150" dirty="0" smtClean="0"/>
              <a:t> e favorisce la rottura del legame fra proteina M1 e complesso ribonucleoproteico (RNP). RNP  viene rilasciato nel citoplasma e poi traslocato al nucleo.</a:t>
            </a:r>
          </a:p>
          <a:p>
            <a:pPr marL="228600" indent="-228600" algn="just">
              <a:buFont typeface="+mj-lt"/>
              <a:buAutoNum type="arabicPeriod"/>
            </a:pPr>
            <a:endParaRPr lang="it-IT" sz="1150" dirty="0" smtClean="0"/>
          </a:p>
          <a:p>
            <a:pPr marL="228600" indent="-228600" algn="just">
              <a:buFont typeface="+mj-lt"/>
              <a:buAutoNum type="arabicPeriod"/>
            </a:pPr>
            <a:endParaRPr lang="it-IT" sz="1150" dirty="0" smtClean="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693" y="1268760"/>
            <a:ext cx="4299462" cy="5544616"/>
          </a:xfrm>
          <a:prstGeom prst="rect">
            <a:avLst/>
          </a:prstGeom>
          <a:ln>
            <a:solidFill>
              <a:schemeClr val="accent1">
                <a:lumMod val="60000"/>
                <a:lumOff val="40000"/>
              </a:schemeClr>
            </a:solidFill>
          </a:ln>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70731" y="1828803"/>
            <a:ext cx="749540" cy="722661"/>
          </a:xfrm>
          <a:prstGeom prst="rect">
            <a:avLst/>
          </a:prstGeom>
        </p:spPr>
      </p:pic>
      <p:sp>
        <p:nvSpPr>
          <p:cNvPr id="9" name="Freccia circolare in giù 8"/>
          <p:cNvSpPr/>
          <p:nvPr/>
        </p:nvSpPr>
        <p:spPr>
          <a:xfrm rot="5586026">
            <a:off x="6786204" y="2308119"/>
            <a:ext cx="276237" cy="225538"/>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3" name="Picture 4" descr="C:\Users\Manservigi\Documents\Scansioni personali\scansione0567.tif"/>
          <p:cNvPicPr>
            <a:picLocks noChangeAspect="1" noChangeArrowheads="1"/>
          </p:cNvPicPr>
          <p:nvPr/>
        </p:nvPicPr>
        <p:blipFill>
          <a:blip r:embed="rId4" cstate="print"/>
          <a:srcRect l="1671" t="2241" r="4088" b="2241"/>
          <a:stretch>
            <a:fillRect/>
          </a:stretch>
        </p:blipFill>
        <p:spPr bwMode="auto">
          <a:xfrm>
            <a:off x="683568" y="3978980"/>
            <a:ext cx="3312368" cy="2834395"/>
          </a:xfrm>
          <a:prstGeom prst="rect">
            <a:avLst/>
          </a:prstGeom>
          <a:noFill/>
        </p:spPr>
      </p:pic>
      <p:sp>
        <p:nvSpPr>
          <p:cNvPr id="11" name="CasellaDiTesto 10"/>
          <p:cNvSpPr txBox="1"/>
          <p:nvPr/>
        </p:nvSpPr>
        <p:spPr>
          <a:xfrm>
            <a:off x="4860032" y="1196752"/>
            <a:ext cx="324128" cy="369332"/>
          </a:xfrm>
          <a:prstGeom prst="rect">
            <a:avLst/>
          </a:prstGeom>
          <a:noFill/>
        </p:spPr>
        <p:txBody>
          <a:bodyPr wrap="none" rtlCol="0">
            <a:spAutoFit/>
          </a:bodyPr>
          <a:lstStyle/>
          <a:p>
            <a:r>
              <a:rPr lang="it-IT" b="1" dirty="0" smtClean="0"/>
              <a:t>A</a:t>
            </a:r>
            <a:endParaRPr lang="it-IT" b="1" dirty="0"/>
          </a:p>
        </p:txBody>
      </p:sp>
      <p:sp>
        <p:nvSpPr>
          <p:cNvPr id="14" name="CasellaDiTesto 13"/>
          <p:cNvSpPr txBox="1"/>
          <p:nvPr/>
        </p:nvSpPr>
        <p:spPr>
          <a:xfrm>
            <a:off x="349817" y="3923764"/>
            <a:ext cx="325411" cy="369332"/>
          </a:xfrm>
          <a:prstGeom prst="rect">
            <a:avLst/>
          </a:prstGeom>
          <a:noFill/>
        </p:spPr>
        <p:txBody>
          <a:bodyPr wrap="square" rtlCol="0">
            <a:spAutoFit/>
          </a:bodyPr>
          <a:lstStyle/>
          <a:p>
            <a:r>
              <a:rPr lang="it-IT" b="1" dirty="0" smtClean="0"/>
              <a:t>B</a:t>
            </a:r>
            <a:endParaRPr lang="it-IT" b="1" dirty="0"/>
          </a:p>
        </p:txBody>
      </p:sp>
      <p:sp>
        <p:nvSpPr>
          <p:cNvPr id="15" name="CasellaDiTesto 14"/>
          <p:cNvSpPr txBox="1"/>
          <p:nvPr/>
        </p:nvSpPr>
        <p:spPr>
          <a:xfrm>
            <a:off x="5580112" y="332656"/>
            <a:ext cx="3049553" cy="523220"/>
          </a:xfrm>
          <a:prstGeom prst="rect">
            <a:avLst/>
          </a:prstGeom>
          <a:noFill/>
        </p:spPr>
        <p:txBody>
          <a:bodyPr wrap="none" rtlCol="0">
            <a:spAutoFit/>
          </a:bodyPr>
          <a:lstStyle/>
          <a:p>
            <a:r>
              <a:rPr lang="it-IT" sz="2800" b="1" dirty="0" smtClean="0"/>
              <a:t>CICLO REPLICATIVO</a:t>
            </a:r>
            <a:endParaRPr lang="it-IT" sz="2800" b="1" dirty="0"/>
          </a:p>
        </p:txBody>
      </p:sp>
    </p:spTree>
    <p:extLst>
      <p:ext uri="{BB962C8B-B14F-4D97-AF65-F5344CB8AC3E}">
        <p14:creationId xmlns:p14="http://schemas.microsoft.com/office/powerpoint/2010/main" val="378635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6513" y="260648"/>
            <a:ext cx="4888206" cy="6817251"/>
          </a:xfrm>
          <a:prstGeom prst="rect">
            <a:avLst/>
          </a:prstGeom>
          <a:noFill/>
        </p:spPr>
        <p:txBody>
          <a:bodyPr wrap="square" rtlCol="0">
            <a:spAutoFit/>
          </a:bodyPr>
          <a:lstStyle/>
          <a:p>
            <a:pPr marL="228600" indent="-228600" algn="just">
              <a:buFont typeface="+mj-lt"/>
              <a:buAutoNum type="arabicPeriod"/>
            </a:pPr>
            <a:r>
              <a:rPr lang="it-IT" sz="1150" dirty="0" smtClean="0"/>
              <a:t>Una volta liberato all’interno del citoplasma, il genoma deve essere trasportato al nucleo cellulare dove inizia la fase di trascrizione degli RNNA messaggeri</a:t>
            </a:r>
          </a:p>
          <a:p>
            <a:pPr marL="228600" indent="-228600" algn="just">
              <a:buFont typeface="+mj-lt"/>
              <a:buAutoNum type="arabicPeriod"/>
            </a:pPr>
            <a:r>
              <a:rPr lang="it-IT" sz="1150" dirty="0" smtClean="0"/>
              <a:t>Anche se il virione è provvisto di una RNA polimerasi RNA-dipendente (</a:t>
            </a:r>
            <a:r>
              <a:rPr lang="it-IT" sz="1150" dirty="0" err="1" smtClean="0"/>
              <a:t>trascriptasi</a:t>
            </a:r>
            <a:r>
              <a:rPr lang="it-IT" sz="1150" dirty="0" smtClean="0"/>
              <a:t>) la trascrizione del genoma ha inizio solo se i segmenti genomici di RNA-negativo  vengono legati ad un innesco (</a:t>
            </a:r>
            <a:r>
              <a:rPr lang="it-IT" sz="1150" i="1" dirty="0" err="1" smtClean="0"/>
              <a:t>primer</a:t>
            </a:r>
            <a:r>
              <a:rPr lang="it-IT" sz="1150" dirty="0" smtClean="0"/>
              <a:t>) rappresentato da un </a:t>
            </a:r>
            <a:r>
              <a:rPr lang="it-IT" sz="1150" dirty="0" err="1" smtClean="0"/>
              <a:t>cap</a:t>
            </a:r>
            <a:r>
              <a:rPr lang="it-IT" sz="1150" dirty="0" smtClean="0"/>
              <a:t>-metilato di </a:t>
            </a:r>
            <a:r>
              <a:rPr lang="it-IT" sz="1150" dirty="0" err="1" smtClean="0"/>
              <a:t>mRNA</a:t>
            </a:r>
            <a:r>
              <a:rPr lang="it-IT" sz="1150" dirty="0" smtClean="0"/>
              <a:t> cellulare (sequenza necessaria per un efficace legame ai ribosomi sintetizzata dalla RNA-polimerasi II della cellula) che il virus «ruba» dagli RNA nucleari  nascenti.</a:t>
            </a:r>
          </a:p>
          <a:p>
            <a:pPr marL="228600" indent="-228600" algn="just">
              <a:buFont typeface="+mj-lt"/>
              <a:buAutoNum type="arabicPeriod"/>
            </a:pPr>
            <a:r>
              <a:rPr lang="it-IT" sz="1150" dirty="0" smtClean="0"/>
              <a:t>La trascrizione, ad opera della transcriptasi virale, procede utilizzando gli RNA virali (genoma a RNA-negativo) come stampo e termina con l’aggiunta di una coda </a:t>
            </a:r>
            <a:r>
              <a:rPr lang="it-IT" sz="1150" dirty="0" err="1" smtClean="0"/>
              <a:t>poliadenilata</a:t>
            </a:r>
            <a:r>
              <a:rPr lang="it-IT" sz="1150" dirty="0" smtClean="0"/>
              <a:t> in 3’, dando origine ai messaggeri (RNA positivo) per le singole proteine.</a:t>
            </a:r>
          </a:p>
          <a:p>
            <a:pPr marL="228600" indent="-228600" algn="just">
              <a:buFont typeface="+mj-lt"/>
              <a:buAutoNum type="arabicPeriod"/>
            </a:pPr>
            <a:r>
              <a:rPr lang="it-IT" sz="1150" dirty="0" smtClean="0"/>
              <a:t>Nel nucleo sono trascritti anche gli RNA complementari (</a:t>
            </a:r>
            <a:r>
              <a:rPr lang="it-IT" sz="1150" dirty="0" err="1" smtClean="0"/>
              <a:t>cRNA</a:t>
            </a:r>
            <a:r>
              <a:rPr lang="it-IT" sz="1150" dirty="0" smtClean="0"/>
              <a:t>) , che servono da stampi per gli RNA del genoma virale. Questi ultimi sono trascritti completi, non </a:t>
            </a:r>
            <a:r>
              <a:rPr lang="it-IT" sz="1150" dirty="0" err="1" smtClean="0"/>
              <a:t>poliadenilati</a:t>
            </a:r>
            <a:r>
              <a:rPr lang="it-IT" sz="1150" dirty="0"/>
              <a:t> </a:t>
            </a:r>
            <a:r>
              <a:rPr lang="it-IT" sz="1150" dirty="0" smtClean="0"/>
              <a:t>e non presentano il cap.</a:t>
            </a:r>
          </a:p>
          <a:p>
            <a:pPr marL="228600" indent="-228600" algn="just">
              <a:buFont typeface="+mj-lt"/>
              <a:buAutoNum type="arabicPeriod"/>
            </a:pPr>
            <a:r>
              <a:rPr lang="it-IT" sz="1150" dirty="0" smtClean="0"/>
              <a:t>Alcuni trascritti subiscono processi di </a:t>
            </a:r>
            <a:r>
              <a:rPr lang="it-IT" sz="1150" i="1" dirty="0" err="1" smtClean="0"/>
              <a:t>splicing</a:t>
            </a:r>
            <a:r>
              <a:rPr lang="it-IT" sz="1150" dirty="0" smtClean="0"/>
              <a:t> che portano alla formazione di 2 </a:t>
            </a:r>
            <a:r>
              <a:rPr lang="it-IT" sz="1150" dirty="0" err="1" smtClean="0"/>
              <a:t>mRNA</a:t>
            </a:r>
            <a:r>
              <a:rPr lang="it-IT" sz="1150" dirty="0" smtClean="0"/>
              <a:t> codificanti per diverse proteine (proteine M1 e M2 e proteine NS1 e NS2)</a:t>
            </a:r>
          </a:p>
          <a:p>
            <a:pPr marL="228600" indent="-228600" algn="just">
              <a:buFont typeface="+mj-lt"/>
              <a:buAutoNum type="arabicPeriod"/>
            </a:pPr>
            <a:r>
              <a:rPr lang="it-IT" sz="1150" dirty="0" smtClean="0"/>
              <a:t>Dopo alcune ore dall’infezione i componenti virali vengono indirizzati nei siti di assemblaggio sulla membrana plasmatica cellulare.</a:t>
            </a:r>
          </a:p>
          <a:p>
            <a:pPr marL="228600" indent="-228600" algn="just">
              <a:buFont typeface="+mj-lt"/>
              <a:buAutoNum type="arabicPeriod"/>
            </a:pPr>
            <a:r>
              <a:rPr lang="it-IT" sz="1150" dirty="0" smtClean="0"/>
              <a:t>Le proteine HA e NA vengono inserite nel reticolo endoplasmatico, </a:t>
            </a:r>
            <a:r>
              <a:rPr lang="it-IT" sz="1150" dirty="0" err="1" smtClean="0"/>
              <a:t>glicosilate</a:t>
            </a:r>
            <a:r>
              <a:rPr lang="it-IT" sz="1150" dirty="0" smtClean="0"/>
              <a:t> e traslocate attraverso il Golgi  alla superfice cellulare, dove in seguito si associa anche la M1.</a:t>
            </a:r>
          </a:p>
          <a:p>
            <a:pPr marL="228600" indent="-228600" algn="just">
              <a:buFont typeface="+mj-lt"/>
              <a:buAutoNum type="arabicPeriod"/>
            </a:pPr>
            <a:r>
              <a:rPr lang="it-IT" sz="1150" dirty="0" smtClean="0"/>
              <a:t>Nel frattempo i nuovi genomi si associano al complesso </a:t>
            </a:r>
            <a:r>
              <a:rPr lang="it-IT" sz="1150" dirty="0" err="1" smtClean="0"/>
              <a:t>polimerasico</a:t>
            </a:r>
            <a:r>
              <a:rPr lang="it-IT" sz="1150" dirty="0" smtClean="0"/>
              <a:t> (PA, PB1 e PB2)  e a più nucleoproteine (NP) a formare i </a:t>
            </a:r>
            <a:r>
              <a:rPr lang="it-IT" sz="1150" dirty="0" err="1" smtClean="0"/>
              <a:t>ribonucleocapsidi</a:t>
            </a:r>
            <a:r>
              <a:rPr lang="it-IT" sz="1150" dirty="0" smtClean="0"/>
              <a:t> (RNP), </a:t>
            </a:r>
          </a:p>
          <a:p>
            <a:pPr marL="228600" indent="-228600" algn="just">
              <a:buFont typeface="+mj-lt"/>
              <a:buAutoNum type="arabicPeriod"/>
            </a:pPr>
            <a:r>
              <a:rPr lang="it-IT" sz="1150" dirty="0" smtClean="0"/>
              <a:t>La proteina NS2 facilita il trasporto dei RNP nel citoplasma </a:t>
            </a:r>
            <a:r>
              <a:rPr lang="it-IT" sz="1150" dirty="0"/>
              <a:t> </a:t>
            </a:r>
            <a:r>
              <a:rPr lang="it-IT" sz="1150" dirty="0" smtClean="0"/>
              <a:t>e alla membrana dove interagiscono con la proteina del tegumento M1.</a:t>
            </a:r>
          </a:p>
          <a:p>
            <a:pPr marL="228600" indent="-228600" algn="just">
              <a:buFont typeface="+mj-lt"/>
              <a:buAutoNum type="arabicPeriod"/>
            </a:pPr>
            <a:r>
              <a:rPr lang="it-IT" sz="1150" dirty="0" smtClean="0"/>
              <a:t>Questo legame da inizio al processo di gemmazione che porta alla liberazione delle particelle virali nello spazio extracellulare</a:t>
            </a:r>
          </a:p>
          <a:p>
            <a:pPr marL="228600" indent="-228600" algn="just">
              <a:buFont typeface="+mj-lt"/>
              <a:buAutoNum type="arabicPeriod"/>
            </a:pPr>
            <a:r>
              <a:rPr lang="it-IT" sz="1150" dirty="0" smtClean="0"/>
              <a:t>Il distacco dei virioni dalla cellula è favorito dall’attività </a:t>
            </a:r>
            <a:r>
              <a:rPr lang="it-IT" sz="1150" dirty="0" err="1" smtClean="0"/>
              <a:t>sialidasica</a:t>
            </a:r>
            <a:r>
              <a:rPr lang="it-IT" sz="1150" dirty="0" smtClean="0"/>
              <a:t> della  </a:t>
            </a:r>
            <a:r>
              <a:rPr lang="it-IT" sz="1150" dirty="0" err="1" smtClean="0"/>
              <a:t>neuraminidasi</a:t>
            </a:r>
            <a:r>
              <a:rPr lang="it-IT" sz="1150" dirty="0" smtClean="0"/>
              <a:t> (NA), presente </a:t>
            </a:r>
            <a:r>
              <a:rPr lang="it-IT" sz="1150" dirty="0" err="1" smtClean="0"/>
              <a:t>supericapside</a:t>
            </a:r>
            <a:endParaRPr lang="it-IT" sz="1150" dirty="0" smtClean="0"/>
          </a:p>
          <a:p>
            <a:pPr marL="228600" indent="-228600" algn="just">
              <a:buFont typeface="+mj-lt"/>
              <a:buAutoNum type="arabicPeriod"/>
            </a:pPr>
            <a:r>
              <a:rPr lang="it-IT" sz="1150" dirty="0" smtClean="0"/>
              <a:t>La NA interviene anche dopo il rilascio dei virioni impedendo l’aggregazione dei virioni e favorendo il passaggio del virus attraverso il muco che protegge l’epitelio respiratorio, con una maggiore capacità infettante</a:t>
            </a:r>
            <a:endParaRPr lang="it-IT" sz="115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693" y="1268760"/>
            <a:ext cx="4299462" cy="5544616"/>
          </a:xfrm>
          <a:prstGeom prst="rect">
            <a:avLst/>
          </a:prstGeom>
          <a:ln>
            <a:solidFill>
              <a:schemeClr val="accent1">
                <a:lumMod val="60000"/>
                <a:lumOff val="40000"/>
              </a:schemeClr>
            </a:solidFill>
          </a:ln>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70731" y="1828803"/>
            <a:ext cx="749540" cy="722661"/>
          </a:xfrm>
          <a:prstGeom prst="rect">
            <a:avLst/>
          </a:prstGeom>
        </p:spPr>
      </p:pic>
      <p:sp>
        <p:nvSpPr>
          <p:cNvPr id="9" name="Freccia circolare in giù 8"/>
          <p:cNvSpPr/>
          <p:nvPr/>
        </p:nvSpPr>
        <p:spPr>
          <a:xfrm rot="5586026">
            <a:off x="6786204" y="2308119"/>
            <a:ext cx="276237" cy="225538"/>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p:cNvSpPr txBox="1"/>
          <p:nvPr/>
        </p:nvSpPr>
        <p:spPr>
          <a:xfrm>
            <a:off x="5508104" y="404664"/>
            <a:ext cx="2996333" cy="461665"/>
          </a:xfrm>
          <a:prstGeom prst="rect">
            <a:avLst/>
          </a:prstGeom>
          <a:noFill/>
        </p:spPr>
        <p:txBody>
          <a:bodyPr wrap="square" rtlCol="0">
            <a:spAutoFit/>
          </a:bodyPr>
          <a:lstStyle/>
          <a:p>
            <a:r>
              <a:rPr lang="it-IT" sz="2400" b="1" dirty="0" smtClean="0"/>
              <a:t>REPLICAZIONE VIRALE</a:t>
            </a:r>
            <a:endParaRPr lang="it-IT" sz="2400" b="1" dirty="0"/>
          </a:p>
        </p:txBody>
      </p:sp>
    </p:spTree>
    <p:extLst>
      <p:ext uri="{BB962C8B-B14F-4D97-AF65-F5344CB8AC3E}">
        <p14:creationId xmlns:p14="http://schemas.microsoft.com/office/powerpoint/2010/main" val="290134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C:\Users\Manservigi\Documents\Scansioni personali\scansione0567.tif"/>
          <p:cNvPicPr>
            <a:picLocks noChangeAspect="1" noChangeArrowheads="1"/>
          </p:cNvPicPr>
          <p:nvPr/>
        </p:nvPicPr>
        <p:blipFill>
          <a:blip r:embed="rId2" cstate="print"/>
          <a:srcRect l="1671" t="2241" r="4088" b="2241"/>
          <a:stretch>
            <a:fillRect/>
          </a:stretch>
        </p:blipFill>
        <p:spPr bwMode="auto">
          <a:xfrm>
            <a:off x="5730822" y="3356992"/>
            <a:ext cx="3413178" cy="2985562"/>
          </a:xfrm>
          <a:prstGeom prst="rect">
            <a:avLst/>
          </a:prstGeom>
          <a:noFill/>
        </p:spPr>
      </p:pic>
      <p:sp>
        <p:nvSpPr>
          <p:cNvPr id="3" name="CasellaDiTesto 2"/>
          <p:cNvSpPr txBox="1"/>
          <p:nvPr/>
        </p:nvSpPr>
        <p:spPr>
          <a:xfrm>
            <a:off x="35496" y="523701"/>
            <a:ext cx="5544616" cy="6294031"/>
          </a:xfrm>
          <a:prstGeom prst="rect">
            <a:avLst/>
          </a:prstGeom>
          <a:noFill/>
        </p:spPr>
        <p:txBody>
          <a:bodyPr wrap="square" rtlCol="0">
            <a:spAutoFit/>
          </a:bodyPr>
          <a:lstStyle/>
          <a:p>
            <a:pPr algn="just">
              <a:buFont typeface="Wingdings" pitchFamily="2" charset="2"/>
              <a:buChar char="Ø"/>
            </a:pPr>
            <a:r>
              <a:rPr lang="it-IT" sz="1300" dirty="0" smtClean="0">
                <a:latin typeface="Arial" panose="020B0604020202020204" pitchFamily="34" charset="0"/>
                <a:cs typeface="Arial" panose="020B0604020202020204" pitchFamily="34" charset="0"/>
              </a:rPr>
              <a:t>L’infezione da virus influenzale si trasmette per contagio interumano attraverso aerosol di goccioline rilasciate durante uno starnuto o un colpo di tosse da individui infetti. </a:t>
            </a:r>
          </a:p>
          <a:p>
            <a:pPr algn="just">
              <a:buFont typeface="Wingdings" pitchFamily="2" charset="2"/>
              <a:buChar char="Ø"/>
            </a:pPr>
            <a:r>
              <a:rPr lang="it-IT" sz="1300" dirty="0" smtClean="0">
                <a:latin typeface="Arial" panose="020B0604020202020204" pitchFamily="34" charset="0"/>
                <a:cs typeface="Arial" panose="020B0604020202020204" pitchFamily="34" charset="0"/>
              </a:rPr>
              <a:t>Il virus </a:t>
            </a:r>
            <a:r>
              <a:rPr lang="it-IT" sz="1300" dirty="0" smtClean="0">
                <a:solidFill>
                  <a:srgbClr val="FF0000"/>
                </a:solidFill>
                <a:latin typeface="Arial" panose="020B0604020202020204" pitchFamily="34" charset="0"/>
                <a:cs typeface="Arial" panose="020B0604020202020204" pitchFamily="34" charset="0"/>
              </a:rPr>
              <a:t>inizialmente provoca un’infezione localizzata al tratto respiratorio superiore, alla trachea e ai bronchi</a:t>
            </a:r>
            <a:r>
              <a:rPr lang="it-IT" sz="1300" dirty="0" smtClean="0">
                <a:latin typeface="Arial" panose="020B0604020202020204" pitchFamily="34" charset="0"/>
                <a:cs typeface="Arial" panose="020B0604020202020204" pitchFamily="34" charset="0"/>
              </a:rPr>
              <a:t>, per poi raggiungere l’albero respiratorio inferiore, infettando le cellule che contengono i recettori specifici per la proteina virale HA. </a:t>
            </a:r>
            <a:r>
              <a:rPr lang="it-IT" sz="1300" b="1" dirty="0">
                <a:solidFill>
                  <a:srgbClr val="FF0000"/>
                </a:solidFill>
                <a:latin typeface="Arial" panose="020B0604020202020204" pitchFamily="34" charset="0"/>
                <a:cs typeface="Arial" panose="020B0604020202020204" pitchFamily="34" charset="0"/>
              </a:rPr>
              <a:t>La HA si lega al recettore in seguito al taglio di specifiche proteasi cellulari. I virus influenzali A umani, si legano preferenzialmente all’acido sialico che presenta un legame in posizione </a:t>
            </a:r>
            <a:r>
              <a:rPr lang="it-IT" sz="1300" b="1" dirty="0">
                <a:solidFill>
                  <a:srgbClr val="FF0000"/>
                </a:solidFill>
                <a:latin typeface="Arial" panose="020B0604020202020204" pitchFamily="34" charset="0"/>
                <a:cs typeface="Arial" panose="020B0604020202020204" pitchFamily="34" charset="0"/>
                <a:sym typeface="Symbol"/>
              </a:rPr>
              <a:t></a:t>
            </a:r>
            <a:r>
              <a:rPr lang="it-IT" sz="1300" b="1" dirty="0">
                <a:solidFill>
                  <a:srgbClr val="FF0000"/>
                </a:solidFill>
                <a:latin typeface="Arial" panose="020B0604020202020204" pitchFamily="34" charset="0"/>
                <a:cs typeface="Arial" panose="020B0604020202020204" pitchFamily="34" charset="0"/>
              </a:rPr>
              <a:t>2,6 mentre i virus influenzali A aviari si legano preferenzialmente all’acido sialico con un legame in posizione </a:t>
            </a:r>
            <a:r>
              <a:rPr lang="it-IT" sz="1300" b="1" dirty="0">
                <a:solidFill>
                  <a:srgbClr val="FF0000"/>
                </a:solidFill>
                <a:latin typeface="Arial" panose="020B0604020202020204" pitchFamily="34" charset="0"/>
                <a:cs typeface="Arial" panose="020B0604020202020204" pitchFamily="34" charset="0"/>
                <a:sym typeface="Symbol"/>
              </a:rPr>
              <a:t></a:t>
            </a:r>
            <a:r>
              <a:rPr lang="it-IT" sz="1300" b="1" dirty="0">
                <a:solidFill>
                  <a:srgbClr val="FF0000"/>
                </a:solidFill>
                <a:latin typeface="Arial" panose="020B0604020202020204" pitchFamily="34" charset="0"/>
                <a:cs typeface="Arial" panose="020B0604020202020204" pitchFamily="34" charset="0"/>
              </a:rPr>
              <a:t>2,3.</a:t>
            </a:r>
          </a:p>
          <a:p>
            <a:pPr algn="just">
              <a:buFont typeface="Wingdings" pitchFamily="2" charset="2"/>
              <a:buChar char="Ø"/>
            </a:pPr>
            <a:r>
              <a:rPr lang="it-IT" sz="1300" dirty="0" smtClean="0">
                <a:latin typeface="Arial" panose="020B0604020202020204" pitchFamily="34" charset="0"/>
                <a:cs typeface="Arial" panose="020B0604020202020204" pitchFamily="34" charset="0"/>
              </a:rPr>
              <a:t>La sindrome influenzale è caratterizzata da sintomi “sistemici” quali febbre, cefalea, tosse, mal di gola, congestione nasale, raffreddore, dolori muscolari e malessere generale. </a:t>
            </a:r>
            <a:r>
              <a:rPr lang="it-IT" sz="1300" dirty="0" smtClean="0">
                <a:solidFill>
                  <a:srgbClr val="FF0000"/>
                </a:solidFill>
                <a:latin typeface="Arial" panose="020B0604020202020204" pitchFamily="34" charset="0"/>
                <a:cs typeface="Arial" panose="020B0604020202020204" pitchFamily="34" charset="0"/>
              </a:rPr>
              <a:t>L’insorgenza di questa sintomatologia è correlata al rilascio in circolo di IFN, </a:t>
            </a:r>
            <a:r>
              <a:rPr lang="it-IT" sz="1300" dirty="0" err="1" smtClean="0">
                <a:solidFill>
                  <a:srgbClr val="FF0000"/>
                </a:solidFill>
                <a:latin typeface="Arial" panose="020B0604020202020204" pitchFamily="34" charset="0"/>
                <a:cs typeface="Arial" panose="020B0604020202020204" pitchFamily="34" charset="0"/>
              </a:rPr>
              <a:t>citochine</a:t>
            </a:r>
            <a:r>
              <a:rPr lang="it-IT" sz="1300" dirty="0" smtClean="0">
                <a:solidFill>
                  <a:srgbClr val="FF0000"/>
                </a:solidFill>
                <a:latin typeface="Arial" panose="020B0604020202020204" pitchFamily="34" charset="0"/>
                <a:cs typeface="Arial" panose="020B0604020202020204" pitchFamily="34" charset="0"/>
              </a:rPr>
              <a:t> infiammatorie e pirogeni endogeni (IL-1, IL 6 e TFN-</a:t>
            </a:r>
            <a:r>
              <a:rPr lang="it-IT" sz="1300" dirty="0" smtClean="0">
                <a:solidFill>
                  <a:srgbClr val="FF0000"/>
                </a:solidFill>
                <a:latin typeface="Arial" panose="020B0604020202020204" pitchFamily="34" charset="0"/>
                <a:cs typeface="Arial" panose="020B0604020202020204" pitchFamily="34" charset="0"/>
                <a:sym typeface="Symbol"/>
              </a:rPr>
              <a:t></a:t>
            </a:r>
            <a:r>
              <a:rPr lang="it-IT" sz="1300" dirty="0" smtClean="0">
                <a:latin typeface="Arial" panose="020B0604020202020204" pitchFamily="34" charset="0"/>
                <a:cs typeface="Arial" panose="020B0604020202020204" pitchFamily="34" charset="0"/>
              </a:rPr>
              <a:t>).</a:t>
            </a:r>
          </a:p>
          <a:p>
            <a:pPr algn="just">
              <a:buFont typeface="Wingdings" pitchFamily="2" charset="2"/>
              <a:buChar char="Ø"/>
            </a:pPr>
            <a:r>
              <a:rPr lang="it-IT" sz="1300" dirty="0" smtClean="0">
                <a:latin typeface="Arial" panose="020B0604020202020204" pitchFamily="34" charset="0"/>
                <a:cs typeface="Arial" panose="020B0604020202020204" pitchFamily="34" charset="0"/>
              </a:rPr>
              <a:t>Nonostante il decorso della malattia sia solitamente benigno, sono state descritte </a:t>
            </a:r>
            <a:r>
              <a:rPr lang="it-IT" sz="1300" dirty="0" smtClean="0">
                <a:solidFill>
                  <a:srgbClr val="FF0000"/>
                </a:solidFill>
                <a:latin typeface="Arial" panose="020B0604020202020204" pitchFamily="34" charset="0"/>
                <a:cs typeface="Arial" panose="020B0604020202020204" pitchFamily="34" charset="0"/>
              </a:rPr>
              <a:t>numerose complicanze </a:t>
            </a:r>
            <a:r>
              <a:rPr lang="it-IT" sz="1300" dirty="0" smtClean="0">
                <a:latin typeface="Arial" panose="020B0604020202020204" pitchFamily="34" charset="0"/>
                <a:cs typeface="Arial" panose="020B0604020202020204" pitchFamily="34" charset="0"/>
              </a:rPr>
              <a:t>che contribuiscono all’elevata mortalità che si riscontra nei periodi epidemici. In genere, l’infezione da virus influenzale è autolimitante. La durata e la severità della malattia dipendono da vari fattori; la risposta immunitaria </a:t>
            </a:r>
            <a:r>
              <a:rPr lang="it-IT" sz="1300" dirty="0" err="1" smtClean="0">
                <a:latin typeface="Arial" panose="020B0604020202020204" pitchFamily="34" charset="0"/>
                <a:cs typeface="Arial" panose="020B0604020202020204" pitchFamily="34" charset="0"/>
              </a:rPr>
              <a:t>mucosale</a:t>
            </a:r>
            <a:r>
              <a:rPr lang="it-IT" sz="1300" dirty="0" smtClean="0">
                <a:latin typeface="Arial" panose="020B0604020202020204" pitchFamily="34" charset="0"/>
                <a:cs typeface="Arial" panose="020B0604020202020204" pitchFamily="34" charset="0"/>
              </a:rPr>
              <a:t>, la produzione di IFN, nonché, ovviamente la </a:t>
            </a:r>
            <a:r>
              <a:rPr lang="it-IT" sz="1300" dirty="0" smtClean="0">
                <a:solidFill>
                  <a:srgbClr val="FF0000"/>
                </a:solidFill>
                <a:latin typeface="Arial" panose="020B0604020202020204" pitchFamily="34" charset="0"/>
                <a:cs typeface="Arial" panose="020B0604020202020204" pitchFamily="34" charset="0"/>
              </a:rPr>
              <a:t>patogenicità intrinseca del ceppo virale</a:t>
            </a:r>
            <a:r>
              <a:rPr lang="it-IT" sz="1300" dirty="0" smtClean="0">
                <a:latin typeface="Arial" panose="020B0604020202020204" pitchFamily="34" charset="0"/>
                <a:cs typeface="Arial" panose="020B0604020202020204" pitchFamily="34" charset="0"/>
              </a:rPr>
              <a:t>.</a:t>
            </a:r>
          </a:p>
          <a:p>
            <a:pPr algn="just">
              <a:buFont typeface="Wingdings" pitchFamily="2" charset="2"/>
              <a:buChar char="Ø"/>
            </a:pPr>
            <a:r>
              <a:rPr lang="it-IT" sz="1300" dirty="0" smtClean="0">
                <a:latin typeface="Arial" panose="020B0604020202020204" pitchFamily="34" charset="0"/>
                <a:cs typeface="Arial" panose="020B0604020202020204" pitchFamily="34" charset="0"/>
              </a:rPr>
              <a:t>I virus influenzali possono provocare epidemie stagionali e più raramente pandemie a livello mondiale.</a:t>
            </a:r>
          </a:p>
          <a:p>
            <a:pPr algn="just">
              <a:buFont typeface="Wingdings" pitchFamily="2" charset="2"/>
              <a:buChar char="Ø"/>
            </a:pPr>
            <a:r>
              <a:rPr lang="it-IT" sz="1300" dirty="0" smtClean="0">
                <a:latin typeface="Arial" panose="020B0604020202020204" pitchFamily="34" charset="0"/>
                <a:cs typeface="Arial" panose="020B0604020202020204" pitchFamily="34" charset="0"/>
              </a:rPr>
              <a:t>Le pandemie sono provocate solo dal virus di tipo A, data la sua capacità di infettare e replicarsi in numerose specie animali (zoonosi), oltre l’uomo.</a:t>
            </a:r>
          </a:p>
          <a:p>
            <a:pPr algn="just">
              <a:buFont typeface="Wingdings" pitchFamily="2" charset="2"/>
              <a:buChar char="Ø"/>
            </a:pPr>
            <a:r>
              <a:rPr lang="it-IT" sz="1300" dirty="0" smtClean="0">
                <a:latin typeface="Arial" panose="020B0604020202020204" pitchFamily="34" charset="0"/>
                <a:cs typeface="Arial" panose="020B0604020202020204" pitchFamily="34" charset="0"/>
              </a:rPr>
              <a:t>Le manifestazioni epidemiche e pandemiche sono dovute a due tipi di variazioni antigeniche: </a:t>
            </a:r>
            <a:r>
              <a:rPr lang="it-IT" sz="1300" b="1" dirty="0" err="1" smtClean="0">
                <a:solidFill>
                  <a:srgbClr val="FF0000"/>
                </a:solidFill>
                <a:latin typeface="Arial" panose="020B0604020202020204" pitchFamily="34" charset="0"/>
                <a:cs typeface="Arial" panose="020B0604020202020204" pitchFamily="34" charset="0"/>
              </a:rPr>
              <a:t>antigenic</a:t>
            </a:r>
            <a:r>
              <a:rPr lang="it-IT" sz="1300" b="1" dirty="0" smtClean="0">
                <a:solidFill>
                  <a:srgbClr val="FF0000"/>
                </a:solidFill>
                <a:latin typeface="Arial" panose="020B0604020202020204" pitchFamily="34" charset="0"/>
                <a:cs typeface="Arial" panose="020B0604020202020204" pitchFamily="34" charset="0"/>
              </a:rPr>
              <a:t> </a:t>
            </a:r>
            <a:r>
              <a:rPr lang="it-IT" sz="1300" b="1" dirty="0" err="1" smtClean="0">
                <a:solidFill>
                  <a:srgbClr val="FF0000"/>
                </a:solidFill>
                <a:latin typeface="Arial" panose="020B0604020202020204" pitchFamily="34" charset="0"/>
                <a:cs typeface="Arial" panose="020B0604020202020204" pitchFamily="34" charset="0"/>
              </a:rPr>
              <a:t>drift</a:t>
            </a:r>
            <a:r>
              <a:rPr lang="it-IT" sz="1300" b="1" dirty="0" smtClean="0">
                <a:solidFill>
                  <a:srgbClr val="FF0000"/>
                </a:solidFill>
                <a:latin typeface="Arial" panose="020B0604020202020204" pitchFamily="34" charset="0"/>
                <a:cs typeface="Arial" panose="020B0604020202020204" pitchFamily="34" charset="0"/>
              </a:rPr>
              <a:t> </a:t>
            </a:r>
            <a:r>
              <a:rPr lang="it-IT" sz="1300" dirty="0" smtClean="0">
                <a:latin typeface="Arial" panose="020B0604020202020204" pitchFamily="34" charset="0"/>
                <a:cs typeface="Arial" panose="020B0604020202020204" pitchFamily="34" charset="0"/>
              </a:rPr>
              <a:t>(o deriva antigenica) e </a:t>
            </a:r>
            <a:r>
              <a:rPr lang="it-IT" sz="1300" b="1" dirty="0" smtClean="0">
                <a:solidFill>
                  <a:srgbClr val="FF0000"/>
                </a:solidFill>
                <a:latin typeface="Arial" panose="020B0604020202020204" pitchFamily="34" charset="0"/>
                <a:cs typeface="Arial" panose="020B0604020202020204" pitchFamily="34" charset="0"/>
              </a:rPr>
              <a:t>antigene </a:t>
            </a:r>
            <a:r>
              <a:rPr lang="it-IT" sz="1300" b="1" dirty="0" err="1" smtClean="0">
                <a:solidFill>
                  <a:srgbClr val="FF0000"/>
                </a:solidFill>
                <a:latin typeface="Arial" panose="020B0604020202020204" pitchFamily="34" charset="0"/>
                <a:cs typeface="Arial" panose="020B0604020202020204" pitchFamily="34" charset="0"/>
              </a:rPr>
              <a:t>shift</a:t>
            </a:r>
            <a:r>
              <a:rPr lang="it-IT" sz="1300" b="1" dirty="0" smtClean="0">
                <a:solidFill>
                  <a:srgbClr val="FF0000"/>
                </a:solidFill>
                <a:latin typeface="Arial" panose="020B0604020202020204" pitchFamily="34" charset="0"/>
                <a:cs typeface="Arial" panose="020B0604020202020204" pitchFamily="34" charset="0"/>
              </a:rPr>
              <a:t> </a:t>
            </a:r>
            <a:r>
              <a:rPr lang="it-IT" sz="1300" b="1" dirty="0" smtClean="0">
                <a:latin typeface="Arial" panose="020B0604020202020204" pitchFamily="34" charset="0"/>
                <a:cs typeface="Arial" panose="020B0604020202020204" pitchFamily="34" charset="0"/>
              </a:rPr>
              <a:t>(</a:t>
            </a:r>
            <a:r>
              <a:rPr lang="it-IT" sz="1300" dirty="0" smtClean="0">
                <a:latin typeface="Arial" panose="020B0604020202020204" pitchFamily="34" charset="0"/>
                <a:cs typeface="Arial" panose="020B0604020202020204" pitchFamily="34" charset="0"/>
              </a:rPr>
              <a:t>spostamento antigenico</a:t>
            </a:r>
            <a:r>
              <a:rPr lang="it-IT" sz="1300" b="1" dirty="0" smtClean="0">
                <a:latin typeface="Arial" panose="020B0604020202020204" pitchFamily="34" charset="0"/>
                <a:cs typeface="Arial" panose="020B0604020202020204" pitchFamily="34" charset="0"/>
              </a:rPr>
              <a:t>). </a:t>
            </a:r>
            <a:endParaRPr lang="it-IT" sz="1300" b="1" dirty="0">
              <a:latin typeface="Arial" panose="020B0604020202020204" pitchFamily="34" charset="0"/>
              <a:cs typeface="Arial" panose="020B0604020202020204" pitchFamily="34" charset="0"/>
            </a:endParaRPr>
          </a:p>
        </p:txBody>
      </p:sp>
      <p:sp>
        <p:nvSpPr>
          <p:cNvPr id="5" name="CasellaDiTesto 4"/>
          <p:cNvSpPr txBox="1"/>
          <p:nvPr/>
        </p:nvSpPr>
        <p:spPr>
          <a:xfrm>
            <a:off x="360040" y="-27384"/>
            <a:ext cx="4283968" cy="461665"/>
          </a:xfrm>
          <a:prstGeom prst="rect">
            <a:avLst/>
          </a:prstGeom>
          <a:noFill/>
        </p:spPr>
        <p:txBody>
          <a:bodyPr wrap="square" rtlCol="0">
            <a:spAutoFit/>
          </a:bodyPr>
          <a:lstStyle/>
          <a:p>
            <a:pPr algn="ctr"/>
            <a:r>
              <a:rPr lang="it-IT" sz="2400" b="1" dirty="0" smtClean="0"/>
              <a:t>Patogenesi ed epidemiologia</a:t>
            </a:r>
            <a:endParaRPr lang="it-IT" sz="2400" b="1" dirty="0"/>
          </a:p>
        </p:txBody>
      </p:sp>
      <p:pic>
        <p:nvPicPr>
          <p:cNvPr id="7" name="Picture 2" descr="C:\Users\Manservigi\Documents\Scansioni personali\scansione0573.tif"/>
          <p:cNvPicPr>
            <a:picLocks noGrp="1" noChangeAspect="1" noChangeArrowheads="1"/>
          </p:cNvPicPr>
          <p:nvPr>
            <p:ph idx="1"/>
          </p:nvPr>
        </p:nvPicPr>
        <p:blipFill>
          <a:blip r:embed="rId3" cstate="print"/>
          <a:srcRect/>
          <a:stretch>
            <a:fillRect/>
          </a:stretch>
        </p:blipFill>
        <p:spPr bwMode="auto">
          <a:xfrm>
            <a:off x="5724128" y="578694"/>
            <a:ext cx="3240360" cy="2418257"/>
          </a:xfrm>
          <a:prstGeom prst="rect">
            <a:avLst/>
          </a:prstGeom>
          <a:noFill/>
        </p:spPr>
      </p:pic>
    </p:spTree>
    <p:extLst>
      <p:ext uri="{BB962C8B-B14F-4D97-AF65-F5344CB8AC3E}">
        <p14:creationId xmlns:p14="http://schemas.microsoft.com/office/powerpoint/2010/main" val="97987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85786" y="44624"/>
            <a:ext cx="7509745" cy="720874"/>
          </a:xfrm>
          <a:noFill/>
        </p:spPr>
        <p:txBody>
          <a:bodyPr>
            <a:normAutofit/>
          </a:bodyPr>
          <a:lstStyle/>
          <a:p>
            <a:pPr eaLnBrk="1" hangingPunct="1"/>
            <a:r>
              <a:rPr lang="it-IT" sz="3600" b="1" dirty="0" smtClean="0">
                <a:effectLst>
                  <a:outerShdw blurRad="38100" dist="38100" dir="2700000" algn="tl">
                    <a:srgbClr val="000000">
                      <a:alpha val="43137"/>
                    </a:srgbClr>
                  </a:outerShdw>
                </a:effectLst>
              </a:rPr>
              <a:t>Il virus può variare</a:t>
            </a:r>
          </a:p>
        </p:txBody>
      </p:sp>
      <p:sp>
        <p:nvSpPr>
          <p:cNvPr id="47107" name="Rectangle 3"/>
          <p:cNvSpPr>
            <a:spLocks noGrp="1" noChangeArrowheads="1"/>
          </p:cNvSpPr>
          <p:nvPr>
            <p:ph type="body" sz="half" idx="1"/>
          </p:nvPr>
        </p:nvSpPr>
        <p:spPr>
          <a:xfrm>
            <a:off x="0" y="1052736"/>
            <a:ext cx="4643804" cy="5472608"/>
          </a:xfrm>
        </p:spPr>
        <p:txBody>
          <a:bodyPr>
            <a:normAutofit/>
          </a:bodyPr>
          <a:lstStyle/>
          <a:p>
            <a:pPr algn="ctr" eaLnBrk="1" hangingPunct="1">
              <a:lnSpc>
                <a:spcPct val="65000"/>
              </a:lnSpc>
              <a:buFont typeface="Wingdings" pitchFamily="2" charset="2"/>
              <a:buNone/>
            </a:pPr>
            <a:r>
              <a:rPr lang="it-IT" sz="2000" b="1" dirty="0" smtClean="0">
                <a:solidFill>
                  <a:srgbClr val="FF0000"/>
                </a:solidFill>
                <a:latin typeface="Times New Roman" pitchFamily="18" charset="0"/>
              </a:rPr>
              <a:t>	Deriva antigenica </a:t>
            </a:r>
          </a:p>
          <a:p>
            <a:pPr algn="ctr" eaLnBrk="1" hangingPunct="1">
              <a:lnSpc>
                <a:spcPct val="65000"/>
              </a:lnSpc>
              <a:buFont typeface="Wingdings" pitchFamily="2" charset="2"/>
              <a:buNone/>
            </a:pPr>
            <a:r>
              <a:rPr lang="it-IT" sz="2000" b="1" dirty="0" smtClean="0">
                <a:solidFill>
                  <a:srgbClr val="FF0000"/>
                </a:solidFill>
                <a:latin typeface="Times New Roman" pitchFamily="18" charset="0"/>
              </a:rPr>
              <a:t>	(</a:t>
            </a:r>
            <a:r>
              <a:rPr lang="it-IT" sz="2000" b="1" i="1" dirty="0" err="1" smtClean="0">
                <a:solidFill>
                  <a:srgbClr val="FF0000"/>
                </a:solidFill>
                <a:latin typeface="Times New Roman" pitchFamily="18" charset="0"/>
              </a:rPr>
              <a:t>antigenic</a:t>
            </a:r>
            <a:r>
              <a:rPr lang="it-IT" sz="2000" b="1" i="1" dirty="0" smtClean="0">
                <a:solidFill>
                  <a:srgbClr val="FF0000"/>
                </a:solidFill>
                <a:latin typeface="Times New Roman" pitchFamily="18" charset="0"/>
              </a:rPr>
              <a:t> </a:t>
            </a:r>
            <a:r>
              <a:rPr lang="it-IT" sz="2000" b="1" i="1" dirty="0" err="1" smtClean="0">
                <a:solidFill>
                  <a:srgbClr val="FF0000"/>
                </a:solidFill>
                <a:latin typeface="Times New Roman" pitchFamily="18" charset="0"/>
              </a:rPr>
              <a:t>drift</a:t>
            </a:r>
            <a:r>
              <a:rPr lang="it-IT" sz="2000" b="1" dirty="0" smtClean="0">
                <a:solidFill>
                  <a:srgbClr val="FF0000"/>
                </a:solidFill>
                <a:latin typeface="Times New Roman" pitchFamily="18" charset="0"/>
              </a:rPr>
              <a:t>)</a:t>
            </a:r>
          </a:p>
          <a:p>
            <a:pPr algn="just" eaLnBrk="1" hangingPunct="1">
              <a:lnSpc>
                <a:spcPct val="80000"/>
              </a:lnSpc>
              <a:buFont typeface="Wingdings" pitchFamily="2" charset="2"/>
              <a:buNone/>
            </a:pPr>
            <a:endParaRPr lang="it-IT" sz="1600" b="1" dirty="0" smtClean="0">
              <a:latin typeface="Times New Roman" pitchFamily="18" charset="0"/>
            </a:endParaRPr>
          </a:p>
          <a:p>
            <a:pPr algn="just" eaLnBrk="1" hangingPunct="1">
              <a:lnSpc>
                <a:spcPct val="80000"/>
              </a:lnSpc>
              <a:buFont typeface="Wingdings" pitchFamily="2" charset="2"/>
              <a:buNone/>
            </a:pPr>
            <a:endParaRPr lang="it-IT" sz="1600" b="1" dirty="0" smtClean="0">
              <a:latin typeface="Times New Roman" pitchFamily="18" charset="0"/>
            </a:endParaRPr>
          </a:p>
          <a:p>
            <a:pPr algn="just" eaLnBrk="1" hangingPunct="1">
              <a:lnSpc>
                <a:spcPct val="80000"/>
              </a:lnSpc>
              <a:buFont typeface="Wingdings" pitchFamily="2" charset="2"/>
              <a:buNone/>
            </a:pPr>
            <a:r>
              <a:rPr lang="it-IT" sz="1600" b="1" dirty="0" smtClean="0">
                <a:latin typeface="Times New Roman" pitchFamily="18" charset="0"/>
              </a:rPr>
              <a:t>	Parziali modificazioni delle proteine virali coinvolte nell</a:t>
            </a:r>
            <a:r>
              <a:rPr lang="it-IT" sz="1600" b="1" dirty="0" smtClean="0"/>
              <a:t>’</a:t>
            </a:r>
            <a:r>
              <a:rPr lang="it-IT" sz="1600" b="1" dirty="0" smtClean="0">
                <a:latin typeface="Times New Roman" pitchFamily="18" charset="0"/>
              </a:rPr>
              <a:t>infettivit</a:t>
            </a:r>
            <a:r>
              <a:rPr lang="it-IT" sz="1600" b="1" dirty="0" smtClean="0"/>
              <a:t>à</a:t>
            </a:r>
            <a:r>
              <a:rPr lang="it-IT" sz="1600" b="1" dirty="0" smtClean="0">
                <a:latin typeface="Times New Roman" pitchFamily="18" charset="0"/>
              </a:rPr>
              <a:t> (HA, NA).</a:t>
            </a:r>
          </a:p>
          <a:p>
            <a:pPr algn="just" eaLnBrk="1" hangingPunct="1">
              <a:lnSpc>
                <a:spcPct val="80000"/>
              </a:lnSpc>
              <a:buFont typeface="Wingdings" pitchFamily="2" charset="2"/>
              <a:buNone/>
            </a:pPr>
            <a:endParaRPr lang="it-IT" sz="1600" b="1" dirty="0" smtClean="0">
              <a:latin typeface="Times New Roman" pitchFamily="18" charset="0"/>
            </a:endParaRPr>
          </a:p>
          <a:p>
            <a:pPr algn="just" eaLnBrk="1" hangingPunct="1">
              <a:lnSpc>
                <a:spcPct val="80000"/>
              </a:lnSpc>
              <a:buFont typeface="Wingdings" pitchFamily="2" charset="2"/>
              <a:buNone/>
            </a:pPr>
            <a:endParaRPr lang="it-IT" sz="1600" b="1" dirty="0" smtClean="0">
              <a:latin typeface="Times New Roman" pitchFamily="18" charset="0"/>
            </a:endParaRPr>
          </a:p>
          <a:p>
            <a:pPr algn="just" eaLnBrk="1" hangingPunct="1">
              <a:lnSpc>
                <a:spcPct val="80000"/>
              </a:lnSpc>
              <a:buFont typeface="Wingdings" pitchFamily="2" charset="2"/>
              <a:buNone/>
            </a:pPr>
            <a:endParaRPr lang="it-IT" sz="1600" b="1" dirty="0" smtClean="0">
              <a:latin typeface="Times New Roman" pitchFamily="18" charset="0"/>
            </a:endParaRPr>
          </a:p>
          <a:p>
            <a:pPr algn="ctr" eaLnBrk="1" hangingPunct="1">
              <a:lnSpc>
                <a:spcPct val="80000"/>
              </a:lnSpc>
              <a:buFont typeface="Wingdings" pitchFamily="2" charset="2"/>
              <a:buNone/>
            </a:pPr>
            <a:r>
              <a:rPr lang="it-IT" sz="2400" b="1" dirty="0" smtClean="0">
                <a:latin typeface="Times New Roman" pitchFamily="18" charset="0"/>
              </a:rPr>
              <a:t>MUTAZIONI</a:t>
            </a:r>
          </a:p>
          <a:p>
            <a:pPr algn="ctr" eaLnBrk="1" hangingPunct="1">
              <a:lnSpc>
                <a:spcPct val="80000"/>
              </a:lnSpc>
              <a:spcBef>
                <a:spcPct val="50000"/>
              </a:spcBef>
              <a:buClrTx/>
              <a:buSzTx/>
              <a:buFontTx/>
              <a:buNone/>
            </a:pPr>
            <a:endParaRPr lang="it-IT" sz="1600" b="1" dirty="0" smtClean="0">
              <a:latin typeface="Times New Roman" pitchFamily="18" charset="0"/>
            </a:endParaRPr>
          </a:p>
          <a:p>
            <a:pPr algn="ctr" eaLnBrk="1" hangingPunct="1">
              <a:lnSpc>
                <a:spcPct val="80000"/>
              </a:lnSpc>
              <a:spcBef>
                <a:spcPct val="50000"/>
              </a:spcBef>
              <a:buClrTx/>
              <a:buSzTx/>
              <a:buFontTx/>
              <a:buNone/>
            </a:pPr>
            <a:endParaRPr lang="it-IT" sz="1600" b="1" dirty="0" smtClean="0">
              <a:latin typeface="Times New Roman" pitchFamily="18" charset="0"/>
            </a:endParaRPr>
          </a:p>
          <a:p>
            <a:pPr algn="just" eaLnBrk="1" hangingPunct="1">
              <a:lnSpc>
                <a:spcPct val="80000"/>
              </a:lnSpc>
              <a:buFont typeface="Wingdings" pitchFamily="2" charset="2"/>
              <a:buNone/>
            </a:pPr>
            <a:r>
              <a:rPr lang="it-IT" sz="1600" b="1" dirty="0" smtClean="0">
                <a:latin typeface="Times New Roman" pitchFamily="18" charset="0"/>
              </a:rPr>
              <a:t>	</a:t>
            </a:r>
          </a:p>
          <a:p>
            <a:pPr algn="just" eaLnBrk="1" hangingPunct="1">
              <a:lnSpc>
                <a:spcPct val="80000"/>
              </a:lnSpc>
              <a:buFont typeface="Wingdings" pitchFamily="2" charset="2"/>
              <a:buNone/>
            </a:pPr>
            <a:r>
              <a:rPr lang="it-IT" sz="1600" b="1" dirty="0" smtClean="0">
                <a:latin typeface="Times New Roman" pitchFamily="18" charset="0"/>
              </a:rPr>
              <a:t>	Questo fenomeno riguarda sia i virus A, sia i B (ma negli A avviene in modo pi</a:t>
            </a:r>
            <a:r>
              <a:rPr lang="it-IT" sz="1600" b="1" dirty="0" smtClean="0"/>
              <a:t>ù</a:t>
            </a:r>
            <a:r>
              <a:rPr lang="it-IT" sz="1600" b="1" dirty="0" smtClean="0">
                <a:latin typeface="Times New Roman" pitchFamily="18" charset="0"/>
              </a:rPr>
              <a:t> marcato e frequente) ed </a:t>
            </a:r>
            <a:r>
              <a:rPr lang="it-IT" sz="1600" b="1" dirty="0" smtClean="0">
                <a:latin typeface="Times New Roman" pitchFamily="18" charset="0"/>
                <a:cs typeface="Times New Roman" pitchFamily="18" charset="0"/>
              </a:rPr>
              <a:t>è</a:t>
            </a:r>
            <a:r>
              <a:rPr lang="it-IT" sz="1600" b="1" dirty="0" smtClean="0">
                <a:latin typeface="Times New Roman" pitchFamily="18" charset="0"/>
              </a:rPr>
              <a:t> responsabile delle epidemie stagionali per la comparsa e la selezione (favorita dalla “pressione positiva” dovuta all’immunità preesistente) di stipiti virali meno efficacemente neutralizzati dagli anticorpi presenti nella popolazione.</a:t>
            </a:r>
          </a:p>
        </p:txBody>
      </p:sp>
      <p:sp>
        <p:nvSpPr>
          <p:cNvPr id="47108" name="Rectangle 4"/>
          <p:cNvSpPr>
            <a:spLocks noGrp="1" noChangeArrowheads="1"/>
          </p:cNvSpPr>
          <p:nvPr>
            <p:ph type="body" sz="half" idx="2"/>
          </p:nvPr>
        </p:nvSpPr>
        <p:spPr>
          <a:xfrm>
            <a:off x="4643804" y="1052736"/>
            <a:ext cx="4249615" cy="5661025"/>
          </a:xfrm>
        </p:spPr>
        <p:txBody>
          <a:bodyPr>
            <a:normAutofit lnSpcReduction="10000"/>
          </a:bodyPr>
          <a:lstStyle/>
          <a:p>
            <a:pPr algn="ctr" eaLnBrk="1" hangingPunct="1">
              <a:lnSpc>
                <a:spcPct val="80000"/>
              </a:lnSpc>
              <a:buFont typeface="Wingdings" pitchFamily="2" charset="2"/>
              <a:buNone/>
            </a:pPr>
            <a:r>
              <a:rPr lang="it-IT" sz="2000" b="1" dirty="0" smtClean="0">
                <a:latin typeface="Times New Roman" pitchFamily="18" charset="0"/>
              </a:rPr>
              <a:t>	</a:t>
            </a:r>
            <a:r>
              <a:rPr lang="it-IT" sz="2000" b="1" dirty="0" smtClean="0">
                <a:solidFill>
                  <a:srgbClr val="FF0000"/>
                </a:solidFill>
                <a:latin typeface="Times New Roman" pitchFamily="18" charset="0"/>
              </a:rPr>
              <a:t>Spostamento antigenico  (</a:t>
            </a:r>
            <a:r>
              <a:rPr lang="it-IT" sz="2000" b="1" i="1" dirty="0" err="1" smtClean="0">
                <a:solidFill>
                  <a:srgbClr val="FF0000"/>
                </a:solidFill>
                <a:latin typeface="Times New Roman" pitchFamily="18" charset="0"/>
              </a:rPr>
              <a:t>antigenic</a:t>
            </a:r>
            <a:r>
              <a:rPr lang="it-IT" sz="2000" b="1" i="1" dirty="0" smtClean="0">
                <a:solidFill>
                  <a:srgbClr val="FF0000"/>
                </a:solidFill>
                <a:latin typeface="Times New Roman" pitchFamily="18" charset="0"/>
              </a:rPr>
              <a:t> </a:t>
            </a:r>
            <a:r>
              <a:rPr lang="it-IT" sz="2000" b="1" i="1" dirty="0" err="1" smtClean="0">
                <a:solidFill>
                  <a:srgbClr val="FF0000"/>
                </a:solidFill>
                <a:latin typeface="Times New Roman" pitchFamily="18" charset="0"/>
              </a:rPr>
              <a:t>shift</a:t>
            </a:r>
            <a:r>
              <a:rPr lang="it-IT" sz="2000" b="1" dirty="0" smtClean="0">
                <a:solidFill>
                  <a:srgbClr val="FF0000"/>
                </a:solidFill>
                <a:latin typeface="Times New Roman" pitchFamily="18" charset="0"/>
              </a:rPr>
              <a:t>) </a:t>
            </a:r>
          </a:p>
          <a:p>
            <a:pPr algn="just" eaLnBrk="1" hangingPunct="1">
              <a:lnSpc>
                <a:spcPct val="80000"/>
              </a:lnSpc>
              <a:buFont typeface="Wingdings" pitchFamily="2" charset="2"/>
              <a:buNone/>
            </a:pPr>
            <a:endParaRPr lang="it-IT" sz="1600" b="1" dirty="0" smtClean="0">
              <a:latin typeface="Times New Roman" pitchFamily="18" charset="0"/>
            </a:endParaRPr>
          </a:p>
          <a:p>
            <a:pPr algn="just" eaLnBrk="1" hangingPunct="1">
              <a:lnSpc>
                <a:spcPct val="80000"/>
              </a:lnSpc>
              <a:buFont typeface="Wingdings" pitchFamily="2" charset="2"/>
              <a:buNone/>
            </a:pPr>
            <a:endParaRPr lang="it-IT" sz="1600" b="1" dirty="0" smtClean="0">
              <a:latin typeface="Times New Roman" pitchFamily="18" charset="0"/>
            </a:endParaRPr>
          </a:p>
          <a:p>
            <a:pPr algn="just" eaLnBrk="1" hangingPunct="1">
              <a:lnSpc>
                <a:spcPct val="80000"/>
              </a:lnSpc>
              <a:buFont typeface="Wingdings" pitchFamily="2" charset="2"/>
              <a:buNone/>
            </a:pPr>
            <a:r>
              <a:rPr lang="it-IT" sz="1600" b="1" dirty="0" smtClean="0">
                <a:latin typeface="Times New Roman" pitchFamily="18" charset="0"/>
              </a:rPr>
              <a:t>	Completa sostituzione di una o pi</a:t>
            </a:r>
            <a:r>
              <a:rPr lang="it-IT" sz="1600" b="1" dirty="0" smtClean="0">
                <a:latin typeface="Times New Roman" pitchFamily="18" charset="0"/>
                <a:cs typeface="Times New Roman" pitchFamily="18" charset="0"/>
              </a:rPr>
              <a:t>ù</a:t>
            </a:r>
            <a:r>
              <a:rPr lang="it-IT" sz="1600" b="1" dirty="0" smtClean="0">
                <a:latin typeface="Times New Roman" pitchFamily="18" charset="0"/>
              </a:rPr>
              <a:t> proteine virali coinvolte nell</a:t>
            </a:r>
            <a:r>
              <a:rPr lang="it-IT" sz="1600" b="1" dirty="0" smtClean="0"/>
              <a:t>’</a:t>
            </a:r>
            <a:r>
              <a:rPr lang="it-IT" sz="1600" b="1" dirty="0" smtClean="0">
                <a:latin typeface="Times New Roman" pitchFamily="18" charset="0"/>
              </a:rPr>
              <a:t>infettivit</a:t>
            </a:r>
            <a:r>
              <a:rPr lang="it-IT" sz="1600" b="1" dirty="0" smtClean="0">
                <a:latin typeface="Times New Roman" pitchFamily="18" charset="0"/>
                <a:cs typeface="Times New Roman" pitchFamily="18" charset="0"/>
              </a:rPr>
              <a:t>à </a:t>
            </a:r>
            <a:r>
              <a:rPr lang="it-IT" sz="1600" b="1" dirty="0" smtClean="0">
                <a:latin typeface="Times New Roman" pitchFamily="18" charset="0"/>
              </a:rPr>
              <a:t>(HA, NA).</a:t>
            </a:r>
          </a:p>
          <a:p>
            <a:pPr eaLnBrk="1" hangingPunct="1">
              <a:lnSpc>
                <a:spcPct val="80000"/>
              </a:lnSpc>
              <a:buFont typeface="Wingdings" pitchFamily="2" charset="2"/>
              <a:buNone/>
            </a:pPr>
            <a:r>
              <a:rPr lang="it-IT" sz="1600" b="1" dirty="0" smtClean="0">
                <a:latin typeface="Times New Roman" pitchFamily="18" charset="0"/>
              </a:rPr>
              <a:t>	</a:t>
            </a:r>
          </a:p>
          <a:p>
            <a:pPr eaLnBrk="1" hangingPunct="1">
              <a:lnSpc>
                <a:spcPct val="80000"/>
              </a:lnSpc>
              <a:buFont typeface="Wingdings" pitchFamily="2" charset="2"/>
              <a:buNone/>
            </a:pPr>
            <a:endParaRPr lang="it-IT" sz="1600" b="1" dirty="0" smtClean="0">
              <a:latin typeface="Times New Roman" pitchFamily="18" charset="0"/>
            </a:endParaRPr>
          </a:p>
          <a:p>
            <a:pPr eaLnBrk="1" hangingPunct="1">
              <a:lnSpc>
                <a:spcPct val="80000"/>
              </a:lnSpc>
              <a:buFont typeface="Wingdings" pitchFamily="2" charset="2"/>
              <a:buNone/>
            </a:pPr>
            <a:endParaRPr lang="it-IT" sz="1600" b="1" dirty="0" smtClean="0">
              <a:latin typeface="Times New Roman" pitchFamily="18" charset="0"/>
            </a:endParaRPr>
          </a:p>
          <a:p>
            <a:pPr algn="ctr" eaLnBrk="1" hangingPunct="1">
              <a:lnSpc>
                <a:spcPct val="80000"/>
              </a:lnSpc>
              <a:buFont typeface="Wingdings" pitchFamily="2" charset="2"/>
              <a:buNone/>
            </a:pPr>
            <a:r>
              <a:rPr lang="it-IT" sz="2400" b="1" dirty="0" smtClean="0">
                <a:latin typeface="Times New Roman" pitchFamily="18" charset="0"/>
              </a:rPr>
              <a:t>    RIASSORTIMENTO GENICO</a:t>
            </a:r>
          </a:p>
          <a:p>
            <a:pPr algn="ctr" eaLnBrk="1" hangingPunct="1">
              <a:lnSpc>
                <a:spcPct val="80000"/>
              </a:lnSpc>
              <a:buFont typeface="Wingdings" pitchFamily="2" charset="2"/>
              <a:buNone/>
            </a:pPr>
            <a:endParaRPr lang="it-IT" sz="2400" b="1" dirty="0" smtClean="0">
              <a:latin typeface="Times New Roman" pitchFamily="18" charset="0"/>
            </a:endParaRPr>
          </a:p>
          <a:p>
            <a:pPr algn="ctr" eaLnBrk="1" hangingPunct="1">
              <a:lnSpc>
                <a:spcPct val="80000"/>
              </a:lnSpc>
              <a:buFont typeface="Wingdings" pitchFamily="2" charset="2"/>
              <a:buNone/>
            </a:pPr>
            <a:endParaRPr lang="it-IT" sz="1600" b="1" dirty="0" smtClean="0">
              <a:latin typeface="Times New Roman" pitchFamily="18" charset="0"/>
            </a:endParaRPr>
          </a:p>
          <a:p>
            <a:pPr algn="just" eaLnBrk="1" hangingPunct="1">
              <a:lnSpc>
                <a:spcPct val="80000"/>
              </a:lnSpc>
              <a:buFont typeface="Wingdings" pitchFamily="2" charset="2"/>
              <a:buNone/>
            </a:pPr>
            <a:r>
              <a:rPr lang="it-IT" sz="1600" b="1" dirty="0" smtClean="0">
                <a:latin typeface="Times New Roman" pitchFamily="18" charset="0"/>
              </a:rPr>
              <a:t>    	 Riguarda solo i virus influenzali di tipo A ed è la conseguenza di un fenomeno di riassortimento genico che di norma si verifica fra un virus umano ed un virus animale (in gene aviario) che si trovano ad infettare contemporaneamente la stessa cellula (di solito l’ospite intermedio è il suino). Il virus completamente nuovo che ne risulta se è in grado di infettare l’uomo riesce ad eludere il potere neutralizzante degli anticorpi presenti nella popolazione mondiale dando luogo a una </a:t>
            </a:r>
            <a:r>
              <a:rPr lang="it-IT" sz="1600" b="1" dirty="0" smtClean="0">
                <a:solidFill>
                  <a:srgbClr val="FF0000"/>
                </a:solidFill>
                <a:latin typeface="Times New Roman" pitchFamily="18" charset="0"/>
              </a:rPr>
              <a:t>“pandemia” </a:t>
            </a:r>
          </a:p>
          <a:p>
            <a:pPr algn="just" eaLnBrk="1" hangingPunct="1">
              <a:lnSpc>
                <a:spcPct val="80000"/>
              </a:lnSpc>
              <a:buFont typeface="Wingdings" pitchFamily="2" charset="2"/>
              <a:buNone/>
            </a:pPr>
            <a:r>
              <a:rPr lang="it-IT" sz="1600" b="1" dirty="0" smtClean="0">
                <a:latin typeface="Times New Roman" pitchFamily="18" charset="0"/>
              </a:rPr>
              <a:t>	</a:t>
            </a:r>
          </a:p>
          <a:p>
            <a:pPr eaLnBrk="1" hangingPunct="1">
              <a:lnSpc>
                <a:spcPct val="80000"/>
              </a:lnSpc>
              <a:buFont typeface="Wingdings" pitchFamily="2" charset="2"/>
              <a:buNone/>
            </a:pPr>
            <a:endParaRPr lang="it-IT" sz="1600" b="1" dirty="0" smtClean="0">
              <a:latin typeface="Times New Roman" pitchFamily="18" charset="0"/>
            </a:endParaRPr>
          </a:p>
          <a:p>
            <a:pPr eaLnBrk="1" hangingPunct="1">
              <a:lnSpc>
                <a:spcPct val="80000"/>
              </a:lnSpc>
              <a:buFont typeface="Wingdings" pitchFamily="2" charset="2"/>
              <a:buNone/>
            </a:pPr>
            <a:endParaRPr lang="it-IT" sz="1200" b="1" dirty="0" smtClean="0">
              <a:latin typeface="Times New Roman" pitchFamily="18" charset="0"/>
            </a:endParaRPr>
          </a:p>
        </p:txBody>
      </p:sp>
    </p:spTree>
    <p:extLst>
      <p:ext uri="{BB962C8B-B14F-4D97-AF65-F5344CB8AC3E}">
        <p14:creationId xmlns:p14="http://schemas.microsoft.com/office/powerpoint/2010/main" val="749394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14282" y="-27384"/>
            <a:ext cx="8829702" cy="1143000"/>
          </a:xfrm>
        </p:spPr>
        <p:txBody>
          <a:bodyPr>
            <a:normAutofit fontScale="90000"/>
          </a:bodyPr>
          <a:lstStyle/>
          <a:p>
            <a:pPr eaLnBrk="1" hangingPunct="1"/>
            <a:r>
              <a:rPr lang="it-IT" sz="3600" dirty="0" smtClean="0">
                <a:latin typeface="Times New Roman" pitchFamily="18" charset="0"/>
              </a:rPr>
              <a:t>Spostamento antigenico </a:t>
            </a:r>
            <a:br>
              <a:rPr lang="it-IT" sz="3600" dirty="0" smtClean="0">
                <a:latin typeface="Times New Roman" pitchFamily="18" charset="0"/>
              </a:rPr>
            </a:br>
            <a:r>
              <a:rPr lang="it-IT" sz="3600" dirty="0" smtClean="0">
                <a:latin typeface="Times New Roman" pitchFamily="18" charset="0"/>
              </a:rPr>
              <a:t>(</a:t>
            </a:r>
            <a:r>
              <a:rPr lang="it-IT" sz="3600" i="1" dirty="0" err="1" smtClean="0">
                <a:latin typeface="Times New Roman" pitchFamily="18" charset="0"/>
              </a:rPr>
              <a:t>antigenic</a:t>
            </a:r>
            <a:r>
              <a:rPr lang="it-IT" sz="3600" i="1" dirty="0" smtClean="0">
                <a:latin typeface="Times New Roman" pitchFamily="18" charset="0"/>
              </a:rPr>
              <a:t> </a:t>
            </a:r>
            <a:r>
              <a:rPr lang="it-IT" sz="3600" i="1" dirty="0" err="1" smtClean="0">
                <a:latin typeface="Times New Roman" pitchFamily="18" charset="0"/>
              </a:rPr>
              <a:t>shift</a:t>
            </a:r>
            <a:r>
              <a:rPr lang="it-IT" sz="3600" dirty="0" smtClean="0">
                <a:latin typeface="Times New Roman" pitchFamily="18" charset="0"/>
              </a:rPr>
              <a:t>)</a:t>
            </a:r>
          </a:p>
        </p:txBody>
      </p:sp>
      <p:sp>
        <p:nvSpPr>
          <p:cNvPr id="48131" name="Rectangle 3"/>
          <p:cNvSpPr>
            <a:spLocks noGrp="1" noChangeArrowheads="1"/>
          </p:cNvSpPr>
          <p:nvPr>
            <p:ph type="body" idx="1"/>
          </p:nvPr>
        </p:nvSpPr>
        <p:spPr>
          <a:xfrm>
            <a:off x="468923" y="1340768"/>
            <a:ext cx="8229600" cy="4525962"/>
          </a:xfrm>
        </p:spPr>
        <p:txBody>
          <a:bodyPr>
            <a:normAutofit/>
          </a:bodyPr>
          <a:lstStyle/>
          <a:p>
            <a:pPr algn="ctr" eaLnBrk="1" hangingPunct="1">
              <a:buFont typeface="Wingdings" pitchFamily="2" charset="2"/>
              <a:buNone/>
            </a:pPr>
            <a:r>
              <a:rPr lang="it-IT" sz="2000" b="1" dirty="0" smtClean="0">
                <a:latin typeface="Times New Roman" pitchFamily="18" charset="0"/>
              </a:rPr>
              <a:t>Ospiti come il maiale possiedono entrambi i recettori (</a:t>
            </a:r>
            <a:r>
              <a:rPr lang="it-IT" sz="2000" b="1" dirty="0" err="1" smtClean="0">
                <a:latin typeface="Times New Roman" pitchFamily="18" charset="0"/>
              </a:rPr>
              <a:t>ac.sialico</a:t>
            </a:r>
            <a:r>
              <a:rPr lang="it-IT" sz="2000" b="1" dirty="0" smtClean="0">
                <a:latin typeface="Times New Roman" pitchFamily="18" charset="0"/>
              </a:rPr>
              <a:t> </a:t>
            </a:r>
            <a:r>
              <a:rPr lang="it-IT" sz="2000" b="1" dirty="0" smtClean="0">
                <a:solidFill>
                  <a:srgbClr val="FF0000"/>
                </a:solidFill>
                <a:latin typeface="Times New Roman" pitchFamily="18" charset="0"/>
              </a:rPr>
              <a:t>2-6</a:t>
            </a:r>
            <a:r>
              <a:rPr lang="it-IT" sz="2000" b="1" dirty="0" smtClean="0">
                <a:latin typeface="Times New Roman" pitchFamily="18" charset="0"/>
              </a:rPr>
              <a:t> e </a:t>
            </a:r>
            <a:r>
              <a:rPr lang="it-IT" sz="2000" b="1" dirty="0" smtClean="0">
                <a:solidFill>
                  <a:srgbClr val="00B050"/>
                </a:solidFill>
                <a:latin typeface="Times New Roman" pitchFamily="18" charset="0"/>
              </a:rPr>
              <a:t>2-3</a:t>
            </a:r>
            <a:r>
              <a:rPr lang="it-IT" sz="2000" b="1" dirty="0" smtClean="0">
                <a:latin typeface="Times New Roman" pitchFamily="18" charset="0"/>
              </a:rPr>
              <a:t> galattosio) per virus di specie diverse (</a:t>
            </a:r>
            <a:r>
              <a:rPr lang="it-IT" sz="2000" b="1" dirty="0" smtClean="0">
                <a:solidFill>
                  <a:srgbClr val="FF0000"/>
                </a:solidFill>
                <a:latin typeface="Times New Roman" pitchFamily="18" charset="0"/>
              </a:rPr>
              <a:t>nell’uomo </a:t>
            </a:r>
            <a:r>
              <a:rPr lang="it-IT" sz="2000" b="1" dirty="0" err="1" smtClean="0">
                <a:solidFill>
                  <a:srgbClr val="FF0000"/>
                </a:solidFill>
                <a:latin typeface="Times New Roman" pitchFamily="18" charset="0"/>
              </a:rPr>
              <a:t>ac.sialico</a:t>
            </a:r>
            <a:r>
              <a:rPr lang="it-IT" sz="2000" b="1" dirty="0" smtClean="0">
                <a:solidFill>
                  <a:srgbClr val="FF0000"/>
                </a:solidFill>
                <a:latin typeface="Times New Roman" pitchFamily="18" charset="0"/>
              </a:rPr>
              <a:t> 2-6 galattosio </a:t>
            </a:r>
            <a:r>
              <a:rPr lang="it-IT" sz="2000" b="1" dirty="0" smtClean="0">
                <a:latin typeface="Times New Roman" pitchFamily="18" charset="0"/>
              </a:rPr>
              <a:t>e </a:t>
            </a:r>
            <a:r>
              <a:rPr lang="it-IT" sz="2000" b="1" dirty="0" smtClean="0">
                <a:solidFill>
                  <a:srgbClr val="00B050"/>
                </a:solidFill>
                <a:latin typeface="Times New Roman" pitchFamily="18" charset="0"/>
              </a:rPr>
              <a:t>negli uccelli </a:t>
            </a:r>
            <a:r>
              <a:rPr lang="it-IT" sz="2000" b="1" dirty="0" err="1" smtClean="0">
                <a:solidFill>
                  <a:srgbClr val="00B050"/>
                </a:solidFill>
                <a:latin typeface="Times New Roman" pitchFamily="18" charset="0"/>
              </a:rPr>
              <a:t>ac.sialico</a:t>
            </a:r>
            <a:r>
              <a:rPr lang="it-IT" sz="2000" b="1" dirty="0" smtClean="0">
                <a:solidFill>
                  <a:srgbClr val="00B050"/>
                </a:solidFill>
                <a:latin typeface="Times New Roman" pitchFamily="18" charset="0"/>
              </a:rPr>
              <a:t> 2-3</a:t>
            </a:r>
            <a:r>
              <a:rPr lang="it-IT" sz="2000" b="1" dirty="0" smtClean="0">
                <a:latin typeface="Times New Roman" pitchFamily="18" charset="0"/>
              </a:rPr>
              <a:t>)</a:t>
            </a:r>
            <a:r>
              <a:rPr lang="it-IT" sz="2000" b="1" dirty="0" smtClean="0">
                <a:solidFill>
                  <a:srgbClr val="00B050"/>
                </a:solidFill>
                <a:latin typeface="Times New Roman" pitchFamily="18" charset="0"/>
              </a:rPr>
              <a:t> </a:t>
            </a:r>
            <a:r>
              <a:rPr lang="it-IT" sz="2000" b="1" dirty="0" smtClean="0">
                <a:latin typeface="Times New Roman" pitchFamily="18" charset="0"/>
              </a:rPr>
              <a:t>galattosio ) e pertanto sono responsabili del RIASSORTIMENTO GENICO</a:t>
            </a:r>
          </a:p>
        </p:txBody>
      </p:sp>
      <p:sp>
        <p:nvSpPr>
          <p:cNvPr id="48132" name="AutoShape 4"/>
          <p:cNvSpPr>
            <a:spLocks noChangeArrowheads="1"/>
          </p:cNvSpPr>
          <p:nvPr/>
        </p:nvSpPr>
        <p:spPr bwMode="auto">
          <a:xfrm rot="1218630">
            <a:off x="3779227" y="3962451"/>
            <a:ext cx="779585" cy="201612"/>
          </a:xfrm>
          <a:prstGeom prst="rightArrow">
            <a:avLst>
              <a:gd name="adj1" fmla="val 50000"/>
              <a:gd name="adj2" fmla="val 104725"/>
            </a:avLst>
          </a:prstGeom>
          <a:gradFill rotWithShape="1">
            <a:gsLst>
              <a:gs pos="0">
                <a:srgbClr val="761800"/>
              </a:gs>
              <a:gs pos="100000">
                <a:srgbClr val="FF3300"/>
              </a:gs>
            </a:gsLst>
            <a:lin ang="0" scaled="1"/>
          </a:gradFill>
          <a:ln w="9525">
            <a:solidFill>
              <a:schemeClr val="tx1"/>
            </a:solidFill>
            <a:miter lim="800000"/>
            <a:headEnd/>
            <a:tailEnd/>
          </a:ln>
        </p:spPr>
        <p:txBody>
          <a:bodyPr wrap="none" anchor="ctr"/>
          <a:lstStyle/>
          <a:p>
            <a:endParaRPr lang="it-IT"/>
          </a:p>
        </p:txBody>
      </p:sp>
      <p:sp>
        <p:nvSpPr>
          <p:cNvPr id="48133" name="AutoShape 5"/>
          <p:cNvSpPr>
            <a:spLocks noChangeArrowheads="1"/>
          </p:cNvSpPr>
          <p:nvPr/>
        </p:nvSpPr>
        <p:spPr bwMode="auto">
          <a:xfrm rot="-889452">
            <a:off x="3779228" y="5352023"/>
            <a:ext cx="757603" cy="215900"/>
          </a:xfrm>
          <a:prstGeom prst="rightArrow">
            <a:avLst>
              <a:gd name="adj1" fmla="val 50000"/>
              <a:gd name="adj2" fmla="val 95037"/>
            </a:avLst>
          </a:prstGeom>
          <a:gradFill rotWithShape="1">
            <a:gsLst>
              <a:gs pos="0">
                <a:srgbClr val="761800"/>
              </a:gs>
              <a:gs pos="100000">
                <a:srgbClr val="FF3300"/>
              </a:gs>
            </a:gsLst>
            <a:lin ang="0" scaled="1"/>
          </a:gradFill>
          <a:ln w="9525">
            <a:solidFill>
              <a:schemeClr val="tx1"/>
            </a:solidFill>
            <a:miter lim="800000"/>
            <a:headEnd/>
            <a:tailEnd/>
          </a:ln>
        </p:spPr>
        <p:txBody>
          <a:bodyPr wrap="none" anchor="ctr"/>
          <a:lstStyle/>
          <a:p>
            <a:endParaRPr lang="it-IT"/>
          </a:p>
        </p:txBody>
      </p:sp>
      <p:pic>
        <p:nvPicPr>
          <p:cNvPr id="48134" name="Picture 6" descr="foto-19"/>
          <p:cNvPicPr>
            <a:picLocks noChangeAspect="1" noChangeArrowheads="1"/>
          </p:cNvPicPr>
          <p:nvPr/>
        </p:nvPicPr>
        <p:blipFill>
          <a:blip r:embed="rId2" cstate="print">
            <a:lum contrast="18000"/>
          </a:blip>
          <a:srcRect l="68840" t="18283" b="43813"/>
          <a:stretch>
            <a:fillRect/>
          </a:stretch>
        </p:blipFill>
        <p:spPr bwMode="auto">
          <a:xfrm>
            <a:off x="5147897" y="3716435"/>
            <a:ext cx="3283582" cy="1800797"/>
          </a:xfrm>
          <a:prstGeom prst="rect">
            <a:avLst/>
          </a:prstGeom>
          <a:noFill/>
          <a:ln w="9525">
            <a:solidFill>
              <a:srgbClr val="00CC00"/>
            </a:solidFill>
            <a:miter lim="800000"/>
            <a:headEnd/>
            <a:tailEnd/>
          </a:ln>
        </p:spPr>
      </p:pic>
      <p:pic>
        <p:nvPicPr>
          <p:cNvPr id="48135" name="Picture 7" descr="riassortimento"/>
          <p:cNvPicPr>
            <a:picLocks noChangeAspect="1" noChangeArrowheads="1"/>
          </p:cNvPicPr>
          <p:nvPr/>
        </p:nvPicPr>
        <p:blipFill>
          <a:blip r:embed="rId3" cstate="print"/>
          <a:srcRect/>
          <a:stretch>
            <a:fillRect/>
          </a:stretch>
        </p:blipFill>
        <p:spPr bwMode="auto">
          <a:xfrm>
            <a:off x="971599" y="2628635"/>
            <a:ext cx="2598629" cy="4112733"/>
          </a:xfrm>
          <a:prstGeom prst="rect">
            <a:avLst/>
          </a:prstGeom>
          <a:noFill/>
          <a:ln w="9525">
            <a:solidFill>
              <a:srgbClr val="00CC00"/>
            </a:solidFill>
            <a:miter lim="800000"/>
            <a:headEnd/>
            <a:tailEnd/>
          </a:ln>
        </p:spPr>
      </p:pic>
    </p:spTree>
    <p:extLst>
      <p:ext uri="{BB962C8B-B14F-4D97-AF65-F5344CB8AC3E}">
        <p14:creationId xmlns:p14="http://schemas.microsoft.com/office/powerpoint/2010/main" val="1042093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TotalTime>
  <Words>3046</Words>
  <Application>Microsoft Office PowerPoint</Application>
  <PresentationFormat>Presentazione su schermo (4:3)</PresentationFormat>
  <Paragraphs>302</Paragraphs>
  <Slides>27</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27</vt:i4>
      </vt:variant>
    </vt:vector>
  </HeadingPairs>
  <TitlesOfParts>
    <vt:vector size="36" baseType="lpstr">
      <vt:lpstr>Arial</vt:lpstr>
      <vt:lpstr>Calibri</vt:lpstr>
      <vt:lpstr>Garamond</vt:lpstr>
      <vt:lpstr>新細明體</vt:lpstr>
      <vt:lpstr>Symbol</vt:lpstr>
      <vt:lpstr>SymbolPS</vt:lpstr>
      <vt:lpstr>Times New Roman</vt:lpstr>
      <vt:lpstr>Wingdings</vt:lpstr>
      <vt:lpstr>Tema di Office</vt:lpstr>
      <vt:lpstr>Influenza umana Influenza aviaria Influenza suina</vt:lpstr>
      <vt:lpstr>Virus dell’influenza umana</vt:lpstr>
      <vt:lpstr>Presentazione standard di PowerPoint</vt:lpstr>
      <vt:lpstr>Presentazione standard di PowerPoint</vt:lpstr>
      <vt:lpstr>Presentazione standard di PowerPoint</vt:lpstr>
      <vt:lpstr>Presentazione standard di PowerPoint</vt:lpstr>
      <vt:lpstr>Presentazione standard di PowerPoint</vt:lpstr>
      <vt:lpstr>Il virus può variare</vt:lpstr>
      <vt:lpstr>Spostamento antigenico  (antigenic shift)</vt:lpstr>
      <vt:lpstr>Presentazione standard di PowerPoint</vt:lpstr>
      <vt:lpstr>Presentazione standard di PowerPoint</vt:lpstr>
      <vt:lpstr>COMPLICANZE DELL’INFLUENZA STAGIONALE</vt:lpstr>
      <vt:lpstr>DANNI E COSTI DELL’INFLUENZA</vt:lpstr>
      <vt:lpstr>Presentazione standard di PowerPoint</vt:lpstr>
      <vt:lpstr>Presentazione standard di PowerPoint</vt:lpstr>
      <vt:lpstr>Presentazione standard di PowerPoint</vt:lpstr>
      <vt:lpstr>Presentazione standard di PowerPoint</vt:lpstr>
      <vt:lpstr>Influenza aviaria   1997 tipo A sottotipo H5N1</vt:lpstr>
      <vt:lpstr>Presentazione standard di PowerPoint</vt:lpstr>
      <vt:lpstr>Quali specie di avicoli sono sensibili?</vt:lpstr>
      <vt:lpstr>Trasmissione del virus</vt:lpstr>
      <vt:lpstr>Presentazione standard di PowerPoint</vt:lpstr>
      <vt:lpstr>Trasmissione umana</vt:lpstr>
      <vt:lpstr>La situazione al momento…</vt:lpstr>
      <vt:lpstr>IL NUOVO VIRUS  dell’ influenza suina A/H1N1v (2009)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Influenza umana Influenza aviaria</dc:title>
  <dc:creator>Utente Windows</dc:creator>
  <cp:lastModifiedBy>Roberto Manservigi</cp:lastModifiedBy>
  <cp:revision>129</cp:revision>
  <cp:lastPrinted>2015-05-11T06:53:05Z</cp:lastPrinted>
  <dcterms:created xsi:type="dcterms:W3CDTF">2009-05-18T06:17:35Z</dcterms:created>
  <dcterms:modified xsi:type="dcterms:W3CDTF">2019-05-19T15:41:27Z</dcterms:modified>
</cp:coreProperties>
</file>