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0"/>
  </p:notesMasterIdLst>
  <p:sldIdLst>
    <p:sldId id="301" r:id="rId2"/>
    <p:sldId id="302" r:id="rId3"/>
    <p:sldId id="304" r:id="rId4"/>
    <p:sldId id="345" r:id="rId5"/>
    <p:sldId id="346" r:id="rId6"/>
    <p:sldId id="347" r:id="rId7"/>
    <p:sldId id="348" r:id="rId8"/>
    <p:sldId id="354" r:id="rId9"/>
    <p:sldId id="355" r:id="rId10"/>
    <p:sldId id="356" r:id="rId11"/>
    <p:sldId id="266" r:id="rId12"/>
    <p:sldId id="358" r:id="rId13"/>
    <p:sldId id="343" r:id="rId14"/>
    <p:sldId id="305" r:id="rId15"/>
    <p:sldId id="272" r:id="rId16"/>
    <p:sldId id="306" r:id="rId17"/>
    <p:sldId id="370" r:id="rId18"/>
    <p:sldId id="369" r:id="rId1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27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F0CB8F-20DD-42B5-B709-E69B875FC1DF}" type="datetimeFigureOut">
              <a:rPr lang="it-IT" smtClean="0"/>
              <a:pPr/>
              <a:t>19/05/2019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A79B21-7831-4FAF-B96E-88149DDE1050}" type="slidenum">
              <a:rPr lang="it-IT" smtClean="0"/>
              <a:pPr/>
              <a:t>‹N›</a:t>
            </a:fld>
            <a:endParaRPr lang="it-IT"/>
          </a:p>
        </p:txBody>
      </p:sp>
    </p:spTree>
    <p:extLst>
      <p:ext uri="{BB962C8B-B14F-4D97-AF65-F5344CB8AC3E}">
        <p14:creationId xmlns:p14="http://schemas.microsoft.com/office/powerpoint/2010/main" val="3480479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EA45828-4102-4F76-97DC-09A22387310C}" type="datetimeFigureOut">
              <a:rPr lang="it-IT" smtClean="0"/>
              <a:pPr/>
              <a:t>19/05/2019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329921-FED8-4CCD-A83A-166E4BCEDF8B}"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EA45828-4102-4F76-97DC-09A22387310C}" type="datetimeFigureOut">
              <a:rPr lang="it-IT" smtClean="0"/>
              <a:pPr/>
              <a:t>19/05/2019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329921-FED8-4CCD-A83A-166E4BCEDF8B}"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EA45828-4102-4F76-97DC-09A22387310C}" type="datetimeFigureOut">
              <a:rPr lang="it-IT" smtClean="0"/>
              <a:pPr/>
              <a:t>19/05/2019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329921-FED8-4CCD-A83A-166E4BCEDF8B}"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EA45828-4102-4F76-97DC-09A22387310C}" type="datetimeFigureOut">
              <a:rPr lang="it-IT" smtClean="0"/>
              <a:pPr/>
              <a:t>19/05/2019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329921-FED8-4CCD-A83A-166E4BCEDF8B}"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EA45828-4102-4F76-97DC-09A22387310C}" type="datetimeFigureOut">
              <a:rPr lang="it-IT" smtClean="0"/>
              <a:pPr/>
              <a:t>19/05/2019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329921-FED8-4CCD-A83A-166E4BCEDF8B}"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EA45828-4102-4F76-97DC-09A22387310C}" type="datetimeFigureOut">
              <a:rPr lang="it-IT" smtClean="0"/>
              <a:pPr/>
              <a:t>19/05/2019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1329921-FED8-4CCD-A83A-166E4BCEDF8B}"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EA45828-4102-4F76-97DC-09A22387310C}" type="datetimeFigureOut">
              <a:rPr lang="it-IT" smtClean="0"/>
              <a:pPr/>
              <a:t>19/05/2019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1329921-FED8-4CCD-A83A-166E4BCEDF8B}"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EA45828-4102-4F76-97DC-09A22387310C}" type="datetimeFigureOut">
              <a:rPr lang="it-IT" smtClean="0"/>
              <a:pPr/>
              <a:t>19/05/2019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1329921-FED8-4CCD-A83A-166E4BCEDF8B}"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EA45828-4102-4F76-97DC-09A22387310C}" type="datetimeFigureOut">
              <a:rPr lang="it-IT" smtClean="0"/>
              <a:pPr/>
              <a:t>19/05/2019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1329921-FED8-4CCD-A83A-166E4BCEDF8B}"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EA45828-4102-4F76-97DC-09A22387310C}" type="datetimeFigureOut">
              <a:rPr lang="it-IT" smtClean="0"/>
              <a:pPr/>
              <a:t>19/05/2019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1329921-FED8-4CCD-A83A-166E4BCEDF8B}"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EA45828-4102-4F76-97DC-09A22387310C}" type="datetimeFigureOut">
              <a:rPr lang="it-IT" smtClean="0"/>
              <a:pPr/>
              <a:t>19/05/2019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1329921-FED8-4CCD-A83A-166E4BCEDF8B}"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45828-4102-4F76-97DC-09A22387310C}" type="datetimeFigureOut">
              <a:rPr lang="it-IT" smtClean="0"/>
              <a:pPr/>
              <a:t>19/05/2019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29921-FED8-4CCD-A83A-166E4BCEDF8B}"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6" y="142852"/>
            <a:ext cx="8229600" cy="928694"/>
          </a:xfrm>
        </p:spPr>
        <p:txBody>
          <a:bodyPr>
            <a:normAutofit fontScale="90000"/>
          </a:bodyPr>
          <a:lstStyle/>
          <a:p>
            <a:r>
              <a:rPr lang="it-IT" sz="2800" b="1" dirty="0" smtClean="0"/>
              <a:t>Fattori dell’ospite e fattori virali in grado di influenzare il decorso della malattia</a:t>
            </a:r>
            <a:endParaRPr lang="it-IT" sz="2800" b="1" dirty="0"/>
          </a:p>
        </p:txBody>
      </p:sp>
      <p:sp>
        <p:nvSpPr>
          <p:cNvPr id="3" name="Segnaposto contenuto 2"/>
          <p:cNvSpPr>
            <a:spLocks noGrp="1"/>
          </p:cNvSpPr>
          <p:nvPr>
            <p:ph idx="1"/>
          </p:nvPr>
        </p:nvSpPr>
        <p:spPr>
          <a:xfrm>
            <a:off x="457200" y="1214422"/>
            <a:ext cx="8229600" cy="5526946"/>
          </a:xfrm>
        </p:spPr>
        <p:txBody>
          <a:bodyPr>
            <a:normAutofit fontScale="85000" lnSpcReduction="10000"/>
          </a:bodyPr>
          <a:lstStyle/>
          <a:p>
            <a:pPr>
              <a:buNone/>
            </a:pPr>
            <a:r>
              <a:rPr lang="it-IT" sz="1900" b="1" dirty="0" smtClean="0"/>
              <a:t>Fattori dell’ospite</a:t>
            </a:r>
          </a:p>
          <a:p>
            <a:pPr algn="just"/>
            <a:r>
              <a:rPr lang="it-IT" sz="1900" dirty="0" smtClean="0"/>
              <a:t>I soggetti che acquisiscono l’infezione in età avanzata e i neonati che contraggono l’infezione dalla madre infetta hanno una progressione più rapida.</a:t>
            </a:r>
          </a:p>
          <a:p>
            <a:pPr algn="just"/>
            <a:r>
              <a:rPr lang="it-IT" sz="1900" dirty="0" smtClean="0"/>
              <a:t>La presenza di mutazioni nei geni che codificano i </a:t>
            </a:r>
            <a:r>
              <a:rPr lang="it-IT" sz="1900" dirty="0" err="1" smtClean="0"/>
              <a:t>co-recettori</a:t>
            </a:r>
            <a:r>
              <a:rPr lang="it-IT" sz="1900" dirty="0" smtClean="0"/>
              <a:t> (in particolare CCR5) influenzano sia la suscettibilità all’infezione che la progressione della malattia. I soggetti omozigoti per la mutazione CCR5-</a:t>
            </a:r>
            <a:r>
              <a:rPr lang="it-IT" sz="1900" dirty="0" smtClean="0">
                <a:sym typeface="Symbol"/>
              </a:rPr>
              <a:t>-35 presentano resistenza all’infezione.</a:t>
            </a:r>
          </a:p>
          <a:p>
            <a:pPr algn="just"/>
            <a:r>
              <a:rPr lang="it-IT" sz="1900" dirty="0" smtClean="0">
                <a:sym typeface="Symbol"/>
              </a:rPr>
              <a:t>Una piccola percentuale di pazienti (4-5%) infetti da HIV, per motivi ancora sconosciuti, sopravvivono senza manifestazioni patologiche clinicamente evidenti e con un corredo normale di linfociti T CD4 circolanti e sono definiti </a:t>
            </a:r>
            <a:r>
              <a:rPr lang="it-IT" sz="1900" i="1" dirty="0" smtClean="0">
                <a:sym typeface="Symbol"/>
              </a:rPr>
              <a:t>long </a:t>
            </a:r>
            <a:r>
              <a:rPr lang="it-IT" sz="1900" i="1" dirty="0" err="1" smtClean="0">
                <a:sym typeface="Symbol"/>
              </a:rPr>
              <a:t>term</a:t>
            </a:r>
            <a:r>
              <a:rPr lang="it-IT" sz="1900" i="1" dirty="0" smtClean="0">
                <a:sym typeface="Symbol"/>
              </a:rPr>
              <a:t> </a:t>
            </a:r>
            <a:r>
              <a:rPr lang="it-IT" sz="1900" i="1" dirty="0" err="1" smtClean="0">
                <a:sym typeface="Symbol"/>
              </a:rPr>
              <a:t>non-progressors</a:t>
            </a:r>
            <a:r>
              <a:rPr lang="it-IT" sz="1900" i="1" dirty="0" smtClean="0">
                <a:sym typeface="Symbol"/>
              </a:rPr>
              <a:t>. </a:t>
            </a:r>
            <a:r>
              <a:rPr lang="it-IT" sz="1900" dirty="0" smtClean="0">
                <a:sym typeface="Symbol"/>
              </a:rPr>
              <a:t>Un particolare tipo di HLA (HLA B5701) e variazioni nel </a:t>
            </a:r>
            <a:r>
              <a:rPr lang="it-IT" sz="1900" i="1" dirty="0" err="1" smtClean="0">
                <a:sym typeface="Symbol"/>
              </a:rPr>
              <a:t>pathways</a:t>
            </a:r>
            <a:r>
              <a:rPr lang="it-IT" sz="1900" dirty="0" smtClean="0">
                <a:sym typeface="Symbol"/>
              </a:rPr>
              <a:t> di TLR e NOD2 si ritrova in questi pazienti</a:t>
            </a:r>
          </a:p>
          <a:p>
            <a:pPr algn="just"/>
            <a:endParaRPr lang="it-IT" sz="1900" dirty="0" smtClean="0"/>
          </a:p>
          <a:p>
            <a:pPr algn="just">
              <a:buNone/>
            </a:pPr>
            <a:r>
              <a:rPr lang="it-IT" sz="1900" b="1" dirty="0" smtClean="0"/>
              <a:t>Fattori virali</a:t>
            </a:r>
          </a:p>
          <a:p>
            <a:pPr algn="just"/>
            <a:r>
              <a:rPr lang="it-IT" sz="1900" dirty="0" smtClean="0"/>
              <a:t>Gli stipiti </a:t>
            </a:r>
            <a:r>
              <a:rPr lang="it-IT" sz="1900" dirty="0" err="1" smtClean="0"/>
              <a:t>macrofago-tropici</a:t>
            </a:r>
            <a:r>
              <a:rPr lang="it-IT" sz="1900" dirty="0" smtClean="0"/>
              <a:t>, che infettano macrofagi e linfociti TCD4 della memoria, sono presenti frequentemente nelle prime fasi dell’infezione, mentre gli stipiti </a:t>
            </a:r>
            <a:r>
              <a:rPr lang="it-IT" sz="1900" dirty="0" err="1" smtClean="0"/>
              <a:t>linfo-tropici</a:t>
            </a:r>
            <a:r>
              <a:rPr lang="it-IT" sz="1900" dirty="0" smtClean="0"/>
              <a:t>, che infettano tutti i tipi di TCD4,  prevalgono nel corso della malattia</a:t>
            </a:r>
          </a:p>
          <a:p>
            <a:pPr algn="just"/>
            <a:r>
              <a:rPr lang="it-IT" sz="1900" dirty="0" smtClean="0"/>
              <a:t>Diversi stipiti virali possiedono un diverso </a:t>
            </a:r>
            <a:r>
              <a:rPr lang="it-IT" sz="1900" i="1" dirty="0" smtClean="0"/>
              <a:t>fitness</a:t>
            </a:r>
            <a:r>
              <a:rPr lang="it-IT" sz="1900" dirty="0" smtClean="0"/>
              <a:t> (capacità di replicazione del virus in un determinato ambiente). </a:t>
            </a:r>
          </a:p>
          <a:p>
            <a:pPr algn="just"/>
            <a:r>
              <a:rPr lang="it-IT" sz="1900" dirty="0" smtClean="0"/>
              <a:t>La </a:t>
            </a:r>
            <a:r>
              <a:rPr lang="it-IT" sz="1900" dirty="0" err="1" smtClean="0"/>
              <a:t>ipermutabilità</a:t>
            </a:r>
            <a:r>
              <a:rPr lang="it-IT" sz="1900" dirty="0" smtClean="0"/>
              <a:t> del genoma virale consente la comparsa di </a:t>
            </a:r>
            <a:r>
              <a:rPr lang="it-IT" sz="1900" i="1" dirty="0" smtClean="0"/>
              <a:t>quasi specie </a:t>
            </a:r>
            <a:r>
              <a:rPr lang="it-IT" sz="1900" dirty="0" smtClean="0"/>
              <a:t>con antigeni di superficie diversi che permettono di evadere la risposta immune conferendo al virus un vantaggio</a:t>
            </a:r>
            <a:r>
              <a:rPr lang="it-IT" sz="1900" i="1" dirty="0" smtClean="0"/>
              <a:t> </a:t>
            </a:r>
            <a:r>
              <a:rPr lang="it-IT" sz="1900" dirty="0" smtClean="0"/>
              <a:t>rispetto alla popolazione originale, in presenza di una intensa risposta immune dell’organismo.</a:t>
            </a:r>
          </a:p>
          <a:p>
            <a:pPr algn="just"/>
            <a:r>
              <a:rPr lang="it-IT" sz="1900" dirty="0" smtClean="0"/>
              <a:t>La comparsa di mutanti farmaco-resistenti</a:t>
            </a:r>
          </a:p>
          <a:p>
            <a:pPr>
              <a:buNone/>
            </a:pPr>
            <a:endParaRPr lang="it-IT" sz="1800" dirty="0" smtClean="0"/>
          </a:p>
          <a:p>
            <a:pPr>
              <a:buNone/>
            </a:pPr>
            <a:endParaRPr lang="it-IT"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323850" y="4221163"/>
            <a:ext cx="8569325" cy="2016125"/>
          </a:xfrm>
          <a:prstGeom prst="rect">
            <a:avLst/>
          </a:prstGeom>
          <a:noFill/>
          <a:ln w="28575">
            <a:solidFill>
              <a:schemeClr val="accent2"/>
            </a:solidFill>
            <a:miter lim="800000"/>
            <a:headEnd/>
            <a:tailEnd/>
          </a:ln>
        </p:spPr>
        <p:txBody>
          <a:bodyPr wrap="none" anchor="ctr"/>
          <a:lstStyle/>
          <a:p>
            <a:endParaRPr lang="it-IT"/>
          </a:p>
        </p:txBody>
      </p:sp>
      <p:sp>
        <p:nvSpPr>
          <p:cNvPr id="4099" name="Rectangle 3"/>
          <p:cNvSpPr>
            <a:spLocks noGrp="1" noChangeArrowheads="1"/>
          </p:cNvSpPr>
          <p:nvPr>
            <p:ph type="body" idx="1"/>
          </p:nvPr>
        </p:nvSpPr>
        <p:spPr>
          <a:xfrm>
            <a:off x="323850" y="404813"/>
            <a:ext cx="8569325" cy="5976937"/>
          </a:xfrm>
        </p:spPr>
        <p:txBody>
          <a:bodyPr>
            <a:normAutofit/>
          </a:bodyPr>
          <a:lstStyle/>
          <a:p>
            <a:pPr eaLnBrk="1" hangingPunct="1">
              <a:buClr>
                <a:schemeClr val="accent2"/>
              </a:buClr>
              <a:buFont typeface="Wingdings" pitchFamily="2" charset="2"/>
              <a:buChar char="q"/>
            </a:pPr>
            <a:r>
              <a:rPr lang="it-IT" sz="1800" b="1" dirty="0" smtClean="0">
                <a:solidFill>
                  <a:schemeClr val="accent2"/>
                </a:solidFill>
              </a:rPr>
              <a:t>Ricerca di HIV</a:t>
            </a:r>
            <a:r>
              <a:rPr lang="it-IT" sz="1800" dirty="0" smtClean="0"/>
              <a:t> </a:t>
            </a:r>
            <a:r>
              <a:rPr lang="it-IT" sz="1800" b="1" dirty="0" smtClean="0">
                <a:solidFill>
                  <a:schemeClr val="accent2"/>
                </a:solidFill>
              </a:rPr>
              <a:t>(a)</a:t>
            </a:r>
            <a:r>
              <a:rPr lang="it-IT" sz="1800" dirty="0" smtClean="0"/>
              <a:t> isolamento del virus in coltura (</a:t>
            </a:r>
            <a:r>
              <a:rPr lang="it-IT" sz="1800" dirty="0" err="1" smtClean="0"/>
              <a:t>co-coltivando</a:t>
            </a:r>
            <a:r>
              <a:rPr lang="it-IT" sz="1800" dirty="0" smtClean="0"/>
              <a:t> linfociti del sangue periferico del soggetto in esame con linfociti di donatori sani e monitorando la comparsa della p24 nel terreno di coltura; </a:t>
            </a:r>
            <a:r>
              <a:rPr lang="it-IT" sz="1800" b="1" dirty="0" smtClean="0">
                <a:solidFill>
                  <a:schemeClr val="accent2"/>
                </a:solidFill>
              </a:rPr>
              <a:t>(b) </a:t>
            </a:r>
            <a:r>
              <a:rPr lang="it-IT" sz="1800" dirty="0" smtClean="0"/>
              <a:t>determinazione della quantità di virus infettante presente nel sangue periferico (</a:t>
            </a:r>
            <a:r>
              <a:rPr lang="it-IT" sz="1800" i="1" dirty="0" err="1" smtClean="0"/>
              <a:t>infectious</a:t>
            </a:r>
            <a:r>
              <a:rPr lang="it-IT" sz="1800" i="1" dirty="0" smtClean="0"/>
              <a:t> culture dose</a:t>
            </a:r>
            <a:r>
              <a:rPr lang="it-IT" sz="1800" dirty="0" smtClean="0"/>
              <a:t> o ICD) in colture di cellule in vitro; </a:t>
            </a:r>
            <a:r>
              <a:rPr lang="it-IT" sz="1800" b="1" dirty="0" smtClean="0">
                <a:solidFill>
                  <a:schemeClr val="accent2"/>
                </a:solidFill>
              </a:rPr>
              <a:t>(c)</a:t>
            </a:r>
            <a:r>
              <a:rPr lang="it-IT" sz="1800" dirty="0" smtClean="0"/>
              <a:t> rilevazione nel sangue periferico di antigeni specifici (p24-</a:t>
            </a:r>
            <a:r>
              <a:rPr lang="it-IT" sz="1800" dirty="0" smtClean="0">
                <a:solidFill>
                  <a:srgbClr val="CC0000"/>
                </a:solidFill>
              </a:rPr>
              <a:t>antigenemia</a:t>
            </a:r>
            <a:r>
              <a:rPr lang="it-IT" sz="1800" dirty="0" smtClean="0"/>
              <a:t>) e/o di specifiche sequenze nucleotidiche mediante PCR (DNA </a:t>
            </a:r>
            <a:r>
              <a:rPr lang="it-IT" sz="1800" dirty="0" err="1" smtClean="0"/>
              <a:t>provirale</a:t>
            </a:r>
            <a:r>
              <a:rPr lang="it-IT" sz="1800" dirty="0" smtClean="0"/>
              <a:t>, RNA </a:t>
            </a:r>
            <a:r>
              <a:rPr lang="it-IT" sz="1800" dirty="0" err="1" smtClean="0"/>
              <a:t>virionico</a:t>
            </a:r>
            <a:r>
              <a:rPr lang="it-IT" sz="1800" dirty="0" smtClean="0"/>
              <a:t>)-</a:t>
            </a:r>
            <a:r>
              <a:rPr lang="it-IT" sz="1800" dirty="0" smtClean="0">
                <a:solidFill>
                  <a:srgbClr val="CC0000"/>
                </a:solidFill>
              </a:rPr>
              <a:t>viremia</a:t>
            </a:r>
            <a:r>
              <a:rPr lang="it-IT" sz="1800" dirty="0" smtClean="0"/>
              <a:t>.</a:t>
            </a:r>
          </a:p>
          <a:p>
            <a:pPr eaLnBrk="1" hangingPunct="1">
              <a:buClr>
                <a:schemeClr val="accent2"/>
              </a:buClr>
              <a:buFont typeface="Wingdings" pitchFamily="2" charset="2"/>
              <a:buChar char="q"/>
            </a:pPr>
            <a:endParaRPr lang="it-IT" sz="1800" dirty="0" smtClean="0"/>
          </a:p>
          <a:p>
            <a:pPr eaLnBrk="1" hangingPunct="1">
              <a:lnSpc>
                <a:spcPct val="80000"/>
              </a:lnSpc>
              <a:buClr>
                <a:schemeClr val="accent2"/>
              </a:buClr>
              <a:buFont typeface="Wingdings" pitchFamily="2" charset="2"/>
              <a:buNone/>
            </a:pPr>
            <a:r>
              <a:rPr lang="it-IT" sz="1600" dirty="0" smtClean="0"/>
              <a:t>NB: Nel </a:t>
            </a:r>
            <a:r>
              <a:rPr lang="it-IT" sz="1600" b="1" dirty="0" smtClean="0">
                <a:solidFill>
                  <a:schemeClr val="accent2"/>
                </a:solidFill>
              </a:rPr>
              <a:t>follow-up del paziente</a:t>
            </a:r>
            <a:r>
              <a:rPr lang="it-IT" sz="1600" dirty="0" smtClean="0"/>
              <a:t>, per monitorare l’efficacia della terapia antivirale o per avere </a:t>
            </a:r>
          </a:p>
          <a:p>
            <a:pPr eaLnBrk="1" hangingPunct="1">
              <a:lnSpc>
                <a:spcPct val="80000"/>
              </a:lnSpc>
              <a:buClr>
                <a:schemeClr val="accent2"/>
              </a:buClr>
              <a:buFont typeface="Wingdings" pitchFamily="2" charset="2"/>
              <a:buNone/>
            </a:pPr>
            <a:r>
              <a:rPr lang="it-IT" sz="1600" dirty="0" smtClean="0"/>
              <a:t>indicazioni sulla progressione dell’infezione e necessaria non solo la ricerca del virus, ma </a:t>
            </a:r>
          </a:p>
          <a:p>
            <a:pPr eaLnBrk="1" hangingPunct="1">
              <a:lnSpc>
                <a:spcPct val="80000"/>
              </a:lnSpc>
              <a:buClr>
                <a:schemeClr val="accent2"/>
              </a:buClr>
              <a:buFont typeface="Wingdings" pitchFamily="2" charset="2"/>
              <a:buNone/>
            </a:pPr>
            <a:r>
              <a:rPr lang="it-IT" sz="1600" dirty="0" smtClean="0"/>
              <a:t>anche misurarne la quantità in circolo (</a:t>
            </a:r>
            <a:r>
              <a:rPr lang="it-IT" sz="1600" i="1" dirty="0" err="1" smtClean="0"/>
              <a:t>viral</a:t>
            </a:r>
            <a:r>
              <a:rPr lang="it-IT" sz="1600" i="1" dirty="0" smtClean="0"/>
              <a:t> </a:t>
            </a:r>
            <a:r>
              <a:rPr lang="it-IT" sz="1600" i="1" dirty="0" err="1" smtClean="0"/>
              <a:t>load</a:t>
            </a:r>
            <a:r>
              <a:rPr lang="it-IT" sz="1600" dirty="0" smtClean="0"/>
              <a:t>) mediante: 1) determinazione del DNA </a:t>
            </a:r>
          </a:p>
          <a:p>
            <a:pPr eaLnBrk="1" hangingPunct="1">
              <a:lnSpc>
                <a:spcPct val="80000"/>
              </a:lnSpc>
              <a:buClr>
                <a:schemeClr val="accent2"/>
              </a:buClr>
              <a:buFont typeface="Wingdings" pitchFamily="2" charset="2"/>
              <a:buNone/>
            </a:pPr>
            <a:r>
              <a:rPr lang="it-IT" sz="1600" dirty="0" err="1" smtClean="0"/>
              <a:t>provirale</a:t>
            </a:r>
            <a:r>
              <a:rPr lang="it-IT" sz="1600" dirty="0" smtClean="0"/>
              <a:t> mediante PCR, 2) determinazione della ICD, 3) determinazione dei livelli plasmatici</a:t>
            </a:r>
          </a:p>
          <a:p>
            <a:pPr eaLnBrk="1" hangingPunct="1">
              <a:lnSpc>
                <a:spcPct val="80000"/>
              </a:lnSpc>
              <a:buClr>
                <a:schemeClr val="accent2"/>
              </a:buClr>
              <a:buFont typeface="Wingdings" pitchFamily="2" charset="2"/>
              <a:buNone/>
            </a:pPr>
            <a:r>
              <a:rPr lang="it-IT" sz="1600" dirty="0" smtClean="0"/>
              <a:t>di p24, 4) determinazione quantitativa di HIV-1 RNA nel plasma mediante RT-PCR)</a:t>
            </a:r>
          </a:p>
          <a:p>
            <a:pPr eaLnBrk="1" hangingPunct="1">
              <a:lnSpc>
                <a:spcPct val="80000"/>
              </a:lnSpc>
              <a:buClr>
                <a:schemeClr val="accent2"/>
              </a:buClr>
              <a:buFont typeface="Wingdings" pitchFamily="2" charset="2"/>
              <a:buNone/>
            </a:pPr>
            <a:endParaRPr lang="it-IT" sz="1600" dirty="0" smtClean="0"/>
          </a:p>
          <a:p>
            <a:pPr eaLnBrk="1" hangingPunct="1">
              <a:buClr>
                <a:schemeClr val="tx1"/>
              </a:buClr>
            </a:pPr>
            <a:endParaRPr lang="it-IT" sz="1600" dirty="0" smtClean="0"/>
          </a:p>
          <a:p>
            <a:pPr algn="just" eaLnBrk="1" hangingPunct="1">
              <a:buClr>
                <a:schemeClr val="tx1"/>
              </a:buClr>
            </a:pPr>
            <a:r>
              <a:rPr lang="it-IT" sz="1600" dirty="0" smtClean="0"/>
              <a:t>La p24 è rilevabile nelle prime settimane dell’infezione e scompare con la comparsa degli anticorpi.</a:t>
            </a:r>
          </a:p>
          <a:p>
            <a:pPr algn="just" eaLnBrk="1" hangingPunct="1">
              <a:buClr>
                <a:schemeClr val="tx1"/>
              </a:buClr>
            </a:pPr>
            <a:r>
              <a:rPr lang="it-IT" sz="1600" dirty="0" smtClean="0"/>
              <a:t>La ricomparsa dell’</a:t>
            </a:r>
            <a:r>
              <a:rPr lang="it-IT" sz="1600" dirty="0" err="1" smtClean="0"/>
              <a:t>antigenemia</a:t>
            </a:r>
            <a:r>
              <a:rPr lang="it-IT" sz="1600" dirty="0" smtClean="0"/>
              <a:t> tardi nel corso dell’infezione indica una prognosi non buona.</a:t>
            </a:r>
          </a:p>
          <a:p>
            <a:pPr algn="just" eaLnBrk="1" hangingPunct="1">
              <a:buClr>
                <a:schemeClr val="tx1"/>
              </a:buClr>
            </a:pPr>
            <a:r>
              <a:rPr lang="it-IT" sz="1600" dirty="0" smtClean="0"/>
              <a:t>Se si immagina l’individuo infetto come il passeggero di un treno che percorre un binario che porta verso la destinazione finale (AIDS conclamato), il numero dei CD4 misura “</a:t>
            </a:r>
            <a:r>
              <a:rPr lang="it-IT" sz="1600" u="sng" dirty="0" smtClean="0"/>
              <a:t>la distanza dalla destinazione</a:t>
            </a:r>
            <a:r>
              <a:rPr lang="it-IT" sz="1600" dirty="0" smtClean="0"/>
              <a:t>”, mentre il carico virale o </a:t>
            </a:r>
            <a:r>
              <a:rPr lang="it-IT" sz="1600" i="1" dirty="0" err="1" smtClean="0"/>
              <a:t>viral</a:t>
            </a:r>
            <a:r>
              <a:rPr lang="it-IT" sz="1600" i="1" dirty="0" smtClean="0"/>
              <a:t> </a:t>
            </a:r>
            <a:r>
              <a:rPr lang="it-IT" sz="1600" i="1" dirty="0" err="1" smtClean="0"/>
              <a:t>load</a:t>
            </a:r>
            <a:r>
              <a:rPr lang="it-IT" sz="1600" i="1" dirty="0" smtClean="0"/>
              <a:t>  </a:t>
            </a:r>
            <a:r>
              <a:rPr lang="it-IT" sz="1600" u="sng" dirty="0" smtClean="0"/>
              <a:t>“la velocità di marcia” </a:t>
            </a:r>
            <a:r>
              <a:rPr lang="it-IT" sz="1600" dirty="0" smtClean="0"/>
              <a:t>del treno</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70142"/>
            <a:ext cx="5266928" cy="582594"/>
          </a:xfrm>
        </p:spPr>
        <p:txBody>
          <a:bodyPr>
            <a:normAutofit/>
          </a:bodyPr>
          <a:lstStyle/>
          <a:p>
            <a:r>
              <a:rPr lang="it-IT" sz="3200" b="1" dirty="0" smtClean="0"/>
              <a:t>Farmaci anti HIV-1</a:t>
            </a:r>
            <a:endParaRPr lang="it-IT" sz="3200" b="1" dirty="0"/>
          </a:p>
        </p:txBody>
      </p:sp>
      <p:pic>
        <p:nvPicPr>
          <p:cNvPr id="10242" name="Picture 2" descr="C:\Users\Manservigi\Desktop\Desktop\Microbiologia Medica Antonelli\Capitolo 57\57_10.jpg"/>
          <p:cNvPicPr>
            <a:picLocks noGrp="1" noChangeAspect="1" noChangeArrowheads="1"/>
          </p:cNvPicPr>
          <p:nvPr>
            <p:ph idx="1"/>
          </p:nvPr>
        </p:nvPicPr>
        <p:blipFill>
          <a:blip r:embed="rId2" cstate="print"/>
          <a:srcRect l="13494" t="13138" r="13529" b="12896"/>
          <a:stretch>
            <a:fillRect/>
          </a:stretch>
        </p:blipFill>
        <p:spPr bwMode="auto">
          <a:xfrm>
            <a:off x="107504" y="1700808"/>
            <a:ext cx="6018560" cy="4572122"/>
          </a:xfrm>
          <a:prstGeom prst="rect">
            <a:avLst/>
          </a:prstGeom>
          <a:noFill/>
        </p:spPr>
      </p:pic>
      <p:sp>
        <p:nvSpPr>
          <p:cNvPr id="23553" name="Rectangle 1"/>
          <p:cNvSpPr>
            <a:spLocks noChangeArrowheads="1"/>
          </p:cNvSpPr>
          <p:nvPr/>
        </p:nvSpPr>
        <p:spPr bwMode="auto">
          <a:xfrm>
            <a:off x="6192688" y="2000449"/>
            <a:ext cx="2915816" cy="45550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01625" algn="l"/>
              </a:tabLst>
            </a:pPr>
            <a:r>
              <a:rPr kumimoji="0" lang="it-IT" sz="1600" b="0" i="0" u="none" strike="noStrike" cap="none" normalizeH="0" baseline="0" dirty="0" smtClean="0">
                <a:ln>
                  <a:noFill/>
                </a:ln>
                <a:solidFill>
                  <a:schemeClr val="tx1"/>
                </a:solidFill>
                <a:effectLst/>
                <a:ea typeface="Cambria" pitchFamily="18" charset="0"/>
                <a:cs typeface="Times New Roman" pitchFamily="18" charset="0"/>
              </a:rPr>
              <a:t>Attualmente, per il trattamento </a:t>
            </a:r>
          </a:p>
          <a:p>
            <a:pPr marL="0" marR="0" lvl="0" indent="0" algn="l" defTabSz="914400" rtl="0" eaLnBrk="1" fontAlgn="base" latinLnBrk="0" hangingPunct="1">
              <a:lnSpc>
                <a:spcPct val="100000"/>
              </a:lnSpc>
              <a:spcBef>
                <a:spcPct val="0"/>
              </a:spcBef>
              <a:spcAft>
                <a:spcPct val="0"/>
              </a:spcAft>
              <a:buClrTx/>
              <a:buSzTx/>
              <a:buFontTx/>
              <a:buNone/>
              <a:tabLst>
                <a:tab pos="301625" algn="l"/>
              </a:tabLst>
            </a:pPr>
            <a:r>
              <a:rPr kumimoji="0" lang="it-IT" sz="1600" b="0" i="0" u="none" strike="noStrike" cap="none" normalizeH="0" baseline="0" dirty="0" smtClean="0">
                <a:ln>
                  <a:noFill/>
                </a:ln>
                <a:solidFill>
                  <a:schemeClr val="tx1"/>
                </a:solidFill>
                <a:effectLst/>
                <a:ea typeface="Cambria" pitchFamily="18" charset="0"/>
                <a:cs typeface="Times New Roman" pitchFamily="18" charset="0"/>
              </a:rPr>
              <a:t>delle infezioni da HIV-1, sono </a:t>
            </a:r>
          </a:p>
          <a:p>
            <a:pPr marL="0" marR="0" lvl="0" indent="0" algn="l" defTabSz="914400" rtl="0" eaLnBrk="1" fontAlgn="base" latinLnBrk="0" hangingPunct="1">
              <a:lnSpc>
                <a:spcPct val="100000"/>
              </a:lnSpc>
              <a:spcBef>
                <a:spcPct val="0"/>
              </a:spcBef>
              <a:spcAft>
                <a:spcPct val="0"/>
              </a:spcAft>
              <a:buClrTx/>
              <a:buSzTx/>
              <a:buFontTx/>
              <a:buNone/>
              <a:tabLst>
                <a:tab pos="301625" algn="l"/>
              </a:tabLst>
            </a:pPr>
            <a:r>
              <a:rPr kumimoji="0" lang="it-IT" sz="1600" b="0" i="0" u="none" strike="noStrike" cap="none" normalizeH="0" baseline="0" dirty="0" smtClean="0">
                <a:ln>
                  <a:noFill/>
                </a:ln>
                <a:solidFill>
                  <a:schemeClr val="tx1"/>
                </a:solidFill>
                <a:effectLst/>
                <a:ea typeface="Cambria" pitchFamily="18" charset="0"/>
                <a:cs typeface="Times New Roman" pitchFamily="18" charset="0"/>
              </a:rPr>
              <a:t>stati approvati dalla </a:t>
            </a:r>
            <a:r>
              <a:rPr kumimoji="0" lang="it-IT" sz="1600" b="0" i="1" u="none" strike="noStrike" cap="none" normalizeH="0" baseline="0" dirty="0" err="1" smtClean="0">
                <a:ln>
                  <a:noFill/>
                </a:ln>
                <a:solidFill>
                  <a:schemeClr val="tx1"/>
                </a:solidFill>
                <a:effectLst/>
                <a:ea typeface="Cambria" pitchFamily="18" charset="0"/>
                <a:cs typeface="Times New Roman" pitchFamily="18" charset="0"/>
              </a:rPr>
              <a:t>Food</a:t>
            </a:r>
            <a:r>
              <a:rPr kumimoji="0" lang="it-IT" sz="1600" b="0" i="1" u="none" strike="noStrike" cap="none" normalizeH="0" baseline="0" dirty="0" smtClean="0">
                <a:ln>
                  <a:noFill/>
                </a:ln>
                <a:solidFill>
                  <a:schemeClr val="tx1"/>
                </a:solidFill>
                <a:effectLst/>
                <a:ea typeface="Cambria" pitchFamily="18" charset="0"/>
                <a:cs typeface="Times New Roman" pitchFamily="18" charset="0"/>
              </a:rPr>
              <a:t> and </a:t>
            </a:r>
          </a:p>
          <a:p>
            <a:pPr marL="0" marR="0" lvl="0" indent="0" algn="l" defTabSz="914400" rtl="0" eaLnBrk="1" fontAlgn="base" latinLnBrk="0" hangingPunct="1">
              <a:lnSpc>
                <a:spcPct val="100000"/>
              </a:lnSpc>
              <a:spcBef>
                <a:spcPct val="0"/>
              </a:spcBef>
              <a:spcAft>
                <a:spcPct val="0"/>
              </a:spcAft>
              <a:buClrTx/>
              <a:buSzTx/>
              <a:buFontTx/>
              <a:buNone/>
              <a:tabLst>
                <a:tab pos="301625" algn="l"/>
              </a:tabLst>
            </a:pPr>
            <a:r>
              <a:rPr kumimoji="0" lang="it-IT" sz="1600" b="0" i="1" u="none" strike="noStrike" cap="none" normalizeH="0" baseline="0" dirty="0" err="1" smtClean="0">
                <a:ln>
                  <a:noFill/>
                </a:ln>
                <a:solidFill>
                  <a:schemeClr val="tx1"/>
                </a:solidFill>
                <a:effectLst/>
                <a:ea typeface="Cambria" pitchFamily="18" charset="0"/>
                <a:cs typeface="Times New Roman" pitchFamily="18" charset="0"/>
              </a:rPr>
              <a:t>Drug</a:t>
            </a:r>
            <a:r>
              <a:rPr kumimoji="0" lang="it-IT" sz="1600" b="0" i="1" u="none" strike="noStrike" cap="none" normalizeH="0" baseline="0" dirty="0" smtClean="0">
                <a:ln>
                  <a:noFill/>
                </a:ln>
                <a:solidFill>
                  <a:schemeClr val="tx1"/>
                </a:solidFill>
                <a:effectLst/>
                <a:ea typeface="Cambria" pitchFamily="18" charset="0"/>
                <a:cs typeface="Times New Roman" pitchFamily="18" charset="0"/>
              </a:rPr>
              <a:t> </a:t>
            </a:r>
            <a:r>
              <a:rPr kumimoji="0" lang="it-IT" sz="1600" b="0" i="1" u="none" strike="noStrike" cap="none" normalizeH="0" baseline="0" dirty="0" err="1" smtClean="0">
                <a:ln>
                  <a:noFill/>
                </a:ln>
                <a:solidFill>
                  <a:schemeClr val="tx1"/>
                </a:solidFill>
                <a:effectLst/>
                <a:ea typeface="Cambria" pitchFamily="18" charset="0"/>
                <a:cs typeface="Times New Roman" pitchFamily="18" charset="0"/>
              </a:rPr>
              <a:t>Amministration</a:t>
            </a:r>
            <a:r>
              <a:rPr kumimoji="0" lang="it-IT" sz="1600" b="0" i="0" u="none" strike="noStrike" cap="none" normalizeH="0" baseline="0" dirty="0" smtClean="0">
                <a:ln>
                  <a:noFill/>
                </a:ln>
                <a:solidFill>
                  <a:schemeClr val="tx1"/>
                </a:solidFill>
                <a:effectLst/>
                <a:ea typeface="Cambria" pitchFamily="18" charset="0"/>
                <a:cs typeface="Times New Roman" pitchFamily="18" charset="0"/>
              </a:rPr>
              <a:t> (FDA) e dall’</a:t>
            </a:r>
            <a:r>
              <a:rPr kumimoji="0" lang="it-IT" sz="1600" b="0" i="1" u="none" strike="noStrike" cap="none" normalizeH="0" baseline="0" dirty="0" err="1" smtClean="0">
                <a:ln>
                  <a:noFill/>
                </a:ln>
                <a:solidFill>
                  <a:schemeClr val="tx1"/>
                </a:solidFill>
                <a:effectLst/>
                <a:ea typeface="Cambria" pitchFamily="18" charset="0"/>
                <a:cs typeface="Times New Roman" pitchFamily="18" charset="0"/>
              </a:rPr>
              <a:t>European</a:t>
            </a:r>
            <a:r>
              <a:rPr kumimoji="0" lang="it-IT" sz="1600" b="0" i="1" u="none" strike="noStrike" cap="none" normalizeH="0" baseline="0" dirty="0" smtClean="0">
                <a:ln>
                  <a:noFill/>
                </a:ln>
                <a:solidFill>
                  <a:schemeClr val="tx1"/>
                </a:solidFill>
                <a:effectLst/>
                <a:ea typeface="Cambria" pitchFamily="18" charset="0"/>
                <a:cs typeface="Times New Roman" pitchFamily="18" charset="0"/>
              </a:rPr>
              <a:t> </a:t>
            </a:r>
            <a:r>
              <a:rPr kumimoji="0" lang="it-IT" sz="1600" b="0" i="1" u="none" strike="noStrike" cap="none" normalizeH="0" baseline="0" dirty="0" err="1" smtClean="0">
                <a:ln>
                  <a:noFill/>
                </a:ln>
                <a:solidFill>
                  <a:schemeClr val="tx1"/>
                </a:solidFill>
                <a:effectLst/>
                <a:ea typeface="Cambria" pitchFamily="18" charset="0"/>
                <a:cs typeface="Times New Roman" pitchFamily="18" charset="0"/>
              </a:rPr>
              <a:t>Medicines</a:t>
            </a:r>
            <a:r>
              <a:rPr kumimoji="0" lang="it-IT" sz="1600" b="0" i="1" u="none" strike="noStrike" cap="none" normalizeH="0" baseline="0" dirty="0" smtClean="0">
                <a:ln>
                  <a:noFill/>
                </a:ln>
                <a:solidFill>
                  <a:schemeClr val="tx1"/>
                </a:solidFill>
                <a:effectLst/>
                <a:ea typeface="Cambria" pitchFamily="18" charset="0"/>
                <a:cs typeface="Times New Roman" pitchFamily="18" charset="0"/>
              </a:rPr>
              <a:t> </a:t>
            </a:r>
            <a:r>
              <a:rPr kumimoji="0" lang="it-IT" sz="1600" b="0" i="1" u="none" strike="noStrike" cap="none" normalizeH="0" baseline="0" dirty="0" err="1" smtClean="0">
                <a:ln>
                  <a:noFill/>
                </a:ln>
                <a:solidFill>
                  <a:schemeClr val="tx1"/>
                </a:solidFill>
                <a:effectLst/>
                <a:ea typeface="Cambria" pitchFamily="18" charset="0"/>
                <a:cs typeface="Times New Roman" pitchFamily="18" charset="0"/>
              </a:rPr>
              <a:t>Agency</a:t>
            </a:r>
            <a:r>
              <a:rPr kumimoji="0" lang="it-IT" sz="1600" b="0" i="1" u="none" strike="noStrike" cap="none" normalizeH="0" baseline="0" dirty="0" smtClean="0">
                <a:ln>
                  <a:noFill/>
                </a:ln>
                <a:solidFill>
                  <a:schemeClr val="tx1"/>
                </a:solidFill>
                <a:effectLst/>
                <a:ea typeface="Cambria" pitchFamily="18" charset="0"/>
                <a:cs typeface="Times New Roman" pitchFamily="18" charset="0"/>
              </a:rPr>
              <a:t> (</a:t>
            </a:r>
            <a:r>
              <a:rPr kumimoji="0" lang="it-IT" sz="1600" b="0" i="0" u="none" strike="noStrike" cap="none" normalizeH="0" baseline="0" dirty="0" smtClean="0">
                <a:ln>
                  <a:noFill/>
                </a:ln>
                <a:solidFill>
                  <a:schemeClr val="tx1"/>
                </a:solidFill>
                <a:effectLst/>
                <a:ea typeface="Cambria" pitchFamily="18" charset="0"/>
                <a:cs typeface="Times New Roman" pitchFamily="18" charset="0"/>
              </a:rPr>
              <a:t>EMEA) 6 classi di farmaci:</a:t>
            </a:r>
          </a:p>
          <a:p>
            <a:pPr marL="0" marR="0" lvl="0" indent="0" algn="l" defTabSz="914400" rtl="0" eaLnBrk="1" fontAlgn="base" latinLnBrk="0" hangingPunct="1">
              <a:lnSpc>
                <a:spcPct val="100000"/>
              </a:lnSpc>
              <a:spcBef>
                <a:spcPct val="0"/>
              </a:spcBef>
              <a:spcAft>
                <a:spcPct val="0"/>
              </a:spcAft>
              <a:buClrTx/>
              <a:buSzTx/>
              <a:buFontTx/>
              <a:buNone/>
              <a:tabLst>
                <a:tab pos="301625" algn="l"/>
              </a:tabLst>
            </a:pPr>
            <a:endParaRPr kumimoji="0" lang="it-IT"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01625" algn="l"/>
              </a:tabLst>
            </a:pPr>
            <a:r>
              <a:rPr kumimoji="0" lang="it-IT" sz="1600" b="0" i="0" u="none" strike="noStrike" cap="none" normalizeH="0" baseline="0" dirty="0" smtClean="0">
                <a:ln>
                  <a:noFill/>
                </a:ln>
                <a:solidFill>
                  <a:schemeClr val="tx1"/>
                </a:solidFill>
                <a:effectLst/>
                <a:ea typeface="Cambria" pitchFamily="18" charset="0"/>
                <a:cs typeface="Times New Roman" pitchFamily="18" charset="0"/>
              </a:rPr>
              <a:t>inibitori </a:t>
            </a:r>
            <a:r>
              <a:rPr kumimoji="0" lang="it-IT" sz="1600" b="0" i="0" u="none" strike="noStrike" cap="none" normalizeH="0" baseline="0" dirty="0" err="1" smtClean="0">
                <a:ln>
                  <a:noFill/>
                </a:ln>
                <a:solidFill>
                  <a:schemeClr val="tx1"/>
                </a:solidFill>
                <a:effectLst/>
                <a:ea typeface="Cambria" pitchFamily="18" charset="0"/>
                <a:cs typeface="Times New Roman" pitchFamily="18" charset="0"/>
              </a:rPr>
              <a:t>nucleosidici</a:t>
            </a:r>
            <a:r>
              <a:rPr kumimoji="0" lang="it-IT" sz="1600" i="0" u="none" strike="noStrike" cap="none" normalizeH="0" baseline="0" dirty="0" smtClean="0">
                <a:ln>
                  <a:noFill/>
                </a:ln>
                <a:solidFill>
                  <a:schemeClr val="tx1"/>
                </a:solidFill>
                <a:effectLst/>
                <a:ea typeface="Cambria" pitchFamily="18" charset="0"/>
                <a:cs typeface="Times New Roman" pitchFamily="18" charset="0"/>
              </a:rPr>
              <a:t>(</a:t>
            </a:r>
            <a:r>
              <a:rPr kumimoji="0" lang="it-IT" sz="1600" b="1" i="0" u="none" strike="noStrike" cap="none" normalizeH="0" baseline="0" dirty="0" smtClean="0">
                <a:ln>
                  <a:noFill/>
                </a:ln>
                <a:solidFill>
                  <a:schemeClr val="tx1"/>
                </a:solidFill>
                <a:effectLst/>
                <a:ea typeface="Cambria" pitchFamily="18" charset="0"/>
                <a:cs typeface="Times New Roman" pitchFamily="18" charset="0"/>
              </a:rPr>
              <a:t>NRTI</a:t>
            </a:r>
            <a:r>
              <a:rPr kumimoji="0" lang="it-IT" sz="1600" i="0" u="none" strike="noStrike" cap="none" normalizeH="0" baseline="0" dirty="0" smtClean="0">
                <a:ln>
                  <a:noFill/>
                </a:ln>
                <a:solidFill>
                  <a:schemeClr val="tx1"/>
                </a:solidFill>
                <a:effectLst/>
                <a:ea typeface="Cambria"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tabLst>
                <a:tab pos="301625" algn="l"/>
              </a:tabLst>
            </a:pPr>
            <a:r>
              <a:rPr lang="it-IT" sz="1600" dirty="0" smtClean="0">
                <a:ea typeface="Cambria" pitchFamily="18" charset="0"/>
                <a:cs typeface="Times New Roman" pitchFamily="18" charset="0"/>
              </a:rPr>
              <a:t>  n</a:t>
            </a:r>
            <a:r>
              <a:rPr kumimoji="0" lang="it-IT" sz="1600" b="0" i="0" u="none" strike="noStrike" cap="none" normalizeH="0" baseline="0" dirty="0" smtClean="0">
                <a:ln>
                  <a:noFill/>
                </a:ln>
                <a:solidFill>
                  <a:schemeClr val="tx1"/>
                </a:solidFill>
                <a:effectLst/>
                <a:ea typeface="Cambria" pitchFamily="18" charset="0"/>
                <a:cs typeface="Times New Roman" pitchFamily="18" charset="0"/>
              </a:rPr>
              <a:t>ucleotidici (</a:t>
            </a:r>
            <a:r>
              <a:rPr kumimoji="0" lang="it-IT" sz="1600" b="1" i="0" u="none" strike="noStrike" cap="none" normalizeH="0" baseline="0" dirty="0" err="1" smtClean="0">
                <a:ln>
                  <a:noFill/>
                </a:ln>
                <a:solidFill>
                  <a:schemeClr val="tx1"/>
                </a:solidFill>
                <a:effectLst/>
                <a:ea typeface="Cambria" pitchFamily="18" charset="0"/>
                <a:cs typeface="Times New Roman" pitchFamily="18" charset="0"/>
              </a:rPr>
              <a:t>NtRT</a:t>
            </a:r>
            <a:r>
              <a:rPr kumimoji="0" lang="it-IT" sz="1600" b="0" i="0" u="none" strike="noStrike" cap="none" normalizeH="0" baseline="0" dirty="0" smtClean="0">
                <a:ln>
                  <a:noFill/>
                </a:ln>
                <a:solidFill>
                  <a:schemeClr val="tx1"/>
                </a:solidFill>
                <a:effectLst/>
                <a:ea typeface="Cambria" pitchFamily="18" charset="0"/>
                <a:cs typeface="Times New Roman" pitchFamily="18" charset="0"/>
              </a:rPr>
              <a:t>) della </a:t>
            </a:r>
          </a:p>
          <a:p>
            <a:pPr marL="0" marR="0" lvl="0" indent="0" algn="l" defTabSz="914400" rtl="0" eaLnBrk="0" fontAlgn="base" latinLnBrk="0" hangingPunct="0">
              <a:lnSpc>
                <a:spcPct val="100000"/>
              </a:lnSpc>
              <a:spcBef>
                <a:spcPct val="0"/>
              </a:spcBef>
              <a:spcAft>
                <a:spcPct val="0"/>
              </a:spcAft>
              <a:buClrTx/>
              <a:buSzTx/>
              <a:tabLst>
                <a:tab pos="301625" algn="l"/>
              </a:tabLst>
            </a:pPr>
            <a:r>
              <a:rPr lang="it-IT" sz="1600" dirty="0" smtClean="0">
                <a:ea typeface="Cambria" pitchFamily="18" charset="0"/>
                <a:cs typeface="Times New Roman" pitchFamily="18" charset="0"/>
              </a:rPr>
              <a:t>   t</a:t>
            </a:r>
            <a:r>
              <a:rPr kumimoji="0" lang="it-IT" sz="1600" b="0" i="0" u="none" strike="noStrike" cap="none" normalizeH="0" baseline="0" dirty="0" smtClean="0">
                <a:ln>
                  <a:noFill/>
                </a:ln>
                <a:solidFill>
                  <a:schemeClr val="tx1"/>
                </a:solidFill>
                <a:effectLst/>
                <a:ea typeface="Cambria" pitchFamily="18" charset="0"/>
                <a:cs typeface="Times New Roman" pitchFamily="18" charset="0"/>
              </a:rPr>
              <a:t>rascrittasi   inversa </a:t>
            </a:r>
          </a:p>
          <a:p>
            <a:pPr marL="0" marR="0" lvl="0" indent="0" algn="l" defTabSz="914400" rtl="0" eaLnBrk="0" fontAlgn="base" latinLnBrk="0" hangingPunct="0">
              <a:lnSpc>
                <a:spcPct val="100000"/>
              </a:lnSpc>
              <a:spcBef>
                <a:spcPct val="0"/>
              </a:spcBef>
              <a:spcAft>
                <a:spcPct val="0"/>
              </a:spcAft>
              <a:buClrTx/>
              <a:buSzTx/>
              <a:buFontTx/>
              <a:buChar char="•"/>
              <a:tabLst>
                <a:tab pos="301625" algn="l"/>
              </a:tabLst>
            </a:pPr>
            <a:r>
              <a:rPr kumimoji="0" lang="it-IT" sz="1600" b="0" i="0" u="none" strike="noStrike" cap="none" normalizeH="0" baseline="0" dirty="0" smtClean="0">
                <a:ln>
                  <a:noFill/>
                </a:ln>
                <a:solidFill>
                  <a:schemeClr val="tx1"/>
                </a:solidFill>
                <a:effectLst/>
                <a:ea typeface="Cambria" pitchFamily="18" charset="0"/>
                <a:cs typeface="Times New Roman" pitchFamily="18" charset="0"/>
              </a:rPr>
              <a:t>inibitori non </a:t>
            </a:r>
            <a:r>
              <a:rPr kumimoji="0" lang="it-IT" sz="1600" b="0" i="0" u="none" strike="noStrike" cap="none" normalizeH="0" baseline="0" dirty="0" err="1" smtClean="0">
                <a:ln>
                  <a:noFill/>
                </a:ln>
                <a:solidFill>
                  <a:schemeClr val="tx1"/>
                </a:solidFill>
                <a:effectLst/>
                <a:ea typeface="Cambria" pitchFamily="18" charset="0"/>
                <a:cs typeface="Times New Roman" pitchFamily="18" charset="0"/>
              </a:rPr>
              <a:t>nucleosidici</a:t>
            </a:r>
            <a:r>
              <a:rPr kumimoji="0" lang="it-IT" sz="1600" b="0" i="0" u="none" strike="noStrike" cap="none" normalizeH="0" baseline="0" dirty="0" smtClean="0">
                <a:ln>
                  <a:noFill/>
                </a:ln>
                <a:solidFill>
                  <a:schemeClr val="tx1"/>
                </a:solidFill>
                <a:effectLst/>
                <a:ea typeface="Cambria" pitchFamily="18" charset="0"/>
                <a:cs typeface="Times New Roman" pitchFamily="18" charset="0"/>
              </a:rPr>
              <a:t> </a:t>
            </a:r>
            <a:r>
              <a:rPr kumimoji="0" lang="it-IT" sz="1600" b="1" i="0" u="none" strike="noStrike" cap="none" normalizeH="0" baseline="0" dirty="0" smtClean="0">
                <a:ln>
                  <a:noFill/>
                </a:ln>
                <a:solidFill>
                  <a:schemeClr val="tx1"/>
                </a:solidFill>
                <a:effectLst/>
                <a:ea typeface="Cambria" pitchFamily="18" charset="0"/>
                <a:cs typeface="Times New Roman" pitchFamily="18" charset="0"/>
              </a:rPr>
              <a:t>(NNRT)</a:t>
            </a:r>
          </a:p>
          <a:p>
            <a:pPr marL="0" marR="0" lvl="0" indent="0" algn="l" defTabSz="914400" rtl="0" eaLnBrk="0" fontAlgn="base" latinLnBrk="0" hangingPunct="0">
              <a:lnSpc>
                <a:spcPct val="100000"/>
              </a:lnSpc>
              <a:spcBef>
                <a:spcPct val="0"/>
              </a:spcBef>
              <a:spcAft>
                <a:spcPct val="0"/>
              </a:spcAft>
              <a:buClrTx/>
              <a:buSzTx/>
              <a:tabLst>
                <a:tab pos="301625" algn="l"/>
              </a:tabLst>
            </a:pPr>
            <a:r>
              <a:rPr lang="it-IT" sz="1600" dirty="0" smtClean="0">
                <a:ea typeface="Cambria" pitchFamily="18" charset="0"/>
                <a:cs typeface="Times New Roman" pitchFamily="18" charset="0"/>
              </a:rPr>
              <a:t>  </a:t>
            </a:r>
            <a:r>
              <a:rPr kumimoji="0" lang="it-IT" sz="1600" b="0" i="0" u="none" strike="noStrike" cap="none" normalizeH="0" baseline="0" dirty="0" smtClean="0">
                <a:ln>
                  <a:noFill/>
                </a:ln>
                <a:solidFill>
                  <a:schemeClr val="tx1"/>
                </a:solidFill>
                <a:effectLst/>
                <a:ea typeface="Cambria" pitchFamily="18" charset="0"/>
                <a:cs typeface="Times New Roman" pitchFamily="18" charset="0"/>
              </a:rPr>
              <a:t>della trascrittasi inversa ;</a:t>
            </a:r>
            <a:endParaRPr kumimoji="0" lang="it-IT"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01625" algn="l"/>
              </a:tabLst>
            </a:pPr>
            <a:r>
              <a:rPr kumimoji="0" lang="it-IT" sz="1600" b="0" i="0" u="none" strike="noStrike" cap="none" normalizeH="0" baseline="0" dirty="0" smtClean="0">
                <a:ln>
                  <a:noFill/>
                </a:ln>
                <a:solidFill>
                  <a:schemeClr val="tx1"/>
                </a:solidFill>
                <a:effectLst/>
                <a:ea typeface="Cambria" pitchFamily="18" charset="0"/>
                <a:cs typeface="Times New Roman" pitchFamily="18" charset="0"/>
              </a:rPr>
              <a:t>inibitori della integrasi;</a:t>
            </a:r>
            <a:endParaRPr kumimoji="0" lang="it-IT"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01625" algn="l"/>
              </a:tabLst>
            </a:pPr>
            <a:r>
              <a:rPr kumimoji="0" lang="it-IT" sz="1600" b="0" i="0" u="none" strike="noStrike" cap="none" normalizeH="0" baseline="0" dirty="0" smtClean="0">
                <a:ln>
                  <a:noFill/>
                </a:ln>
                <a:solidFill>
                  <a:schemeClr val="tx1"/>
                </a:solidFill>
                <a:effectLst/>
                <a:ea typeface="Cambria" pitchFamily="18" charset="0"/>
                <a:cs typeface="Times New Roman" pitchFamily="18" charset="0"/>
              </a:rPr>
              <a:t>inibitori della </a:t>
            </a:r>
            <a:r>
              <a:rPr kumimoji="0" lang="it-IT" sz="1600" b="0" i="0" u="none" strike="noStrike" cap="none" normalizeH="0" baseline="0" dirty="0" err="1" smtClean="0">
                <a:ln>
                  <a:noFill/>
                </a:ln>
                <a:solidFill>
                  <a:schemeClr val="tx1"/>
                </a:solidFill>
                <a:effectLst/>
                <a:ea typeface="Cambria" pitchFamily="18" charset="0"/>
                <a:cs typeface="Times New Roman" pitchFamily="18" charset="0"/>
              </a:rPr>
              <a:t>proteasi</a:t>
            </a:r>
            <a:r>
              <a:rPr kumimoji="0" lang="it-IT" sz="1600" b="0" i="0" u="none" strike="noStrike" cap="none" normalizeH="0" baseline="0" dirty="0" smtClean="0">
                <a:ln>
                  <a:noFill/>
                </a:ln>
                <a:solidFill>
                  <a:schemeClr val="tx1"/>
                </a:solidFill>
                <a:effectLst/>
                <a:ea typeface="Cambria" pitchFamily="18" charset="0"/>
                <a:cs typeface="Times New Roman" pitchFamily="18" charset="0"/>
              </a:rPr>
              <a:t>;</a:t>
            </a:r>
            <a:endParaRPr kumimoji="0" lang="it-IT"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01625" algn="l"/>
              </a:tabLst>
            </a:pPr>
            <a:r>
              <a:rPr kumimoji="0" lang="it-IT" sz="1600" b="0" i="0" u="none" strike="noStrike" cap="none" normalizeH="0" baseline="0" dirty="0" smtClean="0">
                <a:ln>
                  <a:noFill/>
                </a:ln>
                <a:solidFill>
                  <a:schemeClr val="tx1"/>
                </a:solidFill>
                <a:effectLst/>
                <a:ea typeface="Cambria" pitchFamily="18" charset="0"/>
                <a:cs typeface="Times New Roman" pitchFamily="18" charset="0"/>
              </a:rPr>
              <a:t>inibitori della fusione;</a:t>
            </a:r>
            <a:endParaRPr kumimoji="0" lang="it-IT"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01625" algn="l"/>
              </a:tabLst>
            </a:pPr>
            <a:r>
              <a:rPr kumimoji="0" lang="it-IT" sz="1600" b="0" i="0" u="none" strike="noStrike" cap="none" normalizeH="0" baseline="0" dirty="0" smtClean="0">
                <a:ln>
                  <a:noFill/>
                </a:ln>
                <a:solidFill>
                  <a:schemeClr val="tx1"/>
                </a:solidFill>
                <a:effectLst/>
                <a:ea typeface="Cambria" pitchFamily="18" charset="0"/>
                <a:cs typeface="Times New Roman" pitchFamily="18" charset="0"/>
              </a:rPr>
              <a:t>inibitori del </a:t>
            </a:r>
            <a:r>
              <a:rPr kumimoji="0" lang="it-IT" sz="1600" b="0" i="0" u="none" strike="noStrike" cap="none" normalizeH="0" baseline="0" dirty="0" err="1" smtClean="0">
                <a:ln>
                  <a:noFill/>
                </a:ln>
                <a:solidFill>
                  <a:schemeClr val="tx1"/>
                </a:solidFill>
                <a:effectLst/>
                <a:ea typeface="Cambria" pitchFamily="18" charset="0"/>
                <a:cs typeface="Times New Roman" pitchFamily="18" charset="0"/>
              </a:rPr>
              <a:t>co-recettore</a:t>
            </a:r>
            <a:r>
              <a:rPr kumimoji="0" lang="it-IT" sz="1600" b="0" i="0" u="none" strike="noStrike" cap="none" normalizeH="0" baseline="0" dirty="0" smtClean="0">
                <a:ln>
                  <a:noFill/>
                </a:ln>
                <a:solidFill>
                  <a:schemeClr val="tx1"/>
                </a:solidFill>
                <a:effectLst/>
                <a:ea typeface="Cambria" pitchFamily="18" charset="0"/>
                <a:cs typeface="Times New Roman" pitchFamily="18" charset="0"/>
              </a:rPr>
              <a:t>.</a:t>
            </a:r>
            <a:endParaRPr kumimoji="0" lang="it-IT"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1625" algn="l"/>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90662"/>
            <a:ext cx="8229600" cy="562074"/>
          </a:xfrm>
        </p:spPr>
        <p:txBody>
          <a:bodyPr>
            <a:noAutofit/>
          </a:bodyPr>
          <a:lstStyle/>
          <a:p>
            <a:r>
              <a:rPr lang="it-IT" sz="3200" b="1" dirty="0" smtClean="0">
                <a:solidFill>
                  <a:schemeClr val="accent2"/>
                </a:solidFill>
              </a:rPr>
              <a:t>Linee guida internazionali per la terapia </a:t>
            </a:r>
            <a:r>
              <a:rPr lang="it-IT" sz="3200" b="1" dirty="0" err="1" smtClean="0">
                <a:solidFill>
                  <a:schemeClr val="accent2"/>
                </a:solidFill>
              </a:rPr>
              <a:t>antiretrovirale</a:t>
            </a:r>
            <a:endParaRPr lang="it-IT" sz="3200" dirty="0"/>
          </a:p>
        </p:txBody>
      </p:sp>
      <p:sp>
        <p:nvSpPr>
          <p:cNvPr id="5" name="Rettangolo 4"/>
          <p:cNvSpPr/>
          <p:nvPr/>
        </p:nvSpPr>
        <p:spPr>
          <a:xfrm>
            <a:off x="909936" y="1988840"/>
            <a:ext cx="7776864" cy="3447098"/>
          </a:xfrm>
          <a:prstGeom prst="rect">
            <a:avLst/>
          </a:prstGeom>
        </p:spPr>
        <p:txBody>
          <a:bodyPr wrap="square">
            <a:spAutoFit/>
          </a:bodyPr>
          <a:lstStyle/>
          <a:p>
            <a:r>
              <a:rPr lang="it-IT" sz="2000" dirty="0" smtClean="0"/>
              <a:t>Le raccomandazioni sono rivolte essenzialmente verso 4 temi principali:</a:t>
            </a:r>
          </a:p>
          <a:p>
            <a:pPr marL="342900" indent="-342900"/>
            <a:r>
              <a:rPr lang="it-IT" sz="2000" dirty="0" smtClean="0"/>
              <a:t>1) quando iniziare la terapia, </a:t>
            </a:r>
          </a:p>
          <a:p>
            <a:pPr marL="342900" indent="-342900"/>
            <a:r>
              <a:rPr lang="it-IT" sz="2000" dirty="0" smtClean="0"/>
              <a:t>2) con che farmaci iniziare, </a:t>
            </a:r>
          </a:p>
          <a:p>
            <a:pPr marL="342900" indent="-342900"/>
            <a:r>
              <a:rPr lang="it-IT" sz="2000" dirty="0" smtClean="0"/>
              <a:t>3) quando cambiare </a:t>
            </a:r>
          </a:p>
          <a:p>
            <a:pPr marL="342900" indent="-342900"/>
            <a:r>
              <a:rPr lang="it-IT" sz="2000" dirty="0" smtClean="0"/>
              <a:t>4) con che cosa cambiare. </a:t>
            </a:r>
          </a:p>
          <a:p>
            <a:pPr marL="342900" indent="-342900"/>
            <a:endParaRPr lang="it-IT" dirty="0" smtClean="0"/>
          </a:p>
          <a:p>
            <a:pPr marL="342900" indent="-342900" algn="just">
              <a:buFont typeface="Arial" panose="020B0604020202020204" pitchFamily="34" charset="0"/>
              <a:buChar char="•"/>
            </a:pPr>
            <a:r>
              <a:rPr lang="it-IT" sz="2000" dirty="0" smtClean="0">
                <a:solidFill>
                  <a:srgbClr val="FF0000"/>
                </a:solidFill>
              </a:rPr>
              <a:t>l’inizio della terapia viene raccomandato in tutte le persone sintomatiche e asintomatiche con un rapido declino nella caduta dei CD4 (100 CD4/µl/anno) e prima che si raggiungano i 350-200/</a:t>
            </a:r>
            <a:r>
              <a:rPr lang="it-IT" sz="2000" dirty="0" smtClean="0">
                <a:solidFill>
                  <a:srgbClr val="FF0000"/>
                </a:solidFill>
                <a:sym typeface="Symbol" pitchFamily="18" charset="2"/>
              </a:rPr>
              <a:t></a:t>
            </a:r>
            <a:r>
              <a:rPr lang="it-IT" sz="2000" dirty="0" smtClean="0">
                <a:solidFill>
                  <a:srgbClr val="FF0000"/>
                </a:solidFill>
              </a:rPr>
              <a:t>l</a:t>
            </a:r>
            <a:r>
              <a:rPr lang="it-IT" sz="2000" dirty="0" smtClean="0"/>
              <a:t>.</a:t>
            </a:r>
            <a:r>
              <a:rPr lang="it-IT" sz="2000" dirty="0" smtClean="0">
                <a:solidFill>
                  <a:srgbClr val="FF0000"/>
                </a:solidFill>
              </a:rPr>
              <a:t> </a:t>
            </a:r>
          </a:p>
          <a:p>
            <a:pPr marL="342900" indent="-342900" algn="just">
              <a:buFont typeface="Arial" panose="020B0604020202020204" pitchFamily="34" charset="0"/>
              <a:buChar char="•"/>
            </a:pPr>
            <a:r>
              <a:rPr lang="it-IT" sz="2000" dirty="0" smtClean="0">
                <a:solidFill>
                  <a:srgbClr val="FF0000"/>
                </a:solidFill>
              </a:rPr>
              <a:t>Il target virologico per pazienti con fallimento terapeutico è il livello di copie di RNA nel plasma che deve rimanere al di sotto di 50 copie/</a:t>
            </a:r>
            <a:r>
              <a:rPr lang="it-IT" sz="2000" dirty="0" err="1" smtClean="0">
                <a:solidFill>
                  <a:srgbClr val="FF0000"/>
                </a:solidFill>
              </a:rPr>
              <a:t>mL</a:t>
            </a:r>
            <a:r>
              <a:rPr lang="it-IT" sz="2000" dirty="0" smtClean="0">
                <a:solidFill>
                  <a:srgbClr val="FF0000"/>
                </a:solidFill>
              </a:rPr>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18058"/>
          </a:xfrm>
        </p:spPr>
        <p:txBody>
          <a:bodyPr>
            <a:noAutofit/>
          </a:bodyPr>
          <a:lstStyle/>
          <a:p>
            <a:r>
              <a:rPr lang="it-IT" sz="2800" b="1" dirty="0" smtClean="0"/>
              <a:t>Terapia </a:t>
            </a:r>
            <a:r>
              <a:rPr lang="it-IT" sz="2800" b="1" dirty="0" err="1" smtClean="0"/>
              <a:t>antiretrovirale</a:t>
            </a:r>
            <a:r>
              <a:rPr lang="it-IT" sz="2800" b="1" dirty="0" smtClean="0"/>
              <a:t> combinata potente - HAART</a:t>
            </a:r>
            <a:endParaRPr lang="it-IT" sz="2800" b="1" dirty="0"/>
          </a:p>
        </p:txBody>
      </p:sp>
      <p:sp>
        <p:nvSpPr>
          <p:cNvPr id="4" name="Rettangolo 3"/>
          <p:cNvSpPr/>
          <p:nvPr/>
        </p:nvSpPr>
        <p:spPr>
          <a:xfrm>
            <a:off x="323528" y="980728"/>
            <a:ext cx="8640960" cy="5632311"/>
          </a:xfrm>
          <a:prstGeom prst="rect">
            <a:avLst/>
          </a:prstGeom>
        </p:spPr>
        <p:txBody>
          <a:bodyPr wrap="square">
            <a:spAutoFit/>
          </a:bodyPr>
          <a:lstStyle/>
          <a:p>
            <a:pPr marL="342900" indent="-342900" algn="just">
              <a:buFont typeface="Wingdings" pitchFamily="2" charset="2"/>
              <a:buChar char="q"/>
            </a:pPr>
            <a:r>
              <a:rPr lang="it-IT" dirty="0" smtClean="0"/>
              <a:t>Inizialmente il trattamento degli individui infetti veniva praticato mediante la </a:t>
            </a:r>
            <a:r>
              <a:rPr lang="it-IT" dirty="0" err="1" smtClean="0"/>
              <a:t>monoterapia</a:t>
            </a:r>
            <a:r>
              <a:rPr lang="it-IT" dirty="0" smtClean="0"/>
              <a:t> che prevedeva l’uso di una singola classe di inibitori.</a:t>
            </a:r>
          </a:p>
          <a:p>
            <a:pPr marL="342900" indent="-342900" algn="just"/>
            <a:endParaRPr lang="it-IT" dirty="0" smtClean="0"/>
          </a:p>
          <a:p>
            <a:pPr marL="342900" indent="-342900" algn="just">
              <a:buFont typeface="Wingdings" pitchFamily="2" charset="2"/>
              <a:buChar char="q"/>
            </a:pPr>
            <a:r>
              <a:rPr lang="it-IT" dirty="0" smtClean="0"/>
              <a:t>La notevole variabilità di HIV dovuta alla velocità di replicazione, agli innumerevoli errori introdotti durante la </a:t>
            </a:r>
            <a:r>
              <a:rPr lang="it-IT" dirty="0" err="1" smtClean="0"/>
              <a:t>retrotrascrizione</a:t>
            </a:r>
            <a:r>
              <a:rPr lang="it-IT" dirty="0" smtClean="0"/>
              <a:t> e all’elevata capacità da parte di questi virus di mutare e ricombinare hanno portato all’insorgenza di resistenze verso i farmaci </a:t>
            </a:r>
            <a:r>
              <a:rPr lang="it-IT" dirty="0" err="1" smtClean="0"/>
              <a:t>antiretrovirali</a:t>
            </a:r>
            <a:r>
              <a:rPr lang="it-IT" dirty="0" smtClean="0"/>
              <a:t> utilizzati nella </a:t>
            </a:r>
            <a:r>
              <a:rPr lang="it-IT" dirty="0" err="1" smtClean="0"/>
              <a:t>monoterapia</a:t>
            </a:r>
            <a:r>
              <a:rPr lang="it-IT" dirty="0" smtClean="0"/>
              <a:t>. </a:t>
            </a:r>
          </a:p>
          <a:p>
            <a:pPr marL="342900" indent="-342900" algn="just">
              <a:buFont typeface="Wingdings" pitchFamily="2" charset="2"/>
              <a:buChar char="q"/>
            </a:pPr>
            <a:endParaRPr lang="it-IT" dirty="0" smtClean="0"/>
          </a:p>
          <a:p>
            <a:pPr marL="342900" indent="-342900" algn="just">
              <a:buFont typeface="Wingdings" pitchFamily="2" charset="2"/>
              <a:buChar char="q"/>
            </a:pPr>
            <a:r>
              <a:rPr lang="it-IT" dirty="0" smtClean="0">
                <a:solidFill>
                  <a:srgbClr val="FF0000"/>
                </a:solidFill>
              </a:rPr>
              <a:t>Nel 1996 è stato introdotto una </a:t>
            </a:r>
            <a:r>
              <a:rPr lang="it-IT" dirty="0">
                <a:solidFill>
                  <a:srgbClr val="FF0000"/>
                </a:solidFill>
              </a:rPr>
              <a:t>multiterapia antiretrovirale che comprende un regime farmacologico </a:t>
            </a:r>
            <a:r>
              <a:rPr lang="it-IT" b="1" dirty="0">
                <a:solidFill>
                  <a:srgbClr val="FF0000"/>
                </a:solidFill>
              </a:rPr>
              <a:t>HAART </a:t>
            </a:r>
            <a:r>
              <a:rPr lang="it-IT" dirty="0">
                <a:solidFill>
                  <a:srgbClr val="FF0000"/>
                </a:solidFill>
              </a:rPr>
              <a:t>(</a:t>
            </a:r>
            <a:r>
              <a:rPr lang="it-IT" i="1" dirty="0">
                <a:solidFill>
                  <a:srgbClr val="FF0000"/>
                </a:solidFill>
              </a:rPr>
              <a:t>Highly Active </a:t>
            </a:r>
            <a:r>
              <a:rPr lang="it-IT" i="1" dirty="0" err="1">
                <a:solidFill>
                  <a:srgbClr val="FF0000"/>
                </a:solidFill>
              </a:rPr>
              <a:t>Antiretroviral</a:t>
            </a:r>
            <a:r>
              <a:rPr lang="it-IT" i="1" dirty="0">
                <a:solidFill>
                  <a:srgbClr val="FF0000"/>
                </a:solidFill>
              </a:rPr>
              <a:t> </a:t>
            </a:r>
            <a:r>
              <a:rPr lang="it-IT" i="1" dirty="0" err="1">
                <a:solidFill>
                  <a:srgbClr val="FF0000"/>
                </a:solidFill>
              </a:rPr>
              <a:t>Therapy</a:t>
            </a:r>
            <a:r>
              <a:rPr lang="it-IT" dirty="0">
                <a:solidFill>
                  <a:srgbClr val="FF0000"/>
                </a:solidFill>
              </a:rPr>
              <a:t>) nel quale si utilizzano opportune combinazioni di farmaci antiretrovirali (da </a:t>
            </a:r>
            <a:r>
              <a:rPr lang="it-IT" dirty="0" smtClean="0">
                <a:solidFill>
                  <a:srgbClr val="FF0000"/>
                </a:solidFill>
              </a:rPr>
              <a:t>tre a cinque farmaci contemporaneamente). </a:t>
            </a:r>
            <a:r>
              <a:rPr lang="it-IT" dirty="0">
                <a:solidFill>
                  <a:srgbClr val="FF0000"/>
                </a:solidFill>
              </a:rPr>
              <a:t>Normalmente si combinano almeno 2 NRTI + 1 IP o + 1 NNRTI. </a:t>
            </a:r>
          </a:p>
          <a:p>
            <a:pPr marL="342900" indent="-342900" algn="just">
              <a:buFont typeface="Wingdings" pitchFamily="2" charset="2"/>
              <a:buChar char="q"/>
            </a:pPr>
            <a:endParaRPr lang="it-IT" dirty="0" smtClean="0">
              <a:solidFill>
                <a:srgbClr val="FF0000"/>
              </a:solidFill>
            </a:endParaRPr>
          </a:p>
          <a:p>
            <a:pPr marL="342900" indent="-342900" algn="just">
              <a:buFont typeface="Wingdings" pitchFamily="2" charset="2"/>
              <a:buChar char="q"/>
            </a:pPr>
            <a:r>
              <a:rPr lang="it-IT" dirty="0" smtClean="0"/>
              <a:t>Dalla combinazione di vari agenti </a:t>
            </a:r>
            <a:r>
              <a:rPr lang="it-IT" dirty="0" err="1" smtClean="0"/>
              <a:t>antiretrovirali</a:t>
            </a:r>
            <a:r>
              <a:rPr lang="it-IT" dirty="0" smtClean="0"/>
              <a:t>, la replicazione virale viene soppressa a così bassi livelli che la comparsa di varianti di HIV-1 farmaco-resistenti, se non prevenuta, viene almeno ritardata. </a:t>
            </a:r>
          </a:p>
          <a:p>
            <a:pPr marL="342900" indent="-342900" algn="just">
              <a:buFont typeface="Wingdings" pitchFamily="2" charset="2"/>
              <a:buChar char="q"/>
            </a:pPr>
            <a:endParaRPr lang="it-IT" dirty="0" smtClean="0"/>
          </a:p>
          <a:p>
            <a:pPr marL="342900" indent="-342900" algn="just">
              <a:buFont typeface="Wingdings" pitchFamily="2" charset="2"/>
              <a:buChar char="q"/>
            </a:pPr>
            <a:r>
              <a:rPr lang="it-IT" dirty="0" smtClean="0"/>
              <a:t>La HAART ha completamente cambiato la storia naturale dell’infezione da HIV, determinando un significativo incremento della sopravvivenza media dei pazienti e una </a:t>
            </a:r>
            <a:r>
              <a:rPr lang="it-IT" b="1" dirty="0" smtClean="0"/>
              <a:t>riduzione dei tassi di morbilità</a:t>
            </a:r>
            <a:endParaRPr lang="it-IT"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54032"/>
          </a:xfrm>
        </p:spPr>
        <p:txBody>
          <a:bodyPr>
            <a:normAutofit/>
          </a:bodyPr>
          <a:lstStyle/>
          <a:p>
            <a:r>
              <a:rPr lang="it-IT" sz="2800" b="1" dirty="0" smtClean="0"/>
              <a:t>Problemi legati al fallimento terapeutico</a:t>
            </a:r>
            <a:endParaRPr lang="it-IT" sz="2800" b="1" dirty="0"/>
          </a:p>
        </p:txBody>
      </p:sp>
      <p:sp>
        <p:nvSpPr>
          <p:cNvPr id="3" name="Segnaposto contenuto 2"/>
          <p:cNvSpPr>
            <a:spLocks noGrp="1"/>
          </p:cNvSpPr>
          <p:nvPr>
            <p:ph idx="1"/>
          </p:nvPr>
        </p:nvSpPr>
        <p:spPr>
          <a:xfrm>
            <a:off x="214282" y="1196752"/>
            <a:ext cx="8472518" cy="5400600"/>
          </a:xfrm>
        </p:spPr>
        <p:txBody>
          <a:bodyPr>
            <a:normAutofit fontScale="92500" lnSpcReduction="10000"/>
          </a:bodyPr>
          <a:lstStyle/>
          <a:p>
            <a:pPr algn="just"/>
            <a:r>
              <a:rPr lang="it-IT" sz="2000" b="1" dirty="0" smtClean="0"/>
              <a:t>La farmaco-resistenza </a:t>
            </a:r>
            <a:r>
              <a:rPr lang="it-IT" sz="2000" dirty="0" smtClean="0"/>
              <a:t>è una conseguenza di una non completa soppressione della replicazione virale dovuta alla </a:t>
            </a:r>
            <a:r>
              <a:rPr lang="it-IT" sz="2000" u="sng" dirty="0" smtClean="0">
                <a:effectLst>
                  <a:outerShdw blurRad="38100" dist="38100" dir="2700000" algn="tl">
                    <a:srgbClr val="000000">
                      <a:alpha val="43137"/>
                    </a:srgbClr>
                  </a:outerShdw>
                </a:effectLst>
              </a:rPr>
              <a:t>velocità di replicazione </a:t>
            </a:r>
            <a:r>
              <a:rPr lang="it-IT" sz="2000" dirty="0" smtClean="0"/>
              <a:t>di HIV e alla </a:t>
            </a:r>
            <a:r>
              <a:rPr lang="it-IT" sz="2000" u="sng" dirty="0" err="1" smtClean="0"/>
              <a:t>ipermutabilità</a:t>
            </a:r>
            <a:r>
              <a:rPr lang="it-IT" sz="2000" u="sng" dirty="0" smtClean="0"/>
              <a:t> </a:t>
            </a:r>
            <a:r>
              <a:rPr lang="it-IT" sz="2000" dirty="0" smtClean="0"/>
              <a:t>del suo genoma.</a:t>
            </a:r>
          </a:p>
          <a:p>
            <a:pPr algn="just"/>
            <a:endParaRPr lang="it-IT" sz="2000" dirty="0" smtClean="0"/>
          </a:p>
          <a:p>
            <a:pPr algn="just"/>
            <a:r>
              <a:rPr lang="it-IT" sz="2000" b="1" dirty="0" smtClean="0"/>
              <a:t>L’aderenza dei pazienti al trattamento</a:t>
            </a:r>
            <a:r>
              <a:rPr lang="it-IT" sz="2000" dirty="0" smtClean="0"/>
              <a:t>. E’ ancora necessario assumere farmaci  1-2 volte al giorno per molti anni e il non rispetto di questo regime può portare alla comparsa di resistenza.</a:t>
            </a:r>
          </a:p>
          <a:p>
            <a:pPr algn="just"/>
            <a:endParaRPr lang="it-IT" sz="2000" dirty="0" smtClean="0"/>
          </a:p>
          <a:p>
            <a:pPr algn="just"/>
            <a:r>
              <a:rPr lang="it-IT" sz="2000" b="1" dirty="0" smtClean="0"/>
              <a:t>La tossicità </a:t>
            </a:r>
            <a:r>
              <a:rPr lang="it-IT" sz="2000" dirty="0" smtClean="0"/>
              <a:t>che influenza l’aderenza è rappresentata </a:t>
            </a:r>
            <a:r>
              <a:rPr lang="it-IT" sz="2000" u="sng" dirty="0" smtClean="0"/>
              <a:t>da gravi </a:t>
            </a:r>
            <a:r>
              <a:rPr lang="it-IT" sz="2000" u="sng" dirty="0" err="1" smtClean="0"/>
              <a:t>lipodistrofie</a:t>
            </a:r>
            <a:r>
              <a:rPr lang="it-IT" sz="2000" u="sng" dirty="0" smtClean="0"/>
              <a:t>, diabete mellito, alti livelli di colesterolo e di trigliceridi e complicazioni cardiovascolari.</a:t>
            </a:r>
          </a:p>
          <a:p>
            <a:pPr algn="just"/>
            <a:endParaRPr lang="it-IT" sz="2000" u="sng" dirty="0" smtClean="0"/>
          </a:p>
          <a:p>
            <a:pPr algn="just"/>
            <a:r>
              <a:rPr lang="it-IT" sz="2000" dirty="0" smtClean="0"/>
              <a:t>La presenza di </a:t>
            </a:r>
            <a:r>
              <a:rPr lang="it-IT" sz="2000" b="1" i="1" dirty="0" err="1" smtClean="0"/>
              <a:t>resevoir</a:t>
            </a:r>
            <a:r>
              <a:rPr lang="it-IT" sz="2000" dirty="0" smtClean="0"/>
              <a:t> virali è un ostacolo all’eradicazione del virus. Tali </a:t>
            </a:r>
            <a:r>
              <a:rPr lang="it-IT" sz="2000" i="1" dirty="0" err="1" smtClean="0"/>
              <a:t>resevoir</a:t>
            </a:r>
            <a:r>
              <a:rPr lang="it-IT" sz="2000" dirty="0" smtClean="0"/>
              <a:t> sono costituiti da “santuari anatomici” e da popolazioni di cellule infettate lungo-sopravviventi, come i linfociti T della memoria e i macrofagi, dove il virus può rimanere in forma latente. </a:t>
            </a:r>
            <a:r>
              <a:rPr lang="it-IT" sz="2000" dirty="0" smtClean="0">
                <a:solidFill>
                  <a:srgbClr val="FF0000"/>
                </a:solidFill>
              </a:rPr>
              <a:t>Fra i “santuari anatomici”, sembra che il GALT, il CNS e il tratto genito-urinario contribuiscano alla produzione di virioni ed alla persistenza di HIV durante la HAART</a:t>
            </a:r>
            <a:r>
              <a:rPr lang="it-IT" sz="2000" dirty="0" smtClean="0"/>
              <a:t>. </a:t>
            </a:r>
            <a:endParaRPr lang="it-IT" sz="2000"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nservigi\Documents\Scansioni personali\scansione0218.tif"/>
          <p:cNvPicPr>
            <a:picLocks noGrp="1" noChangeAspect="1" noChangeArrowheads="1"/>
          </p:cNvPicPr>
          <p:nvPr>
            <p:ph idx="1"/>
          </p:nvPr>
        </p:nvPicPr>
        <p:blipFill>
          <a:blip r:embed="rId2" cstate="print"/>
          <a:srcRect/>
          <a:stretch>
            <a:fillRect/>
          </a:stretch>
        </p:blipFill>
        <p:spPr bwMode="auto">
          <a:xfrm>
            <a:off x="329104" y="428604"/>
            <a:ext cx="8314862" cy="603079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72008" y="63780"/>
            <a:ext cx="8964488" cy="70788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4000" b="1" i="1" u="none" strike="noStrike" cap="none" normalizeH="0" baseline="0" dirty="0" smtClean="0">
                <a:ln>
                  <a:noFill/>
                </a:ln>
                <a:solidFill>
                  <a:srgbClr val="000000"/>
                </a:solidFill>
                <a:effectLst/>
                <a:ea typeface="Cambria" pitchFamily="18" charset="0"/>
                <a:cs typeface="Times New Roman" pitchFamily="18" charset="0"/>
              </a:rPr>
              <a:t>Vaccini</a:t>
            </a:r>
          </a:p>
          <a:p>
            <a:pPr marL="0" marR="0" lvl="0" indent="0" algn="ctr" defTabSz="914400" rtl="0" eaLnBrk="1" fontAlgn="base" latinLnBrk="0" hangingPunct="1">
              <a:lnSpc>
                <a:spcPct val="100000"/>
              </a:lnSpc>
              <a:spcBef>
                <a:spcPct val="0"/>
              </a:spcBef>
              <a:spcAft>
                <a:spcPct val="0"/>
              </a:spcAft>
              <a:buClrTx/>
              <a:buSzTx/>
              <a:buFont typeface="Wingdings" pitchFamily="2" charset="2"/>
              <a:buChar char="q"/>
              <a:tabLst/>
            </a:pPr>
            <a:endParaRPr kumimoji="0" lang="it-IT" sz="2800" b="0" i="0" u="none" strike="noStrike" cap="none" normalizeH="0" baseline="0" dirty="0" smtClean="0">
              <a:ln>
                <a:noFill/>
              </a:ln>
              <a:solidFill>
                <a:schemeClr val="tx1"/>
              </a:solidFill>
              <a:effectLst/>
              <a:ea typeface="Cambria"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r>
              <a:rPr kumimoji="0" lang="it-IT" sz="1600" b="0" i="0" u="none" strike="noStrike" cap="none" normalizeH="0" baseline="0" dirty="0" smtClean="0">
                <a:ln>
                  <a:noFill/>
                </a:ln>
                <a:solidFill>
                  <a:schemeClr val="tx1"/>
                </a:solidFill>
                <a:effectLst/>
                <a:ea typeface="Cambria" pitchFamily="18" charset="0"/>
                <a:cs typeface="Times New Roman" pitchFamily="18" charset="0"/>
              </a:rPr>
              <a:t>Sono trascorsi più di 25 anni da quando HIV-1 è stato identificato come l’agente responsabile dell’AIDS. Più di 60 milioni di persone sono state infettate nel mondo, la maggior parte delle quali proviene dai paesi in via di sviluppo, e circa la metà di queste persone è deceduta. </a:t>
            </a:r>
          </a:p>
          <a:p>
            <a:pPr marL="0" marR="0" lvl="0" indent="0" algn="just" defTabSz="914400" rtl="0" eaLnBrk="0" fontAlgn="base" latinLnBrk="0" hangingPunct="0">
              <a:lnSpc>
                <a:spcPct val="100000"/>
              </a:lnSpc>
              <a:spcBef>
                <a:spcPct val="0"/>
              </a:spcBef>
              <a:spcAft>
                <a:spcPct val="0"/>
              </a:spcAft>
              <a:buClrTx/>
              <a:buSzTx/>
              <a:tabLst/>
            </a:pPr>
            <a:endParaRPr kumimoji="0" lang="it-IT" sz="1600" b="0" i="0" u="none" strike="noStrike" cap="none" normalizeH="0" baseline="0" dirty="0" smtClean="0">
              <a:ln>
                <a:noFill/>
              </a:ln>
              <a:solidFill>
                <a:schemeClr val="tx1"/>
              </a:solidFill>
              <a:effectLst/>
              <a:ea typeface="Cambria" pitchFamily="18" charset="0"/>
              <a:cs typeface="Times New Roman" pitchFamily="18" charset="0"/>
            </a:endParaRPr>
          </a:p>
          <a:p>
            <a:pPr lvl="0" algn="just" fontAlgn="base">
              <a:spcBef>
                <a:spcPct val="0"/>
              </a:spcBef>
              <a:spcAft>
                <a:spcPct val="0"/>
              </a:spcAft>
            </a:pPr>
            <a:r>
              <a:rPr kumimoji="0" lang="it-IT" sz="1600" b="0" i="0" u="none" strike="noStrike" cap="none" normalizeH="0" baseline="0" dirty="0" smtClean="0">
                <a:ln>
                  <a:noFill/>
                </a:ln>
                <a:solidFill>
                  <a:schemeClr val="tx1"/>
                </a:solidFill>
                <a:effectLst/>
                <a:ea typeface="Cambria" pitchFamily="18" charset="0"/>
                <a:cs typeface="Times New Roman" pitchFamily="18" charset="0"/>
              </a:rPr>
              <a:t>Lo sviluppo di un vaccino sicuro ed efficace sarebbe indubbiamente la soluzione migliore per il controllo della pandemia da HIV, ma sfortunatamente gli sforzi per lo sviluppo di un vaccino anti HIV-1 non hanno avuto, a tutt’oggi, successo a causa della : </a:t>
            </a:r>
          </a:p>
          <a:p>
            <a:pPr marL="342900" lvl="0" indent="-342900" algn="just" fontAlgn="base">
              <a:spcBef>
                <a:spcPct val="0"/>
              </a:spcBef>
              <a:spcAft>
                <a:spcPct val="0"/>
              </a:spcAft>
              <a:buFont typeface="+mj-lt"/>
              <a:buAutoNum type="arabicPeriod"/>
            </a:pPr>
            <a:r>
              <a:rPr kumimoji="0" lang="it-IT" sz="1600" b="0" i="0" u="none" strike="noStrike" cap="none" normalizeH="0" baseline="0" dirty="0" smtClean="0">
                <a:ln>
                  <a:noFill/>
                </a:ln>
                <a:solidFill>
                  <a:schemeClr val="tx1"/>
                </a:solidFill>
                <a:effectLst/>
                <a:ea typeface="Cambria" pitchFamily="18" charset="0"/>
                <a:cs typeface="Times New Roman" pitchFamily="18" charset="0"/>
              </a:rPr>
              <a:t>straordinaria diversità delle varianti di HIV-1,</a:t>
            </a:r>
          </a:p>
          <a:p>
            <a:pPr marL="342900" lvl="0" indent="-342900" algn="just" fontAlgn="base">
              <a:spcBef>
                <a:spcPct val="0"/>
              </a:spcBef>
              <a:spcAft>
                <a:spcPct val="0"/>
              </a:spcAft>
              <a:buFont typeface="+mj-lt"/>
              <a:buAutoNum type="arabicPeriod"/>
            </a:pPr>
            <a:r>
              <a:rPr kumimoji="0" lang="it-IT" sz="1600" b="0" i="0" u="none" strike="noStrike" cap="none" normalizeH="0" baseline="0" dirty="0" smtClean="0">
                <a:ln>
                  <a:noFill/>
                </a:ln>
                <a:solidFill>
                  <a:schemeClr val="tx1"/>
                </a:solidFill>
                <a:effectLst/>
                <a:ea typeface="Cambria" pitchFamily="18" charset="0"/>
                <a:cs typeface="Times New Roman" pitchFamily="18" charset="0"/>
              </a:rPr>
              <a:t>la capacità del virus di evadere la risposta immune adattativa, </a:t>
            </a:r>
          </a:p>
          <a:p>
            <a:pPr marL="342900" lvl="0" indent="-342900" algn="just" fontAlgn="base">
              <a:spcBef>
                <a:spcPct val="0"/>
              </a:spcBef>
              <a:spcAft>
                <a:spcPct val="0"/>
              </a:spcAft>
              <a:buFont typeface="+mj-lt"/>
              <a:buAutoNum type="arabicPeriod"/>
            </a:pPr>
            <a:r>
              <a:rPr kumimoji="0" lang="it-IT" sz="1600" b="0" i="0" u="none" strike="noStrike" cap="none" normalizeH="0" baseline="0" dirty="0" smtClean="0">
                <a:ln>
                  <a:noFill/>
                </a:ln>
                <a:solidFill>
                  <a:schemeClr val="tx1"/>
                </a:solidFill>
                <a:effectLst/>
                <a:ea typeface="Cambria" pitchFamily="18" charset="0"/>
                <a:cs typeface="Times New Roman" pitchFamily="18" charset="0"/>
              </a:rPr>
              <a:t>l’incapacità di indurre un’ampia risposta anticorpale neutralizzante, </a:t>
            </a:r>
          </a:p>
          <a:p>
            <a:pPr marL="342900" lvl="0" indent="-342900" algn="just" fontAlgn="base">
              <a:spcBef>
                <a:spcPct val="0"/>
              </a:spcBef>
              <a:spcAft>
                <a:spcPct val="0"/>
              </a:spcAft>
              <a:buFont typeface="+mj-lt"/>
              <a:buAutoNum type="arabicPeriod"/>
            </a:pPr>
            <a:r>
              <a:rPr kumimoji="0" lang="it-IT" sz="1600" b="0" i="0" u="none" strike="noStrike" cap="none" normalizeH="0" baseline="0" dirty="0" smtClean="0">
                <a:ln>
                  <a:noFill/>
                </a:ln>
                <a:solidFill>
                  <a:schemeClr val="tx1"/>
                </a:solidFill>
                <a:effectLst/>
                <a:ea typeface="Cambria" pitchFamily="18" charset="0"/>
                <a:cs typeface="Times New Roman" pitchFamily="18" charset="0"/>
              </a:rPr>
              <a:t>la capacità di stabilire nelle prime fasi dell’infezione </a:t>
            </a:r>
            <a:r>
              <a:rPr kumimoji="0" lang="it-IT" sz="1600" b="0" i="1" u="none" strike="noStrike" cap="none" normalizeH="0" baseline="0" dirty="0" err="1" smtClean="0">
                <a:ln>
                  <a:noFill/>
                </a:ln>
                <a:solidFill>
                  <a:schemeClr val="tx1"/>
                </a:solidFill>
                <a:effectLst/>
                <a:ea typeface="Cambria" pitchFamily="18" charset="0"/>
                <a:cs typeface="Times New Roman" pitchFamily="18" charset="0"/>
              </a:rPr>
              <a:t>reservoirs</a:t>
            </a:r>
            <a:r>
              <a:rPr kumimoji="0" lang="it-IT" sz="1600" b="0" i="0" u="none" strike="noStrike" cap="none" normalizeH="0" baseline="0" dirty="0" smtClean="0">
                <a:ln>
                  <a:noFill/>
                </a:ln>
                <a:solidFill>
                  <a:schemeClr val="tx1"/>
                </a:solidFill>
                <a:effectLst/>
                <a:ea typeface="Cambria" pitchFamily="18" charset="0"/>
                <a:cs typeface="Times New Roman" pitchFamily="18" charset="0"/>
              </a:rPr>
              <a:t> di virus latente e </a:t>
            </a:r>
          </a:p>
          <a:p>
            <a:pPr marL="342900" lvl="0" indent="-342900" algn="just" fontAlgn="base">
              <a:spcBef>
                <a:spcPct val="0"/>
              </a:spcBef>
              <a:spcAft>
                <a:spcPct val="0"/>
              </a:spcAft>
              <a:buFont typeface="+mj-lt"/>
              <a:buAutoNum type="arabicPeriod"/>
            </a:pPr>
            <a:r>
              <a:rPr kumimoji="0" lang="it-IT" sz="1600" b="0" i="0" u="none" strike="noStrike" cap="none" normalizeH="0" baseline="0" dirty="0" smtClean="0">
                <a:ln>
                  <a:noFill/>
                </a:ln>
                <a:solidFill>
                  <a:schemeClr val="tx1"/>
                </a:solidFill>
                <a:effectLst/>
                <a:ea typeface="Cambria" pitchFamily="18" charset="0"/>
                <a:cs typeface="Times New Roman" pitchFamily="18" charset="0"/>
              </a:rPr>
              <a:t>la mancanza di una chiara conoscenza del ruolo che le due parti dell’immunità adattativa, umorale e cellulare, svolgono nel prevenire o modificare il decorso dell’infezione virale.</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endParaRPr kumimoji="0" lang="it-IT" sz="1600" b="0" i="0" u="none" strike="noStrike" cap="none" normalizeH="0" baseline="0" dirty="0" smtClean="0">
              <a:ln>
                <a:noFill/>
              </a:ln>
              <a:solidFill>
                <a:schemeClr val="tx1"/>
              </a:solidFill>
              <a:effectLst/>
              <a:ea typeface="Cambria" pitchFamily="18" charset="0"/>
              <a:cs typeface="Times New Roman" pitchFamily="18" charset="0"/>
            </a:endParaRPr>
          </a:p>
          <a:p>
            <a:pPr lvl="0" algn="just" fontAlgn="base">
              <a:spcBef>
                <a:spcPct val="0"/>
              </a:spcBef>
              <a:spcAft>
                <a:spcPct val="0"/>
              </a:spcAft>
            </a:pPr>
            <a:endParaRPr lang="it-IT" sz="1600" dirty="0" smtClean="0">
              <a:ea typeface="Cambria" pitchFamily="18" charset="0"/>
              <a:cs typeface="Times New Roman" pitchFamily="18" charset="0"/>
            </a:endParaRPr>
          </a:p>
          <a:p>
            <a:pPr lvl="0" algn="just" fontAlgn="base">
              <a:spcBef>
                <a:spcPct val="0"/>
              </a:spcBef>
              <a:spcAft>
                <a:spcPct val="0"/>
              </a:spcAft>
            </a:pPr>
            <a:r>
              <a:rPr lang="it-IT" sz="1600" dirty="0" smtClean="0">
                <a:ea typeface="Cambria" pitchFamily="18" charset="0"/>
                <a:cs typeface="Times New Roman" pitchFamily="18" charset="0"/>
              </a:rPr>
              <a:t>L’obiettivo di un vaccino ideale per bloccare completamente l’infezione e dare una immunità sterilizzante (</a:t>
            </a:r>
            <a:r>
              <a:rPr lang="it-IT" sz="1600" b="1" dirty="0" smtClean="0">
                <a:ea typeface="Cambria" pitchFamily="18" charset="0"/>
                <a:cs typeface="Times New Roman" pitchFamily="18" charset="0"/>
              </a:rPr>
              <a:t>vaccino preventivo</a:t>
            </a:r>
            <a:r>
              <a:rPr lang="it-IT" sz="1600" dirty="0" smtClean="0">
                <a:ea typeface="Cambria" pitchFamily="18" charset="0"/>
                <a:cs typeface="Times New Roman" pitchFamily="18" charset="0"/>
              </a:rPr>
              <a:t>) non è stato ancora raggiunto. Sulla base della sperimentazione preclinica,  sembra più realistico sviluppare un vaccino sub-ottimale che non previene l’infezione ma che controlla la replicazione virale in seguito all’infezione (</a:t>
            </a:r>
            <a:r>
              <a:rPr lang="it-IT" sz="1600" b="1" dirty="0" smtClean="0">
                <a:ea typeface="Cambria" pitchFamily="18" charset="0"/>
                <a:cs typeface="Times New Roman" pitchFamily="18" charset="0"/>
              </a:rPr>
              <a:t>vaccino terapeutico</a:t>
            </a:r>
            <a:r>
              <a:rPr lang="it-IT" sz="1600" dirty="0" smtClean="0">
                <a:ea typeface="Cambria" pitchFamily="18" charset="0"/>
                <a:cs typeface="Times New Roman" pitchFamily="18" charset="0"/>
              </a:rPr>
              <a:t>). </a:t>
            </a:r>
          </a:p>
          <a:p>
            <a:pPr lvl="0" algn="just" fontAlgn="base">
              <a:spcBef>
                <a:spcPct val="0"/>
              </a:spcBef>
              <a:spcAft>
                <a:spcPct val="0"/>
              </a:spcAft>
              <a:buFont typeface="Wingdings" pitchFamily="2" charset="2"/>
              <a:buChar char="q"/>
            </a:pPr>
            <a:endParaRPr lang="it-IT" sz="1600" dirty="0" smtClean="0">
              <a:ea typeface="Cambria" pitchFamily="18" charset="0"/>
              <a:cs typeface="Times New Roman" pitchFamily="18" charset="0"/>
            </a:endParaRPr>
          </a:p>
          <a:p>
            <a:pPr lvl="0" algn="just" fontAlgn="base">
              <a:spcBef>
                <a:spcPct val="0"/>
              </a:spcBef>
              <a:spcAft>
                <a:spcPct val="0"/>
              </a:spcAft>
            </a:pPr>
            <a:r>
              <a:rPr lang="it-IT" sz="1600" dirty="0" smtClean="0">
                <a:ea typeface="Cambria" pitchFamily="18" charset="0"/>
                <a:cs typeface="Times New Roman" pitchFamily="18" charset="0"/>
              </a:rPr>
              <a:t>E’ concepibile un vaccino terapeutico associato alla terapia HAART possa avere un sostanziale impatto sulla popolazione </a:t>
            </a:r>
            <a:r>
              <a:rPr lang="it-IT" sz="1600" dirty="0" err="1" smtClean="0">
                <a:ea typeface="Cambria" pitchFamily="18" charset="0"/>
                <a:cs typeface="Times New Roman" pitchFamily="18" charset="0"/>
              </a:rPr>
              <a:t>sieropositi</a:t>
            </a:r>
            <a:r>
              <a:rPr lang="it-IT" sz="1600" dirty="0" smtClean="0">
                <a:ea typeface="Cambria" pitchFamily="18" charset="0"/>
                <a:cs typeface="Times New Roman" pitchFamily="18" charset="0"/>
              </a:rPr>
              <a:t> . Uno di questi vaccini, basato sulla sub-unità TAT, è attualmente nella </a:t>
            </a:r>
            <a:r>
              <a:rPr lang="it-IT" sz="1600" b="1" dirty="0" smtClean="0">
                <a:ea typeface="Cambria" pitchFamily="18" charset="0"/>
                <a:cs typeface="Times New Roman" pitchFamily="18" charset="0"/>
              </a:rPr>
              <a:t>fase 3 di sperimentazione clinica</a:t>
            </a:r>
            <a:r>
              <a:rPr lang="it-IT" sz="1600" b="1" dirty="0">
                <a:ea typeface="Cambria" pitchFamily="18" charset="0"/>
                <a:cs typeface="Times New Roman" pitchFamily="18" charset="0"/>
              </a:rPr>
              <a:t> </a:t>
            </a:r>
            <a:r>
              <a:rPr lang="it-IT" sz="1600" b="1" dirty="0" smtClean="0">
                <a:ea typeface="Cambria" pitchFamily="18" charset="0"/>
                <a:cs typeface="Times New Roman" pitchFamily="18" charset="0"/>
              </a:rPr>
              <a:t>in Africa</a:t>
            </a:r>
            <a:r>
              <a:rPr lang="it-IT" sz="1600" b="1" dirty="0">
                <a:ea typeface="Cambria" pitchFamily="18" charset="0"/>
                <a:cs typeface="Times New Roman" pitchFamily="18" charset="0"/>
              </a:rPr>
              <a:t>.</a:t>
            </a:r>
            <a:endParaRPr kumimoji="0" lang="it-IT" sz="1600" b="1" i="0" u="none" strike="noStrike" cap="none" normalizeH="0" baseline="0" dirty="0" smtClean="0">
              <a:ln>
                <a:noFill/>
              </a:ln>
              <a:effectLst/>
              <a:ea typeface="Cambria"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584" y="548680"/>
            <a:ext cx="7859216" cy="720080"/>
          </a:xfrm>
        </p:spPr>
        <p:txBody>
          <a:bodyPr>
            <a:normAutofit fontScale="90000"/>
          </a:bodyPr>
          <a:lstStyle/>
          <a:p>
            <a:r>
              <a:rPr lang="it-IT" b="1" dirty="0" smtClean="0"/>
              <a:t>HIV positivi nel mondo</a:t>
            </a:r>
            <a:br>
              <a:rPr lang="it-IT" b="1" dirty="0" smtClean="0"/>
            </a:br>
            <a:r>
              <a:rPr lang="it-IT" b="1" dirty="0" smtClean="0"/>
              <a:t>2015 </a:t>
            </a:r>
            <a:r>
              <a:rPr lang="it-IT" dirty="0"/>
              <a:t/>
            </a:r>
            <a:br>
              <a:rPr lang="it-IT" dirty="0"/>
            </a:br>
            <a:endParaRPr lang="it-IT" dirty="0"/>
          </a:p>
        </p:txBody>
      </p:sp>
      <p:sp>
        <p:nvSpPr>
          <p:cNvPr id="3" name="Segnaposto contenuto 2"/>
          <p:cNvSpPr>
            <a:spLocks noGrp="1"/>
          </p:cNvSpPr>
          <p:nvPr>
            <p:ph idx="1"/>
          </p:nvPr>
        </p:nvSpPr>
        <p:spPr/>
        <p:txBody>
          <a:bodyPr>
            <a:normAutofit fontScale="85000" lnSpcReduction="20000"/>
          </a:bodyPr>
          <a:lstStyle/>
          <a:p>
            <a:pPr marL="0" indent="0">
              <a:buNone/>
            </a:pPr>
            <a:r>
              <a:rPr lang="it-IT" dirty="0" smtClean="0"/>
              <a:t>36,7 milioni            2,1/anno (dove il 10% hanno meno di 15 anni)</a:t>
            </a:r>
          </a:p>
          <a:p>
            <a:pPr marL="0" indent="0">
              <a:buNone/>
            </a:pPr>
            <a:r>
              <a:rPr lang="it-IT" dirty="0" smtClean="0"/>
              <a:t>17 milioni hanno accesso alla terapia</a:t>
            </a:r>
          </a:p>
          <a:p>
            <a:pPr marL="0" indent="0">
              <a:buNone/>
            </a:pPr>
            <a:endParaRPr lang="it-IT" dirty="0" smtClean="0"/>
          </a:p>
          <a:p>
            <a:pPr marL="0" indent="0" algn="ctr">
              <a:buNone/>
            </a:pPr>
            <a:r>
              <a:rPr lang="it-IT" b="1" dirty="0" smtClean="0"/>
              <a:t>ITALIA</a:t>
            </a:r>
          </a:p>
          <a:p>
            <a:pPr marL="0" indent="0">
              <a:buNone/>
            </a:pPr>
            <a:r>
              <a:rPr lang="it-IT" dirty="0" smtClean="0"/>
              <a:t>140.000 positiv</a:t>
            </a:r>
            <a:r>
              <a:rPr lang="it-IT" i="1" dirty="0" smtClean="0"/>
              <a:t>i (il 18% non sa di essere positivo)              94.000 sotto terapia</a:t>
            </a:r>
          </a:p>
          <a:p>
            <a:pPr marL="0" indent="0">
              <a:buNone/>
            </a:pPr>
            <a:r>
              <a:rPr lang="it-IT" i="1" dirty="0" smtClean="0"/>
              <a:t>50% ha recuperato l’immunità valutata come numero/ml di CD4</a:t>
            </a:r>
          </a:p>
          <a:p>
            <a:pPr marL="0" indent="0">
              <a:buNone/>
            </a:pPr>
            <a:endParaRPr lang="it-IT" b="1" dirty="0" smtClean="0"/>
          </a:p>
          <a:p>
            <a:pPr marL="0" indent="0" algn="ctr">
              <a:buNone/>
            </a:pPr>
            <a:r>
              <a:rPr lang="it-IT" b="1" dirty="0" smtClean="0"/>
              <a:t>		</a:t>
            </a:r>
            <a:endParaRPr lang="it-IT" b="1" dirty="0"/>
          </a:p>
        </p:txBody>
      </p:sp>
      <p:sp>
        <p:nvSpPr>
          <p:cNvPr id="4" name="Freccia a destra 3"/>
          <p:cNvSpPr/>
          <p:nvPr/>
        </p:nvSpPr>
        <p:spPr>
          <a:xfrm>
            <a:off x="2339752" y="1628800"/>
            <a:ext cx="690376" cy="268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destra 5"/>
          <p:cNvSpPr/>
          <p:nvPr/>
        </p:nvSpPr>
        <p:spPr>
          <a:xfrm>
            <a:off x="3635896" y="4024488"/>
            <a:ext cx="670726" cy="268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p:cNvSpPr/>
          <p:nvPr/>
        </p:nvSpPr>
        <p:spPr>
          <a:xfrm>
            <a:off x="7668344" y="3664448"/>
            <a:ext cx="690376" cy="268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72451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algn="ctr"/>
            <a:endParaRPr lang="it-IT" sz="7200" dirty="0" smtClean="0"/>
          </a:p>
          <a:p>
            <a:pPr algn="ctr">
              <a:buNone/>
            </a:pPr>
            <a:r>
              <a:rPr lang="it-IT" sz="7200" dirty="0" smtClean="0"/>
              <a:t>FINE</a:t>
            </a:r>
            <a:endParaRPr lang="it-IT" sz="7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82594"/>
          </a:xfrm>
        </p:spPr>
        <p:txBody>
          <a:bodyPr>
            <a:normAutofit/>
          </a:bodyPr>
          <a:lstStyle/>
          <a:p>
            <a:r>
              <a:rPr lang="it-IT" sz="3200" b="1" dirty="0" smtClean="0"/>
              <a:t>(1) Patogenesi – ruolo della risposta immune</a:t>
            </a:r>
            <a:endParaRPr lang="it-IT" sz="3200" b="1" dirty="0"/>
          </a:p>
        </p:txBody>
      </p:sp>
      <p:sp>
        <p:nvSpPr>
          <p:cNvPr id="3" name="Segnaposto contenuto 2"/>
          <p:cNvSpPr>
            <a:spLocks noGrp="1"/>
          </p:cNvSpPr>
          <p:nvPr>
            <p:ph idx="1"/>
          </p:nvPr>
        </p:nvSpPr>
        <p:spPr>
          <a:xfrm>
            <a:off x="457200" y="1327281"/>
            <a:ext cx="8229600" cy="5126055"/>
          </a:xfrm>
        </p:spPr>
        <p:txBody>
          <a:bodyPr>
            <a:normAutofit fontScale="77500" lnSpcReduction="20000"/>
          </a:bodyPr>
          <a:lstStyle/>
          <a:p>
            <a:pPr algn="just">
              <a:buFont typeface="Wingdings" pitchFamily="2" charset="2"/>
              <a:buChar char="Ø"/>
            </a:pPr>
            <a:r>
              <a:rPr lang="it-IT" sz="2100" dirty="0" smtClean="0">
                <a:latin typeface="+mj-lt"/>
                <a:cs typeface="Arial" pitchFamily="34" charset="0"/>
              </a:rPr>
              <a:t>Nella fase iniziale dell’infezione il soggetto mostra una specifica risposta umorale (anticorpi) e </a:t>
            </a:r>
            <a:r>
              <a:rPr lang="it-IT" sz="2100" dirty="0" err="1" smtClean="0">
                <a:latin typeface="+mj-lt"/>
                <a:cs typeface="Arial" pitchFamily="34" charset="0"/>
              </a:rPr>
              <a:t>cellulo-mediata</a:t>
            </a:r>
            <a:r>
              <a:rPr lang="it-IT" sz="2100" dirty="0" smtClean="0">
                <a:latin typeface="+mj-lt"/>
                <a:cs typeface="Arial" pitchFamily="34" charset="0"/>
              </a:rPr>
              <a:t> (CTL) attivata dal contatto dei T </a:t>
            </a:r>
            <a:r>
              <a:rPr lang="it-IT" sz="2100" dirty="0" err="1" smtClean="0">
                <a:latin typeface="+mj-lt"/>
                <a:cs typeface="Arial" pitchFamily="34" charset="0"/>
              </a:rPr>
              <a:t>helper</a:t>
            </a:r>
            <a:r>
              <a:rPr lang="it-IT" sz="2100" dirty="0" smtClean="0">
                <a:latin typeface="+mj-lt"/>
                <a:cs typeface="Arial" pitchFamily="34" charset="0"/>
              </a:rPr>
              <a:t> con le cellule APC e con la produzione di specifiche </a:t>
            </a:r>
            <a:r>
              <a:rPr lang="it-IT" sz="2100" dirty="0" err="1" smtClean="0">
                <a:latin typeface="+mj-lt"/>
                <a:cs typeface="Arial" pitchFamily="34" charset="0"/>
              </a:rPr>
              <a:t>citochine</a:t>
            </a:r>
            <a:r>
              <a:rPr lang="it-IT" sz="2100" dirty="0" smtClean="0">
                <a:latin typeface="+mj-lt"/>
                <a:cs typeface="Arial" pitchFamily="34" charset="0"/>
              </a:rPr>
              <a:t>. Gli specifici linfociti citotossici CD8 sono in grado di contrastare l’infezione sia direttamente, uccidendo le cellule infette che presentano antigeni di HIV, sia indirettamente producendo citochine con azione antivirale.</a:t>
            </a:r>
          </a:p>
          <a:p>
            <a:pPr algn="just">
              <a:buFont typeface="Wingdings" pitchFamily="2" charset="2"/>
              <a:buChar char="Ø"/>
            </a:pPr>
            <a:endParaRPr lang="it-IT" sz="2100" dirty="0" smtClean="0">
              <a:latin typeface="+mj-lt"/>
              <a:cs typeface="Arial" pitchFamily="34" charset="0"/>
            </a:endParaRPr>
          </a:p>
          <a:p>
            <a:pPr algn="just">
              <a:buFont typeface="Wingdings" pitchFamily="2" charset="2"/>
              <a:buChar char="Ø"/>
            </a:pPr>
            <a:r>
              <a:rPr lang="it-IT" sz="2100" dirty="0" smtClean="0">
                <a:latin typeface="+mj-lt"/>
                <a:cs typeface="Arial" pitchFamily="34" charset="0"/>
              </a:rPr>
              <a:t>La risposta umorale è meno efficace nel contrastare la viremia ed è scarsa la presenza di anticorpi neutralizzanti, per </a:t>
            </a:r>
            <a:r>
              <a:rPr lang="it-IT" sz="2100" b="1" dirty="0" smtClean="0">
                <a:latin typeface="+mj-lt"/>
                <a:cs typeface="Arial" pitchFamily="34" charset="0"/>
              </a:rPr>
              <a:t>l’</a:t>
            </a:r>
            <a:r>
              <a:rPr lang="it-IT" sz="2100" b="1" dirty="0" err="1" smtClean="0">
                <a:latin typeface="+mj-lt"/>
                <a:cs typeface="Arial" pitchFamily="34" charset="0"/>
              </a:rPr>
              <a:t>ipermutabilità</a:t>
            </a:r>
            <a:r>
              <a:rPr lang="it-IT" sz="2100" b="1" dirty="0" smtClean="0">
                <a:latin typeface="+mj-lt"/>
                <a:cs typeface="Arial" pitchFamily="34" charset="0"/>
              </a:rPr>
              <a:t> di </a:t>
            </a:r>
            <a:r>
              <a:rPr lang="it-IT" sz="2100" b="1" dirty="0" err="1" smtClean="0">
                <a:latin typeface="+mj-lt"/>
                <a:cs typeface="Arial" pitchFamily="34" charset="0"/>
              </a:rPr>
              <a:t>env</a:t>
            </a:r>
            <a:r>
              <a:rPr lang="it-IT" sz="2100" b="1" dirty="0" smtClean="0">
                <a:latin typeface="+mj-lt"/>
                <a:cs typeface="Arial" pitchFamily="34" charset="0"/>
              </a:rPr>
              <a:t>.</a:t>
            </a:r>
          </a:p>
          <a:p>
            <a:pPr algn="just">
              <a:buFont typeface="Wingdings" pitchFamily="2" charset="2"/>
              <a:buChar char="Ø"/>
            </a:pPr>
            <a:endParaRPr lang="it-IT" sz="2100" dirty="0" smtClean="0">
              <a:latin typeface="+mj-lt"/>
              <a:cs typeface="Arial" pitchFamily="34" charset="0"/>
            </a:endParaRPr>
          </a:p>
          <a:p>
            <a:pPr algn="just">
              <a:buFont typeface="Wingdings" pitchFamily="2" charset="2"/>
              <a:buChar char="Ø"/>
            </a:pPr>
            <a:r>
              <a:rPr lang="it-IT" sz="2100" dirty="0" smtClean="0">
                <a:latin typeface="+mj-lt"/>
                <a:cs typeface="Arial" pitchFamily="34" charset="0"/>
              </a:rPr>
              <a:t>Ciononostante, HIV continua a replicarsi sequestrato negli organi linfoidi secondari e al riparo dalla risposta immune, con la produzione di nuovi virioni (circa 10</a:t>
            </a:r>
            <a:r>
              <a:rPr lang="it-IT" sz="2100" baseline="30000" dirty="0" smtClean="0">
                <a:latin typeface="+mj-lt"/>
                <a:cs typeface="Arial" pitchFamily="34" charset="0"/>
              </a:rPr>
              <a:t>9</a:t>
            </a:r>
            <a:r>
              <a:rPr lang="it-IT" sz="2100" dirty="0" smtClean="0">
                <a:latin typeface="+mj-lt"/>
                <a:cs typeface="Arial" pitchFamily="34" charset="0"/>
              </a:rPr>
              <a:t>-10</a:t>
            </a:r>
            <a:r>
              <a:rPr lang="it-IT" sz="2100" baseline="30000" dirty="0" smtClean="0">
                <a:latin typeface="+mj-lt"/>
                <a:cs typeface="Arial" pitchFamily="34" charset="0"/>
              </a:rPr>
              <a:t>10</a:t>
            </a:r>
            <a:r>
              <a:rPr lang="it-IT" sz="2100" dirty="0" smtClean="0">
                <a:latin typeface="+mj-lt"/>
                <a:cs typeface="Arial" pitchFamily="34" charset="0"/>
              </a:rPr>
              <a:t> al giorno) che, per </a:t>
            </a:r>
            <a:r>
              <a:rPr lang="it-IT" sz="2100" dirty="0" smtClean="0">
                <a:solidFill>
                  <a:srgbClr val="FF0000"/>
                </a:solidFill>
                <a:latin typeface="+mj-lt"/>
                <a:cs typeface="Arial" pitchFamily="34" charset="0"/>
              </a:rPr>
              <a:t>l’</a:t>
            </a:r>
            <a:r>
              <a:rPr lang="it-IT" sz="2100" dirty="0" err="1" smtClean="0">
                <a:solidFill>
                  <a:srgbClr val="FF0000"/>
                </a:solidFill>
                <a:latin typeface="+mj-lt"/>
                <a:cs typeface="Arial" pitchFamily="34" charset="0"/>
              </a:rPr>
              <a:t>ipermutabilità</a:t>
            </a:r>
            <a:r>
              <a:rPr lang="it-IT" sz="2100" dirty="0" smtClean="0">
                <a:solidFill>
                  <a:srgbClr val="FF0000"/>
                </a:solidFill>
                <a:latin typeface="+mj-lt"/>
                <a:cs typeface="Arial" pitchFamily="34" charset="0"/>
              </a:rPr>
              <a:t> del genoma (soprattutto </a:t>
            </a:r>
            <a:r>
              <a:rPr lang="it-IT" sz="2100" b="1" i="1" dirty="0" err="1" smtClean="0">
                <a:solidFill>
                  <a:srgbClr val="FF0000"/>
                </a:solidFill>
                <a:latin typeface="+mj-lt"/>
                <a:cs typeface="Arial" pitchFamily="34" charset="0"/>
              </a:rPr>
              <a:t>env</a:t>
            </a:r>
            <a:r>
              <a:rPr lang="it-IT" sz="2100" dirty="0" smtClean="0">
                <a:latin typeface="+mj-lt"/>
                <a:cs typeface="Arial" pitchFamily="34" charset="0"/>
              </a:rPr>
              <a:t>), sfuggono alla risposta immune.</a:t>
            </a:r>
          </a:p>
          <a:p>
            <a:pPr algn="just">
              <a:buFont typeface="Wingdings" pitchFamily="2" charset="2"/>
              <a:buChar char="Ø"/>
            </a:pPr>
            <a:endParaRPr lang="it-IT" sz="2100" dirty="0" smtClean="0">
              <a:latin typeface="+mj-lt"/>
              <a:cs typeface="Arial" pitchFamily="34" charset="0"/>
            </a:endParaRPr>
          </a:p>
          <a:p>
            <a:pPr algn="just">
              <a:buFont typeface="Wingdings" pitchFamily="2" charset="2"/>
              <a:buChar char="Ø"/>
            </a:pPr>
            <a:r>
              <a:rPr lang="it-IT" sz="2100" dirty="0" smtClean="0">
                <a:latin typeface="+mj-lt"/>
                <a:cs typeface="Arial" pitchFamily="34" charset="0"/>
              </a:rPr>
              <a:t>Intensificazione ed erronea regolazione nella produzione di </a:t>
            </a:r>
            <a:r>
              <a:rPr lang="it-IT" sz="2100" dirty="0" err="1" smtClean="0">
                <a:latin typeface="+mj-lt"/>
                <a:cs typeface="Arial" pitchFamily="34" charset="0"/>
              </a:rPr>
              <a:t>chemochine</a:t>
            </a:r>
            <a:r>
              <a:rPr lang="it-IT" sz="2100" dirty="0" smtClean="0">
                <a:latin typeface="+mj-lt"/>
                <a:cs typeface="Arial" pitchFamily="34" charset="0"/>
              </a:rPr>
              <a:t> e citochine dovuta a proteine virali come </a:t>
            </a:r>
            <a:r>
              <a:rPr lang="it-IT" sz="2100" dirty="0" err="1" smtClean="0">
                <a:latin typeface="+mj-lt"/>
                <a:cs typeface="Arial" pitchFamily="34" charset="0"/>
              </a:rPr>
              <a:t>Tat</a:t>
            </a:r>
            <a:endParaRPr lang="it-IT" sz="2100" dirty="0" smtClean="0">
              <a:latin typeface="+mj-lt"/>
              <a:cs typeface="Arial" pitchFamily="34" charset="0"/>
            </a:endParaRPr>
          </a:p>
          <a:p>
            <a:pPr algn="just">
              <a:buFont typeface="Wingdings" pitchFamily="2" charset="2"/>
              <a:buChar char="Ø"/>
            </a:pPr>
            <a:endParaRPr lang="it-IT" sz="2100" dirty="0" smtClean="0">
              <a:latin typeface="+mj-lt"/>
              <a:cs typeface="Arial" pitchFamily="34" charset="0"/>
            </a:endParaRPr>
          </a:p>
          <a:p>
            <a:pPr algn="just">
              <a:buFont typeface="Wingdings" pitchFamily="2" charset="2"/>
              <a:buChar char="Ø"/>
            </a:pPr>
            <a:r>
              <a:rPr lang="it-IT" sz="2100" dirty="0" smtClean="0">
                <a:latin typeface="+mj-lt"/>
                <a:cs typeface="Arial" pitchFamily="34" charset="0"/>
              </a:rPr>
              <a:t>HIV, dopo l’integrazione nel genoma cellulare, avvia il suo ciclo di replicazione virale produttiva solo nei linfociti </a:t>
            </a:r>
            <a:r>
              <a:rPr lang="it-IT" sz="2100" b="1" dirty="0" smtClean="0">
                <a:latin typeface="+mj-lt"/>
                <a:cs typeface="Arial" pitchFamily="34" charset="0"/>
              </a:rPr>
              <a:t>T CD4 “attivati”.</a:t>
            </a:r>
          </a:p>
          <a:p>
            <a:pPr algn="just">
              <a:buFont typeface="Wingdings" pitchFamily="2" charset="2"/>
              <a:buChar char="Ø"/>
            </a:pPr>
            <a:endParaRPr lang="it-IT" sz="2100" b="1" dirty="0" smtClean="0">
              <a:latin typeface="+mj-lt"/>
              <a:cs typeface="Arial" pitchFamily="34" charset="0"/>
            </a:endParaRPr>
          </a:p>
          <a:p>
            <a:pPr algn="just">
              <a:buFont typeface="Wingdings" pitchFamily="2" charset="2"/>
              <a:buChar char="Ø"/>
            </a:pPr>
            <a:r>
              <a:rPr lang="it-IT" sz="2100" dirty="0" smtClean="0">
                <a:latin typeface="+mj-lt"/>
                <a:cs typeface="Arial" pitchFamily="34" charset="0"/>
              </a:rPr>
              <a:t>I T CD4 “attivati e infetti si differenziano in </a:t>
            </a:r>
            <a:r>
              <a:rPr lang="it-IT" sz="2100" b="1" dirty="0" smtClean="0">
                <a:latin typeface="+mj-lt"/>
                <a:cs typeface="Arial" pitchFamily="34" charset="0"/>
              </a:rPr>
              <a:t>cellule della memoria </a:t>
            </a:r>
            <a:r>
              <a:rPr lang="it-IT" sz="2100" dirty="0" smtClean="0">
                <a:latin typeface="+mj-lt"/>
                <a:cs typeface="Arial" pitchFamily="34" charset="0"/>
              </a:rPr>
              <a:t>non più attivate ma che formano un importante </a:t>
            </a:r>
            <a:r>
              <a:rPr lang="it-IT" sz="2100" i="1" dirty="0" err="1" smtClean="0">
                <a:latin typeface="+mj-lt"/>
                <a:cs typeface="Arial" pitchFamily="34" charset="0"/>
              </a:rPr>
              <a:t>reservoir</a:t>
            </a:r>
            <a:r>
              <a:rPr lang="it-IT" sz="2100" dirty="0" smtClean="0">
                <a:latin typeface="+mj-lt"/>
                <a:cs typeface="Arial" pitchFamily="34" charset="0"/>
              </a:rPr>
              <a:t> di cellule portatrici del genoma integrato dove il virus, in latenza, può persistere per anni al riparo degli effettori della risposta immune e dai farmaci antivirali</a:t>
            </a:r>
          </a:p>
          <a:p>
            <a:pPr algn="just"/>
            <a:endParaRPr lang="it-IT"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96908"/>
          </a:xfrm>
        </p:spPr>
        <p:txBody>
          <a:bodyPr>
            <a:noAutofit/>
          </a:bodyPr>
          <a:lstStyle/>
          <a:p>
            <a:r>
              <a:rPr lang="it-IT" sz="2800" b="1" dirty="0" smtClean="0"/>
              <a:t>(2) Patogenesi e meccanismo alla base della progressiva diminuzione dei linfociti T CD4</a:t>
            </a:r>
            <a:endParaRPr lang="it-IT" sz="2800" b="1" dirty="0"/>
          </a:p>
        </p:txBody>
      </p:sp>
      <p:sp>
        <p:nvSpPr>
          <p:cNvPr id="3" name="Segnaposto contenuto 2"/>
          <p:cNvSpPr>
            <a:spLocks noGrp="1"/>
          </p:cNvSpPr>
          <p:nvPr>
            <p:ph idx="1"/>
          </p:nvPr>
        </p:nvSpPr>
        <p:spPr>
          <a:xfrm>
            <a:off x="457200" y="1600200"/>
            <a:ext cx="8229600" cy="4997152"/>
          </a:xfrm>
        </p:spPr>
        <p:txBody>
          <a:bodyPr>
            <a:normAutofit fontScale="92500" lnSpcReduction="20000"/>
          </a:bodyPr>
          <a:lstStyle/>
          <a:p>
            <a:pPr algn="just">
              <a:buFont typeface="Wingdings" pitchFamily="2" charset="2"/>
              <a:buChar char="Ø"/>
            </a:pPr>
            <a:r>
              <a:rPr lang="it-IT" sz="1700" dirty="0" smtClean="0">
                <a:latin typeface="Arial" panose="020B0604020202020204" pitchFamily="34" charset="0"/>
                <a:cs typeface="Arial" panose="020B0604020202020204" pitchFamily="34" charset="0"/>
              </a:rPr>
              <a:t>Uccisione diretta a causa dell’infezione virale (circa il 30% dei T CD4)</a:t>
            </a:r>
          </a:p>
          <a:p>
            <a:pPr algn="just">
              <a:buFont typeface="Wingdings" pitchFamily="2" charset="2"/>
              <a:buChar char="Ø"/>
            </a:pPr>
            <a:endParaRPr lang="it-IT" sz="1700" dirty="0" smtClean="0">
              <a:latin typeface="Arial" panose="020B0604020202020204" pitchFamily="34" charset="0"/>
              <a:cs typeface="Arial" panose="020B0604020202020204" pitchFamily="34" charset="0"/>
            </a:endParaRPr>
          </a:p>
          <a:p>
            <a:pPr algn="just">
              <a:buFont typeface="Wingdings" pitchFamily="2" charset="2"/>
              <a:buChar char="Ø"/>
            </a:pPr>
            <a:r>
              <a:rPr lang="it-IT" sz="1700" dirty="0" smtClean="0">
                <a:latin typeface="Arial" panose="020B0604020202020204" pitchFamily="34" charset="0"/>
                <a:cs typeface="Arial" panose="020B0604020202020204" pitchFamily="34" charset="0"/>
              </a:rPr>
              <a:t>Induzione nei linfociti non infetti dei meccanismi di apoptosi e/o autofagia innescati dall’interazione di </a:t>
            </a:r>
            <a:r>
              <a:rPr lang="it-IT" sz="1700" b="1" dirty="0" smtClean="0">
                <a:latin typeface="Arial" panose="020B0604020202020204" pitchFamily="34" charset="0"/>
                <a:cs typeface="Arial" panose="020B0604020202020204" pitchFamily="34" charset="0"/>
              </a:rPr>
              <a:t>gp120</a:t>
            </a:r>
            <a:r>
              <a:rPr lang="it-IT" sz="1700" dirty="0" smtClean="0">
                <a:latin typeface="Arial" panose="020B0604020202020204" pitchFamily="34" charset="0"/>
                <a:cs typeface="Arial" panose="020B0604020202020204" pitchFamily="34" charset="0"/>
              </a:rPr>
              <a:t> (presente sul </a:t>
            </a:r>
            <a:r>
              <a:rPr lang="it-IT" sz="1700" dirty="0" err="1" smtClean="0">
                <a:latin typeface="Arial" panose="020B0604020202020204" pitchFamily="34" charset="0"/>
                <a:cs typeface="Arial" panose="020B0604020202020204" pitchFamily="34" charset="0"/>
              </a:rPr>
              <a:t>pericapside</a:t>
            </a:r>
            <a:r>
              <a:rPr lang="it-IT" sz="1700" dirty="0" smtClean="0">
                <a:latin typeface="Arial" panose="020B0604020202020204" pitchFamily="34" charset="0"/>
                <a:cs typeface="Arial" panose="020B0604020202020204" pitchFamily="34" charset="0"/>
              </a:rPr>
              <a:t> o liberata dalle cellule infette) con il </a:t>
            </a:r>
            <a:r>
              <a:rPr lang="it-IT" sz="1700" dirty="0" err="1" smtClean="0">
                <a:latin typeface="Arial" panose="020B0604020202020204" pitchFamily="34" charset="0"/>
                <a:cs typeface="Arial" panose="020B0604020202020204" pitchFamily="34" charset="0"/>
              </a:rPr>
              <a:t>corecettore</a:t>
            </a:r>
            <a:r>
              <a:rPr lang="it-IT" sz="1700" dirty="0" smtClean="0">
                <a:latin typeface="Arial" panose="020B0604020202020204" pitchFamily="34" charset="0"/>
                <a:cs typeface="Arial" panose="020B0604020202020204" pitchFamily="34" charset="0"/>
              </a:rPr>
              <a:t> CXCR4 presente sui T CD4.</a:t>
            </a:r>
          </a:p>
          <a:p>
            <a:pPr algn="just">
              <a:buFont typeface="Wingdings" pitchFamily="2" charset="2"/>
              <a:buChar char="Ø"/>
            </a:pPr>
            <a:endParaRPr lang="it-IT" sz="1700" dirty="0" smtClean="0">
              <a:latin typeface="Arial" panose="020B0604020202020204" pitchFamily="34" charset="0"/>
              <a:cs typeface="Arial" panose="020B0604020202020204" pitchFamily="34" charset="0"/>
            </a:endParaRPr>
          </a:p>
          <a:p>
            <a:pPr algn="just">
              <a:buFont typeface="Wingdings" pitchFamily="2" charset="2"/>
              <a:buChar char="Ø"/>
            </a:pPr>
            <a:r>
              <a:rPr lang="it-IT" sz="1700" b="1" dirty="0" smtClean="0">
                <a:latin typeface="Arial" panose="020B0604020202020204" pitchFamily="34" charset="0"/>
                <a:cs typeface="Arial" panose="020B0604020202020204" pitchFamily="34" charset="0"/>
              </a:rPr>
              <a:t>Fusione</a:t>
            </a:r>
            <a:r>
              <a:rPr lang="it-IT" sz="1700" dirty="0" smtClean="0">
                <a:latin typeface="Arial" panose="020B0604020202020204" pitchFamily="34" charset="0"/>
                <a:cs typeface="Arial" panose="020B0604020202020204" pitchFamily="34" charset="0"/>
              </a:rPr>
              <a:t> di cellule infettate con cellule non infette.</a:t>
            </a:r>
          </a:p>
          <a:p>
            <a:pPr algn="just">
              <a:buFont typeface="Wingdings" pitchFamily="2" charset="2"/>
              <a:buChar char="Ø"/>
            </a:pPr>
            <a:endParaRPr lang="it-IT" sz="1700" dirty="0" smtClean="0">
              <a:latin typeface="Arial" panose="020B0604020202020204" pitchFamily="34" charset="0"/>
              <a:cs typeface="Arial" panose="020B0604020202020204" pitchFamily="34" charset="0"/>
            </a:endParaRPr>
          </a:p>
          <a:p>
            <a:pPr algn="just">
              <a:buFont typeface="Wingdings" pitchFamily="2" charset="2"/>
              <a:buChar char="Ø"/>
            </a:pPr>
            <a:r>
              <a:rPr lang="it-IT" sz="1700" dirty="0" smtClean="0">
                <a:latin typeface="Arial" panose="020B0604020202020204" pitchFamily="34" charset="0"/>
                <a:cs typeface="Arial" panose="020B0604020202020204" pitchFamily="34" charset="0"/>
              </a:rPr>
              <a:t>Citotossicità delle </a:t>
            </a:r>
            <a:r>
              <a:rPr lang="it-IT" sz="1700" b="1" dirty="0" smtClean="0">
                <a:latin typeface="Arial" panose="020B0604020202020204" pitchFamily="34" charset="0"/>
                <a:cs typeface="Arial" panose="020B0604020202020204" pitchFamily="34" charset="0"/>
              </a:rPr>
              <a:t>cellule NK </a:t>
            </a:r>
            <a:r>
              <a:rPr lang="it-IT" sz="1700" dirty="0" smtClean="0">
                <a:latin typeface="Arial" panose="020B0604020202020204" pitchFamily="34" charset="0"/>
                <a:cs typeface="Arial" panose="020B0604020202020204" pitchFamily="34" charset="0"/>
              </a:rPr>
              <a:t>mediata da anticorpi anti-HIV (ADCC).</a:t>
            </a:r>
          </a:p>
          <a:p>
            <a:pPr algn="just">
              <a:buFont typeface="Wingdings" pitchFamily="2" charset="2"/>
              <a:buChar char="Ø"/>
            </a:pPr>
            <a:endParaRPr lang="it-IT" sz="1700" dirty="0" smtClean="0">
              <a:latin typeface="Arial" panose="020B0604020202020204" pitchFamily="34" charset="0"/>
              <a:cs typeface="Arial" panose="020B0604020202020204" pitchFamily="34" charset="0"/>
            </a:endParaRPr>
          </a:p>
          <a:p>
            <a:pPr algn="just">
              <a:buFont typeface="Wingdings" pitchFamily="2" charset="2"/>
              <a:buChar char="Ø"/>
            </a:pPr>
            <a:r>
              <a:rPr lang="it-IT" sz="1700" dirty="0" smtClean="0">
                <a:latin typeface="Arial" panose="020B0604020202020204" pitchFamily="34" charset="0"/>
                <a:cs typeface="Arial" panose="020B0604020202020204" pitchFamily="34" charset="0"/>
              </a:rPr>
              <a:t>Danno indiretto dei progenitori linfocitari mediato da prodotti virali.</a:t>
            </a:r>
          </a:p>
          <a:p>
            <a:pPr algn="just">
              <a:buFont typeface="Wingdings" pitchFamily="2" charset="2"/>
              <a:buChar char="Ø"/>
            </a:pPr>
            <a:endParaRPr lang="it-IT" sz="1700" dirty="0" smtClean="0">
              <a:latin typeface="Arial" panose="020B0604020202020204" pitchFamily="34" charset="0"/>
              <a:cs typeface="Arial" panose="020B0604020202020204" pitchFamily="34" charset="0"/>
            </a:endParaRPr>
          </a:p>
          <a:p>
            <a:pPr algn="just">
              <a:buFont typeface="Wingdings" pitchFamily="2" charset="2"/>
              <a:buChar char="Ø"/>
            </a:pPr>
            <a:r>
              <a:rPr lang="it-IT" sz="1700" dirty="0" smtClean="0">
                <a:latin typeface="Arial" panose="020B0604020202020204" pitchFamily="34" charset="0"/>
                <a:cs typeface="Arial" panose="020B0604020202020204" pitchFamily="34" charset="0"/>
              </a:rPr>
              <a:t>Azione immunosoppressiva, </a:t>
            </a:r>
            <a:r>
              <a:rPr lang="it-IT" sz="1700" dirty="0" err="1" smtClean="0">
                <a:latin typeface="Arial" panose="020B0604020202020204" pitchFamily="34" charset="0"/>
                <a:cs typeface="Arial" panose="020B0604020202020204" pitchFamily="34" charset="0"/>
              </a:rPr>
              <a:t>apoptotica</a:t>
            </a:r>
            <a:r>
              <a:rPr lang="it-IT" sz="1700" dirty="0" smtClean="0">
                <a:latin typeface="Arial" panose="020B0604020202020204" pitchFamily="34" charset="0"/>
                <a:cs typeface="Arial" panose="020B0604020202020204" pitchFamily="34" charset="0"/>
              </a:rPr>
              <a:t> ed oncogena di </a:t>
            </a:r>
            <a:r>
              <a:rPr lang="it-IT" sz="1700" b="1" dirty="0" err="1" smtClean="0">
                <a:latin typeface="Arial" panose="020B0604020202020204" pitchFamily="34" charset="0"/>
                <a:cs typeface="Arial" panose="020B0604020202020204" pitchFamily="34" charset="0"/>
              </a:rPr>
              <a:t>Tat</a:t>
            </a:r>
            <a:endParaRPr lang="it-IT" sz="1700" b="1" dirty="0" smtClean="0">
              <a:latin typeface="Arial" panose="020B0604020202020204" pitchFamily="34" charset="0"/>
              <a:cs typeface="Arial" panose="020B0604020202020204" pitchFamily="34" charset="0"/>
            </a:endParaRPr>
          </a:p>
          <a:p>
            <a:pPr algn="just">
              <a:buFont typeface="Wingdings" pitchFamily="2" charset="2"/>
              <a:buChar char="Ø"/>
            </a:pPr>
            <a:endParaRPr lang="it-IT" sz="1700" dirty="0" smtClean="0">
              <a:latin typeface="Arial" panose="020B0604020202020204" pitchFamily="34" charset="0"/>
              <a:cs typeface="Arial" panose="020B0604020202020204" pitchFamily="34" charset="0"/>
            </a:endParaRPr>
          </a:p>
          <a:p>
            <a:pPr algn="just">
              <a:buFont typeface="Wingdings" pitchFamily="2" charset="2"/>
              <a:buChar char="Ø"/>
            </a:pPr>
            <a:r>
              <a:rPr lang="it-IT" sz="1700" dirty="0" smtClean="0">
                <a:latin typeface="Arial" panose="020B0604020202020204" pitchFamily="34" charset="0"/>
                <a:cs typeface="Arial" panose="020B0604020202020204" pitchFamily="34" charset="0"/>
              </a:rPr>
              <a:t>Intensificazione ed erronea regolazione nella produzione di </a:t>
            </a:r>
            <a:r>
              <a:rPr lang="it-IT" sz="1700" dirty="0" err="1" smtClean="0">
                <a:latin typeface="Arial" panose="020B0604020202020204" pitchFamily="34" charset="0"/>
                <a:cs typeface="Arial" panose="020B0604020202020204" pitchFamily="34" charset="0"/>
              </a:rPr>
              <a:t>chemochine</a:t>
            </a:r>
            <a:r>
              <a:rPr lang="it-IT" sz="1700" dirty="0" smtClean="0">
                <a:latin typeface="Arial" panose="020B0604020202020204" pitchFamily="34" charset="0"/>
                <a:cs typeface="Arial" panose="020B0604020202020204" pitchFamily="34" charset="0"/>
              </a:rPr>
              <a:t> e citochine dovuta a proteine virali come </a:t>
            </a:r>
            <a:r>
              <a:rPr lang="it-IT" sz="1700" b="1" dirty="0" err="1" smtClean="0">
                <a:latin typeface="Arial" panose="020B0604020202020204" pitchFamily="34" charset="0"/>
                <a:cs typeface="Arial" panose="020B0604020202020204" pitchFamily="34" charset="0"/>
              </a:rPr>
              <a:t>Tat</a:t>
            </a:r>
            <a:r>
              <a:rPr lang="it-IT" sz="1700" b="1" dirty="0" smtClean="0">
                <a:latin typeface="Arial" panose="020B0604020202020204" pitchFamily="34" charset="0"/>
                <a:cs typeface="Arial" panose="020B0604020202020204" pitchFamily="34" charset="0"/>
              </a:rPr>
              <a:t>.</a:t>
            </a:r>
          </a:p>
          <a:p>
            <a:pPr algn="just">
              <a:buFont typeface="Wingdings" pitchFamily="2" charset="2"/>
              <a:buChar char="Ø"/>
            </a:pPr>
            <a:endParaRPr lang="it-IT" sz="1700" dirty="0" smtClean="0">
              <a:latin typeface="Arial" panose="020B0604020202020204" pitchFamily="34" charset="0"/>
              <a:cs typeface="Arial" panose="020B0604020202020204" pitchFamily="34" charset="0"/>
            </a:endParaRPr>
          </a:p>
          <a:p>
            <a:pPr algn="just">
              <a:buFont typeface="Wingdings" pitchFamily="2" charset="2"/>
              <a:buChar char="Ø"/>
            </a:pPr>
            <a:r>
              <a:rPr lang="it-IT" sz="1700" b="1" dirty="0" smtClean="0">
                <a:latin typeface="Arial" panose="020B0604020202020204" pitchFamily="34" charset="0"/>
                <a:cs typeface="Arial" panose="020B0604020202020204" pitchFamily="34" charset="0"/>
              </a:rPr>
              <a:t>Distruzione dei neuroni, che anche se non sono infettati dal virus vengono danneggiati da prodotti virali (gp120 e </a:t>
            </a:r>
            <a:r>
              <a:rPr lang="it-IT" sz="1700" b="1" dirty="0" err="1" smtClean="0">
                <a:latin typeface="Arial" panose="020B0604020202020204" pitchFamily="34" charset="0"/>
                <a:cs typeface="Arial" panose="020B0604020202020204" pitchFamily="34" charset="0"/>
              </a:rPr>
              <a:t>Tat</a:t>
            </a:r>
            <a:r>
              <a:rPr lang="it-IT" sz="1700" b="1" dirty="0" smtClean="0">
                <a:latin typeface="Arial" panose="020B0604020202020204" pitchFamily="34" charset="0"/>
                <a:cs typeface="Arial" panose="020B0604020202020204" pitchFamily="34" charset="0"/>
              </a:rPr>
              <a:t>) e fattori solubili (IL-1, TNF, IL-6)  liberati dalle cellule accessorie presenti nei tessuti di sostegno che HIV può infettare (macrofagi, microglia e </a:t>
            </a:r>
            <a:r>
              <a:rPr lang="it-IT" sz="1700" b="1" dirty="0" err="1" smtClean="0">
                <a:latin typeface="Arial" panose="020B0604020202020204" pitchFamily="34" charset="0"/>
                <a:cs typeface="Arial" panose="020B0604020202020204" pitchFamily="34" charset="0"/>
              </a:rPr>
              <a:t>astrociti</a:t>
            </a:r>
            <a:r>
              <a:rPr lang="it-IT" sz="1700" b="1" dirty="0" smtClean="0">
                <a:latin typeface="Arial" panose="020B0604020202020204" pitchFamily="34" charset="0"/>
                <a:cs typeface="Arial" panose="020B0604020202020204" pitchFamily="34" charset="0"/>
              </a:rPr>
              <a:t>)</a:t>
            </a:r>
            <a:endParaRPr lang="it-IT" sz="17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84"/>
            <a:ext cx="8229600" cy="785818"/>
          </a:xfrm>
        </p:spPr>
        <p:txBody>
          <a:bodyPr>
            <a:noAutofit/>
          </a:bodyPr>
          <a:lstStyle/>
          <a:p>
            <a:r>
              <a:rPr lang="it-IT" sz="3200" b="1" dirty="0" smtClean="0"/>
              <a:t>Epidemiologia di HIV-1</a:t>
            </a:r>
            <a:r>
              <a:rPr lang="it-IT" sz="3600" b="1" dirty="0" smtClean="0"/>
              <a:t/>
            </a:r>
            <a:br>
              <a:rPr lang="it-IT" sz="3600" b="1" dirty="0" smtClean="0"/>
            </a:br>
            <a:r>
              <a:rPr lang="it-IT" sz="2000" dirty="0" smtClean="0"/>
              <a:t>situazione mondiale al 2017</a:t>
            </a:r>
            <a:endParaRPr lang="it-IT" sz="2000" dirty="0"/>
          </a:p>
        </p:txBody>
      </p:sp>
      <p:pic>
        <p:nvPicPr>
          <p:cNvPr id="8195" name="Picture 3" descr="C:\Users\Manservigi\Desktop\Desktop\Microbiologia Medica Antonelli\Capitolo 57\Tab. 57_05.jpg"/>
          <p:cNvPicPr>
            <a:picLocks noChangeAspect="1" noChangeArrowheads="1"/>
          </p:cNvPicPr>
          <p:nvPr/>
        </p:nvPicPr>
        <p:blipFill>
          <a:blip r:embed="rId2" cstate="print"/>
          <a:srcRect l="5663" t="21442" r="5663" b="21442"/>
          <a:stretch>
            <a:fillRect/>
          </a:stretch>
        </p:blipFill>
        <p:spPr bwMode="auto">
          <a:xfrm>
            <a:off x="3656525" y="4314230"/>
            <a:ext cx="5163947" cy="2499146"/>
          </a:xfrm>
          <a:prstGeom prst="rect">
            <a:avLst/>
          </a:prstGeom>
          <a:noFill/>
        </p:spPr>
      </p:pic>
      <p:sp>
        <p:nvSpPr>
          <p:cNvPr id="3" name="CasellaDiTesto 2"/>
          <p:cNvSpPr txBox="1"/>
          <p:nvPr/>
        </p:nvSpPr>
        <p:spPr>
          <a:xfrm>
            <a:off x="179512" y="4351163"/>
            <a:ext cx="3384376" cy="2462213"/>
          </a:xfrm>
          <a:prstGeom prst="rect">
            <a:avLst/>
          </a:prstGeom>
          <a:noFill/>
        </p:spPr>
        <p:txBody>
          <a:bodyPr wrap="square" rtlCol="0">
            <a:spAutoFit/>
          </a:bodyPr>
          <a:lstStyle/>
          <a:p>
            <a:pPr lvl="0" algn="ctr" eaLnBrk="0" fontAlgn="ctr" hangingPunct="0">
              <a:spcBef>
                <a:spcPct val="0"/>
              </a:spcBef>
              <a:spcAft>
                <a:spcPct val="0"/>
              </a:spcAft>
            </a:pPr>
            <a:r>
              <a:rPr lang="it-IT" altLang="it-IT" sz="1400" dirty="0" bmk="">
                <a:solidFill>
                  <a:srgbClr val="3A0000"/>
                </a:solidFill>
                <a:latin typeface="Arial" panose="020B0604020202020204" pitchFamily="34" charset="0"/>
              </a:rPr>
              <a:t>I dati aggiornati del rapporto </a:t>
            </a:r>
            <a:r>
              <a:rPr lang="it-IT" altLang="it-IT" sz="1400" dirty="0" smtClean="0" bmk="">
                <a:solidFill>
                  <a:srgbClr val="3A0000"/>
                </a:solidFill>
                <a:latin typeface="Arial" panose="020B0604020202020204" pitchFamily="34" charset="0"/>
              </a:rPr>
              <a:t>2017 </a:t>
            </a:r>
            <a:r>
              <a:rPr lang="it-IT" altLang="it-IT" sz="1400" dirty="0" bmk="">
                <a:solidFill>
                  <a:srgbClr val="3A0000"/>
                </a:solidFill>
                <a:latin typeface="Arial" panose="020B0604020202020204" pitchFamily="34" charset="0"/>
              </a:rPr>
              <a:t>sull'epidemia di AIDS, presentati dal programma congiunto delle Nazioni Unite sull'HIV-AIDS (UNAIDS) e dell'OMS, stimano </a:t>
            </a:r>
            <a:r>
              <a:rPr lang="it-IT" altLang="it-IT" sz="1400" dirty="0" smtClean="0" bmk="">
                <a:solidFill>
                  <a:srgbClr val="3A0000"/>
                </a:solidFill>
                <a:latin typeface="Arial" panose="020B0604020202020204" pitchFamily="34" charset="0"/>
              </a:rPr>
              <a:t>che </a:t>
            </a:r>
            <a:r>
              <a:rPr lang="it-IT" altLang="it-IT" sz="1400" dirty="0" bmk="">
                <a:solidFill>
                  <a:srgbClr val="3A0000"/>
                </a:solidFill>
                <a:latin typeface="Arial" panose="020B0604020202020204" pitchFamily="34" charset="0"/>
              </a:rPr>
              <a:t>siano circa 35 milioni (32,2 - 38,8) le persone che vivono nel mondo con una infezione da HIV o con AIDS conclamato, 2,3 milioni (1,9 - 2,7) le persone con nuova diagnosi di HIV e 1,6 milioni (1,4 - 1,9) i deceduti nel solo ultimo anno</a:t>
            </a:r>
          </a:p>
        </p:txBody>
      </p:sp>
      <p:pic>
        <p:nvPicPr>
          <p:cNvPr id="6" name="Immagine 5"/>
          <p:cNvPicPr>
            <a:picLocks noChangeAspect="1"/>
          </p:cNvPicPr>
          <p:nvPr/>
        </p:nvPicPr>
        <p:blipFill rotWithShape="1">
          <a:blip r:embed="rId3"/>
          <a:srcRect b="5140"/>
          <a:stretch/>
        </p:blipFill>
        <p:spPr>
          <a:xfrm>
            <a:off x="1553161" y="758434"/>
            <a:ext cx="5410897" cy="355579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Grp="1" noChangeAspect="1" noChangeArrowheads="1"/>
          </p:cNvPicPr>
          <p:nvPr>
            <p:ph idx="1"/>
          </p:nvPr>
        </p:nvPicPr>
        <p:blipFill>
          <a:blip r:embed="rId2" cstate="print"/>
          <a:srcRect/>
          <a:stretch>
            <a:fillRect/>
          </a:stretch>
        </p:blipFill>
        <p:spPr bwMode="auto">
          <a:xfrm>
            <a:off x="355623" y="588961"/>
            <a:ext cx="8180244" cy="5554683"/>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Grp="1" noChangeAspect="1" noChangeArrowheads="1"/>
          </p:cNvPicPr>
          <p:nvPr>
            <p:ph idx="1"/>
          </p:nvPr>
        </p:nvPicPr>
        <p:blipFill>
          <a:blip r:embed="rId2" cstate="print"/>
          <a:srcRect/>
          <a:stretch>
            <a:fillRect/>
          </a:stretch>
        </p:blipFill>
        <p:spPr bwMode="auto">
          <a:xfrm>
            <a:off x="398810" y="699524"/>
            <a:ext cx="8245156" cy="5515558"/>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2" cstate="print"/>
          <a:srcRect b="6335"/>
          <a:stretch>
            <a:fillRect/>
          </a:stretch>
        </p:blipFill>
        <p:spPr bwMode="auto">
          <a:xfrm>
            <a:off x="375157" y="116632"/>
            <a:ext cx="8197371" cy="5323078"/>
          </a:xfrm>
          <a:prstGeom prst="rect">
            <a:avLst/>
          </a:prstGeom>
          <a:noFill/>
          <a:ln w="9525" algn="ctr">
            <a:noFill/>
            <a:miter lim="800000"/>
            <a:headEnd/>
            <a:tailEnd/>
          </a:ln>
          <a:effectLst/>
        </p:spPr>
      </p:pic>
      <p:sp>
        <p:nvSpPr>
          <p:cNvPr id="3" name="Freccia in su 2"/>
          <p:cNvSpPr/>
          <p:nvPr/>
        </p:nvSpPr>
        <p:spPr>
          <a:xfrm>
            <a:off x="4932040" y="5445224"/>
            <a:ext cx="288032"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5004048" y="5805264"/>
            <a:ext cx="2160240" cy="646331"/>
          </a:xfrm>
          <a:prstGeom prst="rect">
            <a:avLst/>
          </a:prstGeom>
          <a:noFill/>
        </p:spPr>
        <p:txBody>
          <a:bodyPr wrap="square" rtlCol="0">
            <a:spAutoFit/>
          </a:bodyPr>
          <a:lstStyle/>
          <a:p>
            <a:pPr algn="ctr"/>
            <a:r>
              <a:rPr lang="it-IT" b="1" dirty="0" smtClean="0"/>
              <a:t>Introduzione della</a:t>
            </a:r>
          </a:p>
          <a:p>
            <a:pPr algn="ctr"/>
            <a:r>
              <a:rPr lang="it-IT" b="1" dirty="0" smtClean="0"/>
              <a:t>HAART</a:t>
            </a:r>
            <a:endParaRPr lang="it-IT"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116013" y="404813"/>
            <a:ext cx="7340600" cy="720725"/>
          </a:xfrm>
        </p:spPr>
        <p:txBody>
          <a:bodyPr/>
          <a:lstStyle/>
          <a:p>
            <a:pPr eaLnBrk="1" hangingPunct="1"/>
            <a:r>
              <a:rPr lang="it-IT" sz="2800" b="1" smtClean="0">
                <a:solidFill>
                  <a:schemeClr val="accent2"/>
                </a:solidFill>
              </a:rPr>
              <a:t>Diagnosi</a:t>
            </a:r>
          </a:p>
        </p:txBody>
      </p:sp>
      <p:graphicFrame>
        <p:nvGraphicFramePr>
          <p:cNvPr id="2114" name="Group 66"/>
          <p:cNvGraphicFramePr>
            <a:graphicFrameLocks noGrp="1"/>
          </p:cNvGraphicFramePr>
          <p:nvPr/>
        </p:nvGraphicFramePr>
        <p:xfrm>
          <a:off x="395288" y="1125538"/>
          <a:ext cx="8497887" cy="2346960"/>
        </p:xfrm>
        <a:graphic>
          <a:graphicData uri="http://schemas.openxmlformats.org/drawingml/2006/table">
            <a:tbl>
              <a:tblPr/>
              <a:tblGrid>
                <a:gridCol w="8497887">
                  <a:extLst>
                    <a:ext uri="{9D8B030D-6E8A-4147-A177-3AD203B41FA5}">
                      <a16:colId xmlns:a16="http://schemas.microsoft.com/office/drawing/2014/main" val="20000"/>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1" u="none" strike="noStrike" cap="none" normalizeH="0" baseline="0" dirty="0" smtClean="0">
                          <a:ln>
                            <a:noFill/>
                          </a:ln>
                          <a:solidFill>
                            <a:schemeClr val="accent2"/>
                          </a:solidFill>
                          <a:effectLst/>
                          <a:latin typeface="Arial" charset="0"/>
                        </a:rPr>
                        <a:t>Diagnostica delle infezioni da HIV: contributi del laboratorio</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rPr>
                        <a:t>             1. Diagnosi di infezione acuta primaria </a:t>
                      </a:r>
                    </a:p>
                  </a:txBody>
                  <a:tcPr horzOverflow="overflow">
                    <a:lnL cap="flat">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30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rPr>
                        <a:t>             2. Formulazione di un giudizio prognostico</a:t>
                      </a:r>
                    </a:p>
                  </a:txBody>
                  <a:tcP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rPr>
                        <a:t>             3. Decisione di iniziare il trattamento chemioterapico</a:t>
                      </a:r>
                    </a:p>
                  </a:txBody>
                  <a:tcP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330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rPr>
                        <a:t>             4. Monitoraggio in corso di terapia</a:t>
                      </a:r>
                    </a:p>
                  </a:txBody>
                  <a:tcP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rPr>
                        <a:t>             5. Modificazione del trattamento chemioterapico</a:t>
                      </a:r>
                    </a:p>
                  </a:txBody>
                  <a:tcP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rPr>
                        <a:t>             6. Diagnosi delle infezioni che accompagnano il quadro clinico di AIDS</a:t>
                      </a:r>
                    </a:p>
                  </a:txBody>
                  <a:tcPr horzOverflow="overflow">
                    <a:lnL cap="flat">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216" name="Group 168"/>
          <p:cNvGraphicFramePr>
            <a:graphicFrameLocks noGrp="1"/>
          </p:cNvGraphicFramePr>
          <p:nvPr/>
        </p:nvGraphicFramePr>
        <p:xfrm>
          <a:off x="395288" y="4149725"/>
          <a:ext cx="8424862" cy="2255520"/>
        </p:xfrm>
        <a:graphic>
          <a:graphicData uri="http://schemas.openxmlformats.org/drawingml/2006/table">
            <a:tbl>
              <a:tblPr/>
              <a:tblGrid>
                <a:gridCol w="4213225">
                  <a:extLst>
                    <a:ext uri="{9D8B030D-6E8A-4147-A177-3AD203B41FA5}">
                      <a16:colId xmlns:a16="http://schemas.microsoft.com/office/drawing/2014/main" val="20000"/>
                    </a:ext>
                  </a:extLst>
                </a:gridCol>
                <a:gridCol w="4211637">
                  <a:extLst>
                    <a:ext uri="{9D8B030D-6E8A-4147-A177-3AD203B41FA5}">
                      <a16:colId xmlns:a16="http://schemas.microsoft.com/office/drawing/2014/main" val="20001"/>
                    </a:ext>
                  </a:extLst>
                </a:gridCol>
              </a:tblGrid>
              <a:tr h="21748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1" u="none" strike="noStrike" cap="none" normalizeH="0" baseline="0" dirty="0" smtClean="0">
                          <a:ln>
                            <a:noFill/>
                          </a:ln>
                          <a:solidFill>
                            <a:schemeClr val="accent2"/>
                          </a:solidFill>
                          <a:effectLst/>
                          <a:latin typeface="Arial" charset="0"/>
                        </a:rPr>
                        <a:t>Approcci diagnostici alle infezioni da HIV</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extLst>
                  <a:ext uri="{0D108BD9-81ED-4DB2-BD59-A6C34878D82A}">
                    <a16:rowId xmlns:a16="http://schemas.microsoft.com/office/drawing/2014/main" val="10000"/>
                  </a:ext>
                </a:extLst>
              </a:tr>
              <a:tr h="217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Arial" charset="0"/>
                        </a:rPr>
                        <a:t>Diagnosi diretta</a:t>
                      </a: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Arial" charset="0"/>
                        </a:rPr>
                        <a:t>Diagnosi sierologica</a:t>
                      </a: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9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err="1" smtClean="0">
                          <a:ln>
                            <a:noFill/>
                          </a:ln>
                          <a:solidFill>
                            <a:schemeClr val="tx1"/>
                          </a:solidFill>
                          <a:effectLst/>
                          <a:latin typeface="Arial" charset="0"/>
                        </a:rPr>
                        <a:t>Antigenemia</a:t>
                      </a:r>
                      <a:r>
                        <a:rPr kumimoji="0" lang="it-IT" sz="1600" b="0" i="0" u="none" strike="noStrike" cap="none" normalizeH="0" baseline="0" dirty="0" smtClean="0">
                          <a:ln>
                            <a:noFill/>
                          </a:ln>
                          <a:solidFill>
                            <a:schemeClr val="tx1"/>
                          </a:solidFill>
                          <a:effectLst/>
                          <a:latin typeface="Arial" charset="0"/>
                        </a:rPr>
                        <a:t> (p24)</a:t>
                      </a: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rPr>
                        <a:t>Test immunoenzimatici</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219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rPr>
                        <a:t>Isolamento virale</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rPr>
                        <a:t>Western blot</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217488">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rPr>
                        <a:t>Tecniche biomolecolari per il rilevamento di acidi nucleici</a:t>
                      </a:r>
                    </a:p>
                  </a:txBody>
                  <a:tcPr horzOverflow="overflow">
                    <a:lnL cap="flat">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extLst>
                  <a:ext uri="{0D108BD9-81ED-4DB2-BD59-A6C34878D82A}">
                    <a16:rowId xmlns:a16="http://schemas.microsoft.com/office/drawing/2014/main" val="10004"/>
                  </a:ext>
                </a:extLst>
              </a:tr>
              <a:tr h="219075">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rPr>
                        <a:t>In pazienti sotto trattamento terapeutico, la valutazione della resistenza ai farmaci può essere effettuata mediante tecniche automatizzate di sequenziamento dell’RNA virale</a:t>
                      </a:r>
                    </a:p>
                  </a:txBody>
                  <a:tcP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11188" y="274638"/>
            <a:ext cx="8075612" cy="706437"/>
          </a:xfrm>
        </p:spPr>
        <p:txBody>
          <a:bodyPr/>
          <a:lstStyle/>
          <a:p>
            <a:pPr eaLnBrk="1" hangingPunct="1"/>
            <a:r>
              <a:rPr lang="it-IT" sz="2800" b="1" smtClean="0">
                <a:solidFill>
                  <a:schemeClr val="accent2"/>
                </a:solidFill>
              </a:rPr>
              <a:t>DIAGNOSI DI LABORATORIO</a:t>
            </a:r>
          </a:p>
        </p:txBody>
      </p:sp>
      <p:sp>
        <p:nvSpPr>
          <p:cNvPr id="3075" name="Rectangle 3"/>
          <p:cNvSpPr>
            <a:spLocks noGrp="1" noChangeArrowheads="1"/>
          </p:cNvSpPr>
          <p:nvPr>
            <p:ph type="body" idx="1"/>
          </p:nvPr>
        </p:nvSpPr>
        <p:spPr>
          <a:xfrm>
            <a:off x="468313" y="1341438"/>
            <a:ext cx="8229600" cy="5111750"/>
          </a:xfrm>
        </p:spPr>
        <p:txBody>
          <a:bodyPr/>
          <a:lstStyle/>
          <a:p>
            <a:pPr eaLnBrk="1" hangingPunct="1">
              <a:buClr>
                <a:schemeClr val="accent2"/>
              </a:buClr>
              <a:buFont typeface="Wingdings" pitchFamily="2" charset="2"/>
              <a:buChar char="q"/>
            </a:pPr>
            <a:r>
              <a:rPr lang="it-IT" sz="2400" b="1" smtClean="0">
                <a:solidFill>
                  <a:schemeClr val="accent2"/>
                </a:solidFill>
              </a:rPr>
              <a:t>Ricerca di anticorpi</a:t>
            </a:r>
            <a:r>
              <a:rPr lang="it-IT" sz="2400" smtClean="0"/>
              <a:t> specifici per HIV nel siero (sieropositività) mediante reazioni immunoenzimatiche:</a:t>
            </a:r>
          </a:p>
          <a:p>
            <a:pPr eaLnBrk="1" hangingPunct="1">
              <a:buClr>
                <a:schemeClr val="accent2"/>
              </a:buClr>
              <a:buFont typeface="Wingdings" pitchFamily="2" charset="2"/>
              <a:buNone/>
            </a:pPr>
            <a:r>
              <a:rPr lang="it-IT" sz="2400" smtClean="0"/>
              <a:t>	</a:t>
            </a:r>
            <a:r>
              <a:rPr lang="it-IT" sz="2400" b="1" smtClean="0"/>
              <a:t>(a) ELISA</a:t>
            </a:r>
            <a:r>
              <a:rPr lang="it-IT" sz="2400" smtClean="0"/>
              <a:t> (1° test)</a:t>
            </a:r>
          </a:p>
          <a:p>
            <a:pPr eaLnBrk="1" hangingPunct="1">
              <a:buClr>
                <a:schemeClr val="accent2"/>
              </a:buClr>
              <a:buFont typeface="Wingdings" pitchFamily="2" charset="2"/>
              <a:buNone/>
            </a:pPr>
            <a:r>
              <a:rPr lang="it-IT" sz="2400" smtClean="0"/>
              <a:t>	</a:t>
            </a:r>
            <a:r>
              <a:rPr lang="it-IT" sz="2400" b="1" smtClean="0"/>
              <a:t>(b) immunoblotting</a:t>
            </a:r>
            <a:r>
              <a:rPr lang="it-IT" sz="2400" smtClean="0"/>
              <a:t> (2° test di conferma) nei confronti di antigeni ricombinanti che rappresentano le principali proteine strutturali di HIV (es. gp120, gp41, p24, p17)</a:t>
            </a:r>
          </a:p>
          <a:p>
            <a:pPr eaLnBrk="1" hangingPunct="1">
              <a:buClr>
                <a:schemeClr val="accent2"/>
              </a:buClr>
              <a:buFont typeface="Wingdings" pitchFamily="2" charset="2"/>
              <a:buNone/>
            </a:pPr>
            <a:endParaRPr lang="it-IT" sz="2400" smtClean="0"/>
          </a:p>
          <a:p>
            <a:pPr eaLnBrk="1" hangingPunct="1">
              <a:lnSpc>
                <a:spcPct val="80000"/>
              </a:lnSpc>
              <a:buClr>
                <a:schemeClr val="accent2"/>
              </a:buClr>
              <a:buFont typeface="Wingdings" pitchFamily="2" charset="2"/>
              <a:buNone/>
            </a:pPr>
            <a:r>
              <a:rPr lang="it-IT" sz="2000" smtClean="0"/>
              <a:t>I limiti d’utilizzo per una diagnosi d’infezione sono: 1) l’assenza</a:t>
            </a:r>
            <a:r>
              <a:rPr lang="it-IT" sz="2400" smtClean="0"/>
              <a:t> </a:t>
            </a:r>
            <a:r>
              <a:rPr lang="it-IT" sz="2000" smtClean="0"/>
              <a:t>di </a:t>
            </a:r>
          </a:p>
          <a:p>
            <a:pPr eaLnBrk="1" hangingPunct="1">
              <a:lnSpc>
                <a:spcPct val="80000"/>
              </a:lnSpc>
              <a:buClr>
                <a:schemeClr val="accent2"/>
              </a:buClr>
              <a:buFont typeface="Wingdings" pitchFamily="2" charset="2"/>
              <a:buNone/>
            </a:pPr>
            <a:r>
              <a:rPr lang="it-IT" sz="2000" smtClean="0"/>
              <a:t>anticorpi nella fase iniziale dell’infezione (3-4 settimane); 2) la ricerca</a:t>
            </a:r>
          </a:p>
          <a:p>
            <a:pPr eaLnBrk="1" hangingPunct="1">
              <a:lnSpc>
                <a:spcPct val="80000"/>
              </a:lnSpc>
              <a:buClr>
                <a:schemeClr val="accent2"/>
              </a:buClr>
              <a:buFont typeface="Wingdings" pitchFamily="2" charset="2"/>
              <a:buNone/>
            </a:pPr>
            <a:r>
              <a:rPr lang="it-IT" sz="2000" smtClean="0"/>
              <a:t>nei neonati da madri infette con HIV che possiedono gli anticorpi </a:t>
            </a:r>
          </a:p>
          <a:p>
            <a:pPr eaLnBrk="1" hangingPunct="1">
              <a:lnSpc>
                <a:spcPct val="80000"/>
              </a:lnSpc>
              <a:buClr>
                <a:schemeClr val="accent2"/>
              </a:buClr>
              <a:buFont typeface="Wingdings" pitchFamily="2" charset="2"/>
              <a:buNone/>
            </a:pPr>
            <a:r>
              <a:rPr lang="it-IT" sz="2000" smtClean="0"/>
              <a:t>materni; 3) in alcuni soggetti infetti che possono dare risultati di dubbia </a:t>
            </a:r>
          </a:p>
          <a:p>
            <a:pPr eaLnBrk="1" hangingPunct="1">
              <a:lnSpc>
                <a:spcPct val="80000"/>
              </a:lnSpc>
              <a:buClr>
                <a:schemeClr val="accent2"/>
              </a:buClr>
              <a:buFont typeface="Wingdings" pitchFamily="2" charset="2"/>
              <a:buNone/>
            </a:pPr>
            <a:r>
              <a:rPr lang="it-IT" sz="2000" smtClean="0"/>
              <a:t>positività (risultati </a:t>
            </a:r>
            <a:r>
              <a:rPr lang="it-IT" sz="2000" i="1" smtClean="0"/>
              <a:t>borderline</a:t>
            </a:r>
            <a:r>
              <a:rPr lang="it-IT" sz="2000" smtClean="0"/>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1923</TotalTime>
  <Words>1962</Words>
  <Application>Microsoft Office PowerPoint</Application>
  <PresentationFormat>Presentazione su schermo (4:3)</PresentationFormat>
  <Paragraphs>150</Paragraphs>
  <Slides>18</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18</vt:i4>
      </vt:variant>
    </vt:vector>
  </HeadingPairs>
  <TitlesOfParts>
    <vt:vector size="25" baseType="lpstr">
      <vt:lpstr>Arial</vt:lpstr>
      <vt:lpstr>Calibri</vt:lpstr>
      <vt:lpstr>Cambria</vt:lpstr>
      <vt:lpstr>Symbol</vt:lpstr>
      <vt:lpstr>Times New Roman</vt:lpstr>
      <vt:lpstr>Wingdings</vt:lpstr>
      <vt:lpstr>Tema di Office</vt:lpstr>
      <vt:lpstr>Fattori dell’ospite e fattori virali in grado di influenzare il decorso della malattia</vt:lpstr>
      <vt:lpstr>(1) Patogenesi – ruolo della risposta immune</vt:lpstr>
      <vt:lpstr>(2) Patogenesi e meccanismo alla base della progressiva diminuzione dei linfociti T CD4</vt:lpstr>
      <vt:lpstr>Epidemiologia di HIV-1 situazione mondiale al 2017</vt:lpstr>
      <vt:lpstr>Presentazione standard di PowerPoint</vt:lpstr>
      <vt:lpstr>Presentazione standard di PowerPoint</vt:lpstr>
      <vt:lpstr>Presentazione standard di PowerPoint</vt:lpstr>
      <vt:lpstr>Diagnosi</vt:lpstr>
      <vt:lpstr>DIAGNOSI DI LABORATORIO</vt:lpstr>
      <vt:lpstr>Presentazione standard di PowerPoint</vt:lpstr>
      <vt:lpstr>Farmaci anti HIV-1</vt:lpstr>
      <vt:lpstr>Linee guida internazionali per la terapia antiretrovirale</vt:lpstr>
      <vt:lpstr>Terapia antiretrovirale combinata potente - HAART</vt:lpstr>
      <vt:lpstr>Problemi legati al fallimento terapeutico</vt:lpstr>
      <vt:lpstr>Presentazione standard di PowerPoint</vt:lpstr>
      <vt:lpstr>Presentazione standard di PowerPoint</vt:lpstr>
      <vt:lpstr>HIV positivi nel mondo 2015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 Windows</dc:creator>
  <cp:lastModifiedBy>Roberto Manservigi</cp:lastModifiedBy>
  <cp:revision>135</cp:revision>
  <dcterms:created xsi:type="dcterms:W3CDTF">2009-05-29T15:05:05Z</dcterms:created>
  <dcterms:modified xsi:type="dcterms:W3CDTF">2019-05-19T16:48:30Z</dcterms:modified>
</cp:coreProperties>
</file>