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3" r:id="rId4"/>
    <p:sldId id="284" r:id="rId5"/>
    <p:sldId id="344" r:id="rId6"/>
    <p:sldId id="259" r:id="rId7"/>
    <p:sldId id="314" r:id="rId8"/>
    <p:sldId id="319" r:id="rId9"/>
    <p:sldId id="315" r:id="rId10"/>
    <p:sldId id="285" r:id="rId11"/>
    <p:sldId id="365" r:id="rId12"/>
    <p:sldId id="359" r:id="rId13"/>
    <p:sldId id="368" r:id="rId14"/>
    <p:sldId id="366" r:id="rId15"/>
    <p:sldId id="349" r:id="rId16"/>
    <p:sldId id="367" r:id="rId17"/>
    <p:sldId id="30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CB8F-20DD-42B5-B709-E69B875FC1D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9B21-7831-4FAF-B96E-88149DDE10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47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5828-4102-4F76-97DC-09A22387310C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9921-FED8-4CCD-A83A-166E4BCEDF8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servigi\Desktop\Desktop\Lezioni e Laboratori\Microbiologia Medica Antonelli\Capitolo 55\Tab. 55_01.jpg"/>
          <p:cNvPicPr>
            <a:picLocks noChangeAspect="1" noChangeArrowheads="1"/>
          </p:cNvPicPr>
          <p:nvPr/>
        </p:nvPicPr>
        <p:blipFill>
          <a:blip r:embed="rId2" cstate="print"/>
          <a:srcRect l="8558" t="31642" r="9469" b="28855"/>
          <a:stretch>
            <a:fillRect/>
          </a:stretch>
        </p:blipFill>
        <p:spPr bwMode="auto">
          <a:xfrm>
            <a:off x="1907704" y="44624"/>
            <a:ext cx="7166600" cy="2588531"/>
          </a:xfrm>
          <a:prstGeom prst="rect">
            <a:avLst/>
          </a:prstGeom>
          <a:noFill/>
        </p:spPr>
      </p:pic>
      <p:pic>
        <p:nvPicPr>
          <p:cNvPr id="4" name="Picture 2" descr="C:\Users\Manservigi\Desktop\Desktop\Microbiologia Medica Antonelli\Capitolo 57\Tab. 57_01.jpg"/>
          <p:cNvPicPr>
            <a:picLocks noChangeAspect="1" noChangeArrowheads="1"/>
          </p:cNvPicPr>
          <p:nvPr/>
        </p:nvPicPr>
        <p:blipFill>
          <a:blip r:embed="rId3" cstate="print"/>
          <a:srcRect l="7675" t="25363" r="8845" b="21332"/>
          <a:stretch>
            <a:fillRect/>
          </a:stretch>
        </p:blipFill>
        <p:spPr bwMode="auto">
          <a:xfrm>
            <a:off x="1835696" y="3284984"/>
            <a:ext cx="7272808" cy="348063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07504" y="1124744"/>
            <a:ext cx="175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Famiglia</a:t>
            </a:r>
            <a:r>
              <a:rPr lang="it-IT" sz="2400" dirty="0" smtClean="0"/>
              <a:t> </a:t>
            </a:r>
          </a:p>
          <a:p>
            <a:r>
              <a:rPr lang="it-IT" sz="2400" b="1" i="1" dirty="0" err="1" smtClean="0"/>
              <a:t>Retroviridae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4437112"/>
            <a:ext cx="14337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Genere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Lentivirus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29262" y="2636912"/>
            <a:ext cx="727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 smtClean="0"/>
              <a:t>*HTLV-1 è associato ad una rara forma  di leucemia/linfoma  dell’adulto a cellule T (ATLL) presente prevalentemente in Giappone.  In Europa è presente in alcuni gruppi  «a rischio» come i tossicodipendenti. L’infezione si trasmette per via sessuale, ematogena e verticale e l’incidenza della malattia è dell’0,1-5% dei soggetti infetti. La morte avviene dopo  alcune settimane-un anno dall’inizio dei sintomi ed è dovuta ad infezioni polmonari, dovute a grave immunodeficienza, e </a:t>
            </a:r>
            <a:r>
              <a:rPr lang="it-IT" sz="1000" dirty="0" err="1" smtClean="0"/>
              <a:t>coagulopatie</a:t>
            </a:r>
            <a:r>
              <a:rPr lang="it-IT" sz="1000" dirty="0" smtClean="0"/>
              <a:t> intravascolari.</a:t>
            </a:r>
            <a:endParaRPr lang="it-IT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072198" y="4929198"/>
            <a:ext cx="21431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pic>
        <p:nvPicPr>
          <p:cNvPr id="6" name="Picture 2" descr="C:\Users\Manservigi\Documents\Scansioni personali\scansione0414.tif"/>
          <p:cNvPicPr>
            <a:picLocks noChangeAspect="1" noChangeArrowheads="1"/>
          </p:cNvPicPr>
          <p:nvPr/>
        </p:nvPicPr>
        <p:blipFill>
          <a:blip r:embed="rId2" cstate="print"/>
          <a:srcRect l="16651" t="25496" r="7663" b="5444"/>
          <a:stretch>
            <a:fillRect/>
          </a:stretch>
        </p:blipFill>
        <p:spPr bwMode="auto">
          <a:xfrm>
            <a:off x="179512" y="476672"/>
            <a:ext cx="4384570" cy="5963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4608512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(1a) Fattori cellulari e virali (</a:t>
            </a:r>
            <a:r>
              <a:rPr lang="it-IT" b="1" i="1" dirty="0" err="1" smtClean="0"/>
              <a:t>tat</a:t>
            </a:r>
            <a:r>
              <a:rPr lang="it-IT" b="1" i="1" dirty="0" smtClean="0"/>
              <a:t> e </a:t>
            </a:r>
            <a:r>
              <a:rPr lang="it-IT" b="1" i="1" dirty="0" err="1" smtClean="0"/>
              <a:t>rev</a:t>
            </a:r>
            <a:r>
              <a:rPr lang="it-IT" b="1" dirty="0" smtClean="0"/>
              <a:t>) che controllano la trascrizione del genoma di HIV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52528" y="1261204"/>
            <a:ext cx="4283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Il processo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trascrittivo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può essere diviso in due fasi, una </a:t>
            </a:r>
            <a:r>
              <a:rPr lang="it-IT" sz="14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fase precoce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in cui vengono espressi i geni regolatori, e una </a:t>
            </a:r>
            <a:r>
              <a:rPr lang="it-IT" sz="14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fase tardiva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in cui vengono espressi i geni strutturali ed a cui segue l’assemblaggio del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nucleocapside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Nella fase precoce, il trascritto primario viene elaborato in una classe di trascritti di piccole dimensioni, definiti </a:t>
            </a:r>
            <a:r>
              <a:rPr lang="it-IT" sz="140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multi-spliced</a:t>
            </a:r>
            <a:r>
              <a:rPr lang="it-IT" sz="140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corrispondenti ai singoli geni che codificano le proteine regolatrici ed accessorie. In particolare, 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la proteina regolatrice che viene espressa all’inizio del processo </a:t>
            </a:r>
            <a:r>
              <a:rPr lang="it-IT" sz="1400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replicativo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è la proteina </a:t>
            </a:r>
            <a:r>
              <a:rPr lang="it-IT" sz="1400" b="1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Tat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che rientra nel nucleo, si lega alle sequenze </a:t>
            </a:r>
            <a:r>
              <a:rPr lang="it-IT" sz="14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TAR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presenti all’inizio degli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mRNA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virali, ed è essenziale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affinchè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il processo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trascrittivo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del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provirus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avvenga regolarmente.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La proteina </a:t>
            </a:r>
            <a:r>
              <a:rPr lang="it-IT" sz="1400" b="1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Rev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segna il passaggio dalla fase precoce a quella tardiva 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poiché rientra nel nucleo e, una volta prodotta in quantità sufficiente, si lega a specifiche sequenze (</a:t>
            </a:r>
            <a:r>
              <a:rPr lang="it-IT" sz="140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Rev-responsive</a:t>
            </a:r>
            <a:r>
              <a:rPr lang="it-IT" sz="140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element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o </a:t>
            </a:r>
            <a:r>
              <a:rPr lang="it-IT" sz="14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RRE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 presenti nella regione </a:t>
            </a:r>
            <a:r>
              <a:rPr lang="it-IT" sz="140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env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dei trascritti primari, proteggendoli dagli </a:t>
            </a:r>
            <a:r>
              <a:rPr lang="it-IT" sz="14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spliceosomi</a:t>
            </a:r>
            <a:r>
              <a:rPr lang="it-IT" sz="14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nucleari e 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permettendo l’esportazione dal nucleo al citoplasma degli </a:t>
            </a:r>
            <a:r>
              <a:rPr lang="it-IT" sz="1400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mRNA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di maggiori dimensioni (bloccando , allo stesso tempo, la produzione degli </a:t>
            </a:r>
            <a:r>
              <a:rPr lang="it-IT" sz="1400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mRNA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multi-spliced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 la sintesi delle proteine regolatrici).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(1b) Ruolo di </a:t>
            </a:r>
            <a:r>
              <a:rPr lang="it-IT" sz="2800" b="1" dirty="0" err="1" smtClean="0"/>
              <a:t>Tat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107504" y="821605"/>
            <a:ext cx="568863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/>
              <a:t>Nella fase di latenza/riattivazione uno dei fattori virali più importanti nel determinare un processo </a:t>
            </a:r>
            <a:r>
              <a:rPr lang="it-IT" sz="1700" dirty="0" err="1" smtClean="0"/>
              <a:t>trascrittivo</a:t>
            </a:r>
            <a:r>
              <a:rPr lang="it-IT" sz="1700" dirty="0" smtClean="0"/>
              <a:t> efficiente è la proteina </a:t>
            </a:r>
            <a:r>
              <a:rPr lang="it-IT" sz="1700" dirty="0" err="1" smtClean="0"/>
              <a:t>Tat</a:t>
            </a:r>
            <a:r>
              <a:rPr lang="it-IT" sz="1700" dirty="0" smtClean="0"/>
              <a:t> di HIV. La RNA polimerasi cellulare possiede, infatti, una scarsa efficienza </a:t>
            </a:r>
            <a:r>
              <a:rPr lang="it-IT" sz="1700" dirty="0" err="1" smtClean="0"/>
              <a:t>trascrizionale</a:t>
            </a:r>
            <a:r>
              <a:rPr lang="it-IT" sz="1700" dirty="0" smtClean="0"/>
              <a:t> con la produzione di trascritti abortivi (corte sequenze non funzionali di </a:t>
            </a:r>
            <a:r>
              <a:rPr lang="it-IT" sz="1700" dirty="0" err="1" smtClean="0"/>
              <a:t>mRNA</a:t>
            </a:r>
            <a:r>
              <a:rPr lang="it-IT" sz="1700" dirty="0" smtClean="0"/>
              <a:t>), con l’eccezione di un </a:t>
            </a:r>
            <a:r>
              <a:rPr lang="it-IT" sz="1700" b="1" dirty="0" smtClean="0"/>
              <a:t>numero limitato di trascritti primari</a:t>
            </a:r>
            <a:r>
              <a:rPr lang="it-IT" sz="1700" dirty="0" smtClean="0"/>
              <a:t>. Questi ultimi, in seguito ad elaborazione </a:t>
            </a:r>
            <a:r>
              <a:rPr lang="it-IT" sz="1700" dirty="0"/>
              <a:t>(</a:t>
            </a:r>
            <a:r>
              <a:rPr lang="it-IT" sz="1700" i="1" dirty="0" err="1" smtClean="0"/>
              <a:t>splicing</a:t>
            </a:r>
            <a:r>
              <a:rPr lang="it-IT" sz="1700" i="1" dirty="0" smtClean="0"/>
              <a:t>)</a:t>
            </a:r>
            <a:r>
              <a:rPr lang="it-IT" sz="1700" dirty="0" smtClean="0"/>
              <a:t> nucleare concorrono alla formazione di molecole di </a:t>
            </a:r>
            <a:r>
              <a:rPr lang="it-IT" sz="1700" dirty="0" err="1" smtClean="0"/>
              <a:t>mRNA</a:t>
            </a:r>
            <a:r>
              <a:rPr lang="it-IT" sz="1700" dirty="0" smtClean="0"/>
              <a:t> che, nel citoplasma, vengono tradotte nella proteina </a:t>
            </a:r>
            <a:r>
              <a:rPr lang="it-IT" sz="1700" b="1" dirty="0" err="1" smtClean="0"/>
              <a:t>Tat</a:t>
            </a:r>
            <a:r>
              <a:rPr lang="it-IT" sz="1700" b="1" dirty="0" smtClean="0"/>
              <a:t>. </a:t>
            </a:r>
            <a:r>
              <a:rPr lang="it-IT" sz="1700" b="1" dirty="0" err="1" smtClean="0"/>
              <a:t>Tat</a:t>
            </a:r>
            <a:r>
              <a:rPr lang="it-IT" sz="1700" b="1" dirty="0" smtClean="0"/>
              <a:t> </a:t>
            </a:r>
            <a:r>
              <a:rPr lang="it-IT" sz="1700" dirty="0" smtClean="0"/>
              <a:t>ritorna al nucleo ed interagisce con le sequenze </a:t>
            </a:r>
            <a:r>
              <a:rPr lang="it-IT" sz="1700" b="1" dirty="0" smtClean="0"/>
              <a:t>TAR (</a:t>
            </a:r>
            <a:r>
              <a:rPr lang="it-IT" sz="1700" i="1" dirty="0" err="1" smtClean="0"/>
              <a:t>Tat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responsive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element</a:t>
            </a:r>
            <a:r>
              <a:rPr lang="it-IT" sz="1700" i="1" dirty="0" smtClean="0"/>
              <a:t>)</a:t>
            </a:r>
            <a:r>
              <a:rPr lang="it-IT" sz="1700" dirty="0" smtClean="0"/>
              <a:t>, </a:t>
            </a:r>
            <a:r>
              <a:rPr lang="it-IT" sz="1700" dirty="0" smtClean="0">
                <a:solidFill>
                  <a:srgbClr val="FF0000"/>
                </a:solidFill>
              </a:rPr>
              <a:t>presenti all’estremità 5’ dell’</a:t>
            </a:r>
            <a:r>
              <a:rPr lang="it-IT" sz="1700" dirty="0" err="1" smtClean="0">
                <a:solidFill>
                  <a:srgbClr val="FF0000"/>
                </a:solidFill>
              </a:rPr>
              <a:t>mRNA</a:t>
            </a:r>
            <a:r>
              <a:rPr lang="it-IT" sz="1700" dirty="0" smtClean="0">
                <a:solidFill>
                  <a:srgbClr val="FF0000"/>
                </a:solidFill>
              </a:rPr>
              <a:t> nascente di HIV, </a:t>
            </a:r>
            <a:r>
              <a:rPr lang="it-IT" sz="1700" dirty="0" smtClean="0"/>
              <a:t>favorendo: </a:t>
            </a:r>
          </a:p>
          <a:p>
            <a:pPr algn="just"/>
            <a:r>
              <a:rPr lang="it-IT" sz="1700" dirty="0" smtClean="0"/>
              <a:t>(</a:t>
            </a:r>
            <a:r>
              <a:rPr lang="it-IT" sz="1700" b="1" dirty="0" smtClean="0"/>
              <a:t>1) il reclutamento di altri fattori </a:t>
            </a:r>
            <a:r>
              <a:rPr lang="it-IT" sz="1700" b="1" dirty="0" err="1" smtClean="0"/>
              <a:t>trascrizionali</a:t>
            </a:r>
            <a:r>
              <a:rPr lang="it-IT" sz="1700" b="1" dirty="0" smtClean="0"/>
              <a:t>, </a:t>
            </a:r>
          </a:p>
          <a:p>
            <a:pPr algn="just"/>
            <a:r>
              <a:rPr lang="it-IT" sz="1700" b="1" dirty="0" smtClean="0"/>
              <a:t>(2) la fosforilazione e l’attivazione dell’RNA polimerasi II, </a:t>
            </a:r>
          </a:p>
          <a:p>
            <a:pPr algn="just"/>
            <a:r>
              <a:rPr lang="it-IT" sz="1700" b="1" dirty="0" smtClean="0"/>
              <a:t>(3) il completamento e la formazione dei trascritti primari</a:t>
            </a:r>
          </a:p>
          <a:p>
            <a:pPr algn="just"/>
            <a:endParaRPr lang="it-IT" sz="1700" dirty="0" smtClean="0"/>
          </a:p>
          <a:p>
            <a:pPr algn="just"/>
            <a:r>
              <a:rPr lang="it-IT" sz="1700" b="1" dirty="0" err="1" smtClean="0">
                <a:ea typeface="Times New Roman" pitchFamily="18" charset="0"/>
                <a:cs typeface="Arial" pitchFamily="34" charset="0"/>
              </a:rPr>
              <a:t>Tat</a:t>
            </a:r>
            <a:r>
              <a:rPr lang="it-IT" sz="1700" b="1" dirty="0" smtClean="0">
                <a:ea typeface="Times New Roman" pitchFamily="18" charset="0"/>
                <a:cs typeface="Arial" pitchFamily="34" charset="0"/>
              </a:rPr>
              <a:t>, inoltre, viene secreta </a:t>
            </a:r>
            <a:r>
              <a:rPr lang="it-IT" sz="1700" dirty="0" smtClean="0">
                <a:ea typeface="Times New Roman" pitchFamily="18" charset="0"/>
                <a:cs typeface="Arial" pitchFamily="34" charset="0"/>
              </a:rPr>
              <a:t>e può interagire sia con la membrana della cellula infettata che la produce (</a:t>
            </a:r>
            <a:r>
              <a:rPr lang="it-IT" sz="1700" dirty="0" err="1" smtClean="0">
                <a:ea typeface="Times New Roman" pitchFamily="18" charset="0"/>
                <a:cs typeface="Arial" pitchFamily="34" charset="0"/>
              </a:rPr>
              <a:t>loop</a:t>
            </a:r>
            <a:r>
              <a:rPr lang="it-IT" sz="17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it-IT" sz="1700" dirty="0" err="1" smtClean="0">
                <a:ea typeface="Times New Roman" pitchFamily="18" charset="0"/>
                <a:cs typeface="Arial" pitchFamily="34" charset="0"/>
              </a:rPr>
              <a:t>autocrino</a:t>
            </a:r>
            <a:r>
              <a:rPr lang="it-IT" sz="1700" dirty="0" smtClean="0">
                <a:ea typeface="Times New Roman" pitchFamily="18" charset="0"/>
                <a:cs typeface="Arial" pitchFamily="34" charset="0"/>
              </a:rPr>
              <a:t>) che con le membrane di cellule vicine non-infette (</a:t>
            </a:r>
            <a:r>
              <a:rPr lang="it-IT" sz="1700" dirty="0" err="1" smtClean="0">
                <a:ea typeface="Times New Roman" pitchFamily="18" charset="0"/>
                <a:cs typeface="Arial" pitchFamily="34" charset="0"/>
              </a:rPr>
              <a:t>loop</a:t>
            </a:r>
            <a:r>
              <a:rPr lang="it-IT" sz="1700" dirty="0" smtClean="0">
                <a:ea typeface="Times New Roman" pitchFamily="18" charset="0"/>
                <a:cs typeface="Arial" pitchFamily="34" charset="0"/>
              </a:rPr>
              <a:t> paracrino), </a:t>
            </a:r>
            <a:r>
              <a:rPr lang="it-IT" sz="1700" u="sng" dirty="0" smtClean="0">
                <a:ea typeface="Times New Roman" pitchFamily="18" charset="0"/>
                <a:cs typeface="Arial" pitchFamily="34" charset="0"/>
              </a:rPr>
              <a:t>provocando l’innesco di segnali per l’attivazione di diversi fattori </a:t>
            </a:r>
            <a:r>
              <a:rPr lang="it-IT" sz="1700" u="sng" dirty="0" err="1" smtClean="0">
                <a:ea typeface="Times New Roman" pitchFamily="18" charset="0"/>
                <a:cs typeface="Arial" pitchFamily="34" charset="0"/>
              </a:rPr>
              <a:t>trascrizionali</a:t>
            </a:r>
            <a:r>
              <a:rPr lang="it-IT" sz="1700" u="sng" dirty="0" smtClean="0">
                <a:ea typeface="Times New Roman" pitchFamily="18" charset="0"/>
                <a:cs typeface="Arial" pitchFamily="34" charset="0"/>
              </a:rPr>
              <a:t> cellulari e interferendo , ad esempio con le funzione dei linfociti T e con la sintesi di citochine.</a:t>
            </a:r>
            <a:endParaRPr lang="it-IT" sz="1700" u="sng" dirty="0"/>
          </a:p>
        </p:txBody>
      </p:sp>
      <p:pic>
        <p:nvPicPr>
          <p:cNvPr id="5" name="Picture 2" descr="C:\Users\Manservigi\Documents\Scansioni personali\scansione0416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136" y="2000240"/>
            <a:ext cx="3325368" cy="306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nservigi\Documents\Scansioni personali\scansione0415.tif"/>
          <p:cNvPicPr>
            <a:picLocks noChangeAspect="1" noChangeArrowheads="1"/>
          </p:cNvPicPr>
          <p:nvPr/>
        </p:nvPicPr>
        <p:blipFill>
          <a:blip r:embed="rId2" cstate="print"/>
          <a:srcRect r="3325" b="4467"/>
          <a:stretch>
            <a:fillRect/>
          </a:stretch>
        </p:blipFill>
        <p:spPr bwMode="auto">
          <a:xfrm>
            <a:off x="4921002" y="790354"/>
            <a:ext cx="4187502" cy="602302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7504" y="764704"/>
            <a:ext cx="4813498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 trascritti tardivi sono costituiti: (1) da molecole di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mRNA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della lunghezza del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provirus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(trascritti 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full-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length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), che costituiscono il genoma della nuova progenie virale, (2) trascritti 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full-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length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che vengono tradotti nelle proteine strutturali ed enzimatiche codificate dai geni 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gag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 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pol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 (3) da trascritti che hanno subito un solo evento di 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splicing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 che vengono tradotti nelle proteine strutturali codificate da 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env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450" dirty="0" smtClean="0"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La trascrizione e la traduzione del gene 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pol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producono un precursore proteico, dotato di attività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autocatalitica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 che viene tagliato a generare gli enzimi funzionali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trascriptasi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inversa,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proteasi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ribonucleasi ed integrasi. Il gene </a:t>
            </a:r>
            <a:r>
              <a:rPr lang="it-IT" sz="1450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gag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codifica per una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poliproteina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di 55kD che viene tagliata dalla proteasi virale a generare le proteine p24, p17 e p15. Il prodotto del gene </a:t>
            </a:r>
            <a:r>
              <a:rPr lang="it-IT" sz="1450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env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è una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glicoproteina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di 160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kD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(gp160) successivamente tagliata a generare gp120 e gp41. Il taglio enzimatico avviene nel reticolo endoplasmatico ad opera  di proteasi cellulari.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1450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Le diverse componenti virali (genoma e proteine) vengono traslocate alla periferia della cellula dove vengono assemblate dando origine al complesso nucleo proteico virale che acquisisce l’involucro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pericapsidico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dalla zona della membrana cellulare dove è presente la proteina della matrice, p17, e sono inseriti i </a:t>
            </a:r>
            <a:r>
              <a:rPr lang="it-IT" sz="145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trimeri</a:t>
            </a:r>
            <a:r>
              <a:rPr lang="it-IT" sz="145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di gp120 e gp41. La successiva “gemmazione” attraverso la membrana favorisce la liberazione dei virioni neoprodotti nell’ambiente extracellulare.</a:t>
            </a:r>
            <a:endParaRPr lang="it-IT" sz="14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6000" y="44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/>
              <a:t>(2) Trascritti precoci e tardivi ed espressione genica</a:t>
            </a:r>
            <a:endParaRPr lang="it-IT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Trasmissione dell’infezione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97152"/>
          </a:xfrm>
        </p:spPr>
        <p:txBody>
          <a:bodyPr>
            <a:noAutofit/>
          </a:bodyPr>
          <a:lstStyle/>
          <a:p>
            <a:pPr algn="just"/>
            <a:r>
              <a:rPr lang="it-IT" sz="1700" dirty="0" smtClean="0"/>
              <a:t>La maggior parte dei fluidi corporei delle persone sieropositive contiene una quantità di virus sufficiente a trasmettere l’infezione ad altre persone. Questi fluidi corporei comprendono il </a:t>
            </a:r>
            <a:r>
              <a:rPr lang="it-IT" sz="1700" b="1" dirty="0" smtClean="0"/>
              <a:t>sangue, le secrezioni vaginali, lo sperma e il latte materno</a:t>
            </a:r>
            <a:r>
              <a:rPr lang="it-IT" sz="1700" dirty="0" smtClean="0"/>
              <a:t>. Non sono mai stati segnalati casi di trasmissione dell’HIV attraverso le lacrime e la saliva. </a:t>
            </a:r>
          </a:p>
          <a:p>
            <a:pPr algn="just"/>
            <a:r>
              <a:rPr lang="it-IT" sz="1700" dirty="0" smtClean="0"/>
              <a:t>Nei vari materiali biologici il virus si può trovare sotto forma di </a:t>
            </a:r>
            <a:r>
              <a:rPr lang="it-IT" sz="1700" b="1" dirty="0" smtClean="0">
                <a:solidFill>
                  <a:srgbClr val="FF0000"/>
                </a:solidFill>
              </a:rPr>
              <a:t>particelle virali o di virioni contenuti in cellule mononucleate </a:t>
            </a:r>
            <a:r>
              <a:rPr lang="it-IT" sz="1700" dirty="0" smtClean="0">
                <a:solidFill>
                  <a:srgbClr val="FF0000"/>
                </a:solidFill>
              </a:rPr>
              <a:t>infette del sangue periferico. </a:t>
            </a:r>
            <a:r>
              <a:rPr lang="it-IT" sz="1700" dirty="0" smtClean="0"/>
              <a:t>Queste ultime sono il maggior veicolo di trasmissione poiché il virus intracellulare è più resistente all’inattivazione al di fuori dell’organismo. </a:t>
            </a:r>
          </a:p>
          <a:p>
            <a:pPr algn="just"/>
            <a:endParaRPr lang="it-IT" sz="1700" dirty="0" smtClean="0"/>
          </a:p>
          <a:p>
            <a:pPr algn="just">
              <a:buNone/>
            </a:pPr>
            <a:r>
              <a:rPr lang="it-IT" sz="1700" dirty="0" smtClean="0"/>
              <a:t>	Le attività a rischio di trasmissione dell’HIV, e le relative vie di trasmissione, sono:</a:t>
            </a:r>
          </a:p>
          <a:p>
            <a:pPr lvl="0" algn="just"/>
            <a:r>
              <a:rPr lang="it-IT" sz="1700" b="1" dirty="0" smtClean="0"/>
              <a:t>Rapporti sessuali non protetti  </a:t>
            </a:r>
            <a:r>
              <a:rPr lang="it-IT" sz="1700" dirty="0" smtClean="0"/>
              <a:t>dove la trasmissione è facilitata da microtraumi e microlesioni anche di natura infettiva (ad es. concomitanza con infezioni da herpes genitale) </a:t>
            </a:r>
          </a:p>
          <a:p>
            <a:pPr lvl="0" algn="just"/>
            <a:r>
              <a:rPr lang="it-IT" sz="1700" b="1" dirty="0" smtClean="0"/>
              <a:t>Utilizzo di aghi </a:t>
            </a:r>
            <a:r>
              <a:rPr lang="it-IT" sz="1700" dirty="0" smtClean="0"/>
              <a:t>contaminati per il consumo di droga  </a:t>
            </a:r>
          </a:p>
          <a:p>
            <a:pPr lvl="0" algn="just"/>
            <a:r>
              <a:rPr lang="it-IT" sz="1700" b="1" dirty="0" smtClean="0"/>
              <a:t>Gravidanza o allattamento </a:t>
            </a:r>
            <a:r>
              <a:rPr lang="it-IT" sz="1700" dirty="0" smtClean="0"/>
              <a:t>da parte di donne sieropositive. I neonati possono contrarre l’HIV dalla madre tramite la placenta (via </a:t>
            </a:r>
            <a:r>
              <a:rPr lang="it-IT" sz="1700" dirty="0" err="1" smtClean="0"/>
              <a:t>diaplacentare</a:t>
            </a:r>
            <a:r>
              <a:rPr lang="it-IT" sz="1700" dirty="0" smtClean="0"/>
              <a:t>), durante il parto (infezione perinatale) o attraverso il latte materno. </a:t>
            </a:r>
          </a:p>
          <a:p>
            <a:pPr lvl="0" algn="just"/>
            <a:r>
              <a:rPr lang="it-IT" sz="1700" b="1" dirty="0" smtClean="0"/>
              <a:t>Trasfusioni sanguigne</a:t>
            </a:r>
            <a:r>
              <a:rPr lang="it-IT" sz="1700" dirty="0" smtClean="0"/>
              <a:t>. In occidente, l’infezione tramite trasfusione è ora estremamente rara grazie alle nuove tecniche diagnostiche ed ai controlli delle banche del sangue.</a:t>
            </a:r>
          </a:p>
          <a:p>
            <a:pPr lvl="0" algn="just"/>
            <a:r>
              <a:rPr lang="it-IT" sz="1700" b="1" dirty="0" smtClean="0"/>
              <a:t>Rischio occupazionale </a:t>
            </a:r>
            <a:r>
              <a:rPr lang="it-IT" sz="1700" dirty="0" smtClean="0"/>
              <a:t>per il personale sanitario a contatto con pazienti infetti.</a:t>
            </a:r>
          </a:p>
          <a:p>
            <a:pPr>
              <a:buNone/>
            </a:pPr>
            <a:r>
              <a:rPr lang="it-IT" sz="1600" dirty="0" smtClean="0"/>
              <a:t> </a:t>
            </a:r>
            <a:endParaRPr lang="it-IT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servigi\Documents\Scansioni personali\scansione055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02" t="4436" r="5131"/>
          <a:stretch>
            <a:fillRect/>
          </a:stretch>
        </p:blipFill>
        <p:spPr bwMode="auto">
          <a:xfrm>
            <a:off x="6012160" y="66781"/>
            <a:ext cx="3024336" cy="674659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476672"/>
            <a:ext cx="5940152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Le tipiche vie d’ingresso del virus sono le mucose dove le prime cellule ad essere infettate sono soprattutto i </a:t>
            </a:r>
            <a:r>
              <a:rPr lang="it-IT" sz="1350" b="1" dirty="0" smtClean="0"/>
              <a:t>linfociti T della memoria effettori (T</a:t>
            </a:r>
            <a:r>
              <a:rPr lang="it-IT" sz="1350" b="1" baseline="-25000" dirty="0" smtClean="0"/>
              <a:t>EM</a:t>
            </a:r>
            <a:r>
              <a:rPr lang="it-IT" sz="1350" b="1" dirty="0" smtClean="0"/>
              <a:t>), </a:t>
            </a:r>
            <a:r>
              <a:rPr lang="it-IT" sz="1350" dirty="0" smtClean="0"/>
              <a:t>che esprimono il </a:t>
            </a:r>
            <a:r>
              <a:rPr lang="it-IT" sz="1350" dirty="0" err="1" smtClean="0"/>
              <a:t>co-recettore</a:t>
            </a:r>
            <a:r>
              <a:rPr lang="it-IT" sz="1350" dirty="0" smtClean="0"/>
              <a:t> CCR5, dove </a:t>
            </a:r>
            <a:r>
              <a:rPr lang="it-IT" sz="1350" b="1" dirty="0" smtClean="0"/>
              <a:t>il</a:t>
            </a:r>
            <a:r>
              <a:rPr lang="it-IT" sz="1350" b="1" u="sng" dirty="0" smtClean="0"/>
              <a:t> </a:t>
            </a:r>
            <a:r>
              <a:rPr lang="it-IT" sz="1350" b="1" u="sng" dirty="0" err="1" smtClean="0"/>
              <a:t>provirus</a:t>
            </a:r>
            <a:r>
              <a:rPr lang="it-IT" sz="1350" b="1" u="sng" dirty="0" smtClean="0"/>
              <a:t> va in latenza</a:t>
            </a:r>
            <a:r>
              <a:rPr lang="it-IT" sz="1350" dirty="0" smtClean="0"/>
              <a:t>. </a:t>
            </a:r>
            <a:r>
              <a:rPr lang="it-IT" sz="1350" dirty="0" smtClean="0">
                <a:solidFill>
                  <a:srgbClr val="FF0000"/>
                </a:solidFill>
              </a:rPr>
              <a:t>Questo spiega perché l’infezione primaria sia quasi sempre causata da ceppi di HIV CCR5-tropici</a:t>
            </a:r>
            <a:r>
              <a:rPr lang="it-IT" sz="135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I T</a:t>
            </a:r>
            <a:r>
              <a:rPr lang="it-IT" sz="1350" baseline="-25000" dirty="0" smtClean="0"/>
              <a:t>EM </a:t>
            </a:r>
            <a:r>
              <a:rPr lang="it-IT" sz="1350" dirty="0" smtClean="0"/>
              <a:t>sono le cellule del sistema immunitario maggiormente presenti nei tessuti periferici e nella sede </a:t>
            </a:r>
            <a:r>
              <a:rPr lang="it-IT" sz="1350" dirty="0" err="1" smtClean="0"/>
              <a:t>mucosale</a:t>
            </a:r>
            <a:r>
              <a:rPr lang="it-IT" sz="1350" dirty="0" smtClean="0"/>
              <a:t> e la fase acuta dell’infezione da HIV-1 è infatti caratterizzata da una perdita massiva di cellule della memoria CD4+ quando queste vanno incontro ad attivazione antigenica.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/>
              <a:t> </a:t>
            </a:r>
            <a:r>
              <a:rPr lang="it-IT" sz="1350" dirty="0" smtClean="0"/>
              <a:t>Nei linfociti TEM CD4+,</a:t>
            </a:r>
            <a:r>
              <a:rPr lang="it-IT" sz="1350" dirty="0" smtClean="0">
                <a:solidFill>
                  <a:srgbClr val="FF0000"/>
                </a:solidFill>
              </a:rPr>
              <a:t> in seguito ad attivazione antigenica</a:t>
            </a:r>
            <a:r>
              <a:rPr lang="it-IT" sz="1350" dirty="0" smtClean="0"/>
              <a:t>, il virus si riattiva, con conseguente: (a)</a:t>
            </a:r>
            <a:r>
              <a:rPr lang="it-IT" sz="1350" b="1" dirty="0" smtClean="0"/>
              <a:t> replicazione e produzione di  particelle virali infettanti</a:t>
            </a:r>
            <a:r>
              <a:rPr lang="it-IT" sz="1350" dirty="0" smtClean="0"/>
              <a:t>, che si riversano in circolo con conseguente morte cellulare (ne consegue che negli individui sieropositivi infezioni ricorrenti potenziano la replicazione virale ed aumentano la diffusione dell’infezione) e (b) alla </a:t>
            </a:r>
            <a:r>
              <a:rPr lang="it-IT" sz="1350" b="1" dirty="0" smtClean="0"/>
              <a:t>differenziazione in cellule della memoria </a:t>
            </a:r>
            <a:r>
              <a:rPr lang="it-IT" sz="1350" dirty="0" smtClean="0"/>
              <a:t>lungo-sopravviventi</a:t>
            </a:r>
            <a:r>
              <a:rPr lang="it-IT" sz="1350" b="1" dirty="0" smtClean="0"/>
              <a:t> </a:t>
            </a:r>
            <a:r>
              <a:rPr lang="it-IT" sz="1350" dirty="0" smtClean="0"/>
              <a:t>(che formano un importante </a:t>
            </a:r>
            <a:r>
              <a:rPr lang="it-IT" sz="1350" i="1" dirty="0" err="1" smtClean="0"/>
              <a:t>reservoir</a:t>
            </a:r>
            <a:r>
              <a:rPr lang="it-IT" sz="1350" dirty="0" smtClean="0"/>
              <a:t> di cellule portatrici del genoma virale integrato dove il HIV può persistere per anni al riparo degli effettori della risposta immune e dai farmaci antivirali).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Anche i </a:t>
            </a:r>
            <a:r>
              <a:rPr lang="it-IT" sz="1350" b="1" dirty="0" smtClean="0"/>
              <a:t>macrofagi e le cellule dendritiche </a:t>
            </a:r>
            <a:r>
              <a:rPr lang="it-IT" sz="1350" dirty="0" smtClean="0"/>
              <a:t>sono fra le cellule infettate nelle prima fase dell’infezione e,  anche se  sono relativamente resistenti agli effetti citopatici di HIV, possono rappresentare un serbatoio del virus.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In seguito all’infezione delle mucose le cellule dendritiche degli epiteli catturano il virus e migrano nei tessuti linfatici (ad esempio linfonodi) dove possono infettare i linfociti T CD4</a:t>
            </a:r>
            <a:r>
              <a:rPr lang="it-IT" sz="1350" baseline="30000" dirty="0" smtClean="0"/>
              <a:t>+</a:t>
            </a:r>
            <a:r>
              <a:rPr lang="it-IT" sz="1350" dirty="0" smtClean="0"/>
              <a:t> per contatto diretto.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L’infezione nei linfonodi si associa ad una massiccia viremia (</a:t>
            </a:r>
            <a:r>
              <a:rPr lang="it-IT" sz="1350" b="1" dirty="0" smtClean="0"/>
              <a:t>fase acuta</a:t>
            </a:r>
            <a:r>
              <a:rPr lang="it-IT" sz="1350" dirty="0" smtClean="0"/>
              <a:t>), con diffusione del virus nell’organismo, a cui segue un parziale controllo della replicazione virale ad opera dell’immunità umorale e </a:t>
            </a:r>
            <a:r>
              <a:rPr lang="it-IT" sz="1350" dirty="0" err="1" smtClean="0"/>
              <a:t>cellulo</a:t>
            </a:r>
            <a:r>
              <a:rPr lang="it-IT" sz="1350" dirty="0" smtClean="0"/>
              <a:t> mediata.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Il virus stabilisce un’infezione cronica a livello dei tessuti linfoidi, definita </a:t>
            </a:r>
            <a:r>
              <a:rPr lang="it-IT" sz="1350" b="1" dirty="0" smtClean="0"/>
              <a:t>latenza clinica</a:t>
            </a:r>
            <a:r>
              <a:rPr lang="it-IT" sz="1350" dirty="0" smtClean="0"/>
              <a:t>, con fasi di latenza e riattivazione ed un progressivo aumento della replicazione virale.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350" dirty="0" smtClean="0"/>
              <a:t>La distruzione dei tessuti linfoidi porta ad una nuova viremia ed alla progressione ad </a:t>
            </a:r>
            <a:r>
              <a:rPr lang="it-IT" sz="1350" b="1" dirty="0" smtClean="0"/>
              <a:t>AIDS conclamato </a:t>
            </a:r>
            <a:r>
              <a:rPr lang="it-IT" sz="1350" dirty="0" smtClean="0"/>
              <a:t>(vedi evoluzione clinica</a:t>
            </a:r>
            <a:r>
              <a:rPr lang="it-IT" sz="1300" dirty="0" smtClean="0"/>
              <a:t>)</a:t>
            </a:r>
          </a:p>
          <a:p>
            <a:pPr algn="just"/>
            <a:r>
              <a:rPr lang="it-IT" sz="1400" u="sng" dirty="0" smtClean="0">
                <a:solidFill>
                  <a:srgbClr val="FF0000"/>
                </a:solidFill>
              </a:rPr>
              <a:t> </a:t>
            </a:r>
            <a:endParaRPr lang="it-IT" sz="1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7465790" y="1902024"/>
            <a:ext cx="346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smtClean="0"/>
              <a:t>T</a:t>
            </a:r>
            <a:r>
              <a:rPr lang="it-IT" sz="900" b="1" baseline="-25000" dirty="0" smtClean="0"/>
              <a:t>EM</a:t>
            </a:r>
            <a:endParaRPr lang="it-IT" sz="9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4624"/>
            <a:ext cx="508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Infezione e progressione dell’infezione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93441"/>
            <a:ext cx="78488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Il DNA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provirale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integrato entra in uno stato di quiescenza e può rimanere silente (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infezione latente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), anche per lunghi periodi di tempo, duplicandosi solo con la replicazione della cellula stessa, prima di riattivarsi ed iniziare un ciclo di replicazione virale (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infezione produttiva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L’integrazione del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provirus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nel genoma cellulare e la successiva latenza comportano cambiamenti conformazionali nella cromatina e l’attivazione di </a:t>
            </a:r>
            <a:r>
              <a:rPr kumimoji="0" 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fattori di trascrizione negativi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e di enzimi, definiti “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complesso proteico di latenza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”, che portano al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silenziamento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delle sequenze promotore/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enhancer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dell’LTR virale e al blocco della trascrizione, con l’entrata del virus in una fase definita di “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latenza virale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”.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La riattivazione di HIV dalla latenza è determinata dalla presenza di </a:t>
            </a:r>
            <a:r>
              <a:rPr kumimoji="0" 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fattori </a:t>
            </a:r>
            <a:r>
              <a:rPr kumimoji="0" lang="it-IT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trascrizionali</a:t>
            </a:r>
            <a:r>
              <a:rPr kumimoji="0" lang="it-IT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cellulari positivi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, indotti da stimoli antigenici, che determinano cambiamenti nella cromatina e l’allontanamento del “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complesso di latenza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”, con conseguente attivazione della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RNA-polimerasi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 II cellulare ed inizio della trascrizione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1763688" y="2606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Latenza e Riattivazione</a:t>
            </a:r>
            <a:endParaRPr lang="it-IT" sz="28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4883676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Il virus va in latenza nei linfociti CD4+ a riposo o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resting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(es. linfociti CD4+ della memoria) che mancano di alcuni fattori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trascrizionali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cellulari, come il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fattore nucleare kappa B (NF-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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b) e il fattore nucleare delle cellule T attivate (NFAT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);</a:t>
            </a:r>
            <a:r>
              <a:rPr lang="it-IT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mentre la riattivazione del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provirus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dalla latenza e l’inizio della trascrizione avviene in seguito ad uno stimolo antigenico e all’attivazione dei linfociti T CD4+, con l’espressione di NF-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b, NFAT ed altri fattori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trascrizionali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Stella a 5 punte 5"/>
          <p:cNvSpPr/>
          <p:nvPr/>
        </p:nvSpPr>
        <p:spPr>
          <a:xfrm>
            <a:off x="323528" y="141277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8" name="Stella a 5 punte 7"/>
          <p:cNvSpPr/>
          <p:nvPr/>
        </p:nvSpPr>
        <p:spPr>
          <a:xfrm>
            <a:off x="323528" y="2357264"/>
            <a:ext cx="288032" cy="207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9" name="Stella a 5 punte 8"/>
          <p:cNvSpPr/>
          <p:nvPr/>
        </p:nvSpPr>
        <p:spPr>
          <a:xfrm>
            <a:off x="323528" y="3797424"/>
            <a:ext cx="288032" cy="207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10" name="Stella a 5 punte 9"/>
          <p:cNvSpPr/>
          <p:nvPr/>
        </p:nvSpPr>
        <p:spPr>
          <a:xfrm>
            <a:off x="323528" y="5021560"/>
            <a:ext cx="288032" cy="207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servigi\Documents\Scansioni personali\scansione056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08" t="6364" r="4513" b="7722"/>
          <a:stretch>
            <a:fillRect/>
          </a:stretch>
        </p:blipFill>
        <p:spPr bwMode="auto">
          <a:xfrm>
            <a:off x="2627784" y="798022"/>
            <a:ext cx="6480720" cy="522326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2008" y="400590"/>
            <a:ext cx="25557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malattia da HIV inizia con un’infezione acuta, che il sistema immunitario adattativo riesce a controllare solo in parte, ed evolve in un’infezione cronica progressiva dei tessuti linfatici periferici. Il susseguirsi degli eventi patogenetici ed i quadri clinici conseguenti all’infezione possono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suddivisi in tre fasi  (vedi figura): (1)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infezione “primaria” e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sindrome) acuta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(2)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latenza clinica e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cronica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asintomatica nella maggior parte dei casi; e (3)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 conclamata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periodo immediatamente successivo al contagio (infezione) fino alla comparsa di una risposta anticorpale è rappresentato dall’infezione “primaria” che dopo circa 3-6 settimane si manifesta, nell’80% dei casi, in una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sindrome acuta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una sintomatologia simile a quella della mononucleosi infettiva.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-2738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Evoluzione clinica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Malattie associate all’AIDS</a:t>
            </a:r>
            <a:endParaRPr lang="it-IT" sz="3200" b="1" dirty="0"/>
          </a:p>
        </p:txBody>
      </p:sp>
      <p:pic>
        <p:nvPicPr>
          <p:cNvPr id="12290" name="Picture 2" descr="C:\Users\Manservigi\Desktop\Desktop\Microbiologia Medica Antonelli\Capitolo 57\Tab. 57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63" t="17204" r="7191" b="9362"/>
          <a:stretch>
            <a:fillRect/>
          </a:stretch>
        </p:blipFill>
        <p:spPr bwMode="auto">
          <a:xfrm>
            <a:off x="654817" y="1353539"/>
            <a:ext cx="7697444" cy="486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2672862" y="1142984"/>
            <a:ext cx="2844312" cy="1569660"/>
          </a:xfrm>
          <a:prstGeom prst="rect">
            <a:avLst/>
          </a:prstGeom>
          <a:noFill/>
          <a:ln w="57150">
            <a:solidFill>
              <a:srgbClr val="84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dirty="0">
                <a:solidFill>
                  <a:schemeClr val="tx1"/>
                </a:solidFill>
                <a:latin typeface="Times New Roman" pitchFamily="18" charset="0"/>
              </a:rPr>
              <a:t>Malattia riconosciuta nel 1981 in USA, ma già dilagante in Africa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4853354" y="4572001"/>
            <a:ext cx="3798277" cy="1938992"/>
          </a:xfrm>
          <a:prstGeom prst="rect">
            <a:avLst/>
          </a:prstGeom>
          <a:noFill/>
          <a:ln w="57150">
            <a:solidFill>
              <a:srgbClr val="84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>
                <a:solidFill>
                  <a:schemeClr val="tx1"/>
                </a:solidFill>
                <a:latin typeface="Times New Roman" pitchFamily="18" charset="0"/>
              </a:rPr>
              <a:t>Fra il momento dell’infezione (HIV positivo) e lo sviluppo della malattia (AIDS) possono passare più di 10 anni</a:t>
            </a:r>
            <a:endParaRPr lang="it-IT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357422" y="-24"/>
            <a:ext cx="628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chemeClr val="folHlink"/>
                </a:solidFill>
                <a:latin typeface="Times New Roman" pitchFamily="18" charset="0"/>
              </a:rPr>
              <a:t>HIV</a:t>
            </a:r>
            <a:endParaRPr lang="it-IT" sz="2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it-IT" sz="2800" b="1" dirty="0">
                <a:solidFill>
                  <a:schemeClr val="folHlink"/>
                </a:solidFill>
                <a:latin typeface="Times New Roman" pitchFamily="18" charset="0"/>
              </a:rPr>
              <a:t>Virus dell’immunodeficienza Umana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2" y="304800"/>
            <a:ext cx="180535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2369" y="1447801"/>
            <a:ext cx="8330712" cy="5021263"/>
            <a:chOff x="336" y="912"/>
            <a:chExt cx="5685" cy="3163"/>
          </a:xfrm>
        </p:grpSpPr>
        <p:pic>
          <p:nvPicPr>
            <p:cNvPr id="675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912"/>
              <a:ext cx="2133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2" name="Picture 8" descr="Picture of HIV viru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824"/>
              <a:ext cx="2251" cy="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nimBg="1" autoUpdateAnimBg="0"/>
      <p:bldP spid="40755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75492" y="474664"/>
            <a:ext cx="33059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400" b="1">
                <a:solidFill>
                  <a:schemeClr val="folHlink"/>
                </a:solidFill>
                <a:latin typeface="Times New Roman" pitchFamily="18" charset="0"/>
              </a:rPr>
              <a:t>Albero Genealogico dei virus SIV delle scimmie </a:t>
            </a:r>
          </a:p>
          <a:p>
            <a:pPr algn="ctr" eaLnBrk="0" hangingPunct="0"/>
            <a:r>
              <a:rPr lang="it-IT" sz="2000" b="1">
                <a:solidFill>
                  <a:schemeClr val="folHlink"/>
                </a:solidFill>
                <a:latin typeface="Times New Roman" pitchFamily="18" charset="0"/>
              </a:rPr>
              <a:t>(filogenesi)</a:t>
            </a:r>
            <a:endParaRPr lang="it-IT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142" y="2019300"/>
            <a:ext cx="3826119" cy="1371600"/>
            <a:chOff x="97" y="1272"/>
            <a:chExt cx="2611" cy="864"/>
          </a:xfrm>
        </p:grpSpPr>
        <p:pic>
          <p:nvPicPr>
            <p:cNvPr id="6967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2" y="1272"/>
              <a:ext cx="62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76" name="Rectangle 5"/>
            <p:cNvSpPr>
              <a:spLocks noChangeArrowheads="1"/>
            </p:cNvSpPr>
            <p:nvPr/>
          </p:nvSpPr>
          <p:spPr bwMode="auto">
            <a:xfrm>
              <a:off x="97" y="1488"/>
              <a:ext cx="173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HIV-1 = Simile a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SIVcpz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 algn="ctr" eaLnBrk="0" hangingPunct="0"/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dello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scimpanzè</a:t>
              </a:r>
              <a:endParaRPr lang="it-IT" sz="18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317989" y="5259389"/>
            <a:ext cx="3591657" cy="1200329"/>
          </a:xfrm>
          <a:prstGeom prst="rect">
            <a:avLst/>
          </a:prstGeom>
          <a:noFill/>
          <a:ln w="38100">
            <a:solidFill>
              <a:srgbClr val="84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folHlink"/>
                </a:solidFill>
                <a:latin typeface="Arial" charset="0"/>
              </a:rPr>
              <a:t>I due virus umani hanno una origine diversa</a:t>
            </a:r>
            <a:endParaRPr lang="it-IT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143" y="3702051"/>
            <a:ext cx="4407877" cy="1241425"/>
            <a:chOff x="97" y="2332"/>
            <a:chExt cx="3008" cy="782"/>
          </a:xfrm>
        </p:grpSpPr>
        <p:pic>
          <p:nvPicPr>
            <p:cNvPr id="6967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9" y="2332"/>
              <a:ext cx="986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74" name="Rectangle 9"/>
            <p:cNvSpPr>
              <a:spLocks noChangeArrowheads="1"/>
            </p:cNvSpPr>
            <p:nvPr/>
          </p:nvSpPr>
          <p:spPr bwMode="auto">
            <a:xfrm>
              <a:off x="97" y="2408"/>
              <a:ext cx="19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HIV-2 = Simile a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SIVsm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 del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cercocebo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 dal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Arial" charset="0"/>
                </a:rPr>
                <a:t>collare</a:t>
              </a:r>
              <a:endParaRPr lang="en-US" sz="1800" b="1" dirty="0" smtClean="0">
                <a:solidFill>
                  <a:schemeClr val="tx1"/>
                </a:solidFill>
                <a:latin typeface="Arial" charset="0"/>
              </a:endParaRPr>
            </a:p>
            <a:p>
              <a:pPr algn="ctr" eaLnBrk="0" hangingPunct="0"/>
              <a:r>
                <a:rPr lang="en-US" b="1" dirty="0" smtClean="0">
                  <a:latin typeface="Arial" charset="0"/>
                </a:rPr>
                <a:t>(Sooty </a:t>
              </a:r>
              <a:r>
                <a:rPr lang="en-US" b="1" dirty="0" err="1" smtClean="0">
                  <a:latin typeface="Arial" charset="0"/>
                </a:rPr>
                <a:t>Mangabey</a:t>
              </a:r>
              <a:r>
                <a:rPr lang="en-US" b="1" dirty="0" smtClean="0">
                  <a:latin typeface="Arial" charset="0"/>
                </a:rPr>
                <a:t>)</a:t>
              </a:r>
              <a:endParaRPr lang="it-IT" sz="20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60985" y="533401"/>
            <a:ext cx="4488474" cy="5675313"/>
            <a:chOff x="2976" y="336"/>
            <a:chExt cx="3063" cy="3575"/>
          </a:xfrm>
        </p:grpSpPr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2976" y="336"/>
              <a:ext cx="3063" cy="3575"/>
              <a:chOff x="2688" y="240"/>
              <a:chExt cx="3223" cy="3762"/>
            </a:xfrm>
          </p:grpSpPr>
          <p:pic>
            <p:nvPicPr>
              <p:cNvPr id="69671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240"/>
                <a:ext cx="3215" cy="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7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711" y="258"/>
                <a:ext cx="3200" cy="370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792" y="2784"/>
              <a:ext cx="576" cy="960"/>
              <a:chOff x="3792" y="2784"/>
              <a:chExt cx="576" cy="960"/>
            </a:xfrm>
          </p:grpSpPr>
          <p:sp>
            <p:nvSpPr>
              <p:cNvPr id="69669" name="Rectangle 15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432" cy="960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670" name="Rectangle 16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240" cy="720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9663" name="Rectangle 17"/>
            <p:cNvSpPr>
              <a:spLocks noChangeArrowheads="1"/>
            </p:cNvSpPr>
            <p:nvPr/>
          </p:nvSpPr>
          <p:spPr bwMode="auto">
            <a:xfrm>
              <a:off x="3184" y="2304"/>
              <a:ext cx="1003" cy="852"/>
            </a:xfrm>
            <a:prstGeom prst="rect">
              <a:avLst/>
            </a:prstGeom>
            <a:solidFill>
              <a:srgbClr val="FFD6C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5096" y="1444"/>
              <a:ext cx="806" cy="538"/>
              <a:chOff x="5096" y="1444"/>
              <a:chExt cx="806" cy="538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136" y="1444"/>
                <a:ext cx="766" cy="538"/>
                <a:chOff x="5136" y="1444"/>
                <a:chExt cx="766" cy="538"/>
              </a:xfrm>
            </p:grpSpPr>
            <p:sp>
              <p:nvSpPr>
                <p:cNvPr id="69667" name="Rectangle 20"/>
                <p:cNvSpPr>
                  <a:spLocks noChangeArrowheads="1"/>
                </p:cNvSpPr>
                <p:nvPr/>
              </p:nvSpPr>
              <p:spPr bwMode="auto">
                <a:xfrm>
                  <a:off x="5211" y="1444"/>
                  <a:ext cx="691" cy="538"/>
                </a:xfrm>
                <a:prstGeom prst="rect">
                  <a:avLst/>
                </a:prstGeom>
                <a:solidFill>
                  <a:srgbClr val="FFD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9668" name="Rectangle 21"/>
                <p:cNvSpPr>
                  <a:spLocks noChangeArrowheads="1"/>
                </p:cNvSpPr>
                <p:nvPr/>
              </p:nvSpPr>
              <p:spPr bwMode="auto">
                <a:xfrm>
                  <a:off x="5136" y="1548"/>
                  <a:ext cx="144" cy="276"/>
                </a:xfrm>
                <a:prstGeom prst="rect">
                  <a:avLst/>
                </a:prstGeom>
                <a:solidFill>
                  <a:srgbClr val="FFD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69666" name="Rectangle 22"/>
              <p:cNvSpPr>
                <a:spLocks noChangeArrowheads="1"/>
              </p:cNvSpPr>
              <p:nvPr/>
            </p:nvSpPr>
            <p:spPr bwMode="auto">
              <a:xfrm>
                <a:off x="5096" y="1618"/>
                <a:ext cx="96" cy="123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346331" y="546101"/>
            <a:ext cx="4488474" cy="5675313"/>
            <a:chOff x="1926" y="290"/>
            <a:chExt cx="3063" cy="3575"/>
          </a:xfrm>
        </p:grpSpPr>
        <p:grpSp>
          <p:nvGrpSpPr>
            <p:cNvPr id="10" name="Group 24"/>
            <p:cNvGrpSpPr>
              <a:grpSpLocks noChangeAspect="1"/>
            </p:cNvGrpSpPr>
            <p:nvPr/>
          </p:nvGrpSpPr>
          <p:grpSpPr bwMode="auto">
            <a:xfrm>
              <a:off x="1926" y="290"/>
              <a:ext cx="3063" cy="3575"/>
              <a:chOff x="2688" y="240"/>
              <a:chExt cx="3223" cy="3762"/>
            </a:xfrm>
          </p:grpSpPr>
          <p:pic>
            <p:nvPicPr>
              <p:cNvPr id="69659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240"/>
                <a:ext cx="3215" cy="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711" y="258"/>
                <a:ext cx="3200" cy="370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046" y="1398"/>
              <a:ext cx="806" cy="538"/>
              <a:chOff x="5096" y="1444"/>
              <a:chExt cx="806" cy="538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5136" y="1444"/>
                <a:ext cx="766" cy="538"/>
                <a:chOff x="5136" y="1444"/>
                <a:chExt cx="766" cy="538"/>
              </a:xfrm>
            </p:grpSpPr>
            <p:sp>
              <p:nvSpPr>
                <p:cNvPr id="69657" name="Rectangle 29"/>
                <p:cNvSpPr>
                  <a:spLocks noChangeArrowheads="1"/>
                </p:cNvSpPr>
                <p:nvPr/>
              </p:nvSpPr>
              <p:spPr bwMode="auto">
                <a:xfrm>
                  <a:off x="5211" y="1444"/>
                  <a:ext cx="691" cy="538"/>
                </a:xfrm>
                <a:prstGeom prst="rect">
                  <a:avLst/>
                </a:prstGeom>
                <a:solidFill>
                  <a:srgbClr val="FFD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9658" name="Rectangle 30"/>
                <p:cNvSpPr>
                  <a:spLocks noChangeArrowheads="1"/>
                </p:cNvSpPr>
                <p:nvPr/>
              </p:nvSpPr>
              <p:spPr bwMode="auto">
                <a:xfrm>
                  <a:off x="5136" y="1548"/>
                  <a:ext cx="144" cy="276"/>
                </a:xfrm>
                <a:prstGeom prst="rect">
                  <a:avLst/>
                </a:prstGeom>
                <a:solidFill>
                  <a:srgbClr val="FFD6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69656" name="Rectangle 31"/>
              <p:cNvSpPr>
                <a:spLocks noChangeArrowheads="1"/>
              </p:cNvSpPr>
              <p:nvPr/>
            </p:nvSpPr>
            <p:spPr bwMode="auto">
              <a:xfrm>
                <a:off x="5096" y="1618"/>
                <a:ext cx="96" cy="123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2116" y="2229"/>
              <a:ext cx="1029" cy="889"/>
              <a:chOff x="2116" y="2229"/>
              <a:chExt cx="1029" cy="889"/>
            </a:xfrm>
          </p:grpSpPr>
          <p:sp>
            <p:nvSpPr>
              <p:cNvPr id="69653" name="Rectangle 33"/>
              <p:cNvSpPr>
                <a:spLocks noChangeArrowheads="1"/>
              </p:cNvSpPr>
              <p:nvPr/>
            </p:nvSpPr>
            <p:spPr bwMode="auto">
              <a:xfrm>
                <a:off x="2116" y="2266"/>
                <a:ext cx="612" cy="852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654" name="Rectangle 34"/>
              <p:cNvSpPr>
                <a:spLocks noChangeArrowheads="1"/>
              </p:cNvSpPr>
              <p:nvPr/>
            </p:nvSpPr>
            <p:spPr bwMode="auto">
              <a:xfrm>
                <a:off x="2390" y="2229"/>
                <a:ext cx="755" cy="488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4358054" y="571501"/>
            <a:ext cx="4488474" cy="5675313"/>
            <a:chOff x="1525" y="315"/>
            <a:chExt cx="3063" cy="3575"/>
          </a:xfrm>
        </p:grpSpPr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1525" y="315"/>
              <a:ext cx="3063" cy="3575"/>
              <a:chOff x="2688" y="240"/>
              <a:chExt cx="3223" cy="3762"/>
            </a:xfrm>
          </p:grpSpPr>
          <p:pic>
            <p:nvPicPr>
              <p:cNvPr id="69648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240"/>
                <a:ext cx="3215" cy="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4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711" y="258"/>
                <a:ext cx="3200" cy="370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1715" y="2254"/>
              <a:ext cx="1029" cy="889"/>
              <a:chOff x="2116" y="2229"/>
              <a:chExt cx="1029" cy="889"/>
            </a:xfrm>
          </p:grpSpPr>
          <p:sp>
            <p:nvSpPr>
              <p:cNvPr id="69646" name="Rectangle 40"/>
              <p:cNvSpPr>
                <a:spLocks noChangeArrowheads="1"/>
              </p:cNvSpPr>
              <p:nvPr/>
            </p:nvSpPr>
            <p:spPr bwMode="auto">
              <a:xfrm>
                <a:off x="2116" y="2266"/>
                <a:ext cx="612" cy="852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647" name="Rectangle 41"/>
              <p:cNvSpPr>
                <a:spLocks noChangeArrowheads="1"/>
              </p:cNvSpPr>
              <p:nvPr/>
            </p:nvSpPr>
            <p:spPr bwMode="auto">
              <a:xfrm>
                <a:off x="2390" y="2229"/>
                <a:ext cx="755" cy="488"/>
              </a:xfrm>
              <a:prstGeom prst="rect">
                <a:avLst/>
              </a:prstGeom>
              <a:solidFill>
                <a:srgbClr val="FFD6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7" name="Group 42"/>
          <p:cNvGrpSpPr>
            <a:grpSpLocks noChangeAspect="1"/>
          </p:cNvGrpSpPr>
          <p:nvPr/>
        </p:nvGrpSpPr>
        <p:grpSpPr bwMode="auto">
          <a:xfrm>
            <a:off x="4350727" y="552451"/>
            <a:ext cx="4488473" cy="5675313"/>
            <a:chOff x="2688" y="240"/>
            <a:chExt cx="3223" cy="3762"/>
          </a:xfrm>
        </p:grpSpPr>
        <p:pic>
          <p:nvPicPr>
            <p:cNvPr id="69642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240"/>
              <a:ext cx="3215" cy="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3" name="Rectangle 44"/>
            <p:cNvSpPr>
              <a:spLocks noChangeAspect="1" noChangeArrowheads="1"/>
            </p:cNvSpPr>
            <p:nvPr/>
          </p:nvSpPr>
          <p:spPr bwMode="auto">
            <a:xfrm>
              <a:off x="2711" y="258"/>
              <a:ext cx="3200" cy="370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707904" y="44624"/>
            <a:ext cx="5256584" cy="2585323"/>
          </a:xfrm>
          <a:prstGeom prst="rect">
            <a:avLst/>
          </a:prstGeom>
          <a:noFill/>
          <a:ln w="57150">
            <a:solidFill>
              <a:srgbClr val="84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282575" algn="l"/>
              </a:tabLst>
            </a:pPr>
            <a:r>
              <a:rPr lang="it-IT" dirty="0">
                <a:solidFill>
                  <a:schemeClr val="tx1"/>
                </a:solidFill>
              </a:rPr>
              <a:t>AIDS, malattia recente.   Tracce più vecchie: </a:t>
            </a:r>
            <a:endParaRPr lang="it-IT" dirty="0" smtClean="0">
              <a:solidFill>
                <a:schemeClr val="tx1"/>
              </a:solidFill>
            </a:endParaRPr>
          </a:p>
          <a:p>
            <a:pPr eaLnBrk="0" hangingPunct="0">
              <a:tabLst>
                <a:tab pos="282575" algn="l"/>
              </a:tabLst>
            </a:pPr>
            <a:r>
              <a:rPr lang="it-IT" dirty="0" smtClean="0"/>
              <a:t>1880: </a:t>
            </a:r>
            <a:r>
              <a:rPr lang="it-IT" dirty="0" err="1" smtClean="0"/>
              <a:t>Leopolville</a:t>
            </a:r>
            <a:r>
              <a:rPr lang="it-IT" dirty="0" smtClean="0"/>
              <a:t>, Congo ?</a:t>
            </a:r>
            <a:endParaRPr lang="it-IT" dirty="0" smtClean="0">
              <a:solidFill>
                <a:schemeClr val="tx1"/>
              </a:solidFill>
            </a:endParaRPr>
          </a:p>
          <a:p>
            <a:pPr eaLnBrk="0" hangingPunct="0">
              <a:tabLst>
                <a:tab pos="282575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1930</a:t>
            </a:r>
            <a:r>
              <a:rPr lang="it-IT" dirty="0">
                <a:solidFill>
                  <a:schemeClr val="tx1"/>
                </a:solidFill>
              </a:rPr>
              <a:t>: presunto anno di nascita</a:t>
            </a:r>
          </a:p>
          <a:p>
            <a:pPr eaLnBrk="0" hangingPunct="0">
              <a:tabLst>
                <a:tab pos="282575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1959</a:t>
            </a:r>
            <a:r>
              <a:rPr lang="it-IT" dirty="0">
                <a:solidFill>
                  <a:schemeClr val="tx1"/>
                </a:solidFill>
              </a:rPr>
              <a:t>: campione di sangue </a:t>
            </a:r>
            <a:r>
              <a:rPr lang="it-IT" dirty="0" smtClean="0">
                <a:solidFill>
                  <a:schemeClr val="tx1"/>
                </a:solidFill>
              </a:rPr>
              <a:t>positivo in </a:t>
            </a:r>
            <a:r>
              <a:rPr lang="it-IT" dirty="0">
                <a:solidFill>
                  <a:schemeClr val="tx1"/>
                </a:solidFill>
              </a:rPr>
              <a:t>Africa </a:t>
            </a:r>
            <a:r>
              <a:rPr lang="it-IT" dirty="0" smtClean="0">
                <a:solidFill>
                  <a:schemeClr val="tx1"/>
                </a:solidFill>
              </a:rPr>
              <a:t>1976</a:t>
            </a:r>
            <a:r>
              <a:rPr lang="it-IT" dirty="0">
                <a:solidFill>
                  <a:schemeClr val="tx1"/>
                </a:solidFill>
              </a:rPr>
              <a:t>: un marinaio norvegese </a:t>
            </a:r>
            <a:r>
              <a:rPr lang="it-IT" dirty="0" smtClean="0">
                <a:solidFill>
                  <a:schemeClr val="tx1"/>
                </a:solidFill>
              </a:rPr>
              <a:t>morto</a:t>
            </a:r>
          </a:p>
          <a:p>
            <a:pPr eaLnBrk="0" hangingPunct="0">
              <a:tabLst>
                <a:tab pos="282575" algn="l"/>
              </a:tabLst>
            </a:pPr>
            <a:r>
              <a:rPr lang="it-IT" dirty="0" smtClean="0"/>
              <a:t>1981: primi casi negli USA (159) di una grave sindrome da immunodeficienza con </a:t>
            </a:r>
            <a:r>
              <a:rPr lang="it-IT" dirty="0" err="1" smtClean="0"/>
              <a:t>linfoadenopatia</a:t>
            </a:r>
            <a:r>
              <a:rPr lang="it-IT" dirty="0" smtClean="0"/>
              <a:t>, </a:t>
            </a:r>
            <a:r>
              <a:rPr lang="it-IT" dirty="0" err="1" smtClean="0"/>
              <a:t>Pneumocystis</a:t>
            </a:r>
            <a:r>
              <a:rPr lang="it-IT" dirty="0" smtClean="0"/>
              <a:t> </a:t>
            </a:r>
            <a:r>
              <a:rPr lang="it-IT" dirty="0" err="1" smtClean="0"/>
              <a:t>carinii</a:t>
            </a:r>
            <a:r>
              <a:rPr lang="it-IT" dirty="0" smtClean="0"/>
              <a:t>-fungo patogeno </a:t>
            </a:r>
            <a:r>
              <a:rPr lang="it-IT" dirty="0" err="1" smtClean="0"/>
              <a:t>opportuista</a:t>
            </a:r>
            <a:r>
              <a:rPr lang="it-IT" dirty="0" smtClean="0"/>
              <a:t> (</a:t>
            </a:r>
            <a:r>
              <a:rPr lang="it-IT" i="1" dirty="0" smtClean="0"/>
              <a:t>gay-pneumonia</a:t>
            </a:r>
            <a:r>
              <a:rPr lang="it-IT" dirty="0" smtClean="0"/>
              <a:t>) e Sarcoma di </a:t>
            </a:r>
            <a:r>
              <a:rPr lang="it-IT" dirty="0" err="1" smtClean="0"/>
              <a:t>Kaposi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370743" y="1115452"/>
            <a:ext cx="3044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chemeClr val="accent2"/>
                </a:solidFill>
                <a:latin typeface="Arial" charset="0"/>
              </a:rPr>
              <a:t>Da dove è venuto il virus?</a:t>
            </a:r>
            <a:endParaRPr lang="it-IT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3212976"/>
            <a:ext cx="3143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Da chi è stato scoperto ?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7944" y="2852936"/>
            <a:ext cx="4572032" cy="923330"/>
          </a:xfrm>
          <a:prstGeom prst="rect">
            <a:avLst/>
          </a:prstGeom>
          <a:noFill/>
          <a:ln w="57150">
            <a:solidFill>
              <a:srgbClr val="84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282575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1983: da due gruppi (</a:t>
            </a:r>
            <a:r>
              <a:rPr lang="it-IT" dirty="0" err="1" smtClean="0">
                <a:solidFill>
                  <a:schemeClr val="tx1"/>
                </a:solidFill>
              </a:rPr>
              <a:t>L.Montagner</a:t>
            </a:r>
            <a:r>
              <a:rPr lang="it-IT" dirty="0" smtClean="0"/>
              <a:t>, Pasteur Parigi e R. Gallo, NIH; </a:t>
            </a:r>
            <a:r>
              <a:rPr lang="it-IT" dirty="0" err="1" smtClean="0"/>
              <a:t>Bethesda</a:t>
            </a:r>
            <a:r>
              <a:rPr lang="it-IT" dirty="0" smtClean="0"/>
              <a:t>.</a:t>
            </a:r>
          </a:p>
          <a:p>
            <a:pPr eaLnBrk="0" hangingPunct="0">
              <a:tabLst>
                <a:tab pos="282575" algn="l"/>
              </a:tabLst>
            </a:pPr>
            <a:r>
              <a:rPr lang="it-IT" dirty="0" err="1" smtClean="0">
                <a:solidFill>
                  <a:schemeClr val="tx1"/>
                </a:solidFill>
              </a:rPr>
              <a:t>Montagner</a:t>
            </a:r>
            <a:r>
              <a:rPr lang="it-IT" dirty="0" smtClean="0">
                <a:solidFill>
                  <a:schemeClr val="tx1"/>
                </a:solidFill>
              </a:rPr>
              <a:t> nel 2008 ha avuto il premio Nobel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496" y="3933056"/>
            <a:ext cx="396044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Due tipi di HIV</a:t>
            </a:r>
          </a:p>
          <a:p>
            <a:pPr algn="ctr" eaLnBrk="0" hangingPunct="0"/>
            <a:endParaRPr lang="it-IT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0" hangingPunct="0"/>
            <a:r>
              <a:rPr lang="it-IT" sz="1600" b="1" dirty="0" smtClean="0"/>
              <a:t>HIV-1: </a:t>
            </a:r>
            <a:r>
              <a:rPr lang="it-IT" sz="1600" dirty="0" smtClean="0"/>
              <a:t>diffuso in tutto il mondo, comprende tre distinti gruppi: M, N, O. Il gruppo M è responsabile della maggioranza delle infezioni e comprende diversi sottotipi (</a:t>
            </a:r>
            <a:r>
              <a:rPr lang="it-IT" sz="1600" i="1" dirty="0" err="1" smtClean="0"/>
              <a:t>clades</a:t>
            </a:r>
            <a:r>
              <a:rPr lang="it-IT" sz="1600" dirty="0" smtClean="0"/>
              <a:t>) denominati con le lettere da A </a:t>
            </a:r>
            <a:r>
              <a:rPr lang="it-IT" sz="1600" dirty="0" err="1" smtClean="0"/>
              <a:t>a</a:t>
            </a:r>
            <a:r>
              <a:rPr lang="it-IT" sz="1600" dirty="0" smtClean="0"/>
              <a:t> K, associate prevalentemente a specifiche aree geografiche. </a:t>
            </a:r>
          </a:p>
          <a:p>
            <a:pPr algn="just" eaLnBrk="0" hangingPunct="0"/>
            <a:endParaRPr lang="it-IT" sz="900" b="1" dirty="0" smtClean="0">
              <a:latin typeface="Arial" charset="0"/>
            </a:endParaRPr>
          </a:p>
          <a:p>
            <a:pPr algn="just" eaLnBrk="0" hangingPunct="0"/>
            <a:r>
              <a:rPr lang="it-IT" sz="1600" b="1" dirty="0" smtClean="0"/>
              <a:t>HIV-2: </a:t>
            </a:r>
            <a:r>
              <a:rPr lang="it-IT" sz="1600" dirty="0" smtClean="0"/>
              <a:t>presente solo in parti dell’Africa, dà una malattia più lenta e meno patogena</a:t>
            </a:r>
            <a:endParaRPr lang="it-IT" sz="1600" b="1" dirty="0"/>
          </a:p>
        </p:txBody>
      </p:sp>
      <p:graphicFrame>
        <p:nvGraphicFramePr>
          <p:cNvPr id="16" name="Table 1"/>
          <p:cNvGraphicFramePr>
            <a:graphicFrameLocks noGrp="1"/>
          </p:cNvGraphicFramePr>
          <p:nvPr/>
        </p:nvGraphicFramePr>
        <p:xfrm>
          <a:off x="4139952" y="4005064"/>
          <a:ext cx="4680519" cy="2773680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2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Gruppo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Caratteristiche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Sottogruppi o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clades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M (Major)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Gruppo responsabile di più del 90% delle infezioni in tutto il mondo.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A, B, C, D, E, F, G, H, J, K,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CRFs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 (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circulating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recombinant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forms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). Esempio CFR A/B è un misto di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clade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 A e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O (Outlier)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Gruppo confinato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prevalentemente nella regione centro-occidentale dell’Africa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N (New)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Gruppo scoperto ne 1998 in Camerun ed è molto raro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Gruppo scoperto nel 2009 strettamente correlato con la sinfrome di immunodeficienza del gorilla ed è stato scoperto nelle donne del Camerun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servigi\Documents\Scansioni personali\scansione0419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55" t="24346" b="38141"/>
          <a:stretch>
            <a:fillRect/>
          </a:stretch>
        </p:blipFill>
        <p:spPr bwMode="auto">
          <a:xfrm>
            <a:off x="652520" y="3660883"/>
            <a:ext cx="7879920" cy="308048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95536" y="620688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La sindrome da Immunodeficienza Acquisita è stata riconosciuta per la prima volta negli Stati Uniti nel 1981. Dall’inizio della epidemia circa 60 milioni di persone sono state infettate da HIV e 25 milioni sono morte a causa dell’infezione. 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/>
              <a:t>Dati aggiornati al 2009 da WHO (</a:t>
            </a:r>
            <a:r>
              <a:rPr lang="it-IT" i="1" dirty="0" smtClean="0"/>
              <a:t>World </a:t>
            </a:r>
            <a:r>
              <a:rPr lang="it-IT" i="1" dirty="0" err="1" smtClean="0"/>
              <a:t>Health</a:t>
            </a:r>
            <a:r>
              <a:rPr lang="it-IT" i="1" dirty="0" smtClean="0"/>
              <a:t> </a:t>
            </a:r>
            <a:r>
              <a:rPr lang="it-IT" i="1" dirty="0" err="1" smtClean="0"/>
              <a:t>Organization</a:t>
            </a:r>
            <a:r>
              <a:rPr lang="it-IT" dirty="0" smtClean="0"/>
              <a:t>)/UNAIDS (</a:t>
            </a:r>
            <a:r>
              <a:rPr lang="it-IT" i="1" dirty="0" smtClean="0"/>
              <a:t>Joint </a:t>
            </a:r>
            <a:r>
              <a:rPr lang="it-IT" i="1" dirty="0" err="1" smtClean="0"/>
              <a:t>United</a:t>
            </a:r>
            <a:r>
              <a:rPr lang="it-IT" i="1" dirty="0" smtClean="0"/>
              <a:t> </a:t>
            </a:r>
            <a:r>
              <a:rPr lang="it-IT" i="1" dirty="0" err="1" smtClean="0"/>
              <a:t>Nations</a:t>
            </a:r>
            <a:r>
              <a:rPr lang="it-IT" i="1" dirty="0" smtClean="0"/>
              <a:t> </a:t>
            </a:r>
            <a:r>
              <a:rPr lang="it-IT" i="1" dirty="0" err="1" smtClean="0"/>
              <a:t>Programme</a:t>
            </a:r>
            <a:r>
              <a:rPr lang="it-IT" i="1" dirty="0" smtClean="0"/>
              <a:t> on</a:t>
            </a:r>
            <a:r>
              <a:rPr lang="it-IT" dirty="0" smtClean="0"/>
              <a:t> HIV/AIDS) sull’epidemia di AIDS riportano che nel mondo vivono circa 33.4 milioni di persone con HIV/AIDS, di cui 2,7 milioni di nuove infezioni e circa 2 milioni di morti correlate all’AIDS. 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/>
              <a:t>Più del 95% degli infetti vivono nelle regioni sottosviluppate del mondo. L’Africa Sub-Sahariana è la regione più colpita nel mondo rappresentando il 67% delle persone con HIV e il 77% dei morti per AIDS nel mondo. 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</p:spPr>
        <p:txBody>
          <a:bodyPr>
            <a:noAutofit/>
          </a:bodyPr>
          <a:lstStyle/>
          <a:p>
            <a:r>
              <a:rPr lang="it-IT" sz="2800" dirty="0" smtClean="0"/>
              <a:t>L’AIDS nel mondo</a:t>
            </a:r>
            <a:endParaRPr lang="it-IT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Struttura del virione di HIV-1</a:t>
            </a:r>
            <a:endParaRPr lang="it-IT" sz="3200" b="1" dirty="0"/>
          </a:p>
        </p:txBody>
      </p:sp>
      <p:pic>
        <p:nvPicPr>
          <p:cNvPr id="3074" name="Picture 2" descr="C:\Users\Manservigi\Desktop\Desktop\Microbiologia Medica Antonelli\Capitolo 57\57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7" t="9045" r="13307" b="9362"/>
          <a:stretch>
            <a:fillRect/>
          </a:stretch>
        </p:blipFill>
        <p:spPr bwMode="auto">
          <a:xfrm>
            <a:off x="1357290" y="1190609"/>
            <a:ext cx="6629447" cy="552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8441"/>
              </p:ext>
            </p:extLst>
          </p:nvPr>
        </p:nvGraphicFramePr>
        <p:xfrm>
          <a:off x="190500" y="314325"/>
          <a:ext cx="8801100" cy="6363018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TABELLA 4  </a:t>
                      </a:r>
                      <a:endParaRPr kumimoji="0" lang="it-IT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  <a:cs typeface="Times New Roman" pitchFamily="-111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Times New Roman" pitchFamily="-111" charset="0"/>
                        </a:rPr>
                        <a:t>Geni di HIV-1 e principali funzioni delle proteine virali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3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geni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funzione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gag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Group-specific antigen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Proteine strutturali: p24, p17, p9, p7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Proteine del capside (p 24), nucleocapside  (p 9, p 7), matrice (p17)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polymerase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Proteine strutturali: p10, p51, p32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Enzimi virali (trascrittasi inversa, 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RNAsi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, integrasi,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proteasi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) 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env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envelope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Proteine strutturali: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gp 120, gp41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Proteine dell’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envelope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  <a:cs typeface="Arial Unicode MS" pitchFamily="-111" charset="0"/>
                        </a:rPr>
                        <a:t>: gp120 (SU) lega il CD4 e CCR5 o CXCR4; gp41 (TM) è richiesto per la fusione e internalizzazione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Trans Activator of Transcription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 codifica per una proteina di 14 kD costituita da 86 aminoacidi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regolatoria: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Transattivatore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trascrizionale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.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Si lega ad una specifica sequenza  (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Tat</a:t>
                      </a:r>
                      <a:r>
                        <a:rPr kumimoji="0" lang="it-IT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Responsive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o Tar) degli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mRNA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nascenti  e ne completa la trascrizione.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rev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Regulator of Virion Expression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 codifica per una proteina di 19 kD , costituita da 116 aminoacidi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regolatoria: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Transattivatore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post-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trascrizionale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.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Si lega a specifiche sequenze  (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Rev</a:t>
                      </a:r>
                      <a:r>
                        <a:rPr kumimoji="0" lang="it-IT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Responsive 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Element</a:t>
                      </a:r>
                      <a:r>
                        <a:rPr kumimoji="0" lang="it-IT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o RRE) presenti nella regione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env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degli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mRNA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nucleari proteggendoli dallo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splicing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e favorendo il loro trasporto al citoplasma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nef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Negative Expression Regulatory Factor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 codifica per una fosfoproteina miristilata di 205 aminoacidi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regolatoria: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p27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Riduce l’espressione di CD4 e MHC I nelle cellule infette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aiutando il virus a sfuggire all’immunità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cellulo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-mediata.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Favorisce la replicazione e l’infettività virale. In assenza di 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nef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 la progressione della malattia è più lenta.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Virion</a:t>
                      </a:r>
                      <a:r>
                        <a:rPr kumimoji="0" lang="it-IT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Infectivity</a:t>
                      </a:r>
                      <a:r>
                        <a:rPr kumimoji="0" lang="it-IT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it-IT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Factor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) codifica per una proteina di 23kD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accessoria: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Neutralizza l’effetto inibitorio di un fattore cellulare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(APOBEC3G), con funzione di citosina-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deaminasi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,  promuovendo la replicazione virale. In assenza di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vif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questo fattore verrebbe incorporato nei virioni ed in seguito all’infezione interagirebbe con  il complesso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transcriptasico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con la produzione di un DNA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provirale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 non funzionante.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</a:t>
                      </a: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Viral Protein </a:t>
                      </a: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U) codifica per una proteina di 17kD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accessoria: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p16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Promuove la degradazione di CD4 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facilita il rilascio dei virioni.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(Viral Protein R, vpx in HIV-2)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codifica per una proteina di 15kD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Proteina accessoria: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p15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11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Viene incorporata nel virione 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favorisce il trasporto  nel nucleo del complesso di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pre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-integrazione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1" charset="0"/>
                          <a:ea typeface="ＭＳ Ｐゴシック" pitchFamily="-111" charset="-128"/>
                        </a:rPr>
                        <a:t>(DNA virale associato a proteine virali)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icrobiologia Medica Antonelli\Capitolo 57\57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46" t="26729" r="10618" b="28036"/>
          <a:stretch>
            <a:fillRect/>
          </a:stretch>
        </p:blipFill>
        <p:spPr bwMode="auto">
          <a:xfrm>
            <a:off x="107505" y="332656"/>
            <a:ext cx="5125473" cy="2448272"/>
          </a:xfrm>
          <a:prstGeom prst="rect">
            <a:avLst/>
          </a:prstGeom>
          <a:noFill/>
        </p:spPr>
      </p:pic>
      <p:pic>
        <p:nvPicPr>
          <p:cNvPr id="5" name="Picture 2" descr="C:\Users\Manservigi\Desktop\Desktop\Microbiologia Medica Antonelli\Capitolo 57\57_05.jpg"/>
          <p:cNvPicPr>
            <a:picLocks noChangeAspect="1" noChangeArrowheads="1"/>
          </p:cNvPicPr>
          <p:nvPr/>
        </p:nvPicPr>
        <p:blipFill>
          <a:blip r:embed="rId3" cstate="print"/>
          <a:srcRect l="15842" t="16893" r="14662" b="19447"/>
          <a:stretch>
            <a:fillRect/>
          </a:stretch>
        </p:blipFill>
        <p:spPr bwMode="auto">
          <a:xfrm>
            <a:off x="179512" y="3501008"/>
            <a:ext cx="4824536" cy="331236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436096" y="44624"/>
            <a:ext cx="35283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RECETTORI E CO-RECETTORI</a:t>
            </a:r>
          </a:p>
          <a:p>
            <a:pPr algn="ctr"/>
            <a:endParaRPr lang="it-IT" sz="1600" b="1" dirty="0" smtClean="0"/>
          </a:p>
          <a:p>
            <a:pPr algn="just"/>
            <a:r>
              <a:rPr lang="it-IT" sz="1600" dirty="0" smtClean="0"/>
              <a:t>Il principale</a:t>
            </a:r>
            <a:r>
              <a:rPr lang="it-IT" sz="1600" b="1" dirty="0" smtClean="0"/>
              <a:t> recettore</a:t>
            </a:r>
            <a:r>
              <a:rPr lang="it-IT" sz="1600" dirty="0" smtClean="0"/>
              <a:t> per HIV è il CD4 presente sulla superficie dei linfociti </a:t>
            </a:r>
            <a:r>
              <a:rPr lang="it-IT" sz="1600" dirty="0" err="1" smtClean="0"/>
              <a:t>T-helper</a:t>
            </a:r>
            <a:r>
              <a:rPr lang="it-IT" sz="1600" dirty="0" smtClean="0"/>
              <a:t>. Il CD4 è presente anche su altre cellule come: 1. monociti circolanti, 2) macrofagi tissutali, 3) cellule dendritiche, 4) microglia (di origine </a:t>
            </a:r>
            <a:r>
              <a:rPr lang="it-IT" sz="1600" dirty="0" err="1" smtClean="0"/>
              <a:t>macrofagica</a:t>
            </a:r>
            <a:r>
              <a:rPr lang="it-IT" sz="1600" dirty="0" smtClean="0"/>
              <a:t>) dell’encefalo.</a:t>
            </a:r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I co-recettori sono il </a:t>
            </a:r>
            <a:r>
              <a:rPr lang="it-IT" sz="1600" b="1" dirty="0" smtClean="0">
                <a:solidFill>
                  <a:srgbClr val="FF0000"/>
                </a:solidFill>
                <a:ea typeface="Cambria" pitchFamily="18" charset="0"/>
                <a:cs typeface="Times New Roman" pitchFamily="18" charset="0"/>
              </a:rPr>
              <a:t>CCR5</a:t>
            </a:r>
            <a:r>
              <a:rPr lang="it-IT" sz="1600" dirty="0" smtClean="0">
                <a:solidFill>
                  <a:srgbClr val="FF0000"/>
                </a:solidFill>
                <a:ea typeface="Cambria" pitchFamily="18" charset="0"/>
                <a:cs typeface="Times New Roman" pitchFamily="18" charset="0"/>
              </a:rPr>
              <a:t>, recettore per  </a:t>
            </a:r>
            <a:r>
              <a:rPr lang="it-IT" sz="1600" dirty="0" err="1" smtClean="0">
                <a:solidFill>
                  <a:srgbClr val="FF0000"/>
                </a:solidFill>
                <a:ea typeface="Cambria" pitchFamily="18" charset="0"/>
                <a:cs typeface="Times New Roman" pitchFamily="18" charset="0"/>
              </a:rPr>
              <a:t>chemochine</a:t>
            </a:r>
            <a:r>
              <a:rPr lang="it-IT" sz="1600" dirty="0" smtClean="0">
                <a:solidFill>
                  <a:srgbClr val="FF0000"/>
                </a:solidFill>
                <a:ea typeface="Cambria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RANTES (secreta da cellule T attivate) e MIP</a:t>
            </a:r>
            <a:r>
              <a:rPr lang="it-IT" sz="1600" dirty="0" smtClean="0">
                <a:ea typeface="Cambria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/</a:t>
            </a:r>
            <a:r>
              <a:rPr lang="it-IT" sz="1600" dirty="0" smtClean="0">
                <a:ea typeface="Cambria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 (proteine infiammatorie </a:t>
            </a:r>
            <a:r>
              <a:rPr lang="it-IT" sz="1600" dirty="0" err="1" smtClean="0">
                <a:ea typeface="Cambria" pitchFamily="18" charset="0"/>
                <a:cs typeface="Times New Roman" pitchFamily="18" charset="0"/>
              </a:rPr>
              <a:t>macrofagiche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). 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presente </a:t>
            </a:r>
            <a:r>
              <a:rPr lang="it-IT" sz="1600" u="sng" dirty="0" smtClean="0">
                <a:solidFill>
                  <a:srgbClr val="FF0000"/>
                </a:solidFill>
              </a:rPr>
              <a:t>sulla superficie dei macrofagi e dei TCD4 della memoria</a:t>
            </a:r>
            <a:r>
              <a:rPr lang="it-IT" sz="1600" dirty="0" smtClean="0"/>
              <a:t>. Il </a:t>
            </a:r>
            <a:r>
              <a:rPr lang="it-IT" sz="1600" b="1" dirty="0" smtClean="0">
                <a:solidFill>
                  <a:srgbClr val="FF0000"/>
                </a:solidFill>
              </a:rPr>
              <a:t>CXCR4</a:t>
            </a:r>
            <a:r>
              <a:rPr lang="it-IT" sz="1600" dirty="0" smtClean="0"/>
              <a:t>, recettore per la </a:t>
            </a:r>
            <a:r>
              <a:rPr lang="it-IT" sz="1600" dirty="0" err="1" smtClean="0"/>
              <a:t>chemochina</a:t>
            </a:r>
            <a:r>
              <a:rPr lang="it-IT" sz="1600" dirty="0" smtClean="0"/>
              <a:t> SDF-1 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(fattore derivato dalle cellule </a:t>
            </a:r>
            <a:r>
              <a:rPr lang="it-IT" sz="1600" dirty="0" err="1" smtClean="0">
                <a:ea typeface="Cambria" pitchFamily="18" charset="0"/>
                <a:cs typeface="Times New Roman" pitchFamily="18" charset="0"/>
              </a:rPr>
              <a:t>stromali</a:t>
            </a:r>
            <a:r>
              <a:rPr lang="it-IT" sz="1600" dirty="0" smtClean="0">
                <a:ea typeface="Cambria" pitchFamily="18" charset="0"/>
                <a:cs typeface="Times New Roman" pitchFamily="18" charset="0"/>
              </a:rPr>
              <a:t>) </a:t>
            </a:r>
            <a:r>
              <a:rPr lang="it-IT" sz="1600" dirty="0" smtClean="0"/>
              <a:t>) è </a:t>
            </a:r>
            <a:r>
              <a:rPr lang="it-IT" sz="1600" u="sng" dirty="0" smtClean="0">
                <a:solidFill>
                  <a:srgbClr val="FF0000"/>
                </a:solidFill>
              </a:rPr>
              <a:t>presente su tutti i linfociti  TCD4.</a:t>
            </a:r>
            <a:endParaRPr lang="it-IT" sz="1600" u="sng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5199583"/>
            <a:ext cx="220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Tropismo di HIV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949280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T4 della memoria</a:t>
            </a:r>
            <a:endParaRPr lang="it-IT" sz="1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2708920"/>
            <a:ext cx="6261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50" b="1" dirty="0" smtClean="0"/>
              <a:t>CXCR4</a:t>
            </a:r>
            <a:endParaRPr lang="it-IT" sz="125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57"/>
          <p:cNvGrpSpPr>
            <a:grpSpLocks/>
          </p:cNvGrpSpPr>
          <p:nvPr/>
        </p:nvGrpSpPr>
        <p:grpSpPr bwMode="auto">
          <a:xfrm rot="5400000">
            <a:off x="7277101" y="773112"/>
            <a:ext cx="652462" cy="1604963"/>
            <a:chOff x="81392" y="2116291"/>
            <a:chExt cx="652194" cy="1604809"/>
          </a:xfrm>
        </p:grpSpPr>
        <p:cxnSp>
          <p:nvCxnSpPr>
            <p:cNvPr id="259" name="Straight Connector 258"/>
            <p:cNvCxnSpPr>
              <a:cxnSpLocks noChangeShapeType="1"/>
            </p:cNvCxnSpPr>
            <p:nvPr/>
          </p:nvCxnSpPr>
          <p:spPr bwMode="auto">
            <a:xfrm rot="16200000" flipH="1">
              <a:off x="594714" y="2280586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0" name="Straight Connector 259"/>
            <p:cNvCxnSpPr>
              <a:cxnSpLocks noChangeShapeType="1"/>
            </p:cNvCxnSpPr>
            <p:nvPr/>
          </p:nvCxnSpPr>
          <p:spPr bwMode="auto">
            <a:xfrm rot="3660000" flipH="1">
              <a:off x="277344" y="2471068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1" name="Straight Connector 260"/>
            <p:cNvCxnSpPr>
              <a:cxnSpLocks noChangeShapeType="1"/>
            </p:cNvCxnSpPr>
            <p:nvPr/>
          </p:nvCxnSpPr>
          <p:spPr bwMode="auto">
            <a:xfrm>
              <a:off x="100435" y="2844885"/>
              <a:ext cx="192008" cy="63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2" name="Straight Connector 261"/>
            <p:cNvCxnSpPr>
              <a:cxnSpLocks noChangeShapeType="1"/>
            </p:cNvCxnSpPr>
            <p:nvPr/>
          </p:nvCxnSpPr>
          <p:spPr bwMode="auto">
            <a:xfrm rot="15420000" flipH="1">
              <a:off x="416987" y="2356779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3" name="Straight Connector 262"/>
            <p:cNvCxnSpPr>
              <a:cxnSpLocks noChangeShapeType="1"/>
            </p:cNvCxnSpPr>
            <p:nvPr/>
          </p:nvCxnSpPr>
          <p:spPr bwMode="auto">
            <a:xfrm rot="2880000" flipH="1">
              <a:off x="150396" y="2636152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4" name="Straight Connector 263"/>
            <p:cNvCxnSpPr>
              <a:cxnSpLocks noChangeShapeType="1"/>
            </p:cNvCxnSpPr>
            <p:nvPr/>
          </p:nvCxnSpPr>
          <p:spPr bwMode="auto">
            <a:xfrm flipV="1">
              <a:off x="100435" y="3016319"/>
              <a:ext cx="192008" cy="507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5" name="Straight Connector 264"/>
            <p:cNvCxnSpPr>
              <a:cxnSpLocks noChangeShapeType="1"/>
            </p:cNvCxnSpPr>
            <p:nvPr/>
          </p:nvCxnSpPr>
          <p:spPr bwMode="auto">
            <a:xfrm flipV="1">
              <a:off x="171842" y="3221085"/>
              <a:ext cx="192009" cy="1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6" name="Straight Connector 265"/>
            <p:cNvCxnSpPr>
              <a:cxnSpLocks noChangeShapeType="1"/>
            </p:cNvCxnSpPr>
            <p:nvPr/>
          </p:nvCxnSpPr>
          <p:spPr bwMode="auto">
            <a:xfrm rot="5400000" flipH="1" flipV="1">
              <a:off x="297180" y="3371902"/>
              <a:ext cx="146036" cy="117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 rot="5400000" flipH="1" flipV="1">
              <a:off x="555826" y="3536975"/>
              <a:ext cx="219054" cy="44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8" name="Straight Connector 267"/>
            <p:cNvCxnSpPr>
              <a:cxnSpLocks noChangeShapeType="1"/>
            </p:cNvCxnSpPr>
            <p:nvPr/>
          </p:nvCxnSpPr>
          <p:spPr bwMode="auto">
            <a:xfrm rot="5400000" flipH="1" flipV="1">
              <a:off x="425712" y="3449682"/>
              <a:ext cx="168259" cy="117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69" name="Oval 268"/>
            <p:cNvSpPr>
              <a:spLocks noChangeArrowheads="1"/>
            </p:cNvSpPr>
            <p:nvPr/>
          </p:nvSpPr>
          <p:spPr bwMode="auto">
            <a:xfrm>
              <a:off x="593944" y="2109943"/>
              <a:ext cx="119014" cy="1333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0" name="Oval 269"/>
            <p:cNvSpPr>
              <a:spLocks noChangeArrowheads="1"/>
            </p:cNvSpPr>
            <p:nvPr/>
          </p:nvSpPr>
          <p:spPr bwMode="auto">
            <a:xfrm>
              <a:off x="403523" y="2225819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1" name="Oval 270"/>
            <p:cNvSpPr>
              <a:spLocks noChangeArrowheads="1"/>
            </p:cNvSpPr>
            <p:nvPr/>
          </p:nvSpPr>
          <p:spPr bwMode="auto">
            <a:xfrm>
              <a:off x="238490" y="2352807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2" name="Oval 271"/>
            <p:cNvSpPr>
              <a:spLocks noChangeArrowheads="1"/>
            </p:cNvSpPr>
            <p:nvPr/>
          </p:nvSpPr>
          <p:spPr bwMode="auto">
            <a:xfrm>
              <a:off x="111543" y="2555988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3" name="Oval 272"/>
            <p:cNvSpPr>
              <a:spLocks noChangeArrowheads="1"/>
            </p:cNvSpPr>
            <p:nvPr/>
          </p:nvSpPr>
          <p:spPr bwMode="auto">
            <a:xfrm>
              <a:off x="86153" y="3013144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4" name="Oval 273"/>
            <p:cNvSpPr>
              <a:spLocks noChangeArrowheads="1"/>
            </p:cNvSpPr>
            <p:nvPr/>
          </p:nvSpPr>
          <p:spPr bwMode="auto">
            <a:xfrm>
              <a:off x="136932" y="3254421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5" name="Oval 274"/>
            <p:cNvSpPr>
              <a:spLocks noChangeArrowheads="1"/>
            </p:cNvSpPr>
            <p:nvPr/>
          </p:nvSpPr>
          <p:spPr bwMode="auto">
            <a:xfrm>
              <a:off x="263880" y="3444903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6" name="Oval 275"/>
            <p:cNvSpPr>
              <a:spLocks noChangeArrowheads="1"/>
            </p:cNvSpPr>
            <p:nvPr/>
          </p:nvSpPr>
          <p:spPr bwMode="auto">
            <a:xfrm>
              <a:off x="403523" y="3559192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7" name="Oval 276"/>
            <p:cNvSpPr>
              <a:spLocks noChangeArrowheads="1"/>
            </p:cNvSpPr>
            <p:nvPr/>
          </p:nvSpPr>
          <p:spPr bwMode="auto">
            <a:xfrm>
              <a:off x="581250" y="3622685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8" name="Oval 277"/>
            <p:cNvSpPr>
              <a:spLocks noChangeArrowheads="1"/>
            </p:cNvSpPr>
            <p:nvPr/>
          </p:nvSpPr>
          <p:spPr bwMode="auto">
            <a:xfrm>
              <a:off x="60763" y="2797265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12" name="Group 256"/>
          <p:cNvGrpSpPr>
            <a:grpSpLocks/>
          </p:cNvGrpSpPr>
          <p:nvPr/>
        </p:nvGrpSpPr>
        <p:grpSpPr bwMode="auto">
          <a:xfrm>
            <a:off x="228600" y="2141538"/>
            <a:ext cx="652463" cy="1604962"/>
            <a:chOff x="81392" y="2116291"/>
            <a:chExt cx="652194" cy="1604809"/>
          </a:xfrm>
        </p:grpSpPr>
        <p:cxnSp>
          <p:nvCxnSpPr>
            <p:cNvPr id="218" name="Straight Connector 217"/>
            <p:cNvCxnSpPr>
              <a:cxnSpLocks noChangeShapeType="1"/>
            </p:cNvCxnSpPr>
            <p:nvPr/>
          </p:nvCxnSpPr>
          <p:spPr bwMode="auto">
            <a:xfrm rot="16200000" flipH="1">
              <a:off x="615342" y="2286935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0" name="Straight Connector 219"/>
            <p:cNvCxnSpPr>
              <a:cxnSpLocks noChangeShapeType="1"/>
            </p:cNvCxnSpPr>
            <p:nvPr/>
          </p:nvCxnSpPr>
          <p:spPr bwMode="auto">
            <a:xfrm rot="3660000" flipH="1">
              <a:off x="297973" y="2477416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1" name="Straight Connector 220"/>
            <p:cNvCxnSpPr>
              <a:cxnSpLocks noChangeShapeType="1"/>
            </p:cNvCxnSpPr>
            <p:nvPr/>
          </p:nvCxnSpPr>
          <p:spPr bwMode="auto">
            <a:xfrm>
              <a:off x="121064" y="2851233"/>
              <a:ext cx="192008" cy="63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2" name="Straight Connector 221"/>
            <p:cNvCxnSpPr>
              <a:cxnSpLocks noChangeShapeType="1"/>
            </p:cNvCxnSpPr>
            <p:nvPr/>
          </p:nvCxnSpPr>
          <p:spPr bwMode="auto">
            <a:xfrm rot="15420000" flipH="1">
              <a:off x="437615" y="2363127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 rot="2880000" flipH="1">
              <a:off x="171025" y="2642501"/>
              <a:ext cx="152385" cy="238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2" name="Straight Connector 231"/>
            <p:cNvCxnSpPr>
              <a:cxnSpLocks noChangeShapeType="1"/>
            </p:cNvCxnSpPr>
            <p:nvPr/>
          </p:nvCxnSpPr>
          <p:spPr bwMode="auto">
            <a:xfrm flipV="1">
              <a:off x="121064" y="3022667"/>
              <a:ext cx="192008" cy="507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4" name="Straight Connector 233"/>
            <p:cNvCxnSpPr>
              <a:cxnSpLocks noChangeShapeType="1"/>
            </p:cNvCxnSpPr>
            <p:nvPr/>
          </p:nvCxnSpPr>
          <p:spPr bwMode="auto">
            <a:xfrm flipV="1">
              <a:off x="192471" y="3200450"/>
              <a:ext cx="192009" cy="1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8" name="Straight Connector 237"/>
            <p:cNvCxnSpPr>
              <a:cxnSpLocks noChangeShapeType="1"/>
            </p:cNvCxnSpPr>
            <p:nvPr/>
          </p:nvCxnSpPr>
          <p:spPr bwMode="auto">
            <a:xfrm rot="5400000" flipH="1" flipV="1">
              <a:off x="317809" y="3378251"/>
              <a:ext cx="146036" cy="117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0" name="Straight Connector 239"/>
            <p:cNvCxnSpPr>
              <a:cxnSpLocks noChangeShapeType="1"/>
            </p:cNvCxnSpPr>
            <p:nvPr/>
          </p:nvCxnSpPr>
          <p:spPr bwMode="auto">
            <a:xfrm rot="5400000" flipH="1" flipV="1">
              <a:off x="576453" y="3543325"/>
              <a:ext cx="219054" cy="44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 rot="5400000" flipH="1" flipV="1">
              <a:off x="446340" y="3456032"/>
              <a:ext cx="168259" cy="117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46" name="Oval 245"/>
            <p:cNvSpPr>
              <a:spLocks noChangeArrowheads="1"/>
            </p:cNvSpPr>
            <p:nvPr/>
          </p:nvSpPr>
          <p:spPr bwMode="auto">
            <a:xfrm>
              <a:off x="614572" y="2116291"/>
              <a:ext cx="119014" cy="1333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7" name="Oval 246"/>
            <p:cNvSpPr>
              <a:spLocks noChangeArrowheads="1"/>
            </p:cNvSpPr>
            <p:nvPr/>
          </p:nvSpPr>
          <p:spPr bwMode="auto">
            <a:xfrm>
              <a:off x="424151" y="2205183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8" name="Oval 247"/>
            <p:cNvSpPr>
              <a:spLocks noChangeArrowheads="1"/>
            </p:cNvSpPr>
            <p:nvPr/>
          </p:nvSpPr>
          <p:spPr bwMode="auto">
            <a:xfrm>
              <a:off x="259119" y="2332170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9" name="Oval 248"/>
            <p:cNvSpPr>
              <a:spLocks noChangeArrowheads="1"/>
            </p:cNvSpPr>
            <p:nvPr/>
          </p:nvSpPr>
          <p:spPr bwMode="auto">
            <a:xfrm>
              <a:off x="132171" y="2535351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106782" y="2992507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>
              <a:off x="157561" y="3233784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3" name="Oval 252"/>
            <p:cNvSpPr>
              <a:spLocks noChangeArrowheads="1"/>
            </p:cNvSpPr>
            <p:nvPr/>
          </p:nvSpPr>
          <p:spPr bwMode="auto">
            <a:xfrm>
              <a:off x="284508" y="3424266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>
              <a:off x="424151" y="3538555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5" name="Oval 254"/>
            <p:cNvSpPr>
              <a:spLocks noChangeArrowheads="1"/>
            </p:cNvSpPr>
            <p:nvPr/>
          </p:nvSpPr>
          <p:spPr bwMode="auto">
            <a:xfrm>
              <a:off x="601877" y="3602049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81392" y="2776628"/>
              <a:ext cx="119014" cy="119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06463" y="2084388"/>
            <a:ext cx="8013700" cy="46164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365500" y="2397125"/>
            <a:ext cx="3929063" cy="33924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8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5613" y="2384425"/>
            <a:ext cx="1079500" cy="11176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788988" y="2382838"/>
            <a:ext cx="914400" cy="1320800"/>
          </a:xfrm>
          <a:prstGeom prst="ellipse">
            <a:avLst/>
          </a:prstGeom>
          <a:solidFill>
            <a:srgbClr val="FFFFFF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FFFF"/>
              </a:solidFill>
              <a:latin typeface="Times New Roman" pitchFamily="-111" charset="0"/>
            </a:endParaRP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>
            <a:off x="1301750" y="3519488"/>
            <a:ext cx="760413" cy="2762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1520032" y="4182269"/>
            <a:ext cx="67151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0" name="Rectangle 338"/>
          <p:cNvSpPr>
            <a:spLocks noChangeArrowheads="1"/>
          </p:cNvSpPr>
          <p:nvPr/>
        </p:nvSpPr>
        <p:spPr bwMode="auto">
          <a:xfrm>
            <a:off x="984250" y="3851275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trascrittasi inversa </a:t>
            </a:r>
            <a:endParaRPr lang="it-IT" sz="1000">
              <a:latin typeface="Times New Roman" pitchFamily="-111" charset="0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398588" y="4522788"/>
            <a:ext cx="949325" cy="441325"/>
            <a:chOff x="3359150" y="3173413"/>
            <a:chExt cx="949325" cy="441325"/>
          </a:xfrm>
        </p:grpSpPr>
        <p:cxnSp>
          <p:nvCxnSpPr>
            <p:cNvPr id="10" name="Curved Connector 9"/>
            <p:cNvCxnSpPr>
              <a:cxnSpLocks noChangeShapeType="1"/>
            </p:cNvCxnSpPr>
            <p:nvPr/>
          </p:nvCxnSpPr>
          <p:spPr bwMode="auto">
            <a:xfrm>
              <a:off x="3359150" y="3271838"/>
              <a:ext cx="949325" cy="34290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DD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Curved Connector 10"/>
            <p:cNvCxnSpPr>
              <a:cxnSpLocks noChangeShapeType="1"/>
            </p:cNvCxnSpPr>
            <p:nvPr/>
          </p:nvCxnSpPr>
          <p:spPr bwMode="auto">
            <a:xfrm>
              <a:off x="3387725" y="3173413"/>
              <a:ext cx="895350" cy="35242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1623219" y="5182394"/>
            <a:ext cx="51752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3" name="Rectangle 338"/>
          <p:cNvSpPr>
            <a:spLocks noChangeArrowheads="1"/>
          </p:cNvSpPr>
          <p:nvPr/>
        </p:nvSpPr>
        <p:spPr bwMode="auto">
          <a:xfrm>
            <a:off x="963613" y="4905375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trascrittasi inversa </a:t>
            </a:r>
            <a:endParaRPr lang="it-IT" sz="1000">
              <a:latin typeface="Times New Roman" pitchFamily="-111" charset="0"/>
            </a:endParaRPr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209675" y="2649538"/>
            <a:ext cx="395288" cy="682625"/>
            <a:chOff x="4741926" y="2306028"/>
            <a:chExt cx="660413" cy="1138695"/>
          </a:xfrm>
        </p:grpSpPr>
        <p:grpSp>
          <p:nvGrpSpPr>
            <p:cNvPr id="16" name="Group 82"/>
            <p:cNvGrpSpPr/>
            <p:nvPr/>
          </p:nvGrpSpPr>
          <p:grpSpPr>
            <a:xfrm>
              <a:off x="4741930" y="2306028"/>
              <a:ext cx="660413" cy="1138695"/>
              <a:chOff x="1416431" y="3073073"/>
              <a:chExt cx="696266" cy="111195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1583763" y="3174670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12048" y="3297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85156" y="34346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443323" y="35870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416431" y="3724506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19411" y="38802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86761" y="40326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4906" y="405321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7424" y="4026325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479185" y="399643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91349" y="4059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005119" y="3939669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023050" y="377830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11099" y="36318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99148" y="348546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987197" y="333904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60305" y="319262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73649" y="3091031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780986" y="3073073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91340" y="308801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5017753" y="2425190"/>
              <a:ext cx="196267" cy="574643"/>
              <a:chOff x="2807791" y="3559919"/>
              <a:chExt cx="220268" cy="281839"/>
            </a:xfrm>
          </p:grpSpPr>
          <p:cxnSp>
            <p:nvCxnSpPr>
              <p:cNvPr id="33" name="Curved Connector 32"/>
              <p:cNvCxnSpPr>
                <a:cxnSpLocks noChangeShapeType="1"/>
              </p:cNvCxnSpPr>
              <p:nvPr/>
            </p:nvCxnSpPr>
            <p:spPr bwMode="auto">
              <a:xfrm rot="16200000" flipH="1">
                <a:off x="2765109" y="3602613"/>
                <a:ext cx="281840" cy="1964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2980443" y="3640446"/>
                <a:ext cx="47626" cy="10260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61" name="Group 89"/>
            <p:cNvGrpSpPr>
              <a:grpSpLocks/>
            </p:cNvGrpSpPr>
            <p:nvPr/>
          </p:nvGrpSpPr>
          <p:grpSpPr bwMode="auto">
            <a:xfrm>
              <a:off x="5001842" y="2803880"/>
              <a:ext cx="193615" cy="492553"/>
              <a:chOff x="3089472" y="3981105"/>
              <a:chExt cx="200616" cy="280987"/>
            </a:xfrm>
          </p:grpSpPr>
          <p:cxnSp>
            <p:nvCxnSpPr>
              <p:cNvPr id="31" name="Curved Connector 30"/>
              <p:cNvCxnSpPr>
                <a:cxnSpLocks noChangeShapeType="1"/>
              </p:cNvCxnSpPr>
              <p:nvPr/>
            </p:nvCxnSpPr>
            <p:spPr bwMode="auto">
              <a:xfrm rot="5400000" flipH="1">
                <a:off x="3053415" y="4025411"/>
                <a:ext cx="280986" cy="192371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3089477" y="4091382"/>
                <a:ext cx="46719" cy="1027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</p:grp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rot="16200000" flipH="1">
            <a:off x="1592262" y="3240088"/>
            <a:ext cx="436563" cy="103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6" name="Rectangle 340"/>
          <p:cNvSpPr>
            <a:spLocks noChangeArrowheads="1"/>
          </p:cNvSpPr>
          <p:nvPr/>
        </p:nvSpPr>
        <p:spPr bwMode="auto">
          <a:xfrm>
            <a:off x="2317750" y="5838825"/>
            <a:ext cx="160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Provirus </a:t>
            </a:r>
          </a:p>
          <a:p>
            <a:r>
              <a:rPr lang="it-IT" sz="12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(DNA bicatenario)</a:t>
            </a:r>
            <a:endParaRPr lang="it-IT" sz="1200">
              <a:latin typeface="Times New Roman" pitchFamily="-111" charset="0"/>
            </a:endParaRPr>
          </a:p>
        </p:txBody>
      </p:sp>
      <p:cxnSp>
        <p:nvCxnSpPr>
          <p:cNvPr id="59" name="Curved Connector 58"/>
          <p:cNvCxnSpPr>
            <a:cxnSpLocks noChangeShapeType="1"/>
          </p:cNvCxnSpPr>
          <p:nvPr/>
        </p:nvCxnSpPr>
        <p:spPr bwMode="auto">
          <a:xfrm flipV="1">
            <a:off x="1938338" y="2946400"/>
            <a:ext cx="2976562" cy="2830513"/>
          </a:xfrm>
          <a:prstGeom prst="curvedConnector3">
            <a:avLst>
              <a:gd name="adj1" fmla="val 24398"/>
            </a:avLst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8" name="Rectangle 339"/>
          <p:cNvSpPr>
            <a:spLocks noChangeArrowheads="1"/>
          </p:cNvSpPr>
          <p:nvPr/>
        </p:nvSpPr>
        <p:spPr bwMode="auto">
          <a:xfrm>
            <a:off x="1758950" y="347662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RNA(+)</a:t>
            </a:r>
            <a:endParaRPr lang="it-IT" sz="1200">
              <a:latin typeface="Times New Roman" pitchFamily="-111" charset="0"/>
            </a:endParaRPr>
          </a:p>
        </p:txBody>
      </p:sp>
      <p:grpSp>
        <p:nvGrpSpPr>
          <p:cNvPr id="15463" name="Group 347"/>
          <p:cNvGrpSpPr>
            <a:grpSpLocks/>
          </p:cNvGrpSpPr>
          <p:nvPr/>
        </p:nvGrpSpPr>
        <p:grpSpPr bwMode="auto">
          <a:xfrm>
            <a:off x="3981450" y="2967038"/>
            <a:ext cx="2184400" cy="885825"/>
            <a:chOff x="3594305" y="5065060"/>
            <a:chExt cx="1783815" cy="885306"/>
          </a:xfrm>
        </p:grpSpPr>
        <p:cxnSp>
          <p:nvCxnSpPr>
            <p:cNvPr id="67" name="Curved Connector 66"/>
            <p:cNvCxnSpPr>
              <a:cxnSpLocks noChangeShapeType="1"/>
            </p:cNvCxnSpPr>
            <p:nvPr/>
          </p:nvCxnSpPr>
          <p:spPr bwMode="auto">
            <a:xfrm rot="-1020000">
              <a:off x="3666902" y="5065060"/>
              <a:ext cx="1711218" cy="807564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Curved Connector 67"/>
            <p:cNvCxnSpPr>
              <a:cxnSpLocks noChangeShapeType="1"/>
            </p:cNvCxnSpPr>
            <p:nvPr/>
          </p:nvCxnSpPr>
          <p:spPr bwMode="auto">
            <a:xfrm rot="-1020000">
              <a:off x="3594305" y="5142801"/>
              <a:ext cx="1711218" cy="8075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5465" name="Group 341"/>
            <p:cNvGrpSpPr>
              <a:grpSpLocks/>
            </p:cNvGrpSpPr>
            <p:nvPr/>
          </p:nvGrpSpPr>
          <p:grpSpPr bwMode="auto">
            <a:xfrm rot="1200000">
              <a:off x="4002916" y="5301141"/>
              <a:ext cx="974167" cy="420609"/>
              <a:chOff x="2447821" y="3649242"/>
              <a:chExt cx="1027213" cy="420609"/>
            </a:xfrm>
          </p:grpSpPr>
          <p:cxnSp>
            <p:nvCxnSpPr>
              <p:cNvPr id="70" name="Curved Connector 69"/>
              <p:cNvCxnSpPr>
                <a:cxnSpLocks noChangeShapeType="1"/>
              </p:cNvCxnSpPr>
              <p:nvPr/>
            </p:nvCxnSpPr>
            <p:spPr bwMode="auto">
              <a:xfrm rot="-1140000">
                <a:off x="2473540" y="3648586"/>
                <a:ext cx="1000621" cy="342699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DD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1" name="Curved Connector 70"/>
              <p:cNvCxnSpPr>
                <a:cxnSpLocks noChangeShapeType="1"/>
              </p:cNvCxnSpPr>
              <p:nvPr/>
            </p:nvCxnSpPr>
            <p:spPr bwMode="auto">
              <a:xfrm rot="-1140000">
                <a:off x="2447283" y="3727213"/>
                <a:ext cx="1000621" cy="342699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DD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15380" name="Rectangle 338"/>
          <p:cNvSpPr>
            <a:spLocks noChangeArrowheads="1"/>
          </p:cNvSpPr>
          <p:nvPr/>
        </p:nvSpPr>
        <p:spPr bwMode="auto">
          <a:xfrm>
            <a:off x="5386388" y="2833688"/>
            <a:ext cx="642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integrasi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87" name="Straight Arrow Connector 86"/>
          <p:cNvCxnSpPr>
            <a:cxnSpLocks noChangeShapeType="1"/>
          </p:cNvCxnSpPr>
          <p:nvPr/>
        </p:nvCxnSpPr>
        <p:spPr bwMode="auto">
          <a:xfrm rot="16200000" flipH="1">
            <a:off x="5044281" y="3263107"/>
            <a:ext cx="296863" cy="127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9" name="Straight Arrow Connector 88"/>
          <p:cNvCxnSpPr>
            <a:cxnSpLocks noChangeShapeType="1"/>
          </p:cNvCxnSpPr>
          <p:nvPr/>
        </p:nvCxnSpPr>
        <p:spPr bwMode="auto">
          <a:xfrm rot="5400000">
            <a:off x="5422900" y="4062413"/>
            <a:ext cx="468313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5466" name="Group 99"/>
          <p:cNvGrpSpPr>
            <a:grpSpLocks/>
          </p:cNvGrpSpPr>
          <p:nvPr/>
        </p:nvGrpSpPr>
        <p:grpSpPr bwMode="auto">
          <a:xfrm>
            <a:off x="4741863" y="4264025"/>
            <a:ext cx="1997075" cy="406400"/>
            <a:chOff x="3327571" y="371234"/>
            <a:chExt cx="1996678" cy="405218"/>
          </a:xfrm>
        </p:grpSpPr>
        <p:grpSp>
          <p:nvGrpSpPr>
            <p:cNvPr id="15467" name="Group 95"/>
            <p:cNvGrpSpPr>
              <a:grpSpLocks/>
            </p:cNvGrpSpPr>
            <p:nvPr/>
          </p:nvGrpSpPr>
          <p:grpSpPr bwMode="auto">
            <a:xfrm>
              <a:off x="3436373" y="414017"/>
              <a:ext cx="1371468" cy="157481"/>
              <a:chOff x="3436373" y="414017"/>
              <a:chExt cx="1371468" cy="157481"/>
            </a:xfrm>
          </p:grpSpPr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 flipH="1" flipV="1">
                <a:off x="3437086" y="413972"/>
                <a:ext cx="157132" cy="158289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cxnSp>
            <p:nvCxnSpPr>
              <p:cNvPr id="93" name="Straight Connector 92"/>
              <p:cNvCxnSpPr>
                <a:cxnSpLocks noChangeShapeType="1"/>
                <a:stCxn id="91" idx="1"/>
              </p:cNvCxnSpPr>
              <p:nvPr/>
            </p:nvCxnSpPr>
            <p:spPr bwMode="auto">
              <a:xfrm>
                <a:off x="3594218" y="493116"/>
                <a:ext cx="1006275" cy="15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 flipH="1" flipV="1">
                <a:off x="4541766" y="426635"/>
                <a:ext cx="266647" cy="145626"/>
              </a:xfrm>
              <a:prstGeom prst="rect">
                <a:avLst/>
              </a:prstGeom>
              <a:solidFill>
                <a:srgbClr val="604A7B"/>
              </a:solidFill>
              <a:ln w="9525">
                <a:solidFill>
                  <a:srgbClr val="604A7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sp>
          <p:nvSpPr>
            <p:cNvPr id="15629" name="TextBox 96"/>
            <p:cNvSpPr txBox="1">
              <a:spLocks noChangeArrowheads="1"/>
            </p:cNvSpPr>
            <p:nvPr/>
          </p:nvSpPr>
          <p:spPr bwMode="auto">
            <a:xfrm>
              <a:off x="3327571" y="520025"/>
              <a:ext cx="438063" cy="24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TAR</a:t>
              </a:r>
            </a:p>
          </p:txBody>
        </p:sp>
        <p:sp>
          <p:nvSpPr>
            <p:cNvPr id="15630" name="TextBox 97"/>
            <p:cNvSpPr txBox="1">
              <a:spLocks noChangeArrowheads="1"/>
            </p:cNvSpPr>
            <p:nvPr/>
          </p:nvSpPr>
          <p:spPr bwMode="auto">
            <a:xfrm>
              <a:off x="4457646" y="532688"/>
              <a:ext cx="431715" cy="24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RRE</a:t>
              </a:r>
            </a:p>
          </p:txBody>
        </p:sp>
        <p:sp>
          <p:nvSpPr>
            <p:cNvPr id="15631" name="TextBox 98"/>
            <p:cNvSpPr txBox="1">
              <a:spLocks noChangeArrowheads="1"/>
            </p:cNvSpPr>
            <p:nvPr/>
          </p:nvSpPr>
          <p:spPr bwMode="auto">
            <a:xfrm>
              <a:off x="4773496" y="371234"/>
              <a:ext cx="550753" cy="24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AAAA</a:t>
              </a:r>
            </a:p>
          </p:txBody>
        </p:sp>
      </p:grpSp>
      <p:cxnSp>
        <p:nvCxnSpPr>
          <p:cNvPr id="102" name="Straight Arrow Connector 101"/>
          <p:cNvCxnSpPr>
            <a:cxnSpLocks noChangeShapeType="1"/>
          </p:cNvCxnSpPr>
          <p:nvPr/>
        </p:nvCxnSpPr>
        <p:spPr bwMode="auto">
          <a:xfrm rot="5400000">
            <a:off x="4953000" y="4516438"/>
            <a:ext cx="568325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 rot="16200000" flipH="1">
            <a:off x="5426075" y="4500563"/>
            <a:ext cx="568325" cy="488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>
            <a:off x="4567238" y="5092700"/>
            <a:ext cx="606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>
            <a:off x="4113213" y="5586413"/>
            <a:ext cx="606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8" name="Straight Connector 107"/>
          <p:cNvCxnSpPr>
            <a:cxnSpLocks noChangeShapeType="1"/>
          </p:cNvCxnSpPr>
          <p:nvPr/>
        </p:nvCxnSpPr>
        <p:spPr bwMode="auto">
          <a:xfrm>
            <a:off x="5872163" y="5121275"/>
            <a:ext cx="9223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0" name="Straight Arrow Connector 109"/>
          <p:cNvCxnSpPr>
            <a:cxnSpLocks noChangeShapeType="1"/>
          </p:cNvCxnSpPr>
          <p:nvPr/>
        </p:nvCxnSpPr>
        <p:spPr bwMode="auto">
          <a:xfrm rot="5400000">
            <a:off x="3911600" y="5684838"/>
            <a:ext cx="568325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rot="16200000" flipH="1">
            <a:off x="4384675" y="5668963"/>
            <a:ext cx="568325" cy="488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91" name="Rectangle 338"/>
          <p:cNvSpPr>
            <a:spLocks noChangeArrowheads="1"/>
          </p:cNvSpPr>
          <p:nvPr/>
        </p:nvSpPr>
        <p:spPr bwMode="auto">
          <a:xfrm>
            <a:off x="4681538" y="5489575"/>
            <a:ext cx="741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traduzione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rot="5400000">
            <a:off x="4548982" y="5191919"/>
            <a:ext cx="412750" cy="3190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3795713" y="6232525"/>
            <a:ext cx="120650" cy="176213"/>
          </a:xfrm>
          <a:prstGeom prst="ellipse">
            <a:avLst/>
          </a:prstGeom>
          <a:solidFill>
            <a:srgbClr val="E46C0A"/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4905375" y="6232525"/>
            <a:ext cx="120650" cy="125413"/>
          </a:xfrm>
          <a:prstGeom prst="ellipse">
            <a:avLst/>
          </a:prstGeom>
          <a:solidFill>
            <a:srgbClr val="8064A2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4770438" y="3854450"/>
            <a:ext cx="119062" cy="176213"/>
          </a:xfrm>
          <a:prstGeom prst="ellipse">
            <a:avLst/>
          </a:prstGeom>
          <a:solidFill>
            <a:srgbClr val="E46C0A"/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96" name="Rectangle 338"/>
          <p:cNvSpPr>
            <a:spLocks noChangeArrowheads="1"/>
          </p:cNvSpPr>
          <p:nvPr/>
        </p:nvSpPr>
        <p:spPr bwMode="auto">
          <a:xfrm>
            <a:off x="5884863" y="3883025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trascrizione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V="1">
            <a:off x="4970463" y="3768725"/>
            <a:ext cx="457200" cy="190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3" name="Straight Arrow Connector 122"/>
          <p:cNvCxnSpPr>
            <a:cxnSpLocks noChangeShapeType="1"/>
          </p:cNvCxnSpPr>
          <p:nvPr/>
        </p:nvCxnSpPr>
        <p:spPr bwMode="auto">
          <a:xfrm rot="5400000">
            <a:off x="4828382" y="4118769"/>
            <a:ext cx="2921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99" name="TextBox 124"/>
          <p:cNvSpPr txBox="1">
            <a:spLocks noChangeArrowheads="1"/>
          </p:cNvSpPr>
          <p:nvPr/>
        </p:nvSpPr>
        <p:spPr bwMode="auto">
          <a:xfrm>
            <a:off x="3725863" y="641032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-111" charset="0"/>
              </a:rPr>
              <a:t>Tat</a:t>
            </a:r>
          </a:p>
        </p:txBody>
      </p:sp>
      <p:sp>
        <p:nvSpPr>
          <p:cNvPr id="15400" name="TextBox 125"/>
          <p:cNvSpPr txBox="1">
            <a:spLocks noChangeArrowheads="1"/>
          </p:cNvSpPr>
          <p:nvPr/>
        </p:nvSpPr>
        <p:spPr bwMode="auto">
          <a:xfrm>
            <a:off x="4595813" y="3579813"/>
            <a:ext cx="38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-111" charset="0"/>
              </a:rPr>
              <a:t>Tat</a:t>
            </a:r>
          </a:p>
        </p:txBody>
      </p:sp>
      <p:cxnSp>
        <p:nvCxnSpPr>
          <p:cNvPr id="134" name="Curved Connector 133"/>
          <p:cNvCxnSpPr>
            <a:cxnSpLocks noChangeShapeType="1"/>
          </p:cNvCxnSpPr>
          <p:nvPr/>
        </p:nvCxnSpPr>
        <p:spPr bwMode="auto">
          <a:xfrm rot="5400000" flipH="1" flipV="1">
            <a:off x="3226594" y="4631531"/>
            <a:ext cx="2174875" cy="912813"/>
          </a:xfrm>
          <a:prstGeom prst="curvedConnector3">
            <a:avLst>
              <a:gd name="adj1" fmla="val 100796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0" name="Curved Connector 139"/>
          <p:cNvCxnSpPr>
            <a:cxnSpLocks noChangeShapeType="1"/>
          </p:cNvCxnSpPr>
          <p:nvPr/>
        </p:nvCxnSpPr>
        <p:spPr bwMode="auto">
          <a:xfrm rot="5400000" flipH="1" flipV="1">
            <a:off x="5051426" y="5311775"/>
            <a:ext cx="989012" cy="935037"/>
          </a:xfrm>
          <a:prstGeom prst="curvedConnector3">
            <a:avLst>
              <a:gd name="adj1" fmla="val 41009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5984875" y="5140325"/>
            <a:ext cx="120650" cy="125413"/>
          </a:xfrm>
          <a:prstGeom prst="ellipse">
            <a:avLst/>
          </a:prstGeom>
          <a:solidFill>
            <a:srgbClr val="8064A2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127750" y="5145088"/>
            <a:ext cx="120650" cy="125412"/>
          </a:xfrm>
          <a:prstGeom prst="ellipse">
            <a:avLst/>
          </a:prstGeom>
          <a:solidFill>
            <a:srgbClr val="8064A2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5972175" y="4972050"/>
            <a:ext cx="120650" cy="125413"/>
          </a:xfrm>
          <a:prstGeom prst="ellipse">
            <a:avLst/>
          </a:prstGeom>
          <a:solidFill>
            <a:srgbClr val="8064A2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6124575" y="4972050"/>
            <a:ext cx="120650" cy="125413"/>
          </a:xfrm>
          <a:prstGeom prst="ellipse">
            <a:avLst/>
          </a:prstGeom>
          <a:solidFill>
            <a:srgbClr val="8064A2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>
            <a:off x="7485063" y="5626100"/>
            <a:ext cx="9223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08" name="Rectangle 338"/>
          <p:cNvSpPr>
            <a:spLocks noChangeArrowheads="1"/>
          </p:cNvSpPr>
          <p:nvPr/>
        </p:nvSpPr>
        <p:spPr bwMode="auto">
          <a:xfrm>
            <a:off x="7485063" y="5703888"/>
            <a:ext cx="839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traduzione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162" name="Straight Arrow Connector 161"/>
          <p:cNvCxnSpPr>
            <a:cxnSpLocks noChangeShapeType="1"/>
          </p:cNvCxnSpPr>
          <p:nvPr/>
        </p:nvCxnSpPr>
        <p:spPr bwMode="auto">
          <a:xfrm rot="5400000" flipH="1" flipV="1">
            <a:off x="7798594" y="5377657"/>
            <a:ext cx="314325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3" name="Curved Connector 162"/>
          <p:cNvCxnSpPr>
            <a:cxnSpLocks noChangeShapeType="1"/>
          </p:cNvCxnSpPr>
          <p:nvPr/>
        </p:nvCxnSpPr>
        <p:spPr bwMode="auto">
          <a:xfrm>
            <a:off x="7445375" y="4833938"/>
            <a:ext cx="954088" cy="1730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4" name="Curved Connector 163"/>
          <p:cNvCxnSpPr>
            <a:cxnSpLocks noChangeShapeType="1"/>
          </p:cNvCxnSpPr>
          <p:nvPr/>
        </p:nvCxnSpPr>
        <p:spPr bwMode="auto">
          <a:xfrm>
            <a:off x="7597775" y="4986338"/>
            <a:ext cx="954088" cy="1730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5" name="Curved Connector 164"/>
          <p:cNvCxnSpPr>
            <a:cxnSpLocks noChangeShapeType="1"/>
          </p:cNvCxnSpPr>
          <p:nvPr/>
        </p:nvCxnSpPr>
        <p:spPr bwMode="auto">
          <a:xfrm>
            <a:off x="7750175" y="5138738"/>
            <a:ext cx="954088" cy="1730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13" name="Rectangle 338"/>
          <p:cNvSpPr>
            <a:spLocks noChangeArrowheads="1"/>
          </p:cNvSpPr>
          <p:nvPr/>
        </p:nvSpPr>
        <p:spPr bwMode="auto">
          <a:xfrm>
            <a:off x="7331075" y="4489450"/>
            <a:ext cx="1076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poliproteine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 flipH="1" flipV="1">
            <a:off x="7797006" y="4314032"/>
            <a:ext cx="314325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15" name="Rectangle 338"/>
          <p:cNvSpPr>
            <a:spLocks noChangeArrowheads="1"/>
          </p:cNvSpPr>
          <p:nvPr/>
        </p:nvSpPr>
        <p:spPr bwMode="auto">
          <a:xfrm>
            <a:off x="7953375" y="4213225"/>
            <a:ext cx="1076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proteasi</a:t>
            </a:r>
            <a:endParaRPr lang="it-IT" sz="1000">
              <a:latin typeface="Times New Roman" pitchFamily="-111" charset="0"/>
            </a:endParaRPr>
          </a:p>
        </p:txBody>
      </p:sp>
      <p:sp>
        <p:nvSpPr>
          <p:cNvPr id="15416" name="TextBox 170"/>
          <p:cNvSpPr txBox="1">
            <a:spLocks noChangeArrowheads="1"/>
          </p:cNvSpPr>
          <p:nvPr/>
        </p:nvSpPr>
        <p:spPr bwMode="auto">
          <a:xfrm>
            <a:off x="4770438" y="6386513"/>
            <a:ext cx="430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-111" charset="0"/>
              </a:rPr>
              <a:t>Rev</a:t>
            </a:r>
          </a:p>
        </p:txBody>
      </p:sp>
      <p:sp>
        <p:nvSpPr>
          <p:cNvPr id="15417" name="TextBox 171"/>
          <p:cNvSpPr txBox="1">
            <a:spLocks noChangeArrowheads="1"/>
          </p:cNvSpPr>
          <p:nvPr/>
        </p:nvSpPr>
        <p:spPr bwMode="auto">
          <a:xfrm>
            <a:off x="5491163" y="5083175"/>
            <a:ext cx="430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-111" charset="0"/>
              </a:rPr>
              <a:t>Rev</a:t>
            </a:r>
          </a:p>
        </p:txBody>
      </p:sp>
      <p:grpSp>
        <p:nvGrpSpPr>
          <p:cNvPr id="15468" name="Group 172"/>
          <p:cNvGrpSpPr>
            <a:grpSpLocks/>
          </p:cNvGrpSpPr>
          <p:nvPr/>
        </p:nvGrpSpPr>
        <p:grpSpPr bwMode="auto">
          <a:xfrm>
            <a:off x="7586663" y="3597275"/>
            <a:ext cx="611187" cy="522288"/>
            <a:chOff x="8147050" y="3052763"/>
            <a:chExt cx="611188" cy="522287"/>
          </a:xfrm>
        </p:grpSpPr>
        <p:cxnSp>
          <p:nvCxnSpPr>
            <p:cNvPr id="174" name="Curved Connector 173"/>
            <p:cNvCxnSpPr>
              <a:cxnSpLocks noChangeShapeType="1"/>
            </p:cNvCxnSpPr>
            <p:nvPr/>
          </p:nvCxnSpPr>
          <p:spPr bwMode="auto">
            <a:xfrm rot="5400000" flipH="1" flipV="1">
              <a:off x="8276431" y="3361531"/>
              <a:ext cx="106363" cy="85725"/>
            </a:xfrm>
            <a:prstGeom prst="curvedConnector3">
              <a:avLst>
                <a:gd name="adj1" fmla="val 176949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5" name="Curved Connector 174"/>
            <p:cNvCxnSpPr>
              <a:cxnSpLocks noChangeShapeType="1"/>
            </p:cNvCxnSpPr>
            <p:nvPr/>
          </p:nvCxnSpPr>
          <p:spPr bwMode="auto">
            <a:xfrm flipV="1">
              <a:off x="8351837" y="3052763"/>
              <a:ext cx="119063" cy="106363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6" name="Curved Connector 175"/>
            <p:cNvCxnSpPr>
              <a:cxnSpLocks noChangeShapeType="1"/>
            </p:cNvCxnSpPr>
            <p:nvPr/>
          </p:nvCxnSpPr>
          <p:spPr bwMode="auto">
            <a:xfrm rot="5400000" flipH="1" flipV="1">
              <a:off x="8135938" y="3179763"/>
              <a:ext cx="106362" cy="84137"/>
            </a:xfrm>
            <a:prstGeom prst="curvedConnector3">
              <a:avLst>
                <a:gd name="adj1" fmla="val -133370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7" name="Curved Connector 176"/>
            <p:cNvCxnSpPr>
              <a:cxnSpLocks noChangeShapeType="1"/>
            </p:cNvCxnSpPr>
            <p:nvPr/>
          </p:nvCxnSpPr>
          <p:spPr bwMode="auto">
            <a:xfrm flipV="1">
              <a:off x="8372475" y="3105151"/>
              <a:ext cx="185737" cy="16986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8" name="Curved Connector 177"/>
            <p:cNvCxnSpPr>
              <a:cxnSpLocks noChangeShapeType="1"/>
            </p:cNvCxnSpPr>
            <p:nvPr/>
          </p:nvCxnSpPr>
          <p:spPr bwMode="auto">
            <a:xfrm flipV="1">
              <a:off x="8372475" y="3244851"/>
              <a:ext cx="185737" cy="16986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9" name="Curved Connector 178"/>
            <p:cNvCxnSpPr>
              <a:cxnSpLocks noChangeShapeType="1"/>
            </p:cNvCxnSpPr>
            <p:nvPr/>
          </p:nvCxnSpPr>
          <p:spPr bwMode="auto">
            <a:xfrm flipV="1">
              <a:off x="8570913" y="3376612"/>
              <a:ext cx="187325" cy="169863"/>
            </a:xfrm>
            <a:prstGeom prst="curvedConnector3">
              <a:avLst>
                <a:gd name="adj1" fmla="val -70157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0" name="Curved Connector 179"/>
            <p:cNvCxnSpPr>
              <a:cxnSpLocks noChangeShapeType="1"/>
            </p:cNvCxnSpPr>
            <p:nvPr/>
          </p:nvCxnSpPr>
          <p:spPr bwMode="auto">
            <a:xfrm flipV="1">
              <a:off x="8312150" y="3468687"/>
              <a:ext cx="117475" cy="106363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5419" name="Rectangle 338"/>
          <p:cNvSpPr>
            <a:spLocks noChangeArrowheads="1"/>
          </p:cNvSpPr>
          <p:nvPr/>
        </p:nvSpPr>
        <p:spPr bwMode="auto">
          <a:xfrm>
            <a:off x="7966075" y="3551238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Proteine strutturali</a:t>
            </a:r>
            <a:endParaRPr lang="it-IT" sz="1000">
              <a:latin typeface="Times New Roman" pitchFamily="-111" charset="0"/>
            </a:endParaRPr>
          </a:p>
        </p:txBody>
      </p:sp>
      <p:cxnSp>
        <p:nvCxnSpPr>
          <p:cNvPr id="184" name="Curved Connector 183"/>
          <p:cNvCxnSpPr>
            <a:cxnSpLocks noChangeShapeType="1"/>
          </p:cNvCxnSpPr>
          <p:nvPr/>
        </p:nvCxnSpPr>
        <p:spPr bwMode="auto">
          <a:xfrm>
            <a:off x="6442075" y="5241925"/>
            <a:ext cx="889000" cy="5349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7" name="Straight Arrow Connector 186"/>
          <p:cNvCxnSpPr>
            <a:cxnSpLocks noChangeShapeType="1"/>
          </p:cNvCxnSpPr>
          <p:nvPr/>
        </p:nvCxnSpPr>
        <p:spPr bwMode="auto">
          <a:xfrm rot="5400000" flipH="1" flipV="1">
            <a:off x="6069012" y="3548063"/>
            <a:ext cx="1825625" cy="10033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 rot="5400000" flipH="1" flipV="1">
            <a:off x="7739857" y="3342481"/>
            <a:ext cx="3175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23" name="Rectangle 338"/>
          <p:cNvSpPr>
            <a:spLocks noChangeArrowheads="1"/>
          </p:cNvSpPr>
          <p:nvPr/>
        </p:nvSpPr>
        <p:spPr bwMode="auto">
          <a:xfrm>
            <a:off x="6521450" y="2543175"/>
            <a:ext cx="1076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 i="1">
                <a:solidFill>
                  <a:srgbClr val="000000"/>
                </a:solidFill>
                <a:latin typeface="Times New Roman" pitchFamily="-111" charset="0"/>
                <a:cs typeface="Arial" charset="0"/>
              </a:rPr>
              <a:t>Assemblaggio</a:t>
            </a:r>
            <a:endParaRPr lang="it-IT" sz="1000">
              <a:latin typeface="Times New Roman" pitchFamily="-111" charset="0"/>
            </a:endParaRPr>
          </a:p>
        </p:txBody>
      </p:sp>
      <p:sp>
        <p:nvSpPr>
          <p:cNvPr id="223" name="Oval 222"/>
          <p:cNvSpPr>
            <a:spLocks noChangeArrowheads="1"/>
          </p:cNvSpPr>
          <p:nvPr/>
        </p:nvSpPr>
        <p:spPr bwMode="auto">
          <a:xfrm>
            <a:off x="7011988" y="1482725"/>
            <a:ext cx="1206500" cy="10064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425" name="Oval 223"/>
          <p:cNvSpPr>
            <a:spLocks noChangeArrowheads="1"/>
          </p:cNvSpPr>
          <p:nvPr/>
        </p:nvSpPr>
        <p:spPr bwMode="auto">
          <a:xfrm rot="-5400000">
            <a:off x="7151688" y="1579563"/>
            <a:ext cx="914400" cy="1193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it-IT">
              <a:solidFill>
                <a:srgbClr val="FFFFFF"/>
              </a:solidFill>
              <a:latin typeface="Times New Roman" pitchFamily="-111" charset="0"/>
            </a:endParaRPr>
          </a:p>
        </p:txBody>
      </p:sp>
      <p:grpSp>
        <p:nvGrpSpPr>
          <p:cNvPr id="15469" name="Group 218"/>
          <p:cNvGrpSpPr>
            <a:grpSpLocks/>
          </p:cNvGrpSpPr>
          <p:nvPr/>
        </p:nvGrpSpPr>
        <p:grpSpPr bwMode="auto">
          <a:xfrm>
            <a:off x="7685088" y="2560638"/>
            <a:ext cx="127000" cy="522287"/>
            <a:chOff x="7717626" y="1508462"/>
            <a:chExt cx="126998" cy="522293"/>
          </a:xfrm>
        </p:grpSpPr>
        <p:grpSp>
          <p:nvGrpSpPr>
            <p:cNvPr id="15470" name="Group 90"/>
            <p:cNvGrpSpPr>
              <a:grpSpLocks/>
            </p:cNvGrpSpPr>
            <p:nvPr/>
          </p:nvGrpSpPr>
          <p:grpSpPr bwMode="auto">
            <a:xfrm>
              <a:off x="7727149" y="1508462"/>
              <a:ext cx="117475" cy="344487"/>
              <a:chOff x="2807791" y="3559919"/>
              <a:chExt cx="220268" cy="281839"/>
            </a:xfrm>
          </p:grpSpPr>
          <p:cxnSp>
            <p:nvCxnSpPr>
              <p:cNvPr id="194" name="Curved Connector 193"/>
              <p:cNvCxnSpPr>
                <a:cxnSpLocks noChangeShapeType="1"/>
              </p:cNvCxnSpPr>
              <p:nvPr/>
            </p:nvCxnSpPr>
            <p:spPr bwMode="auto">
              <a:xfrm rot="16200000" flipH="1">
                <a:off x="2765100" y="3602614"/>
                <a:ext cx="281842" cy="196452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95" name="Oval 194"/>
              <p:cNvSpPr>
                <a:spLocks noChangeArrowheads="1"/>
              </p:cNvSpPr>
              <p:nvPr/>
            </p:nvSpPr>
            <p:spPr bwMode="auto">
              <a:xfrm>
                <a:off x="2980434" y="3640445"/>
                <a:ext cx="47625" cy="10260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71" name="Group 89"/>
            <p:cNvGrpSpPr>
              <a:grpSpLocks/>
            </p:cNvGrpSpPr>
            <p:nvPr/>
          </p:nvGrpSpPr>
          <p:grpSpPr bwMode="auto">
            <a:xfrm>
              <a:off x="7717626" y="1735479"/>
              <a:ext cx="115888" cy="295276"/>
              <a:chOff x="3089472" y="3981105"/>
              <a:chExt cx="200616" cy="280987"/>
            </a:xfrm>
          </p:grpSpPr>
          <p:cxnSp>
            <p:nvCxnSpPr>
              <p:cNvPr id="192" name="Curved Connector 191"/>
              <p:cNvCxnSpPr>
                <a:cxnSpLocks noChangeShapeType="1"/>
              </p:cNvCxnSpPr>
              <p:nvPr/>
            </p:nvCxnSpPr>
            <p:spPr bwMode="auto">
              <a:xfrm rot="5400000" flipH="1">
                <a:off x="3053405" y="4025414"/>
                <a:ext cx="280989" cy="192367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93" name="Oval 192"/>
              <p:cNvSpPr>
                <a:spLocks noChangeArrowheads="1"/>
              </p:cNvSpPr>
              <p:nvPr/>
            </p:nvSpPr>
            <p:spPr bwMode="auto">
              <a:xfrm>
                <a:off x="3089472" y="4091384"/>
                <a:ext cx="46717" cy="1027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</p:grpSp>
      <p:grpSp>
        <p:nvGrpSpPr>
          <p:cNvPr id="15472" name="Group 217"/>
          <p:cNvGrpSpPr>
            <a:grpSpLocks/>
          </p:cNvGrpSpPr>
          <p:nvPr/>
        </p:nvGrpSpPr>
        <p:grpSpPr bwMode="auto">
          <a:xfrm>
            <a:off x="7531100" y="2489200"/>
            <a:ext cx="393700" cy="682625"/>
            <a:chOff x="7563750" y="1437027"/>
            <a:chExt cx="393596" cy="682625"/>
          </a:xfrm>
        </p:grpSpPr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>
              <a:off x="7657388" y="149894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7616124" y="1575140"/>
              <a:ext cx="50787" cy="76200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7601840" y="1659277"/>
              <a:ext cx="50787" cy="76200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7563750" y="1932327"/>
              <a:ext cx="50787" cy="77788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auto">
            <a:xfrm>
              <a:off x="7658975" y="202599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>
              <a:off x="7782767" y="203869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4" name="Oval 203"/>
            <p:cNvSpPr>
              <a:spLocks noChangeArrowheads="1"/>
            </p:cNvSpPr>
            <p:nvPr/>
          </p:nvSpPr>
          <p:spPr bwMode="auto">
            <a:xfrm>
              <a:off x="7852599" y="2022815"/>
              <a:ext cx="50787" cy="76200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>
              <a:off x="7597079" y="2003765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>
              <a:off x="7717697" y="2041865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7" name="Oval 206"/>
            <p:cNvSpPr>
              <a:spLocks noChangeArrowheads="1"/>
            </p:cNvSpPr>
            <p:nvPr/>
          </p:nvSpPr>
          <p:spPr bwMode="auto">
            <a:xfrm>
              <a:off x="7897037" y="196884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auto">
            <a:xfrm>
              <a:off x="7906559" y="1870415"/>
              <a:ext cx="50787" cy="76200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9" name="Oval 208"/>
            <p:cNvSpPr>
              <a:spLocks noChangeArrowheads="1"/>
            </p:cNvSpPr>
            <p:nvPr/>
          </p:nvSpPr>
          <p:spPr bwMode="auto">
            <a:xfrm>
              <a:off x="7900211" y="1779927"/>
              <a:ext cx="50787" cy="77788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0" name="Oval 209"/>
            <p:cNvSpPr>
              <a:spLocks noChangeArrowheads="1"/>
            </p:cNvSpPr>
            <p:nvPr/>
          </p:nvSpPr>
          <p:spPr bwMode="auto">
            <a:xfrm>
              <a:off x="7892276" y="168944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>
              <a:off x="7885928" y="1600540"/>
              <a:ext cx="50787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auto">
            <a:xfrm>
              <a:off x="7870057" y="1510052"/>
              <a:ext cx="52373" cy="77788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auto">
            <a:xfrm>
              <a:off x="7820857" y="1448140"/>
              <a:ext cx="52374" cy="77787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>
              <a:off x="7768484" y="1437027"/>
              <a:ext cx="50787" cy="77788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>
              <a:off x="7717697" y="1446552"/>
              <a:ext cx="50787" cy="76200"/>
            </a:xfrm>
            <a:prstGeom prst="ellipse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15473" name="Group 557"/>
          <p:cNvGrpSpPr>
            <a:grpSpLocks/>
          </p:cNvGrpSpPr>
          <p:nvPr/>
        </p:nvGrpSpPr>
        <p:grpSpPr bwMode="auto">
          <a:xfrm>
            <a:off x="7735888" y="23813"/>
            <a:ext cx="1263650" cy="1344612"/>
            <a:chOff x="7735944" y="37065"/>
            <a:chExt cx="1263656" cy="1344585"/>
          </a:xfrm>
        </p:grpSpPr>
        <p:sp>
          <p:nvSpPr>
            <p:cNvPr id="17" name="Decagon 492"/>
            <p:cNvSpPr>
              <a:spLocks noChangeArrowheads="1"/>
            </p:cNvSpPr>
            <p:nvPr/>
          </p:nvSpPr>
          <p:spPr bwMode="auto">
            <a:xfrm>
              <a:off x="7955020" y="289472"/>
              <a:ext cx="839791" cy="839771"/>
            </a:xfrm>
            <a:custGeom>
              <a:avLst/>
              <a:gdLst>
                <a:gd name="T0" fmla="*/ 759598 w 839791"/>
                <a:gd name="T1" fmla="*/ 160383 h 839771"/>
                <a:gd name="T2" fmla="*/ 839791 w 839791"/>
                <a:gd name="T3" fmla="*/ 419886 h 839771"/>
                <a:gd name="T4" fmla="*/ 759598 w 839791"/>
                <a:gd name="T5" fmla="*/ 679388 h 839771"/>
                <a:gd name="T6" fmla="*/ 549650 w 839791"/>
                <a:gd name="T7" fmla="*/ 839770 h 839771"/>
                <a:gd name="T8" fmla="*/ 290141 w 839791"/>
                <a:gd name="T9" fmla="*/ 839770 h 839771"/>
                <a:gd name="T10" fmla="*/ 80193 w 839791"/>
                <a:gd name="T11" fmla="*/ 679388 h 839771"/>
                <a:gd name="T12" fmla="*/ 0 w 839791"/>
                <a:gd name="T13" fmla="*/ 419886 h 839771"/>
                <a:gd name="T14" fmla="*/ 80193 w 839791"/>
                <a:gd name="T15" fmla="*/ 160383 h 839771"/>
                <a:gd name="T16" fmla="*/ 290141 w 839791"/>
                <a:gd name="T17" fmla="*/ 1 h 839771"/>
                <a:gd name="T18" fmla="*/ 549650 w 839791"/>
                <a:gd name="T19" fmla="*/ 1 h 8397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80193 w 839791"/>
                <a:gd name="T31" fmla="*/ 160383 h 839771"/>
                <a:gd name="T32" fmla="*/ 759598 w 839791"/>
                <a:gd name="T33" fmla="*/ 679388 h 8397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9791" h="839771">
                  <a:moveTo>
                    <a:pt x="0" y="419886"/>
                  </a:moveTo>
                  <a:lnTo>
                    <a:pt x="80193" y="160383"/>
                  </a:lnTo>
                  <a:lnTo>
                    <a:pt x="290141" y="1"/>
                  </a:lnTo>
                  <a:lnTo>
                    <a:pt x="549650" y="1"/>
                  </a:lnTo>
                  <a:lnTo>
                    <a:pt x="759598" y="160383"/>
                  </a:lnTo>
                  <a:lnTo>
                    <a:pt x="839791" y="419886"/>
                  </a:lnTo>
                  <a:lnTo>
                    <a:pt x="759598" y="679388"/>
                  </a:lnTo>
                  <a:lnTo>
                    <a:pt x="549650" y="839770"/>
                  </a:lnTo>
                  <a:lnTo>
                    <a:pt x="290141" y="839770"/>
                  </a:lnTo>
                  <a:lnTo>
                    <a:pt x="80193" y="679388"/>
                  </a:lnTo>
                  <a:close/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grpSp>
          <p:nvGrpSpPr>
            <p:cNvPr id="15474" name="Group 544"/>
            <p:cNvGrpSpPr>
              <a:grpSpLocks/>
            </p:cNvGrpSpPr>
            <p:nvPr/>
          </p:nvGrpSpPr>
          <p:grpSpPr bwMode="auto">
            <a:xfrm>
              <a:off x="8180438" y="43416"/>
              <a:ext cx="142875" cy="257175"/>
              <a:chOff x="8180438" y="43416"/>
              <a:chExt cx="142875" cy="257175"/>
            </a:xfrm>
          </p:grpSpPr>
          <p:sp>
            <p:nvSpPr>
              <p:cNvPr id="18" name="Can 539"/>
              <p:cNvSpPr>
                <a:spLocks noChangeArrowheads="1"/>
              </p:cNvSpPr>
              <p:nvPr/>
            </p:nvSpPr>
            <p:spPr bwMode="auto">
              <a:xfrm flipH="1">
                <a:off x="8231246" y="98976"/>
                <a:ext cx="31750" cy="201609"/>
              </a:xfrm>
              <a:prstGeom prst="can">
                <a:avLst>
                  <a:gd name="adj" fmla="val 24988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" name="Oval 540"/>
              <p:cNvSpPr>
                <a:spLocks noChangeArrowheads="1"/>
              </p:cNvSpPr>
              <p:nvPr/>
            </p:nvSpPr>
            <p:spPr bwMode="auto">
              <a:xfrm>
                <a:off x="8180446" y="43415"/>
                <a:ext cx="142876" cy="1349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75" name="Group 545"/>
            <p:cNvGrpSpPr>
              <a:grpSpLocks/>
            </p:cNvGrpSpPr>
            <p:nvPr/>
          </p:nvGrpSpPr>
          <p:grpSpPr bwMode="auto">
            <a:xfrm>
              <a:off x="8399513" y="37065"/>
              <a:ext cx="144461" cy="257175"/>
              <a:chOff x="8399513" y="37065"/>
              <a:chExt cx="144461" cy="257175"/>
            </a:xfrm>
          </p:grpSpPr>
          <p:sp>
            <p:nvSpPr>
              <p:cNvPr id="20" name="Can 537"/>
              <p:cNvSpPr>
                <a:spLocks noChangeArrowheads="1"/>
              </p:cNvSpPr>
              <p:nvPr/>
            </p:nvSpPr>
            <p:spPr bwMode="auto">
              <a:xfrm flipH="1">
                <a:off x="8450322" y="92626"/>
                <a:ext cx="31750" cy="201609"/>
              </a:xfrm>
              <a:prstGeom prst="can">
                <a:avLst>
                  <a:gd name="adj" fmla="val 24988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" name="Oval 538"/>
              <p:cNvSpPr>
                <a:spLocks noChangeArrowheads="1"/>
              </p:cNvSpPr>
              <p:nvPr/>
            </p:nvSpPr>
            <p:spPr bwMode="auto">
              <a:xfrm>
                <a:off x="8399522" y="37065"/>
                <a:ext cx="144463" cy="1349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76" name="Group 543"/>
            <p:cNvGrpSpPr>
              <a:grpSpLocks/>
            </p:cNvGrpSpPr>
            <p:nvPr/>
          </p:nvGrpSpPr>
          <p:grpSpPr bwMode="auto">
            <a:xfrm>
              <a:off x="7931278" y="175292"/>
              <a:ext cx="144463" cy="246062"/>
              <a:chOff x="7931278" y="175292"/>
              <a:chExt cx="144463" cy="246062"/>
            </a:xfrm>
          </p:grpSpPr>
          <p:sp>
            <p:nvSpPr>
              <p:cNvPr id="23" name="Can 535"/>
              <p:cNvSpPr>
                <a:spLocks noChangeArrowheads="1"/>
              </p:cNvSpPr>
              <p:nvPr/>
            </p:nvSpPr>
            <p:spPr bwMode="auto">
              <a:xfrm rot="19800000" flipH="1">
                <a:off x="8029633" y="221211"/>
                <a:ext cx="31750" cy="200021"/>
              </a:xfrm>
              <a:prstGeom prst="can">
                <a:avLst>
                  <a:gd name="adj" fmla="val 24995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4" name="Oval 536"/>
              <p:cNvSpPr>
                <a:spLocks noChangeArrowheads="1"/>
              </p:cNvSpPr>
              <p:nvPr/>
            </p:nvSpPr>
            <p:spPr bwMode="auto">
              <a:xfrm rot="-1800000">
                <a:off x="7931207" y="175174"/>
                <a:ext cx="144464" cy="13334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77" name="Group 546"/>
            <p:cNvGrpSpPr>
              <a:grpSpLocks/>
            </p:cNvGrpSpPr>
            <p:nvPr/>
          </p:nvGrpSpPr>
          <p:grpSpPr bwMode="auto">
            <a:xfrm>
              <a:off x="8624977" y="151174"/>
              <a:ext cx="141287" cy="241301"/>
              <a:chOff x="8624977" y="151174"/>
              <a:chExt cx="141287" cy="241301"/>
            </a:xfrm>
          </p:grpSpPr>
          <p:sp>
            <p:nvSpPr>
              <p:cNvPr id="25" name="Can 533"/>
              <p:cNvSpPr>
                <a:spLocks noChangeArrowheads="1"/>
              </p:cNvSpPr>
              <p:nvPr/>
            </p:nvSpPr>
            <p:spPr bwMode="auto">
              <a:xfrm rot="1800000" flipH="1">
                <a:off x="8632885" y="191049"/>
                <a:ext cx="31750" cy="201609"/>
              </a:xfrm>
              <a:prstGeom prst="can">
                <a:avLst>
                  <a:gd name="adj" fmla="val 24988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6" name="Oval 534"/>
              <p:cNvSpPr>
                <a:spLocks noChangeArrowheads="1"/>
              </p:cNvSpPr>
              <p:nvPr/>
            </p:nvSpPr>
            <p:spPr bwMode="auto">
              <a:xfrm rot="1800000">
                <a:off x="8624948" y="151363"/>
                <a:ext cx="141288" cy="1349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78" name="Group 547"/>
            <p:cNvGrpSpPr>
              <a:grpSpLocks/>
            </p:cNvGrpSpPr>
            <p:nvPr/>
          </p:nvGrpSpPr>
          <p:grpSpPr bwMode="auto">
            <a:xfrm>
              <a:off x="8707644" y="357884"/>
              <a:ext cx="215900" cy="157163"/>
              <a:chOff x="8707644" y="357884"/>
              <a:chExt cx="215900" cy="157163"/>
            </a:xfrm>
          </p:grpSpPr>
          <p:sp>
            <p:nvSpPr>
              <p:cNvPr id="27" name="Can 531"/>
              <p:cNvSpPr>
                <a:spLocks noChangeArrowheads="1"/>
              </p:cNvSpPr>
              <p:nvPr/>
            </p:nvSpPr>
            <p:spPr bwMode="auto">
              <a:xfrm rot="2820000" flipH="1">
                <a:off x="8782112" y="394244"/>
                <a:ext cx="34924" cy="184151"/>
              </a:xfrm>
              <a:prstGeom prst="can">
                <a:avLst>
                  <a:gd name="adj" fmla="val 24997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8" name="Oval 532"/>
              <p:cNvSpPr>
                <a:spLocks noChangeArrowheads="1"/>
              </p:cNvSpPr>
              <p:nvPr/>
            </p:nvSpPr>
            <p:spPr bwMode="auto">
              <a:xfrm rot="2820000">
                <a:off x="8783701" y="375194"/>
                <a:ext cx="157159" cy="1222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80" name="Group 548"/>
            <p:cNvGrpSpPr>
              <a:grpSpLocks/>
            </p:cNvGrpSpPr>
            <p:nvPr/>
          </p:nvGrpSpPr>
          <p:grpSpPr bwMode="auto">
            <a:xfrm>
              <a:off x="8766237" y="564165"/>
              <a:ext cx="233363" cy="157163"/>
              <a:chOff x="8766237" y="564165"/>
              <a:chExt cx="233363" cy="157163"/>
            </a:xfrm>
          </p:grpSpPr>
          <p:sp>
            <p:nvSpPr>
              <p:cNvPr id="29" name="Can 529"/>
              <p:cNvSpPr>
                <a:spLocks noChangeArrowheads="1"/>
              </p:cNvSpPr>
              <p:nvPr/>
            </p:nvSpPr>
            <p:spPr bwMode="auto">
              <a:xfrm rot="4740000" flipH="1">
                <a:off x="8840056" y="561720"/>
                <a:ext cx="34924" cy="182564"/>
              </a:xfrm>
              <a:prstGeom prst="can">
                <a:avLst>
                  <a:gd name="adj" fmla="val 25000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0" name="Oval 530"/>
              <p:cNvSpPr>
                <a:spLocks noChangeArrowheads="1"/>
              </p:cNvSpPr>
              <p:nvPr/>
            </p:nvSpPr>
            <p:spPr bwMode="auto">
              <a:xfrm rot="4740000">
                <a:off x="8859901" y="581564"/>
                <a:ext cx="157159" cy="1222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81" name="Group 542"/>
            <p:cNvGrpSpPr>
              <a:grpSpLocks/>
            </p:cNvGrpSpPr>
            <p:nvPr/>
          </p:nvGrpSpPr>
          <p:grpSpPr bwMode="auto">
            <a:xfrm>
              <a:off x="7788317" y="371935"/>
              <a:ext cx="227014" cy="157162"/>
              <a:chOff x="7788317" y="371935"/>
              <a:chExt cx="227014" cy="157162"/>
            </a:xfrm>
          </p:grpSpPr>
          <p:sp>
            <p:nvSpPr>
              <p:cNvPr id="15456" name="Can 527"/>
              <p:cNvSpPr>
                <a:spLocks noChangeArrowheads="1"/>
              </p:cNvSpPr>
              <p:nvPr/>
            </p:nvSpPr>
            <p:spPr bwMode="auto">
              <a:xfrm rot="17820000" flipH="1">
                <a:off x="7904220" y="400592"/>
                <a:ext cx="34924" cy="187326"/>
              </a:xfrm>
              <a:prstGeom prst="can">
                <a:avLst>
                  <a:gd name="adj" fmla="val 25006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457" name="Oval 528"/>
              <p:cNvSpPr>
                <a:spLocks noChangeArrowheads="1"/>
              </p:cNvSpPr>
              <p:nvPr/>
            </p:nvSpPr>
            <p:spPr bwMode="auto">
              <a:xfrm rot="-3780000">
                <a:off x="7772458" y="387893"/>
                <a:ext cx="157160" cy="12541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86" name="Group 541"/>
            <p:cNvGrpSpPr>
              <a:grpSpLocks/>
            </p:cNvGrpSpPr>
            <p:nvPr/>
          </p:nvGrpSpPr>
          <p:grpSpPr bwMode="auto">
            <a:xfrm>
              <a:off x="7735944" y="581564"/>
              <a:ext cx="230187" cy="157162"/>
              <a:chOff x="7735944" y="581564"/>
              <a:chExt cx="230187" cy="157162"/>
            </a:xfrm>
          </p:grpSpPr>
          <p:sp>
            <p:nvSpPr>
              <p:cNvPr id="15459" name="Can 525"/>
              <p:cNvSpPr>
                <a:spLocks noChangeArrowheads="1"/>
              </p:cNvSpPr>
              <p:nvPr/>
            </p:nvSpPr>
            <p:spPr bwMode="auto">
              <a:xfrm rot="17160000" flipH="1">
                <a:off x="7856594" y="599027"/>
                <a:ext cx="34924" cy="184151"/>
              </a:xfrm>
              <a:prstGeom prst="can">
                <a:avLst>
                  <a:gd name="adj" fmla="val 24997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462" name="Oval 526"/>
              <p:cNvSpPr>
                <a:spLocks noChangeArrowheads="1"/>
              </p:cNvSpPr>
              <p:nvPr/>
            </p:nvSpPr>
            <p:spPr bwMode="auto">
              <a:xfrm rot="-4440000">
                <a:off x="7717689" y="599821"/>
                <a:ext cx="157160" cy="12065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487" name="Group 549"/>
            <p:cNvGrpSpPr>
              <a:grpSpLocks/>
            </p:cNvGrpSpPr>
            <p:nvPr/>
          </p:nvGrpSpPr>
          <p:grpSpPr bwMode="auto">
            <a:xfrm>
              <a:off x="8767831" y="772045"/>
              <a:ext cx="225425" cy="157162"/>
              <a:chOff x="8767831" y="772045"/>
              <a:chExt cx="225425" cy="157162"/>
            </a:xfrm>
          </p:grpSpPr>
          <p:sp>
            <p:nvSpPr>
              <p:cNvPr id="15479" name="Can 523"/>
              <p:cNvSpPr>
                <a:spLocks noChangeArrowheads="1"/>
              </p:cNvSpPr>
              <p:nvPr/>
            </p:nvSpPr>
            <p:spPr bwMode="auto">
              <a:xfrm rot="6540000" flipH="1">
                <a:off x="8841643" y="728406"/>
                <a:ext cx="34924" cy="182563"/>
              </a:xfrm>
              <a:prstGeom prst="can">
                <a:avLst>
                  <a:gd name="adj" fmla="val 25000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482" name="Oval 524"/>
              <p:cNvSpPr>
                <a:spLocks noChangeArrowheads="1"/>
              </p:cNvSpPr>
              <p:nvPr/>
            </p:nvSpPr>
            <p:spPr bwMode="auto">
              <a:xfrm rot="6540000">
                <a:off x="8853550" y="789523"/>
                <a:ext cx="157160" cy="1222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60" name="Group 556"/>
            <p:cNvGrpSpPr>
              <a:grpSpLocks/>
            </p:cNvGrpSpPr>
            <p:nvPr/>
          </p:nvGrpSpPr>
          <p:grpSpPr bwMode="auto">
            <a:xfrm>
              <a:off x="7777255" y="822881"/>
              <a:ext cx="234950" cy="157162"/>
              <a:chOff x="7777255" y="822881"/>
              <a:chExt cx="234950" cy="157162"/>
            </a:xfrm>
          </p:grpSpPr>
          <p:sp>
            <p:nvSpPr>
              <p:cNvPr id="15483" name="Can 521"/>
              <p:cNvSpPr>
                <a:spLocks noChangeArrowheads="1"/>
              </p:cNvSpPr>
              <p:nvPr/>
            </p:nvSpPr>
            <p:spPr bwMode="auto">
              <a:xfrm rot="15540000" flipH="1">
                <a:off x="7902632" y="802222"/>
                <a:ext cx="34924" cy="184151"/>
              </a:xfrm>
              <a:prstGeom prst="can">
                <a:avLst>
                  <a:gd name="adj" fmla="val 24997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484" name="Oval 522"/>
              <p:cNvSpPr>
                <a:spLocks noChangeArrowheads="1"/>
              </p:cNvSpPr>
              <p:nvPr/>
            </p:nvSpPr>
            <p:spPr bwMode="auto">
              <a:xfrm rot="-6060000">
                <a:off x="7759758" y="840322"/>
                <a:ext cx="157160" cy="1222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0" name="Group 550"/>
            <p:cNvGrpSpPr>
              <a:grpSpLocks/>
            </p:cNvGrpSpPr>
            <p:nvPr/>
          </p:nvGrpSpPr>
          <p:grpSpPr bwMode="auto">
            <a:xfrm>
              <a:off x="8709030" y="951460"/>
              <a:ext cx="227013" cy="155575"/>
              <a:chOff x="8709030" y="951460"/>
              <a:chExt cx="227013" cy="155575"/>
            </a:xfrm>
          </p:grpSpPr>
          <p:sp>
            <p:nvSpPr>
              <p:cNvPr id="15485" name="Can 38"/>
              <p:cNvSpPr>
                <a:spLocks noChangeArrowheads="1"/>
              </p:cNvSpPr>
              <p:nvPr/>
            </p:nvSpPr>
            <p:spPr bwMode="auto">
              <a:xfrm rot="6960000" flipH="1">
                <a:off x="8785287" y="895883"/>
                <a:ext cx="34924" cy="187326"/>
              </a:xfrm>
              <a:prstGeom prst="can">
                <a:avLst>
                  <a:gd name="adj" fmla="val 25006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" name="Oval 39"/>
              <p:cNvSpPr>
                <a:spLocks noChangeArrowheads="1"/>
              </p:cNvSpPr>
              <p:nvPr/>
            </p:nvSpPr>
            <p:spPr bwMode="auto">
              <a:xfrm rot="6960000">
                <a:off x="8795607" y="966526"/>
                <a:ext cx="155572" cy="12541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1" name="Group 551"/>
            <p:cNvGrpSpPr>
              <a:grpSpLocks/>
            </p:cNvGrpSpPr>
            <p:nvPr/>
          </p:nvGrpSpPr>
          <p:grpSpPr bwMode="auto">
            <a:xfrm>
              <a:off x="8634751" y="1014176"/>
              <a:ext cx="144461" cy="234156"/>
              <a:chOff x="8634751" y="1014176"/>
              <a:chExt cx="144461" cy="234156"/>
            </a:xfrm>
          </p:grpSpPr>
          <p:sp>
            <p:nvSpPr>
              <p:cNvPr id="8" name="Can 517"/>
              <p:cNvSpPr>
                <a:spLocks noChangeArrowheads="1"/>
              </p:cNvSpPr>
              <p:nvPr/>
            </p:nvSpPr>
            <p:spPr bwMode="auto">
              <a:xfrm rot="8100000" flipH="1">
                <a:off x="8635267" y="1014147"/>
                <a:ext cx="31749" cy="201614"/>
              </a:xfrm>
              <a:prstGeom prst="can">
                <a:avLst>
                  <a:gd name="adj" fmla="val 24989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5" name="Oval 518"/>
              <p:cNvSpPr>
                <a:spLocks noChangeArrowheads="1"/>
              </p:cNvSpPr>
              <p:nvPr/>
            </p:nvSpPr>
            <p:spPr bwMode="auto">
              <a:xfrm rot="8100000">
                <a:off x="8634473" y="1114955"/>
                <a:ext cx="144463" cy="13334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2" name="Group 555"/>
            <p:cNvGrpSpPr>
              <a:grpSpLocks/>
            </p:cNvGrpSpPr>
            <p:nvPr/>
          </p:nvGrpSpPr>
          <p:grpSpPr bwMode="auto">
            <a:xfrm>
              <a:off x="7882169" y="1030931"/>
              <a:ext cx="219076" cy="157162"/>
              <a:chOff x="7882169" y="1030931"/>
              <a:chExt cx="219076" cy="157162"/>
            </a:xfrm>
          </p:grpSpPr>
          <p:sp>
            <p:nvSpPr>
              <p:cNvPr id="57" name="Can 515"/>
              <p:cNvSpPr>
                <a:spLocks noChangeArrowheads="1"/>
              </p:cNvSpPr>
              <p:nvPr/>
            </p:nvSpPr>
            <p:spPr bwMode="auto">
              <a:xfrm rot="13740000" flipH="1">
                <a:off x="7992327" y="971287"/>
                <a:ext cx="34924" cy="182564"/>
              </a:xfrm>
              <a:prstGeom prst="can">
                <a:avLst>
                  <a:gd name="adj" fmla="val 25000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8" name="Oval 516"/>
              <p:cNvSpPr>
                <a:spLocks noChangeArrowheads="1"/>
              </p:cNvSpPr>
              <p:nvPr/>
            </p:nvSpPr>
            <p:spPr bwMode="auto">
              <a:xfrm rot="-7860000">
                <a:off x="7864535" y="1048280"/>
                <a:ext cx="157159" cy="1222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3" name="Group 552"/>
            <p:cNvGrpSpPr>
              <a:grpSpLocks/>
            </p:cNvGrpSpPr>
            <p:nvPr/>
          </p:nvGrpSpPr>
          <p:grpSpPr bwMode="auto">
            <a:xfrm>
              <a:off x="8447202" y="1100685"/>
              <a:ext cx="146050" cy="257175"/>
              <a:chOff x="8447202" y="1100685"/>
              <a:chExt cx="146050" cy="257175"/>
            </a:xfrm>
          </p:grpSpPr>
          <p:sp>
            <p:nvSpPr>
              <p:cNvPr id="61" name="Can 513"/>
              <p:cNvSpPr>
                <a:spLocks noChangeArrowheads="1"/>
              </p:cNvSpPr>
              <p:nvPr/>
            </p:nvSpPr>
            <p:spPr bwMode="auto">
              <a:xfrm rot="10380000" flipH="1">
                <a:off x="8499534" y="1100669"/>
                <a:ext cx="31750" cy="201608"/>
              </a:xfrm>
              <a:prstGeom prst="can">
                <a:avLst>
                  <a:gd name="adj" fmla="val 24988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2" name="Oval 514"/>
              <p:cNvSpPr>
                <a:spLocks noChangeArrowheads="1"/>
              </p:cNvSpPr>
              <p:nvPr/>
            </p:nvSpPr>
            <p:spPr bwMode="auto">
              <a:xfrm rot="10380000">
                <a:off x="8447147" y="1222904"/>
                <a:ext cx="146051" cy="1349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4" name="Group 553"/>
            <p:cNvGrpSpPr>
              <a:grpSpLocks/>
            </p:cNvGrpSpPr>
            <p:nvPr/>
          </p:nvGrpSpPr>
          <p:grpSpPr bwMode="auto">
            <a:xfrm>
              <a:off x="8221680" y="1127650"/>
              <a:ext cx="141287" cy="254000"/>
              <a:chOff x="8221680" y="1127650"/>
              <a:chExt cx="141287" cy="254000"/>
            </a:xfrm>
          </p:grpSpPr>
          <p:sp>
            <p:nvSpPr>
              <p:cNvPr id="63" name="Can 511"/>
              <p:cNvSpPr>
                <a:spLocks noChangeArrowheads="1"/>
              </p:cNvSpPr>
              <p:nvPr/>
            </p:nvSpPr>
            <p:spPr bwMode="auto">
              <a:xfrm rot="11100000" flipH="1">
                <a:off x="8289983" y="1127655"/>
                <a:ext cx="30163" cy="201609"/>
              </a:xfrm>
              <a:prstGeom prst="can">
                <a:avLst>
                  <a:gd name="adj" fmla="val 25003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4" name="Oval 512"/>
              <p:cNvSpPr>
                <a:spLocks noChangeArrowheads="1"/>
              </p:cNvSpPr>
              <p:nvPr/>
            </p:nvSpPr>
            <p:spPr bwMode="auto">
              <a:xfrm rot="-10500000">
                <a:off x="8221721" y="1246716"/>
                <a:ext cx="141288" cy="1349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5" name="Group 554"/>
            <p:cNvGrpSpPr>
              <a:grpSpLocks/>
            </p:cNvGrpSpPr>
            <p:nvPr/>
          </p:nvGrpSpPr>
          <p:grpSpPr bwMode="auto">
            <a:xfrm>
              <a:off x="8011993" y="1062360"/>
              <a:ext cx="146050" cy="236539"/>
              <a:chOff x="8011993" y="1062360"/>
              <a:chExt cx="146050" cy="236539"/>
            </a:xfrm>
          </p:grpSpPr>
          <p:sp>
            <p:nvSpPr>
              <p:cNvPr id="65" name="Can 509"/>
              <p:cNvSpPr>
                <a:spLocks noChangeArrowheads="1"/>
              </p:cNvSpPr>
              <p:nvPr/>
            </p:nvSpPr>
            <p:spPr bwMode="auto">
              <a:xfrm rot="13140000" flipH="1">
                <a:off x="8126471" y="1062569"/>
                <a:ext cx="31750" cy="201608"/>
              </a:xfrm>
              <a:prstGeom prst="can">
                <a:avLst>
                  <a:gd name="adj" fmla="val 24988"/>
                </a:avLst>
              </a:prstGeom>
              <a:solidFill>
                <a:srgbClr val="00009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6" name="Oval 510"/>
              <p:cNvSpPr>
                <a:spLocks noChangeArrowheads="1"/>
              </p:cNvSpPr>
              <p:nvPr/>
            </p:nvSpPr>
            <p:spPr bwMode="auto">
              <a:xfrm rot="-8460000">
                <a:off x="8012170" y="1164167"/>
                <a:ext cx="142876" cy="1349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6" name="Group 82"/>
            <p:cNvGrpSpPr/>
            <p:nvPr/>
          </p:nvGrpSpPr>
          <p:grpSpPr bwMode="auto">
            <a:xfrm>
              <a:off x="8164183" y="372020"/>
              <a:ext cx="396638" cy="683665"/>
              <a:chOff x="1416431" y="3073073"/>
              <a:chExt cx="696266" cy="111195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73" name="Oval 472"/>
              <p:cNvSpPr/>
              <p:nvPr/>
            </p:nvSpPr>
            <p:spPr>
              <a:xfrm>
                <a:off x="1583763" y="3174670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1512048" y="3297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1485156" y="34346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1443323" y="35870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1416431" y="3724506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1419411" y="38802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1586761" y="40326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1804906" y="405321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1927424" y="4026325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1479185" y="399643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1691349" y="4059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69" name="Oval 483"/>
              <p:cNvSpPr/>
              <p:nvPr/>
            </p:nvSpPr>
            <p:spPr>
              <a:xfrm>
                <a:off x="2005119" y="3939669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2" name="Oval 484"/>
              <p:cNvSpPr/>
              <p:nvPr/>
            </p:nvSpPr>
            <p:spPr>
              <a:xfrm>
                <a:off x="2023050" y="377830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3" name="Oval 485"/>
              <p:cNvSpPr/>
              <p:nvPr/>
            </p:nvSpPr>
            <p:spPr>
              <a:xfrm>
                <a:off x="2011099" y="36318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4" name="Oval 486"/>
              <p:cNvSpPr/>
              <p:nvPr/>
            </p:nvSpPr>
            <p:spPr>
              <a:xfrm>
                <a:off x="1999148" y="348546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5" name="Oval 487"/>
              <p:cNvSpPr/>
              <p:nvPr/>
            </p:nvSpPr>
            <p:spPr>
              <a:xfrm>
                <a:off x="1987197" y="333904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6" name="Oval 488"/>
              <p:cNvSpPr/>
              <p:nvPr/>
            </p:nvSpPr>
            <p:spPr>
              <a:xfrm>
                <a:off x="1960305" y="319262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7" name="Oval 489"/>
              <p:cNvSpPr/>
              <p:nvPr/>
            </p:nvSpPr>
            <p:spPr>
              <a:xfrm>
                <a:off x="1873649" y="3091031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8" name="Oval 490"/>
              <p:cNvSpPr/>
              <p:nvPr/>
            </p:nvSpPr>
            <p:spPr>
              <a:xfrm>
                <a:off x="1780986" y="3073073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79" name="Oval 491"/>
              <p:cNvSpPr/>
              <p:nvPr/>
            </p:nvSpPr>
            <p:spPr>
              <a:xfrm>
                <a:off x="1691340" y="308801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grpSp>
          <p:nvGrpSpPr>
            <p:cNvPr id="88" name="Group 90"/>
            <p:cNvGrpSpPr>
              <a:grpSpLocks/>
            </p:cNvGrpSpPr>
            <p:nvPr/>
          </p:nvGrpSpPr>
          <p:grpSpPr bwMode="auto">
            <a:xfrm>
              <a:off x="8331245" y="445052"/>
              <a:ext cx="115888" cy="342900"/>
              <a:chOff x="2810409" y="3561134"/>
              <a:chExt cx="216553" cy="280114"/>
            </a:xfrm>
          </p:grpSpPr>
          <p:cxnSp>
            <p:nvCxnSpPr>
              <p:cNvPr id="471" name="Curved Connector 470"/>
              <p:cNvCxnSpPr>
                <a:cxnSpLocks noChangeShapeType="1"/>
              </p:cNvCxnSpPr>
              <p:nvPr/>
            </p:nvCxnSpPr>
            <p:spPr bwMode="auto">
              <a:xfrm rot="16200000" flipH="1">
                <a:off x="2766792" y="3604770"/>
                <a:ext cx="280108" cy="19282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72" name="Oval 471"/>
              <p:cNvSpPr>
                <a:spLocks noChangeArrowheads="1"/>
              </p:cNvSpPr>
              <p:nvPr/>
            </p:nvSpPr>
            <p:spPr bwMode="auto">
              <a:xfrm>
                <a:off x="2982492" y="3641529"/>
                <a:ext cx="44498" cy="1011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90" name="Group 89"/>
            <p:cNvGrpSpPr>
              <a:grpSpLocks/>
            </p:cNvGrpSpPr>
            <p:nvPr/>
          </p:nvGrpSpPr>
          <p:grpSpPr bwMode="auto">
            <a:xfrm>
              <a:off x="8320134" y="672063"/>
              <a:ext cx="119061" cy="295275"/>
              <a:chOff x="3089206" y="3982190"/>
              <a:chExt cx="205407" cy="280559"/>
            </a:xfrm>
          </p:grpSpPr>
          <p:cxnSp>
            <p:nvCxnSpPr>
              <p:cNvPr id="469" name="Curved Connector 468"/>
              <p:cNvCxnSpPr>
                <a:cxnSpLocks noChangeShapeType="1"/>
              </p:cNvCxnSpPr>
              <p:nvPr/>
            </p:nvCxnSpPr>
            <p:spPr bwMode="auto">
              <a:xfrm rot="5400000" flipH="1">
                <a:off x="3055764" y="4023859"/>
                <a:ext cx="280553" cy="19719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70" name="Oval 469"/>
              <p:cNvSpPr>
                <a:spLocks noChangeArrowheads="1"/>
              </p:cNvSpPr>
              <p:nvPr/>
            </p:nvSpPr>
            <p:spPr bwMode="auto">
              <a:xfrm>
                <a:off x="3089228" y="4092289"/>
                <a:ext cx="46559" cy="1025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sp>
          <p:nvSpPr>
            <p:cNvPr id="433" name="Oval 432"/>
            <p:cNvSpPr>
              <a:spLocks noChangeArrowheads="1"/>
            </p:cNvSpPr>
            <p:nvPr/>
          </p:nvSpPr>
          <p:spPr bwMode="auto">
            <a:xfrm>
              <a:off x="8116946" y="408533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>
              <a:off x="8170921" y="360908"/>
              <a:ext cx="69850" cy="587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5" name="Oval 434"/>
            <p:cNvSpPr>
              <a:spLocks noChangeArrowheads="1"/>
            </p:cNvSpPr>
            <p:nvPr/>
          </p:nvSpPr>
          <p:spPr bwMode="auto">
            <a:xfrm>
              <a:off x="8234421" y="321221"/>
              <a:ext cx="68262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6" name="Oval 435"/>
            <p:cNvSpPr>
              <a:spLocks noChangeArrowheads="1"/>
            </p:cNvSpPr>
            <p:nvPr/>
          </p:nvSpPr>
          <p:spPr bwMode="auto">
            <a:xfrm>
              <a:off x="8304272" y="303760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7" name="Oval 436"/>
            <p:cNvSpPr>
              <a:spLocks noChangeArrowheads="1"/>
            </p:cNvSpPr>
            <p:nvPr/>
          </p:nvSpPr>
          <p:spPr bwMode="auto">
            <a:xfrm>
              <a:off x="8385234" y="305347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8" name="Oval 437"/>
            <p:cNvSpPr>
              <a:spLocks noChangeArrowheads="1"/>
            </p:cNvSpPr>
            <p:nvPr/>
          </p:nvSpPr>
          <p:spPr bwMode="auto">
            <a:xfrm>
              <a:off x="8456672" y="318046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9" name="Oval 438"/>
            <p:cNvSpPr>
              <a:spLocks noChangeArrowheads="1"/>
            </p:cNvSpPr>
            <p:nvPr/>
          </p:nvSpPr>
          <p:spPr bwMode="auto">
            <a:xfrm>
              <a:off x="8528110" y="349796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0" name="Oval 439"/>
            <p:cNvSpPr>
              <a:spLocks noChangeArrowheads="1"/>
            </p:cNvSpPr>
            <p:nvPr/>
          </p:nvSpPr>
          <p:spPr bwMode="auto">
            <a:xfrm>
              <a:off x="8582085" y="392658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1" name="Oval 440"/>
            <p:cNvSpPr>
              <a:spLocks noChangeArrowheads="1"/>
            </p:cNvSpPr>
            <p:nvPr/>
          </p:nvSpPr>
          <p:spPr bwMode="auto">
            <a:xfrm>
              <a:off x="8626535" y="445044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>
              <a:off x="8655110" y="508543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3" name="Oval 442"/>
            <p:cNvSpPr>
              <a:spLocks noChangeArrowheads="1"/>
            </p:cNvSpPr>
            <p:nvPr/>
          </p:nvSpPr>
          <p:spPr bwMode="auto">
            <a:xfrm>
              <a:off x="8674160" y="572041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>
              <a:off x="8682098" y="643478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5" name="Oval 444"/>
            <p:cNvSpPr>
              <a:spLocks noChangeArrowheads="1"/>
            </p:cNvSpPr>
            <p:nvPr/>
          </p:nvSpPr>
          <p:spPr bwMode="auto">
            <a:xfrm>
              <a:off x="8683685" y="705389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6" name="Oval 445"/>
            <p:cNvSpPr>
              <a:spLocks noChangeArrowheads="1"/>
            </p:cNvSpPr>
            <p:nvPr/>
          </p:nvSpPr>
          <p:spPr bwMode="auto">
            <a:xfrm>
              <a:off x="8677335" y="778412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7" name="Oval 446"/>
            <p:cNvSpPr>
              <a:spLocks noChangeArrowheads="1"/>
            </p:cNvSpPr>
            <p:nvPr/>
          </p:nvSpPr>
          <p:spPr bwMode="auto">
            <a:xfrm>
              <a:off x="8066146" y="451394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8" name="Oval 447"/>
            <p:cNvSpPr>
              <a:spLocks noChangeArrowheads="1"/>
            </p:cNvSpPr>
            <p:nvPr/>
          </p:nvSpPr>
          <p:spPr bwMode="auto">
            <a:xfrm>
              <a:off x="8042332" y="514892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9" name="Oval 448"/>
            <p:cNvSpPr>
              <a:spLocks noChangeArrowheads="1"/>
            </p:cNvSpPr>
            <p:nvPr/>
          </p:nvSpPr>
          <p:spPr bwMode="auto">
            <a:xfrm>
              <a:off x="8018520" y="578391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0" name="Oval 449"/>
            <p:cNvSpPr>
              <a:spLocks noChangeArrowheads="1"/>
            </p:cNvSpPr>
            <p:nvPr/>
          </p:nvSpPr>
          <p:spPr bwMode="auto">
            <a:xfrm>
              <a:off x="8010582" y="640303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>
              <a:off x="8004232" y="703802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2" name="Oval 451"/>
            <p:cNvSpPr>
              <a:spLocks noChangeArrowheads="1"/>
            </p:cNvSpPr>
            <p:nvPr/>
          </p:nvSpPr>
          <p:spPr bwMode="auto">
            <a:xfrm>
              <a:off x="8015345" y="767300"/>
              <a:ext cx="68262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>
              <a:off x="8024870" y="830799"/>
              <a:ext cx="69850" cy="587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4" name="Oval 453"/>
            <p:cNvSpPr>
              <a:spLocks noChangeArrowheads="1"/>
            </p:cNvSpPr>
            <p:nvPr/>
          </p:nvSpPr>
          <p:spPr bwMode="auto">
            <a:xfrm>
              <a:off x="8043920" y="903823"/>
              <a:ext cx="69850" cy="587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5" name="Oval 454"/>
            <p:cNvSpPr>
              <a:spLocks noChangeArrowheads="1"/>
            </p:cNvSpPr>
            <p:nvPr/>
          </p:nvSpPr>
          <p:spPr bwMode="auto">
            <a:xfrm>
              <a:off x="8089958" y="965733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6" name="Oval 455"/>
            <p:cNvSpPr>
              <a:spLocks noChangeArrowheads="1"/>
            </p:cNvSpPr>
            <p:nvPr/>
          </p:nvSpPr>
          <p:spPr bwMode="auto">
            <a:xfrm>
              <a:off x="8143933" y="1019707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7" name="Oval 456"/>
            <p:cNvSpPr>
              <a:spLocks noChangeArrowheads="1"/>
            </p:cNvSpPr>
            <p:nvPr/>
          </p:nvSpPr>
          <p:spPr bwMode="auto">
            <a:xfrm>
              <a:off x="8275697" y="1051457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8" name="Oval 457"/>
            <p:cNvSpPr>
              <a:spLocks noChangeArrowheads="1"/>
            </p:cNvSpPr>
            <p:nvPr/>
          </p:nvSpPr>
          <p:spPr bwMode="auto">
            <a:xfrm>
              <a:off x="8213783" y="1041932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9" name="Oval 458"/>
            <p:cNvSpPr>
              <a:spLocks noChangeArrowheads="1"/>
            </p:cNvSpPr>
            <p:nvPr/>
          </p:nvSpPr>
          <p:spPr bwMode="auto">
            <a:xfrm>
              <a:off x="8355072" y="1064156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>
              <a:off x="8426509" y="1045107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1" name="Oval 460"/>
            <p:cNvSpPr>
              <a:spLocks noChangeArrowheads="1"/>
            </p:cNvSpPr>
            <p:nvPr/>
          </p:nvSpPr>
          <p:spPr bwMode="auto">
            <a:xfrm>
              <a:off x="8490010" y="1016532"/>
              <a:ext cx="68263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>
              <a:off x="8551923" y="987958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3" name="Oval 462"/>
            <p:cNvSpPr>
              <a:spLocks noChangeArrowheads="1"/>
            </p:cNvSpPr>
            <p:nvPr/>
          </p:nvSpPr>
          <p:spPr bwMode="auto">
            <a:xfrm>
              <a:off x="8596373" y="949859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4" name="Oval 463"/>
            <p:cNvSpPr>
              <a:spLocks noChangeArrowheads="1"/>
            </p:cNvSpPr>
            <p:nvPr/>
          </p:nvSpPr>
          <p:spPr bwMode="auto">
            <a:xfrm>
              <a:off x="8632885" y="900648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5" name="Oval 464"/>
            <p:cNvSpPr>
              <a:spLocks noChangeArrowheads="1"/>
            </p:cNvSpPr>
            <p:nvPr/>
          </p:nvSpPr>
          <p:spPr bwMode="auto">
            <a:xfrm>
              <a:off x="8661460" y="832386"/>
              <a:ext cx="69850" cy="603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92" name="Group 93"/>
          <p:cNvGrpSpPr>
            <a:grpSpLocks/>
          </p:cNvGrpSpPr>
          <p:nvPr/>
        </p:nvGrpSpPr>
        <p:grpSpPr bwMode="auto">
          <a:xfrm>
            <a:off x="7405688" y="1514475"/>
            <a:ext cx="396875" cy="685800"/>
            <a:chOff x="4741926" y="2306028"/>
            <a:chExt cx="660413" cy="1138695"/>
          </a:xfrm>
        </p:grpSpPr>
        <p:grpSp>
          <p:nvGrpSpPr>
            <p:cNvPr id="94" name="Group 82"/>
            <p:cNvGrpSpPr/>
            <p:nvPr/>
          </p:nvGrpSpPr>
          <p:grpSpPr>
            <a:xfrm>
              <a:off x="4741928" y="2306028"/>
              <a:ext cx="660413" cy="1138695"/>
              <a:chOff x="1416431" y="3073073"/>
              <a:chExt cx="696266" cy="111195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88" name="Oval 487"/>
              <p:cNvSpPr/>
              <p:nvPr/>
            </p:nvSpPr>
            <p:spPr>
              <a:xfrm>
                <a:off x="1583763" y="3174670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1512048" y="3297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1485156" y="34346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1443323" y="358704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1416431" y="3724506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1419411" y="38802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1586761" y="4032632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1804906" y="4053217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1927424" y="4026325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1479185" y="399643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1691349" y="40591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2005119" y="3939669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023050" y="377830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2011099" y="363188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1999148" y="348546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1987197" y="333904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1960305" y="3192628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1873649" y="3091031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1780986" y="3073073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1691340" y="3088014"/>
                <a:ext cx="89647" cy="125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grpSp>
          <p:nvGrpSpPr>
            <p:cNvPr id="96" name="Group 90"/>
            <p:cNvGrpSpPr>
              <a:grpSpLocks/>
            </p:cNvGrpSpPr>
            <p:nvPr/>
          </p:nvGrpSpPr>
          <p:grpSpPr bwMode="auto">
            <a:xfrm>
              <a:off x="5018786" y="2426397"/>
              <a:ext cx="194236" cy="572688"/>
              <a:chOff x="2808942" y="3560509"/>
              <a:chExt cx="217988" cy="280880"/>
            </a:xfrm>
          </p:grpSpPr>
          <p:cxnSp>
            <p:nvCxnSpPr>
              <p:cNvPr id="486" name="Curved Connector 485"/>
              <p:cNvCxnSpPr>
                <a:cxnSpLocks noChangeShapeType="1"/>
              </p:cNvCxnSpPr>
              <p:nvPr/>
            </p:nvCxnSpPr>
            <p:spPr bwMode="auto">
              <a:xfrm rot="16200000" flipH="1">
                <a:off x="2765603" y="3604856"/>
                <a:ext cx="280535" cy="19270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87" name="Oval 486"/>
              <p:cNvSpPr>
                <a:spLocks noChangeArrowheads="1"/>
              </p:cNvSpPr>
              <p:nvPr/>
            </p:nvSpPr>
            <p:spPr bwMode="auto">
              <a:xfrm>
                <a:off x="2981469" y="3642387"/>
                <a:ext cx="41506" cy="1008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7" name="Group 89"/>
            <p:cNvGrpSpPr>
              <a:grpSpLocks/>
            </p:cNvGrpSpPr>
            <p:nvPr/>
          </p:nvGrpSpPr>
          <p:grpSpPr bwMode="auto">
            <a:xfrm>
              <a:off x="5001188" y="2805175"/>
              <a:ext cx="194235" cy="492365"/>
              <a:chOff x="3088788" y="3981847"/>
              <a:chExt cx="201258" cy="280880"/>
            </a:xfrm>
          </p:grpSpPr>
          <p:cxnSp>
            <p:nvCxnSpPr>
              <p:cNvPr id="484" name="Curved Connector 483"/>
              <p:cNvCxnSpPr>
                <a:cxnSpLocks noChangeShapeType="1"/>
              </p:cNvCxnSpPr>
              <p:nvPr/>
            </p:nvCxnSpPr>
            <p:spPr bwMode="auto">
              <a:xfrm rot="5400000" flipH="1">
                <a:off x="3053182" y="4024719"/>
                <a:ext cx="281189" cy="19434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85" name="Oval 484"/>
              <p:cNvSpPr/>
              <p:nvPr/>
            </p:nvSpPr>
            <p:spPr>
              <a:xfrm>
                <a:off x="3088395" y="4091977"/>
                <a:ext cx="46531" cy="1024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</p:grpSp>
      <p:grpSp>
        <p:nvGrpSpPr>
          <p:cNvPr id="98" name="Group 137"/>
          <p:cNvGrpSpPr/>
          <p:nvPr/>
        </p:nvGrpSpPr>
        <p:grpSpPr>
          <a:xfrm>
            <a:off x="7249179" y="1503125"/>
            <a:ext cx="748692" cy="821187"/>
            <a:chOff x="4453676" y="2256073"/>
            <a:chExt cx="1287926" cy="1205942"/>
          </a:xfrm>
          <a:solidFill>
            <a:srgbClr val="FFFF00"/>
          </a:solidFill>
        </p:grpSpPr>
        <p:sp>
          <p:nvSpPr>
            <p:cNvPr id="510" name="Oval 509"/>
            <p:cNvSpPr/>
            <p:nvPr/>
          </p:nvSpPr>
          <p:spPr>
            <a:xfrm>
              <a:off x="4647900" y="241145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1" name="Oval 510"/>
            <p:cNvSpPr/>
            <p:nvPr/>
          </p:nvSpPr>
          <p:spPr>
            <a:xfrm>
              <a:off x="4740536" y="2339739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2" name="Oval 511"/>
            <p:cNvSpPr/>
            <p:nvPr/>
          </p:nvSpPr>
          <p:spPr>
            <a:xfrm>
              <a:off x="4848113" y="2282965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3" name="Oval 512"/>
            <p:cNvSpPr/>
            <p:nvPr/>
          </p:nvSpPr>
          <p:spPr>
            <a:xfrm>
              <a:off x="4970631" y="2256073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4" name="Oval 513"/>
            <p:cNvSpPr/>
            <p:nvPr/>
          </p:nvSpPr>
          <p:spPr>
            <a:xfrm>
              <a:off x="5108090" y="2259063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5" name="Oval 514"/>
            <p:cNvSpPr/>
            <p:nvPr/>
          </p:nvSpPr>
          <p:spPr>
            <a:xfrm>
              <a:off x="5230608" y="227699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6" name="Oval 515"/>
            <p:cNvSpPr/>
            <p:nvPr/>
          </p:nvSpPr>
          <p:spPr>
            <a:xfrm>
              <a:off x="5353126" y="2324807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7" name="Oval 516"/>
            <p:cNvSpPr/>
            <p:nvPr/>
          </p:nvSpPr>
          <p:spPr>
            <a:xfrm>
              <a:off x="5445762" y="2387561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8" name="Oval 517"/>
            <p:cNvSpPr/>
            <p:nvPr/>
          </p:nvSpPr>
          <p:spPr>
            <a:xfrm>
              <a:off x="5523457" y="2465256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9" name="Oval 518"/>
            <p:cNvSpPr/>
            <p:nvPr/>
          </p:nvSpPr>
          <p:spPr>
            <a:xfrm>
              <a:off x="5571270" y="2557892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0" name="Oval 519"/>
            <p:cNvSpPr/>
            <p:nvPr/>
          </p:nvSpPr>
          <p:spPr>
            <a:xfrm>
              <a:off x="5604142" y="2650528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1" name="Oval 520"/>
            <p:cNvSpPr/>
            <p:nvPr/>
          </p:nvSpPr>
          <p:spPr>
            <a:xfrm>
              <a:off x="5619083" y="2755115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2" name="Oval 521"/>
            <p:cNvSpPr/>
            <p:nvPr/>
          </p:nvSpPr>
          <p:spPr>
            <a:xfrm>
              <a:off x="5622073" y="2847751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3" name="Oval 522"/>
            <p:cNvSpPr/>
            <p:nvPr/>
          </p:nvSpPr>
          <p:spPr>
            <a:xfrm>
              <a:off x="5610122" y="2955328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4" name="Oval 523"/>
            <p:cNvSpPr/>
            <p:nvPr/>
          </p:nvSpPr>
          <p:spPr>
            <a:xfrm>
              <a:off x="4561244" y="2474208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5" name="Oval 524"/>
            <p:cNvSpPr/>
            <p:nvPr/>
          </p:nvSpPr>
          <p:spPr>
            <a:xfrm>
              <a:off x="4519411" y="256684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6" name="Oval 525"/>
            <p:cNvSpPr/>
            <p:nvPr/>
          </p:nvSpPr>
          <p:spPr>
            <a:xfrm>
              <a:off x="4477578" y="2659480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7" name="Oval 526"/>
            <p:cNvSpPr/>
            <p:nvPr/>
          </p:nvSpPr>
          <p:spPr>
            <a:xfrm>
              <a:off x="4465627" y="2752116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8" name="Oval 527"/>
            <p:cNvSpPr/>
            <p:nvPr/>
          </p:nvSpPr>
          <p:spPr>
            <a:xfrm>
              <a:off x="4453676" y="2844752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29" name="Oval 528"/>
            <p:cNvSpPr/>
            <p:nvPr/>
          </p:nvSpPr>
          <p:spPr>
            <a:xfrm>
              <a:off x="4471607" y="2937388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0" name="Oval 529"/>
            <p:cNvSpPr/>
            <p:nvPr/>
          </p:nvSpPr>
          <p:spPr>
            <a:xfrm>
              <a:off x="4489538" y="303002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1" name="Oval 530"/>
            <p:cNvSpPr/>
            <p:nvPr/>
          </p:nvSpPr>
          <p:spPr>
            <a:xfrm>
              <a:off x="4522410" y="3137601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2" name="Oval 531"/>
            <p:cNvSpPr/>
            <p:nvPr/>
          </p:nvSpPr>
          <p:spPr>
            <a:xfrm>
              <a:off x="4600105" y="3230236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3" name="Oval 532"/>
            <p:cNvSpPr/>
            <p:nvPr/>
          </p:nvSpPr>
          <p:spPr>
            <a:xfrm>
              <a:off x="4692741" y="3307932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4" name="Oval 533"/>
            <p:cNvSpPr/>
            <p:nvPr/>
          </p:nvSpPr>
          <p:spPr>
            <a:xfrm>
              <a:off x="4919846" y="3355745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5" name="Oval 534"/>
            <p:cNvSpPr/>
            <p:nvPr/>
          </p:nvSpPr>
          <p:spPr>
            <a:xfrm>
              <a:off x="4815259" y="334080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6" name="Oval 535"/>
            <p:cNvSpPr/>
            <p:nvPr/>
          </p:nvSpPr>
          <p:spPr>
            <a:xfrm>
              <a:off x="5057305" y="3373676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7" name="Oval 536"/>
            <p:cNvSpPr/>
            <p:nvPr/>
          </p:nvSpPr>
          <p:spPr>
            <a:xfrm>
              <a:off x="5179823" y="334678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8" name="Oval 537"/>
            <p:cNvSpPr/>
            <p:nvPr/>
          </p:nvSpPr>
          <p:spPr>
            <a:xfrm>
              <a:off x="5287400" y="3304951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39" name="Oval 538"/>
            <p:cNvSpPr/>
            <p:nvPr/>
          </p:nvSpPr>
          <p:spPr>
            <a:xfrm>
              <a:off x="5394977" y="3263118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40" name="Oval 539"/>
            <p:cNvSpPr/>
            <p:nvPr/>
          </p:nvSpPr>
          <p:spPr>
            <a:xfrm>
              <a:off x="5472672" y="3206344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41" name="Oval 540"/>
            <p:cNvSpPr/>
            <p:nvPr/>
          </p:nvSpPr>
          <p:spPr>
            <a:xfrm>
              <a:off x="5535426" y="3134629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42" name="Oval 541"/>
            <p:cNvSpPr/>
            <p:nvPr/>
          </p:nvSpPr>
          <p:spPr>
            <a:xfrm>
              <a:off x="5583230" y="3033023"/>
              <a:ext cx="119529" cy="8833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15431" name="Rectangle 336"/>
          <p:cNvSpPr>
            <a:spLocks noChangeArrowheads="1"/>
          </p:cNvSpPr>
          <p:nvPr/>
        </p:nvSpPr>
        <p:spPr bwMode="auto">
          <a:xfrm>
            <a:off x="6291263" y="2252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5432" name="TextBox 25"/>
          <p:cNvSpPr txBox="1">
            <a:spLocks noChangeArrowheads="1"/>
          </p:cNvSpPr>
          <p:nvPr/>
        </p:nvSpPr>
        <p:spPr bwMode="auto">
          <a:xfrm>
            <a:off x="71438" y="6478588"/>
            <a:ext cx="866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-111" charset="0"/>
              </a:rPr>
              <a:t>FIGURA 2</a:t>
            </a:r>
          </a:p>
        </p:txBody>
      </p:sp>
      <p:grpSp>
        <p:nvGrpSpPr>
          <p:cNvPr id="99" name="Group 402"/>
          <p:cNvGrpSpPr>
            <a:grpSpLocks/>
          </p:cNvGrpSpPr>
          <p:nvPr/>
        </p:nvGrpSpPr>
        <p:grpSpPr bwMode="auto">
          <a:xfrm>
            <a:off x="4886325" y="2578100"/>
            <a:ext cx="384175" cy="441325"/>
            <a:chOff x="7321181" y="2832080"/>
            <a:chExt cx="487011" cy="442136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>
              <a:off x="7321181" y="2832080"/>
              <a:ext cx="487011" cy="442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DD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44" name="Oval 543"/>
            <p:cNvSpPr>
              <a:spLocks noChangeArrowheads="1"/>
            </p:cNvSpPr>
            <p:nvPr/>
          </p:nvSpPr>
          <p:spPr bwMode="auto">
            <a:xfrm>
              <a:off x="7369480" y="2878203"/>
              <a:ext cx="394439" cy="3196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DD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100" name="Group 8"/>
          <p:cNvGrpSpPr>
            <a:grpSpLocks/>
          </p:cNvGrpSpPr>
          <p:nvPr/>
        </p:nvGrpSpPr>
        <p:grpSpPr bwMode="auto">
          <a:xfrm>
            <a:off x="1296988" y="5629275"/>
            <a:ext cx="949325" cy="441325"/>
            <a:chOff x="3359150" y="3173413"/>
            <a:chExt cx="949325" cy="441325"/>
          </a:xfrm>
        </p:grpSpPr>
        <p:cxnSp>
          <p:nvCxnSpPr>
            <p:cNvPr id="552" name="Curved Connector 551"/>
            <p:cNvCxnSpPr>
              <a:cxnSpLocks noChangeShapeType="1"/>
            </p:cNvCxnSpPr>
            <p:nvPr/>
          </p:nvCxnSpPr>
          <p:spPr bwMode="auto">
            <a:xfrm>
              <a:off x="3359150" y="3271838"/>
              <a:ext cx="949325" cy="34290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DD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3" name="Curved Connector 552"/>
            <p:cNvCxnSpPr>
              <a:cxnSpLocks noChangeShapeType="1"/>
            </p:cNvCxnSpPr>
            <p:nvPr/>
          </p:nvCxnSpPr>
          <p:spPr bwMode="auto">
            <a:xfrm>
              <a:off x="3387725" y="3173413"/>
              <a:ext cx="895350" cy="35242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DD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1" name="Group 554"/>
          <p:cNvGrpSpPr>
            <a:grpSpLocks/>
          </p:cNvGrpSpPr>
          <p:nvPr/>
        </p:nvGrpSpPr>
        <p:grpSpPr bwMode="auto">
          <a:xfrm>
            <a:off x="409575" y="266700"/>
            <a:ext cx="5805488" cy="1697038"/>
            <a:chOff x="460375" y="190502"/>
            <a:chExt cx="5805488" cy="1697038"/>
          </a:xfrm>
        </p:grpSpPr>
        <p:grpSp>
          <p:nvGrpSpPr>
            <p:cNvPr id="103" name="Group 419"/>
            <p:cNvGrpSpPr>
              <a:grpSpLocks/>
            </p:cNvGrpSpPr>
            <p:nvPr/>
          </p:nvGrpSpPr>
          <p:grpSpPr bwMode="auto">
            <a:xfrm>
              <a:off x="1293813" y="604840"/>
              <a:ext cx="623888" cy="741363"/>
              <a:chOff x="1183915" y="445014"/>
              <a:chExt cx="679634" cy="854488"/>
            </a:xfrm>
          </p:grpSpPr>
          <p:grpSp>
            <p:nvGrpSpPr>
              <p:cNvPr id="105" name="Group 366"/>
              <p:cNvGrpSpPr>
                <a:grpSpLocks/>
              </p:cNvGrpSpPr>
              <p:nvPr/>
            </p:nvGrpSpPr>
            <p:grpSpPr bwMode="auto">
              <a:xfrm>
                <a:off x="1445559" y="445014"/>
                <a:ext cx="169381" cy="331182"/>
                <a:chOff x="5633254" y="177782"/>
                <a:chExt cx="169381" cy="331182"/>
              </a:xfrm>
            </p:grpSpPr>
            <p:sp>
              <p:nvSpPr>
                <p:cNvPr id="364" name="Rectangle 363"/>
                <p:cNvSpPr>
                  <a:spLocks noChangeArrowheads="1"/>
                </p:cNvSpPr>
                <p:nvPr/>
              </p:nvSpPr>
              <p:spPr bwMode="auto">
                <a:xfrm>
                  <a:off x="5632741" y="177782"/>
                  <a:ext cx="55339" cy="28726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66" name="Rectangle 365"/>
                <p:cNvSpPr>
                  <a:spLocks noChangeArrowheads="1"/>
                </p:cNvSpPr>
                <p:nvPr/>
              </p:nvSpPr>
              <p:spPr bwMode="auto">
                <a:xfrm>
                  <a:off x="5746878" y="177782"/>
                  <a:ext cx="55339" cy="28726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65" name="Rectangle 364"/>
                <p:cNvSpPr>
                  <a:spLocks noChangeArrowheads="1"/>
                </p:cNvSpPr>
                <p:nvPr/>
              </p:nvSpPr>
              <p:spPr bwMode="auto">
                <a:xfrm>
                  <a:off x="5691539" y="221696"/>
                  <a:ext cx="55339" cy="28726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</p:grpSp>
          <p:grpSp>
            <p:nvGrpSpPr>
              <p:cNvPr id="109" name="Group 362"/>
              <p:cNvGrpSpPr>
                <a:grpSpLocks/>
              </p:cNvGrpSpPr>
              <p:nvPr/>
            </p:nvGrpSpPr>
            <p:grpSpPr bwMode="auto">
              <a:xfrm>
                <a:off x="1183915" y="685776"/>
                <a:ext cx="679634" cy="613726"/>
                <a:chOff x="5444942" y="198437"/>
                <a:chExt cx="679634" cy="613726"/>
              </a:xfrm>
            </p:grpSpPr>
            <p:sp>
              <p:nvSpPr>
                <p:cNvPr id="355" name="Oval 354"/>
                <p:cNvSpPr>
                  <a:spLocks noChangeArrowheads="1"/>
                </p:cNvSpPr>
                <p:nvPr/>
              </p:nvSpPr>
              <p:spPr bwMode="auto">
                <a:xfrm>
                  <a:off x="5444942" y="199200"/>
                  <a:ext cx="383915" cy="61296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62" name="Oval 361"/>
                <p:cNvSpPr>
                  <a:spLocks noChangeArrowheads="1"/>
                </p:cNvSpPr>
                <p:nvPr/>
              </p:nvSpPr>
              <p:spPr bwMode="auto">
                <a:xfrm>
                  <a:off x="5526221" y="546850"/>
                  <a:ext cx="119326" cy="175655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57" name="Oval 356"/>
                <p:cNvSpPr>
                  <a:spLocks noChangeArrowheads="1"/>
                </p:cNvSpPr>
                <p:nvPr/>
              </p:nvSpPr>
              <p:spPr bwMode="auto">
                <a:xfrm>
                  <a:off x="5740660" y="199200"/>
                  <a:ext cx="383915" cy="61296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61" name="Oval 360"/>
                <p:cNvSpPr>
                  <a:spLocks noChangeArrowheads="1"/>
                </p:cNvSpPr>
                <p:nvPr/>
              </p:nvSpPr>
              <p:spPr bwMode="auto">
                <a:xfrm>
                  <a:off x="5906677" y="559658"/>
                  <a:ext cx="119326" cy="175655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56" name="Oval 355"/>
                <p:cNvSpPr>
                  <a:spLocks noChangeArrowheads="1"/>
                </p:cNvSpPr>
                <p:nvPr/>
              </p:nvSpPr>
              <p:spPr bwMode="auto">
                <a:xfrm>
                  <a:off x="5597125" y="199200"/>
                  <a:ext cx="383915" cy="61296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60" name="Oval 359"/>
                <p:cNvSpPr>
                  <a:spLocks noChangeArrowheads="1"/>
                </p:cNvSpPr>
                <p:nvPr/>
              </p:nvSpPr>
              <p:spPr bwMode="auto">
                <a:xfrm>
                  <a:off x="5716449" y="546850"/>
                  <a:ext cx="119326" cy="175655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</p:grpSp>
        </p:grpSp>
        <p:sp>
          <p:nvSpPr>
            <p:cNvPr id="400" name="Line Callout 3 399"/>
            <p:cNvSpPr>
              <a:spLocks/>
            </p:cNvSpPr>
            <p:nvPr/>
          </p:nvSpPr>
          <p:spPr bwMode="auto">
            <a:xfrm>
              <a:off x="460375" y="190502"/>
              <a:ext cx="5800725" cy="1697038"/>
            </a:xfrm>
            <a:prstGeom prst="borderCallout3">
              <a:avLst>
                <a:gd name="adj1" fmla="val 5838"/>
                <a:gd name="adj2" fmla="val -1204"/>
                <a:gd name="adj3" fmla="val 5838"/>
                <a:gd name="adj4" fmla="val -4218"/>
                <a:gd name="adj5" fmla="val 94241"/>
                <a:gd name="adj6" fmla="val -4218"/>
                <a:gd name="adj7" fmla="val 120468"/>
                <a:gd name="adj8" fmla="val -241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438" name="TextBox 411"/>
            <p:cNvSpPr txBox="1">
              <a:spLocks noChangeArrowheads="1"/>
            </p:cNvSpPr>
            <p:nvPr/>
          </p:nvSpPr>
          <p:spPr bwMode="auto">
            <a:xfrm>
              <a:off x="2481263" y="196852"/>
              <a:ext cx="1547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Legame con il co-recettore</a:t>
              </a:r>
            </a:p>
            <a:p>
              <a:r>
                <a:rPr lang="it-IT" sz="1000">
                  <a:latin typeface="Times New Roman" pitchFamily="-111" charset="0"/>
                </a:rPr>
                <a:t>CCR5 e/o CXCR4 </a:t>
              </a:r>
            </a:p>
          </p:txBody>
        </p:sp>
        <p:grpSp>
          <p:nvGrpSpPr>
            <p:cNvPr id="112" name="Group 369"/>
            <p:cNvGrpSpPr>
              <a:grpSpLocks/>
            </p:cNvGrpSpPr>
            <p:nvPr/>
          </p:nvGrpSpPr>
          <p:grpSpPr bwMode="auto">
            <a:xfrm>
              <a:off x="2719388" y="371477"/>
              <a:ext cx="787400" cy="1103313"/>
              <a:chOff x="6359845" y="-207689"/>
              <a:chExt cx="858197" cy="1273852"/>
            </a:xfrm>
          </p:grpSpPr>
          <p:grpSp>
            <p:nvGrpSpPr>
              <p:cNvPr id="114" name="Group 366"/>
              <p:cNvGrpSpPr>
                <a:grpSpLocks/>
              </p:cNvGrpSpPr>
              <p:nvPr/>
            </p:nvGrpSpPr>
            <p:grpSpPr bwMode="auto">
              <a:xfrm>
                <a:off x="6713267" y="177800"/>
                <a:ext cx="169339" cy="287337"/>
                <a:chOff x="5633767" y="177800"/>
                <a:chExt cx="169339" cy="287337"/>
              </a:xfrm>
            </p:grpSpPr>
            <p:sp>
              <p:nvSpPr>
                <p:cNvPr id="380" name="Rectangle 379"/>
                <p:cNvSpPr>
                  <a:spLocks noChangeArrowheads="1"/>
                </p:cNvSpPr>
                <p:nvPr/>
              </p:nvSpPr>
              <p:spPr bwMode="auto">
                <a:xfrm>
                  <a:off x="5633314" y="177216"/>
                  <a:ext cx="55368" cy="287763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81" name="Rectangle 380"/>
                <p:cNvSpPr>
                  <a:spLocks noChangeArrowheads="1"/>
                </p:cNvSpPr>
                <p:nvPr/>
              </p:nvSpPr>
              <p:spPr bwMode="auto">
                <a:xfrm>
                  <a:off x="5747509" y="177216"/>
                  <a:ext cx="55368" cy="287763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82" name="Rectangle 381"/>
                <p:cNvSpPr>
                  <a:spLocks noChangeArrowheads="1"/>
                </p:cNvSpPr>
                <p:nvPr/>
              </p:nvSpPr>
              <p:spPr bwMode="auto">
                <a:xfrm>
                  <a:off x="5692142" y="177216"/>
                  <a:ext cx="55368" cy="287763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</p:grpSp>
          <p:grpSp>
            <p:nvGrpSpPr>
              <p:cNvPr id="115" name="Group 362"/>
              <p:cNvGrpSpPr>
                <a:grpSpLocks/>
              </p:cNvGrpSpPr>
              <p:nvPr/>
            </p:nvGrpSpPr>
            <p:grpSpPr bwMode="auto">
              <a:xfrm>
                <a:off x="6442075" y="452437"/>
                <a:ext cx="679634" cy="613726"/>
                <a:chOff x="5444942" y="198437"/>
                <a:chExt cx="679634" cy="613726"/>
              </a:xfrm>
            </p:grpSpPr>
            <p:sp>
              <p:nvSpPr>
                <p:cNvPr id="374" name="Oval 373"/>
                <p:cNvSpPr>
                  <a:spLocks noChangeArrowheads="1"/>
                </p:cNvSpPr>
                <p:nvPr/>
              </p:nvSpPr>
              <p:spPr bwMode="auto">
                <a:xfrm>
                  <a:off x="5445764" y="198147"/>
                  <a:ext cx="382381" cy="61401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75" name="Oval 374"/>
                <p:cNvSpPr>
                  <a:spLocks noChangeArrowheads="1"/>
                </p:cNvSpPr>
                <p:nvPr/>
              </p:nvSpPr>
              <p:spPr bwMode="auto">
                <a:xfrm>
                  <a:off x="5525355" y="548228"/>
                  <a:ext cx="119386" cy="174123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76" name="Oval 375"/>
                <p:cNvSpPr>
                  <a:spLocks noChangeArrowheads="1"/>
                </p:cNvSpPr>
                <p:nvPr/>
              </p:nvSpPr>
              <p:spPr bwMode="auto">
                <a:xfrm>
                  <a:off x="5741633" y="198147"/>
                  <a:ext cx="382382" cy="61401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77" name="Oval 376"/>
                <p:cNvSpPr>
                  <a:spLocks noChangeArrowheads="1"/>
                </p:cNvSpPr>
                <p:nvPr/>
              </p:nvSpPr>
              <p:spPr bwMode="auto">
                <a:xfrm>
                  <a:off x="5906006" y="561058"/>
                  <a:ext cx="119386" cy="174124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78" name="Oval 377"/>
                <p:cNvSpPr>
                  <a:spLocks noChangeArrowheads="1"/>
                </p:cNvSpPr>
                <p:nvPr/>
              </p:nvSpPr>
              <p:spPr bwMode="auto">
                <a:xfrm>
                  <a:off x="5598024" y="198147"/>
                  <a:ext cx="382381" cy="61401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379" name="Oval 378"/>
                <p:cNvSpPr>
                  <a:spLocks noChangeArrowheads="1"/>
                </p:cNvSpPr>
                <p:nvPr/>
              </p:nvSpPr>
              <p:spPr bwMode="auto">
                <a:xfrm>
                  <a:off x="5715680" y="548228"/>
                  <a:ext cx="119386" cy="174123"/>
                </a:xfrm>
                <a:prstGeom prst="ellipse">
                  <a:avLst/>
                </a:prstGeom>
                <a:solidFill>
                  <a:srgbClr val="FAC09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rgbClr val="FFFFFF"/>
                    </a:solidFill>
                    <a:latin typeface="Times New Roman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</p:grpSp>
          <p:sp>
            <p:nvSpPr>
              <p:cNvPr id="373" name="Chord 372"/>
              <p:cNvSpPr>
                <a:spLocks noChangeArrowheads="1"/>
              </p:cNvSpPr>
              <p:nvPr/>
            </p:nvSpPr>
            <p:spPr bwMode="auto">
              <a:xfrm>
                <a:off x="6359845" y="-207689"/>
                <a:ext cx="858197" cy="472883"/>
              </a:xfrm>
              <a:custGeom>
                <a:avLst/>
                <a:gdLst>
                  <a:gd name="T0" fmla="*/ 857225 w 858197"/>
                  <a:gd name="T1" fmla="*/ 220535 h 472883"/>
                  <a:gd name="T2" fmla="*/ 553 w 858197"/>
                  <a:gd name="T3" fmla="*/ 224437 h 472883"/>
                  <a:gd name="T4" fmla="*/ 428889 w 858197"/>
                  <a:gd name="T5" fmla="*/ 222486 h 472883"/>
                  <a:gd name="T6" fmla="*/ 0 60000 65536"/>
                  <a:gd name="T7" fmla="*/ 0 60000 65536"/>
                  <a:gd name="T8" fmla="*/ 0 60000 65536"/>
                  <a:gd name="T9" fmla="*/ 125680 w 858197"/>
                  <a:gd name="T10" fmla="*/ 69252 h 472883"/>
                  <a:gd name="T11" fmla="*/ 732517 w 858197"/>
                  <a:gd name="T12" fmla="*/ 403631 h 4728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8197" h="472883">
                    <a:moveTo>
                      <a:pt x="857225" y="220535"/>
                    </a:moveTo>
                    <a:lnTo>
                      <a:pt x="857224" y="220535"/>
                    </a:lnTo>
                    <a:cubicBezTo>
                      <a:pt x="857872" y="225829"/>
                      <a:pt x="858197" y="231134"/>
                      <a:pt x="858197" y="236441"/>
                    </a:cubicBezTo>
                    <a:cubicBezTo>
                      <a:pt x="858197" y="367024"/>
                      <a:pt x="666082" y="472883"/>
                      <a:pt x="429098" y="472883"/>
                    </a:cubicBezTo>
                    <a:cubicBezTo>
                      <a:pt x="192113" y="472883"/>
                      <a:pt x="-1" y="367024"/>
                      <a:pt x="-1" y="236441"/>
                    </a:cubicBezTo>
                    <a:cubicBezTo>
                      <a:pt x="-2" y="232437"/>
                      <a:pt x="183" y="228435"/>
                      <a:pt x="552" y="224437"/>
                    </a:cubicBezTo>
                    <a:close/>
                  </a:path>
                </a:pathLst>
              </a:custGeom>
              <a:solidFill>
                <a:srgbClr val="F2DCDB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>
                  <a:latin typeface="Arial" pitchFamily="-111" charset="0"/>
                  <a:cs typeface="ＭＳ Ｐゴシック" pitchFamily="-111" charset="-128"/>
                </a:endParaRPr>
              </a:p>
            </p:txBody>
          </p:sp>
        </p:grpSp>
        <p:sp>
          <p:nvSpPr>
            <p:cNvPr id="15440" name="TextBox 400"/>
            <p:cNvSpPr txBox="1">
              <a:spLocks noChangeArrowheads="1"/>
            </p:cNvSpPr>
            <p:nvPr/>
          </p:nvSpPr>
          <p:spPr bwMode="auto">
            <a:xfrm>
              <a:off x="915988" y="196852"/>
              <a:ext cx="1182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Legame con il CD4</a:t>
              </a:r>
            </a:p>
          </p:txBody>
        </p:sp>
        <p:cxnSp>
          <p:nvCxnSpPr>
            <p:cNvPr id="284" name="Straight Connector 283"/>
            <p:cNvCxnSpPr>
              <a:cxnSpLocks noChangeShapeType="1"/>
            </p:cNvCxnSpPr>
            <p:nvPr/>
          </p:nvCxnSpPr>
          <p:spPr bwMode="auto">
            <a:xfrm>
              <a:off x="901700" y="1587502"/>
              <a:ext cx="5062538" cy="2381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5" name="Straight Connector 284"/>
            <p:cNvCxnSpPr>
              <a:cxnSpLocks noChangeShapeType="1"/>
            </p:cNvCxnSpPr>
            <p:nvPr/>
          </p:nvCxnSpPr>
          <p:spPr bwMode="auto">
            <a:xfrm flipV="1">
              <a:off x="912813" y="1708152"/>
              <a:ext cx="5051425" cy="15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19" name="Group 325"/>
            <p:cNvGrpSpPr/>
            <p:nvPr/>
          </p:nvGrpSpPr>
          <p:grpSpPr bwMode="auto">
            <a:xfrm>
              <a:off x="1028700" y="1065214"/>
              <a:ext cx="265113" cy="706438"/>
              <a:chOff x="1032882" y="812163"/>
              <a:chExt cx="289603" cy="814932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16" name="Oval 315"/>
              <p:cNvSpPr/>
              <p:nvPr/>
            </p:nvSpPr>
            <p:spPr>
              <a:xfrm>
                <a:off x="1032882" y="11931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147182" y="10788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058282" y="9391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172582" y="8121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1083698" y="1370068"/>
                <a:ext cx="45719" cy="257027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grpSp>
          <p:nvGrpSpPr>
            <p:cNvPr id="120" name="Group 326"/>
            <p:cNvGrpSpPr/>
            <p:nvPr/>
          </p:nvGrpSpPr>
          <p:grpSpPr bwMode="auto">
            <a:xfrm>
              <a:off x="2311400" y="1308102"/>
              <a:ext cx="509588" cy="457200"/>
              <a:chOff x="2429882" y="1091563"/>
              <a:chExt cx="556303" cy="526598"/>
            </a:xfrm>
            <a:solidFill>
              <a:srgbClr val="C3D69B"/>
            </a:solidFill>
          </p:grpSpPr>
          <p:sp>
            <p:nvSpPr>
              <p:cNvPr id="321" name="Oval 320"/>
              <p:cNvSpPr/>
              <p:nvPr/>
            </p:nvSpPr>
            <p:spPr>
              <a:xfrm>
                <a:off x="2429882" y="1218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2594982" y="12312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26711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8362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2480698" y="1382768"/>
                <a:ext cx="45719" cy="235393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grpSp>
          <p:nvGrpSpPr>
            <p:cNvPr id="122" name="Group 327"/>
            <p:cNvGrpSpPr/>
            <p:nvPr/>
          </p:nvGrpSpPr>
          <p:grpSpPr bwMode="auto">
            <a:xfrm>
              <a:off x="3963988" y="1236664"/>
              <a:ext cx="511175" cy="457200"/>
              <a:chOff x="2429882" y="1091563"/>
              <a:chExt cx="556303" cy="526598"/>
            </a:xfrm>
            <a:solidFill>
              <a:srgbClr val="C3D69B"/>
            </a:solidFill>
          </p:grpSpPr>
          <p:sp>
            <p:nvSpPr>
              <p:cNvPr id="329" name="Oval 328"/>
              <p:cNvSpPr/>
              <p:nvPr/>
            </p:nvSpPr>
            <p:spPr>
              <a:xfrm>
                <a:off x="2429882" y="1218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2594982" y="12312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6711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8362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2480698" y="1382768"/>
                <a:ext cx="45719" cy="235393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grpSp>
          <p:nvGrpSpPr>
            <p:cNvPr id="124" name="Group 333"/>
            <p:cNvGrpSpPr/>
            <p:nvPr/>
          </p:nvGrpSpPr>
          <p:grpSpPr bwMode="auto">
            <a:xfrm flipH="1">
              <a:off x="5486400" y="1236664"/>
              <a:ext cx="509588" cy="455613"/>
              <a:chOff x="2429882" y="1091563"/>
              <a:chExt cx="556303" cy="526598"/>
            </a:xfrm>
            <a:solidFill>
              <a:srgbClr val="C3D69B"/>
            </a:solidFill>
          </p:grpSpPr>
          <p:sp>
            <p:nvSpPr>
              <p:cNvPr id="335" name="Oval 334"/>
              <p:cNvSpPr/>
              <p:nvPr/>
            </p:nvSpPr>
            <p:spPr>
              <a:xfrm>
                <a:off x="2429882" y="1218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2594982" y="12312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26711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2836282" y="1091563"/>
                <a:ext cx="149903" cy="14419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2480698" y="1382768"/>
                <a:ext cx="45719" cy="235393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351" name="Freeform 350"/>
            <p:cNvSpPr>
              <a:spLocks noChangeArrowheads="1"/>
            </p:cNvSpPr>
            <p:nvPr/>
          </p:nvSpPr>
          <p:spPr bwMode="auto">
            <a:xfrm>
              <a:off x="1293813" y="1425577"/>
              <a:ext cx="755650" cy="433388"/>
            </a:xfrm>
            <a:custGeom>
              <a:avLst/>
              <a:gdLst>
                <a:gd name="T0" fmla="*/ 0 w 956733"/>
                <a:gd name="T1" fmla="*/ 189488 h 366183"/>
                <a:gd name="T2" fmla="*/ 81346 w 956733"/>
                <a:gd name="T3" fmla="*/ 42109 h 366183"/>
                <a:gd name="T4" fmla="*/ 131405 w 956733"/>
                <a:gd name="T5" fmla="*/ 442139 h 366183"/>
                <a:gd name="T6" fmla="*/ 175207 w 956733"/>
                <a:gd name="T7" fmla="*/ 84216 h 366183"/>
                <a:gd name="T8" fmla="*/ 237781 w 956733"/>
                <a:gd name="T9" fmla="*/ 378978 h 366183"/>
                <a:gd name="T10" fmla="*/ 275325 w 956733"/>
                <a:gd name="T11" fmla="*/ 63163 h 366183"/>
                <a:gd name="T12" fmla="*/ 344157 w 956733"/>
                <a:gd name="T13" fmla="*/ 421085 h 366183"/>
                <a:gd name="T14" fmla="*/ 375443 w 956733"/>
                <a:gd name="T15" fmla="*/ 21055 h 366183"/>
                <a:gd name="T16" fmla="*/ 419245 w 956733"/>
                <a:gd name="T17" fmla="*/ 526355 h 366183"/>
                <a:gd name="T18" fmla="*/ 463047 w 956733"/>
                <a:gd name="T19" fmla="*/ 505302 h 366183"/>
                <a:gd name="T20" fmla="*/ 469305 w 956733"/>
                <a:gd name="T21" fmla="*/ 442139 h 366183"/>
                <a:gd name="T22" fmla="*/ 469305 w 956733"/>
                <a:gd name="T23" fmla="*/ 442139 h 366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6733"/>
                <a:gd name="T37" fmla="*/ 0 h 366183"/>
                <a:gd name="T38" fmla="*/ 956733 w 956733"/>
                <a:gd name="T39" fmla="*/ 366183 h 366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6733" h="366183">
                  <a:moveTo>
                    <a:pt x="0" y="114300"/>
                  </a:moveTo>
                  <a:cubicBezTo>
                    <a:pt x="60325" y="57150"/>
                    <a:pt x="120650" y="0"/>
                    <a:pt x="165100" y="25400"/>
                  </a:cubicBezTo>
                  <a:cubicBezTo>
                    <a:pt x="209550" y="50800"/>
                    <a:pt x="234950" y="262467"/>
                    <a:pt x="266700" y="266700"/>
                  </a:cubicBezTo>
                  <a:cubicBezTo>
                    <a:pt x="298450" y="270933"/>
                    <a:pt x="319617" y="57150"/>
                    <a:pt x="355600" y="50800"/>
                  </a:cubicBezTo>
                  <a:cubicBezTo>
                    <a:pt x="391583" y="44450"/>
                    <a:pt x="448733" y="230717"/>
                    <a:pt x="482600" y="228600"/>
                  </a:cubicBezTo>
                  <a:cubicBezTo>
                    <a:pt x="516467" y="226483"/>
                    <a:pt x="522817" y="33867"/>
                    <a:pt x="558800" y="38100"/>
                  </a:cubicBezTo>
                  <a:cubicBezTo>
                    <a:pt x="594783" y="42333"/>
                    <a:pt x="664633" y="258233"/>
                    <a:pt x="698500" y="254000"/>
                  </a:cubicBezTo>
                  <a:cubicBezTo>
                    <a:pt x="732367" y="249767"/>
                    <a:pt x="736600" y="2117"/>
                    <a:pt x="762000" y="12700"/>
                  </a:cubicBezTo>
                  <a:cubicBezTo>
                    <a:pt x="787400" y="23283"/>
                    <a:pt x="821267" y="268817"/>
                    <a:pt x="850900" y="317500"/>
                  </a:cubicBezTo>
                  <a:cubicBezTo>
                    <a:pt x="880533" y="366183"/>
                    <a:pt x="922867" y="313267"/>
                    <a:pt x="939800" y="304800"/>
                  </a:cubicBezTo>
                  <a:cubicBezTo>
                    <a:pt x="956733" y="296333"/>
                    <a:pt x="952500" y="266700"/>
                    <a:pt x="952500" y="26670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sp>
          <p:nvSpPr>
            <p:cNvPr id="352" name="Freeform 351"/>
            <p:cNvSpPr>
              <a:spLocks noChangeArrowheads="1"/>
            </p:cNvSpPr>
            <p:nvPr/>
          </p:nvSpPr>
          <p:spPr bwMode="auto">
            <a:xfrm>
              <a:off x="2773363" y="1430340"/>
              <a:ext cx="757237" cy="433387"/>
            </a:xfrm>
            <a:custGeom>
              <a:avLst/>
              <a:gdLst>
                <a:gd name="T0" fmla="*/ 0 w 956733"/>
                <a:gd name="T1" fmla="*/ 189487 h 366183"/>
                <a:gd name="T2" fmla="*/ 81860 w 956733"/>
                <a:gd name="T3" fmla="*/ 42109 h 366183"/>
                <a:gd name="T4" fmla="*/ 132234 w 956733"/>
                <a:gd name="T5" fmla="*/ 442136 h 366183"/>
                <a:gd name="T6" fmla="*/ 176313 w 956733"/>
                <a:gd name="T7" fmla="*/ 84216 h 366183"/>
                <a:gd name="T8" fmla="*/ 239282 w 956733"/>
                <a:gd name="T9" fmla="*/ 378974 h 366183"/>
                <a:gd name="T10" fmla="*/ 277064 w 956733"/>
                <a:gd name="T11" fmla="*/ 63162 h 366183"/>
                <a:gd name="T12" fmla="*/ 346330 w 956733"/>
                <a:gd name="T13" fmla="*/ 421083 h 366183"/>
                <a:gd name="T14" fmla="*/ 377814 w 956733"/>
                <a:gd name="T15" fmla="*/ 21055 h 366183"/>
                <a:gd name="T16" fmla="*/ 421892 w 956733"/>
                <a:gd name="T17" fmla="*/ 526352 h 366183"/>
                <a:gd name="T18" fmla="*/ 465971 w 956733"/>
                <a:gd name="T19" fmla="*/ 505299 h 366183"/>
                <a:gd name="T20" fmla="*/ 472268 w 956733"/>
                <a:gd name="T21" fmla="*/ 442136 h 366183"/>
                <a:gd name="T22" fmla="*/ 472268 w 956733"/>
                <a:gd name="T23" fmla="*/ 442136 h 366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6733"/>
                <a:gd name="T37" fmla="*/ 0 h 366183"/>
                <a:gd name="T38" fmla="*/ 956733 w 956733"/>
                <a:gd name="T39" fmla="*/ 366183 h 366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6733" h="366183">
                  <a:moveTo>
                    <a:pt x="0" y="114300"/>
                  </a:moveTo>
                  <a:cubicBezTo>
                    <a:pt x="60325" y="57150"/>
                    <a:pt x="120650" y="0"/>
                    <a:pt x="165100" y="25400"/>
                  </a:cubicBezTo>
                  <a:cubicBezTo>
                    <a:pt x="209550" y="50800"/>
                    <a:pt x="234950" y="262467"/>
                    <a:pt x="266700" y="266700"/>
                  </a:cubicBezTo>
                  <a:cubicBezTo>
                    <a:pt x="298450" y="270933"/>
                    <a:pt x="319617" y="57150"/>
                    <a:pt x="355600" y="50800"/>
                  </a:cubicBezTo>
                  <a:cubicBezTo>
                    <a:pt x="391583" y="44450"/>
                    <a:pt x="448733" y="230717"/>
                    <a:pt x="482600" y="228600"/>
                  </a:cubicBezTo>
                  <a:cubicBezTo>
                    <a:pt x="516467" y="226483"/>
                    <a:pt x="522817" y="33867"/>
                    <a:pt x="558800" y="38100"/>
                  </a:cubicBezTo>
                  <a:cubicBezTo>
                    <a:pt x="594783" y="42333"/>
                    <a:pt x="664633" y="258233"/>
                    <a:pt x="698500" y="254000"/>
                  </a:cubicBezTo>
                  <a:cubicBezTo>
                    <a:pt x="732367" y="249767"/>
                    <a:pt x="736600" y="2117"/>
                    <a:pt x="762000" y="12700"/>
                  </a:cubicBezTo>
                  <a:cubicBezTo>
                    <a:pt x="787400" y="23283"/>
                    <a:pt x="821267" y="268817"/>
                    <a:pt x="850900" y="317500"/>
                  </a:cubicBezTo>
                  <a:cubicBezTo>
                    <a:pt x="880533" y="366183"/>
                    <a:pt x="922867" y="313267"/>
                    <a:pt x="939800" y="304800"/>
                  </a:cubicBezTo>
                  <a:cubicBezTo>
                    <a:pt x="956733" y="296333"/>
                    <a:pt x="952500" y="266700"/>
                    <a:pt x="952500" y="26670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sp>
          <p:nvSpPr>
            <p:cNvPr id="353" name="Freeform 352"/>
            <p:cNvSpPr>
              <a:spLocks noChangeArrowheads="1"/>
            </p:cNvSpPr>
            <p:nvPr/>
          </p:nvSpPr>
          <p:spPr bwMode="auto">
            <a:xfrm>
              <a:off x="4140200" y="1447802"/>
              <a:ext cx="755650" cy="433388"/>
            </a:xfrm>
            <a:custGeom>
              <a:avLst/>
              <a:gdLst>
                <a:gd name="T0" fmla="*/ 0 w 956733"/>
                <a:gd name="T1" fmla="*/ 189488 h 366183"/>
                <a:gd name="T2" fmla="*/ 81346 w 956733"/>
                <a:gd name="T3" fmla="*/ 42109 h 366183"/>
                <a:gd name="T4" fmla="*/ 131405 w 956733"/>
                <a:gd name="T5" fmla="*/ 442139 h 366183"/>
                <a:gd name="T6" fmla="*/ 175207 w 956733"/>
                <a:gd name="T7" fmla="*/ 84216 h 366183"/>
                <a:gd name="T8" fmla="*/ 237781 w 956733"/>
                <a:gd name="T9" fmla="*/ 378978 h 366183"/>
                <a:gd name="T10" fmla="*/ 275325 w 956733"/>
                <a:gd name="T11" fmla="*/ 63163 h 366183"/>
                <a:gd name="T12" fmla="*/ 344157 w 956733"/>
                <a:gd name="T13" fmla="*/ 421085 h 366183"/>
                <a:gd name="T14" fmla="*/ 375443 w 956733"/>
                <a:gd name="T15" fmla="*/ 21055 h 366183"/>
                <a:gd name="T16" fmla="*/ 419245 w 956733"/>
                <a:gd name="T17" fmla="*/ 526355 h 366183"/>
                <a:gd name="T18" fmla="*/ 463047 w 956733"/>
                <a:gd name="T19" fmla="*/ 505302 h 366183"/>
                <a:gd name="T20" fmla="*/ 469305 w 956733"/>
                <a:gd name="T21" fmla="*/ 442139 h 366183"/>
                <a:gd name="T22" fmla="*/ 469305 w 956733"/>
                <a:gd name="T23" fmla="*/ 442139 h 366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6733"/>
                <a:gd name="T37" fmla="*/ 0 h 366183"/>
                <a:gd name="T38" fmla="*/ 956733 w 956733"/>
                <a:gd name="T39" fmla="*/ 366183 h 366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6733" h="366183">
                  <a:moveTo>
                    <a:pt x="0" y="114300"/>
                  </a:moveTo>
                  <a:cubicBezTo>
                    <a:pt x="60325" y="57150"/>
                    <a:pt x="120650" y="0"/>
                    <a:pt x="165100" y="25400"/>
                  </a:cubicBezTo>
                  <a:cubicBezTo>
                    <a:pt x="209550" y="50800"/>
                    <a:pt x="234950" y="262467"/>
                    <a:pt x="266700" y="266700"/>
                  </a:cubicBezTo>
                  <a:cubicBezTo>
                    <a:pt x="298450" y="270933"/>
                    <a:pt x="319617" y="57150"/>
                    <a:pt x="355600" y="50800"/>
                  </a:cubicBezTo>
                  <a:cubicBezTo>
                    <a:pt x="391583" y="44450"/>
                    <a:pt x="448733" y="230717"/>
                    <a:pt x="482600" y="228600"/>
                  </a:cubicBezTo>
                  <a:cubicBezTo>
                    <a:pt x="516467" y="226483"/>
                    <a:pt x="522817" y="33867"/>
                    <a:pt x="558800" y="38100"/>
                  </a:cubicBezTo>
                  <a:cubicBezTo>
                    <a:pt x="594783" y="42333"/>
                    <a:pt x="664633" y="258233"/>
                    <a:pt x="698500" y="254000"/>
                  </a:cubicBezTo>
                  <a:cubicBezTo>
                    <a:pt x="732367" y="249767"/>
                    <a:pt x="736600" y="2117"/>
                    <a:pt x="762000" y="12700"/>
                  </a:cubicBezTo>
                  <a:cubicBezTo>
                    <a:pt x="787400" y="23283"/>
                    <a:pt x="821267" y="268817"/>
                    <a:pt x="850900" y="317500"/>
                  </a:cubicBezTo>
                  <a:cubicBezTo>
                    <a:pt x="880533" y="366183"/>
                    <a:pt x="922867" y="313267"/>
                    <a:pt x="939800" y="304800"/>
                  </a:cubicBezTo>
                  <a:cubicBezTo>
                    <a:pt x="956733" y="296333"/>
                    <a:pt x="952500" y="266700"/>
                    <a:pt x="952500" y="26670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sp>
          <p:nvSpPr>
            <p:cNvPr id="354" name="Freeform 353"/>
            <p:cNvSpPr>
              <a:spLocks noChangeArrowheads="1"/>
            </p:cNvSpPr>
            <p:nvPr/>
          </p:nvSpPr>
          <p:spPr bwMode="auto">
            <a:xfrm flipH="1">
              <a:off x="5049838" y="1441452"/>
              <a:ext cx="755650" cy="433388"/>
            </a:xfrm>
            <a:custGeom>
              <a:avLst/>
              <a:gdLst>
                <a:gd name="T0" fmla="*/ 0 w 956733"/>
                <a:gd name="T1" fmla="*/ 189488 h 366183"/>
                <a:gd name="T2" fmla="*/ 81346 w 956733"/>
                <a:gd name="T3" fmla="*/ 42109 h 366183"/>
                <a:gd name="T4" fmla="*/ 131405 w 956733"/>
                <a:gd name="T5" fmla="*/ 442139 h 366183"/>
                <a:gd name="T6" fmla="*/ 175207 w 956733"/>
                <a:gd name="T7" fmla="*/ 84216 h 366183"/>
                <a:gd name="T8" fmla="*/ 237781 w 956733"/>
                <a:gd name="T9" fmla="*/ 378978 h 366183"/>
                <a:gd name="T10" fmla="*/ 275325 w 956733"/>
                <a:gd name="T11" fmla="*/ 63163 h 366183"/>
                <a:gd name="T12" fmla="*/ 344157 w 956733"/>
                <a:gd name="T13" fmla="*/ 421085 h 366183"/>
                <a:gd name="T14" fmla="*/ 375443 w 956733"/>
                <a:gd name="T15" fmla="*/ 21055 h 366183"/>
                <a:gd name="T16" fmla="*/ 419245 w 956733"/>
                <a:gd name="T17" fmla="*/ 526355 h 366183"/>
                <a:gd name="T18" fmla="*/ 463047 w 956733"/>
                <a:gd name="T19" fmla="*/ 505302 h 366183"/>
                <a:gd name="T20" fmla="*/ 469305 w 956733"/>
                <a:gd name="T21" fmla="*/ 442139 h 366183"/>
                <a:gd name="T22" fmla="*/ 469305 w 956733"/>
                <a:gd name="T23" fmla="*/ 442139 h 366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6733"/>
                <a:gd name="T37" fmla="*/ 0 h 366183"/>
                <a:gd name="T38" fmla="*/ 956733 w 956733"/>
                <a:gd name="T39" fmla="*/ 366183 h 366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6733" h="366183">
                  <a:moveTo>
                    <a:pt x="0" y="114300"/>
                  </a:moveTo>
                  <a:cubicBezTo>
                    <a:pt x="60325" y="57150"/>
                    <a:pt x="120650" y="0"/>
                    <a:pt x="165100" y="25400"/>
                  </a:cubicBezTo>
                  <a:cubicBezTo>
                    <a:pt x="209550" y="50800"/>
                    <a:pt x="234950" y="262467"/>
                    <a:pt x="266700" y="266700"/>
                  </a:cubicBezTo>
                  <a:cubicBezTo>
                    <a:pt x="298450" y="270933"/>
                    <a:pt x="319617" y="57150"/>
                    <a:pt x="355600" y="50800"/>
                  </a:cubicBezTo>
                  <a:cubicBezTo>
                    <a:pt x="391583" y="44450"/>
                    <a:pt x="448733" y="230717"/>
                    <a:pt x="482600" y="228600"/>
                  </a:cubicBezTo>
                  <a:cubicBezTo>
                    <a:pt x="516467" y="226483"/>
                    <a:pt x="522817" y="33867"/>
                    <a:pt x="558800" y="38100"/>
                  </a:cubicBezTo>
                  <a:cubicBezTo>
                    <a:pt x="594783" y="42333"/>
                    <a:pt x="664633" y="258233"/>
                    <a:pt x="698500" y="254000"/>
                  </a:cubicBezTo>
                  <a:cubicBezTo>
                    <a:pt x="732367" y="249767"/>
                    <a:pt x="736600" y="2117"/>
                    <a:pt x="762000" y="12700"/>
                  </a:cubicBezTo>
                  <a:cubicBezTo>
                    <a:pt x="787400" y="23283"/>
                    <a:pt x="821267" y="268817"/>
                    <a:pt x="850900" y="317500"/>
                  </a:cubicBezTo>
                  <a:cubicBezTo>
                    <a:pt x="880533" y="366183"/>
                    <a:pt x="922867" y="313267"/>
                    <a:pt x="939800" y="304800"/>
                  </a:cubicBezTo>
                  <a:cubicBezTo>
                    <a:pt x="956733" y="296333"/>
                    <a:pt x="952500" y="266700"/>
                    <a:pt x="952500" y="26670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grpSp>
          <p:nvGrpSpPr>
            <p:cNvPr id="125" name="Group 366"/>
            <p:cNvGrpSpPr>
              <a:grpSpLocks/>
            </p:cNvGrpSpPr>
            <p:nvPr/>
          </p:nvGrpSpPr>
          <p:grpSpPr bwMode="auto">
            <a:xfrm>
              <a:off x="4887913" y="758827"/>
              <a:ext cx="173038" cy="838200"/>
              <a:chOff x="5633767" y="177800"/>
              <a:chExt cx="169339" cy="287337"/>
            </a:xfrm>
          </p:grpSpPr>
          <p:sp>
            <p:nvSpPr>
              <p:cNvPr id="393" name="Rectangle 392"/>
              <p:cNvSpPr>
                <a:spLocks noChangeArrowheads="1"/>
              </p:cNvSpPr>
              <p:nvPr/>
            </p:nvSpPr>
            <p:spPr bwMode="auto">
              <a:xfrm>
                <a:off x="5633767" y="177800"/>
                <a:ext cx="55928" cy="287337"/>
              </a:xfrm>
              <a:prstGeom prst="rect">
                <a:avLst/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94" name="Rectangle 393"/>
              <p:cNvSpPr>
                <a:spLocks noChangeArrowheads="1"/>
              </p:cNvSpPr>
              <p:nvPr/>
            </p:nvSpPr>
            <p:spPr bwMode="auto">
              <a:xfrm>
                <a:off x="5747177" y="177800"/>
                <a:ext cx="55928" cy="287337"/>
              </a:xfrm>
              <a:prstGeom prst="rect">
                <a:avLst/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95" name="Rectangle 394"/>
              <p:cNvSpPr>
                <a:spLocks noChangeArrowheads="1"/>
              </p:cNvSpPr>
              <p:nvPr/>
            </p:nvSpPr>
            <p:spPr bwMode="auto">
              <a:xfrm>
                <a:off x="5692802" y="177800"/>
                <a:ext cx="54374" cy="287337"/>
              </a:xfrm>
              <a:prstGeom prst="rect">
                <a:avLst/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26" name="Group 396"/>
            <p:cNvGrpSpPr>
              <a:grpSpLocks/>
            </p:cNvGrpSpPr>
            <p:nvPr/>
          </p:nvGrpSpPr>
          <p:grpSpPr bwMode="auto">
            <a:xfrm>
              <a:off x="4514850" y="966789"/>
              <a:ext cx="352425" cy="533400"/>
              <a:chOff x="4997131" y="698784"/>
              <a:chExt cx="384088" cy="613726"/>
            </a:xfrm>
          </p:grpSpPr>
          <p:sp>
            <p:nvSpPr>
              <p:cNvPr id="387" name="Oval 386"/>
              <p:cNvSpPr>
                <a:spLocks noChangeArrowheads="1"/>
              </p:cNvSpPr>
              <p:nvPr/>
            </p:nvSpPr>
            <p:spPr bwMode="auto">
              <a:xfrm rot="1980000">
                <a:off x="4997131" y="698785"/>
                <a:ext cx="384088" cy="6137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 rot="1980000">
                <a:off x="5078447" y="1047659"/>
                <a:ext cx="119378" cy="175350"/>
              </a:xfrm>
              <a:prstGeom prst="ellipse">
                <a:avLst/>
              </a:prstGeom>
              <a:solidFill>
                <a:srgbClr val="FAC09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27" name="Group 395"/>
            <p:cNvGrpSpPr>
              <a:grpSpLocks/>
            </p:cNvGrpSpPr>
            <p:nvPr/>
          </p:nvGrpSpPr>
          <p:grpSpPr bwMode="auto">
            <a:xfrm>
              <a:off x="5087938" y="966789"/>
              <a:ext cx="354013" cy="533400"/>
              <a:chOff x="5292677" y="698784"/>
              <a:chExt cx="384088" cy="613726"/>
            </a:xfrm>
          </p:grpSpPr>
          <p:sp>
            <p:nvSpPr>
              <p:cNvPr id="389" name="Oval 388"/>
              <p:cNvSpPr>
                <a:spLocks noChangeArrowheads="1"/>
              </p:cNvSpPr>
              <p:nvPr/>
            </p:nvSpPr>
            <p:spPr bwMode="auto">
              <a:xfrm rot="-2040000">
                <a:off x="5292677" y="698785"/>
                <a:ext cx="384087" cy="6137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90" name="Oval 389"/>
              <p:cNvSpPr>
                <a:spLocks noChangeArrowheads="1"/>
              </p:cNvSpPr>
              <p:nvPr/>
            </p:nvSpPr>
            <p:spPr bwMode="auto">
              <a:xfrm rot="-1980000">
                <a:off x="5495916" y="1034873"/>
                <a:ext cx="118843" cy="175350"/>
              </a:xfrm>
              <a:prstGeom prst="ellipse">
                <a:avLst/>
              </a:prstGeom>
              <a:solidFill>
                <a:srgbClr val="FAC09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Times New Roman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sp>
          <p:nvSpPr>
            <p:cNvPr id="15454" name="TextBox 401"/>
            <p:cNvSpPr txBox="1">
              <a:spLocks noChangeArrowheads="1"/>
            </p:cNvSpPr>
            <p:nvPr/>
          </p:nvSpPr>
          <p:spPr bwMode="auto">
            <a:xfrm>
              <a:off x="577850" y="1157289"/>
              <a:ext cx="4905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CD4</a:t>
              </a:r>
            </a:p>
          </p:txBody>
        </p:sp>
        <p:sp>
          <p:nvSpPr>
            <p:cNvPr id="15455" name="TextBox 402"/>
            <p:cNvSpPr txBox="1">
              <a:spLocks noChangeArrowheads="1"/>
            </p:cNvSpPr>
            <p:nvPr/>
          </p:nvSpPr>
          <p:spPr bwMode="auto">
            <a:xfrm>
              <a:off x="603250" y="817564"/>
              <a:ext cx="509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gp120</a:t>
              </a:r>
            </a:p>
          </p:txBody>
        </p:sp>
        <p:cxnSp>
          <p:nvCxnSpPr>
            <p:cNvPr id="405" name="Straight Arrow Connector 404"/>
            <p:cNvCxnSpPr>
              <a:cxnSpLocks noChangeShapeType="1"/>
            </p:cNvCxnSpPr>
            <p:nvPr/>
          </p:nvCxnSpPr>
          <p:spPr bwMode="auto">
            <a:xfrm>
              <a:off x="1042988" y="935040"/>
              <a:ext cx="2524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6" name="Straight Arrow Connector 405"/>
            <p:cNvCxnSpPr>
              <a:cxnSpLocks noChangeShapeType="1"/>
            </p:cNvCxnSpPr>
            <p:nvPr/>
          </p:nvCxnSpPr>
          <p:spPr bwMode="auto">
            <a:xfrm>
              <a:off x="774700" y="1397002"/>
              <a:ext cx="252413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458" name="TextBox 406"/>
            <p:cNvSpPr txBox="1">
              <a:spLocks noChangeArrowheads="1"/>
            </p:cNvSpPr>
            <p:nvPr/>
          </p:nvSpPr>
          <p:spPr bwMode="auto">
            <a:xfrm>
              <a:off x="2054225" y="644527"/>
              <a:ext cx="4381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gp41</a:t>
              </a:r>
            </a:p>
          </p:txBody>
        </p:sp>
        <p:cxnSp>
          <p:nvCxnSpPr>
            <p:cNvPr id="409" name="Straight Arrow Connector 408"/>
            <p:cNvCxnSpPr>
              <a:cxnSpLocks noChangeShapeType="1"/>
            </p:cNvCxnSpPr>
            <p:nvPr/>
          </p:nvCxnSpPr>
          <p:spPr bwMode="auto">
            <a:xfrm rot="10800000">
              <a:off x="1820863" y="779465"/>
              <a:ext cx="239712" cy="15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460" name="TextBox 409"/>
            <p:cNvSpPr txBox="1">
              <a:spLocks noChangeArrowheads="1"/>
            </p:cNvSpPr>
            <p:nvPr/>
          </p:nvSpPr>
          <p:spPr bwMode="auto">
            <a:xfrm>
              <a:off x="2043113" y="1093789"/>
              <a:ext cx="4603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V1-5</a:t>
              </a:r>
            </a:p>
          </p:txBody>
        </p:sp>
        <p:cxnSp>
          <p:nvCxnSpPr>
            <p:cNvPr id="411" name="Straight Arrow Connector 410"/>
            <p:cNvCxnSpPr>
              <a:cxnSpLocks noChangeShapeType="1"/>
            </p:cNvCxnSpPr>
            <p:nvPr/>
          </p:nvCxnSpPr>
          <p:spPr bwMode="auto">
            <a:xfrm rot="10800000">
              <a:off x="1809750" y="1231902"/>
              <a:ext cx="239713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4" name="Straight Arrow Connector 413"/>
            <p:cNvCxnSpPr>
              <a:cxnSpLocks noChangeShapeType="1"/>
            </p:cNvCxnSpPr>
            <p:nvPr/>
          </p:nvCxnSpPr>
          <p:spPr bwMode="auto">
            <a:xfrm>
              <a:off x="2054225" y="311152"/>
              <a:ext cx="346075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6" name="Straight Arrow Connector 415"/>
            <p:cNvCxnSpPr>
              <a:cxnSpLocks noChangeShapeType="1"/>
            </p:cNvCxnSpPr>
            <p:nvPr/>
          </p:nvCxnSpPr>
          <p:spPr bwMode="auto">
            <a:xfrm>
              <a:off x="4014788" y="309565"/>
              <a:ext cx="347662" cy="15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464" name="TextBox 416"/>
            <p:cNvSpPr txBox="1">
              <a:spLocks noChangeArrowheads="1"/>
            </p:cNvSpPr>
            <p:nvPr/>
          </p:nvSpPr>
          <p:spPr bwMode="auto">
            <a:xfrm>
              <a:off x="4338638" y="196852"/>
              <a:ext cx="1927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-111" charset="0"/>
                </a:rPr>
                <a:t>Esposizione del peptide di fusione</a:t>
              </a:r>
            </a:p>
          </p:txBody>
        </p:sp>
        <p:sp>
          <p:nvSpPr>
            <p:cNvPr id="386" name="Chord 385"/>
            <p:cNvSpPr>
              <a:spLocks noChangeArrowheads="1"/>
            </p:cNvSpPr>
            <p:nvPr/>
          </p:nvSpPr>
          <p:spPr bwMode="auto">
            <a:xfrm>
              <a:off x="4567238" y="360365"/>
              <a:ext cx="787400" cy="411162"/>
            </a:xfrm>
            <a:custGeom>
              <a:avLst/>
              <a:gdLst>
                <a:gd name="T0" fmla="*/ 786407 w 787400"/>
                <a:gd name="T1" fmla="*/ 190991 h 411162"/>
                <a:gd name="T2" fmla="*/ 565 w 787400"/>
                <a:gd name="T3" fmla="*/ 194569 h 411162"/>
                <a:gd name="T4" fmla="*/ 393486 w 787400"/>
                <a:gd name="T5" fmla="*/ 192780 h 411162"/>
                <a:gd name="T6" fmla="*/ 0 60000 65536"/>
                <a:gd name="T7" fmla="*/ 0 60000 65536"/>
                <a:gd name="T8" fmla="*/ 0 60000 65536"/>
                <a:gd name="T9" fmla="*/ 115312 w 787400"/>
                <a:gd name="T10" fmla="*/ 60213 h 411162"/>
                <a:gd name="T11" fmla="*/ 672088 w 787400"/>
                <a:gd name="T12" fmla="*/ 350949 h 411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400" h="411162">
                  <a:moveTo>
                    <a:pt x="786407" y="190991"/>
                  </a:moveTo>
                  <a:lnTo>
                    <a:pt x="786407" y="190990"/>
                  </a:lnTo>
                  <a:cubicBezTo>
                    <a:pt x="787068" y="195846"/>
                    <a:pt x="787400" y="200713"/>
                    <a:pt x="787400" y="205581"/>
                  </a:cubicBezTo>
                  <a:cubicBezTo>
                    <a:pt x="787400" y="319120"/>
                    <a:pt x="611134" y="411162"/>
                    <a:pt x="393700" y="411162"/>
                  </a:cubicBezTo>
                  <a:cubicBezTo>
                    <a:pt x="176265" y="411162"/>
                    <a:pt x="0" y="319120"/>
                    <a:pt x="0" y="205581"/>
                  </a:cubicBezTo>
                  <a:cubicBezTo>
                    <a:pt x="-1" y="201908"/>
                    <a:pt x="188" y="198236"/>
                    <a:pt x="565" y="194569"/>
                  </a:cubicBezTo>
                  <a:close/>
                </a:path>
              </a:pathLst>
            </a:custGeom>
            <a:solidFill>
              <a:srgbClr val="F2DCD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  <p:sp>
          <p:nvSpPr>
            <p:cNvPr id="554" name="Chord 553"/>
            <p:cNvSpPr>
              <a:spLocks noChangeArrowheads="1"/>
            </p:cNvSpPr>
            <p:nvPr/>
          </p:nvSpPr>
          <p:spPr bwMode="auto">
            <a:xfrm>
              <a:off x="1220788" y="230190"/>
              <a:ext cx="787400" cy="409575"/>
            </a:xfrm>
            <a:custGeom>
              <a:avLst/>
              <a:gdLst>
                <a:gd name="T0" fmla="*/ 786400 w 787400"/>
                <a:gd name="T1" fmla="*/ 190197 h 409575"/>
                <a:gd name="T2" fmla="*/ 570 w 787400"/>
                <a:gd name="T3" fmla="*/ 193775 h 409575"/>
                <a:gd name="T4" fmla="*/ 393485 w 787400"/>
                <a:gd name="T5" fmla="*/ 191986 h 409575"/>
                <a:gd name="T6" fmla="*/ 0 60000 65536"/>
                <a:gd name="T7" fmla="*/ 0 60000 65536"/>
                <a:gd name="T8" fmla="*/ 0 60000 65536"/>
                <a:gd name="T9" fmla="*/ 115312 w 787400"/>
                <a:gd name="T10" fmla="*/ 59981 h 409575"/>
                <a:gd name="T11" fmla="*/ 672088 w 787400"/>
                <a:gd name="T12" fmla="*/ 349594 h 409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400" h="409575">
                  <a:moveTo>
                    <a:pt x="786400" y="190197"/>
                  </a:moveTo>
                  <a:lnTo>
                    <a:pt x="786399" y="190197"/>
                  </a:lnTo>
                  <a:cubicBezTo>
                    <a:pt x="787066" y="195052"/>
                    <a:pt x="787400" y="199919"/>
                    <a:pt x="787400" y="204787"/>
                  </a:cubicBezTo>
                  <a:cubicBezTo>
                    <a:pt x="787400" y="317888"/>
                    <a:pt x="611134" y="409575"/>
                    <a:pt x="393700" y="409575"/>
                  </a:cubicBezTo>
                  <a:cubicBezTo>
                    <a:pt x="176265" y="409575"/>
                    <a:pt x="0" y="317888"/>
                    <a:pt x="0" y="204787"/>
                  </a:cubicBezTo>
                  <a:cubicBezTo>
                    <a:pt x="-1" y="201114"/>
                    <a:pt x="189" y="197442"/>
                    <a:pt x="569" y="193774"/>
                  </a:cubicBezTo>
                  <a:close/>
                </a:path>
              </a:pathLst>
            </a:custGeom>
            <a:solidFill>
              <a:srgbClr val="F2DCD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Arial" pitchFamily="-111" charset="0"/>
                <a:cs typeface="ＭＳ Ｐゴシック" pitchFamily="-11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2706</Words>
  <Application>Microsoft Office PowerPoint</Application>
  <PresentationFormat>Presentazione su schermo (4:3)</PresentationFormat>
  <Paragraphs>182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Cambria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L’AIDS nel mondo</vt:lpstr>
      <vt:lpstr>Struttura del virione di HIV-1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(1b) Ruolo di Tat</vt:lpstr>
      <vt:lpstr>Presentazione standard di PowerPoint</vt:lpstr>
      <vt:lpstr>Trasmissione dell’infezione</vt:lpstr>
      <vt:lpstr>Presentazione standard di PowerPoint</vt:lpstr>
      <vt:lpstr>Presentazione standard di PowerPoint</vt:lpstr>
      <vt:lpstr>Presentazione standard di PowerPoint</vt:lpstr>
      <vt:lpstr>Malattie associate all’AIDS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Roberto Manservigi</cp:lastModifiedBy>
  <cp:revision>135</cp:revision>
  <dcterms:created xsi:type="dcterms:W3CDTF">2009-05-29T15:05:05Z</dcterms:created>
  <dcterms:modified xsi:type="dcterms:W3CDTF">2019-05-19T16:48:01Z</dcterms:modified>
</cp:coreProperties>
</file>