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0" r:id="rId4"/>
    <p:sldId id="316" r:id="rId5"/>
    <p:sldId id="312" r:id="rId6"/>
    <p:sldId id="305" r:id="rId7"/>
    <p:sldId id="261" r:id="rId8"/>
    <p:sldId id="262" r:id="rId9"/>
    <p:sldId id="290" r:id="rId10"/>
    <p:sldId id="306" r:id="rId11"/>
    <p:sldId id="297" r:id="rId12"/>
    <p:sldId id="264" r:id="rId1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552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139D5-66B3-4317-A8EE-812DE40CB92F}" type="datetimeFigureOut">
              <a:rPr lang="it-IT" smtClean="0"/>
              <a:pPr/>
              <a:t>13/05/2019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8A931-A0AE-4F5E-B04A-F843F30AD70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139D5-66B3-4317-A8EE-812DE40CB92F}" type="datetimeFigureOut">
              <a:rPr lang="it-IT" smtClean="0"/>
              <a:pPr/>
              <a:t>13/05/2019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8A931-A0AE-4F5E-B04A-F843F30AD70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139D5-66B3-4317-A8EE-812DE40CB92F}" type="datetimeFigureOut">
              <a:rPr lang="it-IT" smtClean="0"/>
              <a:pPr/>
              <a:t>13/05/2019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8A931-A0AE-4F5E-B04A-F843F30AD70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139D5-66B3-4317-A8EE-812DE40CB92F}" type="datetimeFigureOut">
              <a:rPr lang="it-IT" smtClean="0"/>
              <a:pPr/>
              <a:t>13/05/2019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8A931-A0AE-4F5E-B04A-F843F30AD70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139D5-66B3-4317-A8EE-812DE40CB92F}" type="datetimeFigureOut">
              <a:rPr lang="it-IT" smtClean="0"/>
              <a:pPr/>
              <a:t>13/05/2019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8A931-A0AE-4F5E-B04A-F843F30AD70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139D5-66B3-4317-A8EE-812DE40CB92F}" type="datetimeFigureOut">
              <a:rPr lang="it-IT" smtClean="0"/>
              <a:pPr/>
              <a:t>13/05/2019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8A931-A0AE-4F5E-B04A-F843F30AD70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139D5-66B3-4317-A8EE-812DE40CB92F}" type="datetimeFigureOut">
              <a:rPr lang="it-IT" smtClean="0"/>
              <a:pPr/>
              <a:t>13/05/2019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8A931-A0AE-4F5E-B04A-F843F30AD70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139D5-66B3-4317-A8EE-812DE40CB92F}" type="datetimeFigureOut">
              <a:rPr lang="it-IT" smtClean="0"/>
              <a:pPr/>
              <a:t>13/05/2019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8A931-A0AE-4F5E-B04A-F843F30AD70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139D5-66B3-4317-A8EE-812DE40CB92F}" type="datetimeFigureOut">
              <a:rPr lang="it-IT" smtClean="0"/>
              <a:pPr/>
              <a:t>13/05/2019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8A931-A0AE-4F5E-B04A-F843F30AD70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139D5-66B3-4317-A8EE-812DE40CB92F}" type="datetimeFigureOut">
              <a:rPr lang="it-IT" smtClean="0"/>
              <a:pPr/>
              <a:t>13/05/2019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8A931-A0AE-4F5E-B04A-F843F30AD70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139D5-66B3-4317-A8EE-812DE40CB92F}" type="datetimeFigureOut">
              <a:rPr lang="it-IT" smtClean="0"/>
              <a:pPr/>
              <a:t>13/05/2019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8A931-A0AE-4F5E-B04A-F843F30AD70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D139D5-66B3-4317-A8EE-812DE40CB92F}" type="datetimeFigureOut">
              <a:rPr lang="it-IT" smtClean="0"/>
              <a:pPr/>
              <a:t>13/05/2019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88A931-A0AE-4F5E-B04A-F843F30AD70E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it.wikipedia.org/wiki/Gp41" TargetMode="External"/><Relationship Id="rId2" Type="http://schemas.openxmlformats.org/officeDocument/2006/relationships/hyperlink" Target="https://it.wikipedia.org/wiki/Linfocita_T#Linfociti_T_CD4_helper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it.wikipedia.org/wiki/Guanosina" TargetMode="External"/><Relationship Id="rId13" Type="http://schemas.openxmlformats.org/officeDocument/2006/relationships/hyperlink" Target="http://it.wikipedia.org/wiki/Enzima" TargetMode="External"/><Relationship Id="rId18" Type="http://schemas.openxmlformats.org/officeDocument/2006/relationships/hyperlink" Target="http://it.wikipedia.org/wiki/DNA_polimerasi" TargetMode="External"/><Relationship Id="rId26" Type="http://schemas.openxmlformats.org/officeDocument/2006/relationships/hyperlink" Target="http://it.wikipedia.org/wiki/Fosforilazione" TargetMode="External"/><Relationship Id="rId3" Type="http://schemas.openxmlformats.org/officeDocument/2006/relationships/image" Target="../media/image11.tiff"/><Relationship Id="rId21" Type="http://schemas.openxmlformats.org/officeDocument/2006/relationships/hyperlink" Target="http://it.wikipedia.org/w/index.php?title=Fanciclovir&amp;action=edit&amp;redlink=1" TargetMode="External"/><Relationship Id="rId7" Type="http://schemas.openxmlformats.org/officeDocument/2006/relationships/hyperlink" Target="http://it.wikipedia.org/wiki/Vira" TargetMode="External"/><Relationship Id="rId12" Type="http://schemas.openxmlformats.org/officeDocument/2006/relationships/hyperlink" Target="http://it.wikipedia.org/wiki/Cellula" TargetMode="External"/><Relationship Id="rId17" Type="http://schemas.openxmlformats.org/officeDocument/2006/relationships/hyperlink" Target="http://it.wikipedia.org/w/index.php?title=Desossiguanosina_trifosfato&amp;action=edit&amp;redlink=1" TargetMode="External"/><Relationship Id="rId25" Type="http://schemas.openxmlformats.org/officeDocument/2006/relationships/hyperlink" Target="http://it.wikipedia.org/wiki/Penciclovir" TargetMode="External"/><Relationship Id="rId2" Type="http://schemas.openxmlformats.org/officeDocument/2006/relationships/image" Target="../media/image10.tiff"/><Relationship Id="rId16" Type="http://schemas.openxmlformats.org/officeDocument/2006/relationships/hyperlink" Target="http://it.wikipedia.org/wiki/Inibitore_enzimatico" TargetMode="External"/><Relationship Id="rId20" Type="http://schemas.openxmlformats.org/officeDocument/2006/relationships/hyperlink" Target="http://it.wikipedia.org/w/index.php?title=Ganciclovir&amp;action=edit&amp;redlink=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t.wikipedia.org/wiki/Farmaco" TargetMode="External"/><Relationship Id="rId11" Type="http://schemas.openxmlformats.org/officeDocument/2006/relationships/hyperlink" Target="http://it.wikipedia.org/wiki/Virus_varicella-zoster" TargetMode="External"/><Relationship Id="rId24" Type="http://schemas.openxmlformats.org/officeDocument/2006/relationships/hyperlink" Target="http://it.wikipedia.org/wiki/Profarmaco" TargetMode="External"/><Relationship Id="rId5" Type="http://schemas.openxmlformats.org/officeDocument/2006/relationships/image" Target="../media/image13.tiff"/><Relationship Id="rId15" Type="http://schemas.openxmlformats.org/officeDocument/2006/relationships/hyperlink" Target="http://it.wikipedia.org/wiki/Chinasi" TargetMode="External"/><Relationship Id="rId23" Type="http://schemas.openxmlformats.org/officeDocument/2006/relationships/hyperlink" Target="http://it.wikipedia.org/wiki/DNA" TargetMode="External"/><Relationship Id="rId10" Type="http://schemas.openxmlformats.org/officeDocument/2006/relationships/hyperlink" Target="http://it.wikipedia.org/wiki/Herpes_simplex" TargetMode="External"/><Relationship Id="rId19" Type="http://schemas.openxmlformats.org/officeDocument/2006/relationships/hyperlink" Target="http://it.wikipedia.org/wiki/Valaciclovir" TargetMode="External"/><Relationship Id="rId4" Type="http://schemas.openxmlformats.org/officeDocument/2006/relationships/image" Target="../media/image12.tiff"/><Relationship Id="rId9" Type="http://schemas.openxmlformats.org/officeDocument/2006/relationships/hyperlink" Target="http://it.wikipedia.org/wiki/Infezione" TargetMode="External"/><Relationship Id="rId14" Type="http://schemas.openxmlformats.org/officeDocument/2006/relationships/hyperlink" Target="http://it.wikipedia.org/w/index.php?title=Timidina_chinasi&amp;action=edit&amp;redlink=1" TargetMode="External"/><Relationship Id="rId22" Type="http://schemas.openxmlformats.org/officeDocument/2006/relationships/hyperlink" Target="http://it.wikipedia.org/wiki/Aciclovir" TargetMode="External"/><Relationship Id="rId27" Type="http://schemas.openxmlformats.org/officeDocument/2006/relationships/hyperlink" Target="http://it.wikipedia.org/wiki/Timidina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olo 1"/>
          <p:cNvSpPr>
            <a:spLocks noGrp="1"/>
          </p:cNvSpPr>
          <p:nvPr>
            <p:ph type="title"/>
          </p:nvPr>
        </p:nvSpPr>
        <p:spPr>
          <a:xfrm>
            <a:off x="571500" y="500063"/>
            <a:ext cx="8115300" cy="571500"/>
          </a:xfrm>
        </p:spPr>
        <p:txBody>
          <a:bodyPr>
            <a:normAutofit fontScale="90000"/>
          </a:bodyPr>
          <a:lstStyle/>
          <a:p>
            <a:r>
              <a:rPr lang="it-IT" sz="2400" b="1" smtClean="0">
                <a:solidFill>
                  <a:schemeClr val="tx1"/>
                </a:solidFill>
              </a:rPr>
              <a:t>FARMACI ANTIVIRALI</a:t>
            </a:r>
            <a:br>
              <a:rPr lang="it-IT" sz="2400" b="1" smtClean="0">
                <a:solidFill>
                  <a:schemeClr val="tx1"/>
                </a:solidFill>
              </a:rPr>
            </a:br>
            <a:endParaRPr lang="it-IT" sz="2400" smtClean="0"/>
          </a:p>
        </p:txBody>
      </p:sp>
      <p:sp>
        <p:nvSpPr>
          <p:cNvPr id="73731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FontTx/>
              <a:buNone/>
            </a:pPr>
            <a:r>
              <a:rPr lang="it-IT" sz="2000" b="1" smtClean="0"/>
              <a:t>	I virus sono parassiti intracellulari che si moltiplicano utilizzando strutture, organelli e enzimi propri della cellula, di conseguenza:</a:t>
            </a:r>
          </a:p>
          <a:p>
            <a:endParaRPr lang="it-IT" sz="2000" b="1" smtClean="0"/>
          </a:p>
          <a:p>
            <a:r>
              <a:rPr lang="it-IT" sz="2000" smtClean="0"/>
              <a:t> </a:t>
            </a:r>
            <a:r>
              <a:rPr lang="it-IT" sz="2000" b="1" smtClean="0"/>
              <a:t>Difficoltà maggiore</a:t>
            </a:r>
            <a:r>
              <a:rPr lang="it-IT" sz="2000" smtClean="0"/>
              <a:t> </a:t>
            </a:r>
            <a:r>
              <a:rPr lang="it-IT" sz="2000" smtClean="0">
                <a:sym typeface="Symbol" pitchFamily="18" charset="2"/>
              </a:rPr>
              <a:t></a:t>
            </a:r>
            <a:r>
              <a:rPr lang="it-IT" sz="2000" smtClean="0"/>
              <a:t> sviluppare farmaci antivirali in grado di inibire selettivamente la moltiplicazione virale senza danneggiare il metabolismo cellulare</a:t>
            </a:r>
          </a:p>
          <a:p>
            <a:endParaRPr lang="it-IT" sz="2000" smtClean="0"/>
          </a:p>
          <a:p>
            <a:r>
              <a:rPr lang="it-IT" sz="2000" smtClean="0"/>
              <a:t> </a:t>
            </a:r>
            <a:r>
              <a:rPr lang="it-IT" sz="2000" b="1" smtClean="0"/>
              <a:t>Farmaco ideale </a:t>
            </a:r>
            <a:r>
              <a:rPr lang="it-IT" sz="2000" smtClean="0">
                <a:sym typeface="Symbol" pitchFamily="18" charset="2"/>
              </a:rPr>
              <a:t></a:t>
            </a:r>
            <a:r>
              <a:rPr lang="it-IT" sz="2000" smtClean="0"/>
              <a:t> interrompe la replicazione virale in un punto </a:t>
            </a:r>
            <a:r>
              <a:rPr lang="it-IT" sz="2000" u="sng" smtClean="0"/>
              <a:t>specifico</a:t>
            </a:r>
            <a:r>
              <a:rPr lang="it-IT" sz="2000" smtClean="0"/>
              <a:t> ed </a:t>
            </a:r>
            <a:r>
              <a:rPr lang="it-IT" sz="2000" u="sng" smtClean="0"/>
              <a:t>essenziale</a:t>
            </a:r>
            <a:r>
              <a:rPr lang="it-IT" sz="2000" smtClean="0"/>
              <a:t> del ciclo replicativo virale senza influenzare il normale metabolismo cellulare.</a:t>
            </a:r>
          </a:p>
          <a:p>
            <a:endParaRPr lang="it-IT" sz="2000" smtClean="0"/>
          </a:p>
          <a:p>
            <a:r>
              <a:rPr lang="it-IT" sz="2000" smtClean="0"/>
              <a:t> </a:t>
            </a:r>
            <a:r>
              <a:rPr lang="it-IT" sz="2000" b="1" smtClean="0"/>
              <a:t>Bersagli migliori</a:t>
            </a:r>
            <a:r>
              <a:rPr lang="it-IT" sz="2000" smtClean="0"/>
              <a:t> </a:t>
            </a:r>
            <a:r>
              <a:rPr lang="it-IT" sz="2000" smtClean="0">
                <a:sym typeface="Symbol" pitchFamily="18" charset="2"/>
              </a:rPr>
              <a:t></a:t>
            </a:r>
            <a:r>
              <a:rPr lang="it-IT" sz="2000" smtClean="0"/>
              <a:t> funzioni uniche del virus, senza controparte cellulare</a:t>
            </a:r>
          </a:p>
          <a:p>
            <a:endParaRPr lang="it-IT" smtClean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aservigi\Documents\Scansioni personali\scansione0046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5" t="3430" r="6688" b="4513"/>
          <a:stretch/>
        </p:blipFill>
        <p:spPr bwMode="auto">
          <a:xfrm>
            <a:off x="683568" y="404664"/>
            <a:ext cx="7848872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419872" y="4365104"/>
            <a:ext cx="18082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(Tre volte al giorno)</a:t>
            </a:r>
            <a:endParaRPr lang="it-IT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50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5122" name="Picture 2" descr="C:\Users\Maservigi\Documents\Scansioni personali\scansione0047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620"/>
            <a:ext cx="9144000" cy="664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271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C:\Users\Manservigi\Desktop\Desktop\Documenti\Lezioni e Testi\Microbiologia Medica Antonelli\Capitolo 61\61_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677" t="29313" r="6328" b="29032"/>
          <a:stretch>
            <a:fillRect/>
          </a:stretch>
        </p:blipFill>
        <p:spPr>
          <a:xfrm>
            <a:off x="285688" y="3500438"/>
            <a:ext cx="8858312" cy="3143272"/>
          </a:xfrm>
          <a:noFill/>
        </p:spPr>
      </p:pic>
      <p:sp>
        <p:nvSpPr>
          <p:cNvPr id="80899" name="Titolo 1"/>
          <p:cNvSpPr>
            <a:spLocks noGrp="1"/>
          </p:cNvSpPr>
          <p:nvPr>
            <p:ph type="title"/>
          </p:nvPr>
        </p:nvSpPr>
        <p:spPr>
          <a:xfrm>
            <a:off x="107504" y="836712"/>
            <a:ext cx="6624736" cy="2658393"/>
          </a:xfrm>
        </p:spPr>
        <p:txBody>
          <a:bodyPr>
            <a:normAutofit/>
          </a:bodyPr>
          <a:lstStyle/>
          <a:p>
            <a:pPr marL="342900" indent="-342900" algn="just"/>
            <a:r>
              <a:rPr lang="it-IT" sz="1600" dirty="0" smtClean="0"/>
              <a:t> </a:t>
            </a:r>
            <a:br>
              <a:rPr lang="it-IT" sz="1600" dirty="0" smtClean="0"/>
            </a:br>
            <a:r>
              <a:rPr lang="it-IT" sz="1800" dirty="0" smtClean="0">
                <a:latin typeface="+mn-lt"/>
              </a:rPr>
              <a:t>La DNA-polimerasi RNA-dipendente (</a:t>
            </a:r>
            <a:r>
              <a:rPr lang="it-IT" sz="1800" b="1" dirty="0" err="1" smtClean="0">
                <a:latin typeface="+mn-lt"/>
              </a:rPr>
              <a:t>trascriptasi</a:t>
            </a:r>
            <a:r>
              <a:rPr lang="it-IT" sz="1800" b="1" dirty="0" smtClean="0">
                <a:latin typeface="+mn-lt"/>
              </a:rPr>
              <a:t> inversa) </a:t>
            </a:r>
            <a:r>
              <a:rPr lang="it-IT" sz="1800" dirty="0" smtClean="0">
                <a:latin typeface="+mn-lt"/>
              </a:rPr>
              <a:t>dei retrovirus è inibita da diversi analoghi dei nucleosidi dove il gruppo OH in posizione 3’ dello zucchero è sostituito con altri radicali (ad es. la </a:t>
            </a:r>
            <a:r>
              <a:rPr lang="it-IT" sz="1800" b="1" dirty="0" smtClean="0">
                <a:latin typeface="+mn-lt"/>
              </a:rPr>
              <a:t>Azidotimidina (AZT) </a:t>
            </a:r>
            <a:r>
              <a:rPr lang="it-IT" sz="1800" dirty="0" smtClean="0">
                <a:latin typeface="+mn-lt"/>
              </a:rPr>
              <a:t>dove il gruppo ossidrile della </a:t>
            </a:r>
            <a:r>
              <a:rPr lang="it-IT" sz="1800" b="1" dirty="0" smtClean="0">
                <a:latin typeface="+mn-lt"/>
              </a:rPr>
              <a:t>timidina</a:t>
            </a:r>
            <a:r>
              <a:rPr lang="it-IT" sz="1800" dirty="0" smtClean="0">
                <a:latin typeface="+mn-lt"/>
              </a:rPr>
              <a:t> </a:t>
            </a:r>
            <a:r>
              <a:rPr lang="it-IT" sz="1800" dirty="0" err="1" smtClean="0">
                <a:latin typeface="+mn-lt"/>
              </a:rPr>
              <a:t>é</a:t>
            </a:r>
            <a:r>
              <a:rPr lang="it-IT" sz="1800" dirty="0" smtClean="0">
                <a:latin typeface="+mn-lt"/>
              </a:rPr>
              <a:t> sostituito con un gruppo azidico-N</a:t>
            </a:r>
            <a:r>
              <a:rPr lang="it-IT" sz="900" dirty="0" smtClean="0">
                <a:latin typeface="+mn-lt"/>
              </a:rPr>
              <a:t>3</a:t>
            </a:r>
            <a:r>
              <a:rPr lang="it-IT" sz="1800" dirty="0" smtClean="0">
                <a:latin typeface="+mn-lt"/>
              </a:rPr>
              <a:t>). L’azione antivirale dell’AZT si esplica una volta che questa è fosforilata, in successione, da tre chinasi cellulari.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1857356" y="214290"/>
            <a:ext cx="5643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err="1" smtClean="0"/>
              <a:t>Azidotimidina</a:t>
            </a:r>
            <a:r>
              <a:rPr lang="it-IT" sz="3200" b="1" dirty="0" smtClean="0"/>
              <a:t> (AZT)</a:t>
            </a:r>
            <a:endParaRPr lang="it-IT" sz="3200" b="1" dirty="0"/>
          </a:p>
        </p:txBody>
      </p:sp>
      <p:pic>
        <p:nvPicPr>
          <p:cNvPr id="1026" name="Picture 2" descr="Immagine correlat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3" t="16642" r="20234"/>
          <a:stretch/>
        </p:blipFill>
        <p:spPr bwMode="auto">
          <a:xfrm>
            <a:off x="6732240" y="1196751"/>
            <a:ext cx="2448272" cy="237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87"/>
          </a:xfrm>
        </p:spPr>
        <p:txBody>
          <a:bodyPr>
            <a:noAutofit/>
          </a:bodyPr>
          <a:lstStyle/>
          <a:p>
            <a:r>
              <a:rPr lang="it-IT" sz="2800" b="1" dirty="0" smtClean="0"/>
              <a:t>Tappe del ciclo di replicazione dei virus bersaglio dei farmaci antivirali</a:t>
            </a:r>
            <a:endParaRPr lang="it-IT" sz="2800" dirty="0" smtClean="0"/>
          </a:p>
        </p:txBody>
      </p:sp>
      <p:sp>
        <p:nvSpPr>
          <p:cNvPr id="74755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it-IT" sz="2200" dirty="0" smtClean="0"/>
              <a:t>I principali farmaci virali si possono classificare in base alle diverse fasi del ciclo replicativi virale su cui agiscono :</a:t>
            </a:r>
          </a:p>
          <a:p>
            <a:pPr>
              <a:buFontTx/>
              <a:buNone/>
            </a:pPr>
            <a:endParaRPr lang="it-IT" sz="2200" dirty="0" smtClean="0"/>
          </a:p>
          <a:p>
            <a:r>
              <a:rPr lang="it-IT" sz="2200" dirty="0" smtClean="0"/>
              <a:t>Adsorbimento</a:t>
            </a:r>
          </a:p>
          <a:p>
            <a:r>
              <a:rPr lang="it-IT" sz="2200" dirty="0" smtClean="0"/>
              <a:t>Penetrazione e </a:t>
            </a:r>
            <a:r>
              <a:rPr lang="it-IT" sz="2200" dirty="0" err="1" smtClean="0"/>
              <a:t>scapsidazione</a:t>
            </a:r>
            <a:endParaRPr lang="it-IT" sz="2200" dirty="0" smtClean="0"/>
          </a:p>
          <a:p>
            <a:r>
              <a:rPr lang="it-IT" sz="2200" dirty="0" smtClean="0"/>
              <a:t>Replicazione del genoma (DNA o RNA) </a:t>
            </a:r>
          </a:p>
          <a:p>
            <a:r>
              <a:rPr lang="it-IT" sz="2200" dirty="0" smtClean="0"/>
              <a:t>Trascrizione</a:t>
            </a:r>
          </a:p>
          <a:p>
            <a:r>
              <a:rPr lang="it-IT" sz="2200" dirty="0" smtClean="0"/>
              <a:t>Sintesi proteica</a:t>
            </a:r>
          </a:p>
          <a:p>
            <a:r>
              <a:rPr lang="it-IT" sz="2200" dirty="0" smtClean="0"/>
              <a:t>Assemblaggio</a:t>
            </a:r>
          </a:p>
          <a:p>
            <a:r>
              <a:rPr lang="it-IT" sz="2200" dirty="0" smtClean="0"/>
              <a:t>Rilascio</a:t>
            </a:r>
          </a:p>
          <a:p>
            <a:endParaRPr lang="it-IT" dirty="0" smtClean="0"/>
          </a:p>
        </p:txBody>
      </p:sp>
      <p:pic>
        <p:nvPicPr>
          <p:cNvPr id="4" name="Picture 2" descr="C:\Users\Manservigi\Desktop\Desktop\Documenti\Lezioni e Testi\Microbiologia Medica Antonelli\Capitolo 61\61_01.jpg"/>
          <p:cNvPicPr>
            <a:picLocks noChangeAspect="1" noChangeArrowheads="1"/>
          </p:cNvPicPr>
          <p:nvPr/>
        </p:nvPicPr>
        <p:blipFill rotWithShape="1">
          <a:blip r:embed="rId2" cstate="print"/>
          <a:srcRect l="22437" t="11595" r="24854" b="12953"/>
          <a:stretch/>
        </p:blipFill>
        <p:spPr>
          <a:xfrm>
            <a:off x="5220072" y="2502738"/>
            <a:ext cx="3816424" cy="40946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egnaposto contenuto 2"/>
          <p:cNvSpPr>
            <a:spLocks noGrp="1"/>
          </p:cNvSpPr>
          <p:nvPr>
            <p:ph idx="1"/>
          </p:nvPr>
        </p:nvSpPr>
        <p:spPr>
          <a:xfrm>
            <a:off x="457200" y="116632"/>
            <a:ext cx="8229600" cy="6143625"/>
          </a:xfrm>
        </p:spPr>
        <p:txBody>
          <a:bodyPr/>
          <a:lstStyle/>
          <a:p>
            <a:pPr algn="just"/>
            <a:r>
              <a:rPr lang="it-IT" sz="2000" b="1" dirty="0" smtClean="0"/>
              <a:t>Adsorbimento/attacco </a:t>
            </a:r>
            <a:r>
              <a:rPr lang="it-IT" sz="2000" dirty="0" smtClean="0">
                <a:solidFill>
                  <a:srgbClr val="FF0000"/>
                </a:solidFill>
                <a:sym typeface="Wingdings" pitchFamily="2" charset="2"/>
              </a:rPr>
              <a:t></a:t>
            </a:r>
            <a:r>
              <a:rPr lang="it-IT" sz="2000" dirty="0" smtClean="0">
                <a:sym typeface="Symbol" pitchFamily="18" charset="2"/>
              </a:rPr>
              <a:t> </a:t>
            </a:r>
            <a:r>
              <a:rPr lang="it-IT" sz="2000" dirty="0" smtClean="0"/>
              <a:t> (1) farmaci che “mimano” l’antirecettore o il recettore virale impedendo la loro interazione (es. l’HIV-1 infetta la cellula utilizzando come antirecettore la gp120, presente sul virione,  e come recettore il CD4, presente sui linfociti T </a:t>
            </a:r>
            <a:r>
              <a:rPr lang="it-IT" sz="2000" i="1" dirty="0" err="1" smtClean="0"/>
              <a:t>helper</a:t>
            </a:r>
            <a:r>
              <a:rPr lang="it-IT" sz="2000" dirty="0" smtClean="0"/>
              <a:t>). </a:t>
            </a:r>
            <a:r>
              <a:rPr lang="it-IT" sz="2000" dirty="0" smtClean="0">
                <a:solidFill>
                  <a:srgbClr val="FF0000"/>
                </a:solidFill>
              </a:rPr>
              <a:t>Questi farmaci si sono rivelati tossici. </a:t>
            </a:r>
            <a:r>
              <a:rPr lang="it-IT" sz="2000" dirty="0" smtClean="0"/>
              <a:t>(2) farmaci che si legano (antagonisti) al </a:t>
            </a:r>
            <a:r>
              <a:rPr lang="it-IT" sz="2000" dirty="0" err="1" smtClean="0"/>
              <a:t>corecettore</a:t>
            </a:r>
            <a:r>
              <a:rPr lang="it-IT" sz="2000" dirty="0" smtClean="0"/>
              <a:t>.</a:t>
            </a:r>
            <a:endParaRPr lang="it-IT" sz="2000" dirty="0" smtClean="0">
              <a:solidFill>
                <a:srgbClr val="FF0000"/>
              </a:solidFill>
            </a:endParaRPr>
          </a:p>
          <a:p>
            <a:pPr algn="just"/>
            <a:r>
              <a:rPr lang="it-IT" sz="2000" b="1" dirty="0" smtClean="0"/>
              <a:t>Penetrazione </a:t>
            </a:r>
            <a:r>
              <a:rPr lang="it-IT" sz="2000" dirty="0" smtClean="0">
                <a:solidFill>
                  <a:srgbClr val="FF0000"/>
                </a:solidFill>
                <a:sym typeface="Wingdings" pitchFamily="2" charset="2"/>
              </a:rPr>
              <a:t></a:t>
            </a:r>
            <a:r>
              <a:rPr lang="it-IT" sz="2000" dirty="0" smtClean="0">
                <a:sym typeface="Symbol" pitchFamily="18" charset="2"/>
              </a:rPr>
              <a:t> </a:t>
            </a:r>
            <a:r>
              <a:rPr lang="it-IT" sz="2000" dirty="0" smtClean="0"/>
              <a:t> farmaci che inibiscono il processo di fusione fra </a:t>
            </a:r>
            <a:r>
              <a:rPr lang="it-IT" sz="2000" dirty="0" err="1" smtClean="0"/>
              <a:t>pericapside</a:t>
            </a:r>
            <a:r>
              <a:rPr lang="it-IT" sz="2000" dirty="0" smtClean="0"/>
              <a:t> e membrana cellulare (es. un </a:t>
            </a:r>
            <a:r>
              <a:rPr lang="it-IT" sz="2000" dirty="0" smtClean="0">
                <a:solidFill>
                  <a:srgbClr val="FF0000"/>
                </a:solidFill>
              </a:rPr>
              <a:t>peptide sintetico T-20 o </a:t>
            </a:r>
            <a:r>
              <a:rPr lang="it-IT" sz="2000" i="1" dirty="0" err="1" smtClean="0">
                <a:solidFill>
                  <a:srgbClr val="FF0000"/>
                </a:solidFill>
              </a:rPr>
              <a:t>enfuvirtide</a:t>
            </a:r>
            <a:r>
              <a:rPr lang="it-IT" sz="2000" dirty="0" smtClean="0">
                <a:solidFill>
                  <a:srgbClr val="FF0000"/>
                </a:solidFill>
              </a:rPr>
              <a:t>)</a:t>
            </a:r>
            <a:r>
              <a:rPr lang="it-IT" sz="2000" dirty="0" smtClean="0"/>
              <a:t>. È </a:t>
            </a:r>
            <a:r>
              <a:rPr lang="it-IT" sz="2000" dirty="0"/>
              <a:t>un peptide </a:t>
            </a:r>
            <a:r>
              <a:rPr lang="it-IT" sz="2000" dirty="0" smtClean="0"/>
              <a:t>anti-</a:t>
            </a:r>
            <a:r>
              <a:rPr lang="it-IT" sz="2000" dirty="0" err="1" smtClean="0"/>
              <a:t>fusogeno</a:t>
            </a:r>
            <a:r>
              <a:rPr lang="it-IT" sz="2000" dirty="0" smtClean="0"/>
              <a:t> di 36 aa che </a:t>
            </a:r>
            <a:r>
              <a:rPr lang="it-IT" sz="2000" dirty="0"/>
              <a:t>inibisce la </a:t>
            </a:r>
            <a:r>
              <a:rPr lang="it-IT" sz="2000" dirty="0" smtClean="0"/>
              <a:t>penetrazione </a:t>
            </a:r>
            <a:r>
              <a:rPr lang="it-IT" sz="2000" dirty="0"/>
              <a:t>del virus </a:t>
            </a:r>
            <a:r>
              <a:rPr lang="it-IT" sz="2000" dirty="0" smtClean="0"/>
              <a:t>nei </a:t>
            </a:r>
            <a:r>
              <a:rPr lang="it-IT" sz="2000" dirty="0"/>
              <a:t> </a:t>
            </a:r>
            <a:r>
              <a:rPr lang="it-IT" sz="2000" dirty="0">
                <a:hlinkClick r:id="rId2" tooltip="Linfocita T"/>
              </a:rPr>
              <a:t>linfociti T CD4+</a:t>
            </a:r>
            <a:r>
              <a:rPr lang="it-IT" sz="2000" dirty="0"/>
              <a:t>. Si lega alle </a:t>
            </a:r>
            <a:r>
              <a:rPr lang="it-IT" sz="2000" dirty="0">
                <a:hlinkClick r:id="rId3" tooltip="Gp41"/>
              </a:rPr>
              <a:t>gp41</a:t>
            </a:r>
            <a:r>
              <a:rPr lang="it-IT" sz="2000" dirty="0"/>
              <a:t> provocando cambiamenti conformazionali</a:t>
            </a:r>
            <a:r>
              <a:rPr lang="it-IT" sz="2000" dirty="0" smtClean="0"/>
              <a:t> </a:t>
            </a:r>
          </a:p>
          <a:p>
            <a:pPr algn="just"/>
            <a:endParaRPr lang="it-IT" sz="1600" dirty="0" smtClean="0"/>
          </a:p>
          <a:p>
            <a:endParaRPr lang="it-IT" sz="1600" dirty="0" smtClean="0"/>
          </a:p>
        </p:txBody>
      </p:sp>
      <p:pic>
        <p:nvPicPr>
          <p:cNvPr id="3" name="Picture 2" descr="C:\Users\Maservigi\Documents\Scansioni personali\scansione0048.t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4" t="8065" r="3466" b="9677"/>
          <a:stretch/>
        </p:blipFill>
        <p:spPr bwMode="auto">
          <a:xfrm>
            <a:off x="395536" y="3375790"/>
            <a:ext cx="6995120" cy="3365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7092280" y="3789040"/>
            <a:ext cx="20517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/>
              <a:t>Adsorbimento</a:t>
            </a:r>
          </a:p>
          <a:p>
            <a:pPr algn="ctr"/>
            <a:r>
              <a:rPr lang="it-IT" sz="2000" b="1" dirty="0" smtClean="0"/>
              <a:t>e</a:t>
            </a:r>
          </a:p>
          <a:p>
            <a:pPr algn="ctr"/>
            <a:r>
              <a:rPr lang="it-IT" sz="2000" b="1" dirty="0" smtClean="0"/>
              <a:t>Penetrazione</a:t>
            </a:r>
          </a:p>
          <a:p>
            <a:pPr algn="ctr"/>
            <a:r>
              <a:rPr lang="it-IT" sz="2000" b="1" dirty="0" smtClean="0"/>
              <a:t>di HIV</a:t>
            </a:r>
          </a:p>
          <a:p>
            <a:pPr algn="ctr"/>
            <a:r>
              <a:rPr lang="it-IT" sz="2000" b="1" dirty="0"/>
              <a:t>n</a:t>
            </a:r>
            <a:r>
              <a:rPr lang="it-IT" sz="2000" b="1" dirty="0" smtClean="0"/>
              <a:t>ella cellula</a:t>
            </a:r>
            <a:endParaRPr lang="it-IT" sz="2000" b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6146" name="Picture 2" descr="C:\Users\Maservigi\Documents\Scansioni personali\scansione0039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620"/>
            <a:ext cx="9144000" cy="664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71149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Maservigi\Documents\Scansioni personali\scansione0053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t="6679" r="5113" b="18592"/>
          <a:stretch/>
        </p:blipFill>
        <p:spPr bwMode="auto">
          <a:xfrm>
            <a:off x="539552" y="107588"/>
            <a:ext cx="7920880" cy="3463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Maservigi\Documents\Scansioni personali\scansione0054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8" t="19663" r="9838" b="20757"/>
          <a:stretch/>
        </p:blipFill>
        <p:spPr bwMode="auto">
          <a:xfrm>
            <a:off x="971600" y="3570606"/>
            <a:ext cx="7161117" cy="3242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0097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aservigi\Documents\Scansioni personali\scansione0045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3" t="7906" r="8862" b="5125"/>
          <a:stretch/>
        </p:blipFill>
        <p:spPr bwMode="auto">
          <a:xfrm>
            <a:off x="4211960" y="44624"/>
            <a:ext cx="4896544" cy="436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Maservigi\Documents\Scansioni personali\scansione0036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1" t="3430" r="3537" b="4513"/>
          <a:stretch/>
        </p:blipFill>
        <p:spPr bwMode="auto">
          <a:xfrm>
            <a:off x="105307" y="620688"/>
            <a:ext cx="5330789" cy="4028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395536" y="5085184"/>
            <a:ext cx="84249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b="1" dirty="0" err="1"/>
              <a:t>Scapsidazione</a:t>
            </a:r>
            <a:r>
              <a:rPr lang="it-IT" dirty="0">
                <a:sym typeface="Symbol" pitchFamily="18" charset="2"/>
              </a:rPr>
              <a:t> </a:t>
            </a:r>
            <a:r>
              <a:rPr lang="it-IT" dirty="0">
                <a:solidFill>
                  <a:srgbClr val="FF0000"/>
                </a:solidFill>
                <a:sym typeface="Wingdings" pitchFamily="2" charset="2"/>
              </a:rPr>
              <a:t></a:t>
            </a:r>
            <a:r>
              <a:rPr lang="it-IT" dirty="0"/>
              <a:t> </a:t>
            </a:r>
            <a:r>
              <a:rPr lang="it-IT" dirty="0" err="1">
                <a:solidFill>
                  <a:srgbClr val="FF0000"/>
                </a:solidFill>
              </a:rPr>
              <a:t>amantadina</a:t>
            </a:r>
            <a:r>
              <a:rPr lang="it-IT" dirty="0">
                <a:solidFill>
                  <a:srgbClr val="FF0000"/>
                </a:solidFill>
              </a:rPr>
              <a:t> e </a:t>
            </a:r>
            <a:r>
              <a:rPr lang="it-IT" dirty="0" err="1">
                <a:solidFill>
                  <a:srgbClr val="FF0000"/>
                </a:solidFill>
              </a:rPr>
              <a:t>rimantadina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/>
              <a:t>sono farmaci antinfluenzali che, bloccando il canale ionico costituito dalla proteina del tegumento M2, ostacolano la migrazione degli ioni H+ all’interno della particella virale e </a:t>
            </a:r>
            <a:r>
              <a:rPr lang="it-IT" dirty="0">
                <a:solidFill>
                  <a:srgbClr val="FF0000"/>
                </a:solidFill>
              </a:rPr>
              <a:t>impediscono l’abbassamento del </a:t>
            </a:r>
            <a:r>
              <a:rPr lang="it-IT" dirty="0" err="1">
                <a:solidFill>
                  <a:srgbClr val="FF0000"/>
                </a:solidFill>
              </a:rPr>
              <a:t>pH</a:t>
            </a:r>
            <a:r>
              <a:rPr lang="it-IT" dirty="0">
                <a:solidFill>
                  <a:srgbClr val="FF0000"/>
                </a:solidFill>
              </a:rPr>
              <a:t> all’interno del virione e delle vescicole che contengono il virus  </a:t>
            </a:r>
            <a:r>
              <a:rPr lang="it-IT" dirty="0">
                <a:solidFill>
                  <a:srgbClr val="FF0000"/>
                </a:solidFill>
                <a:sym typeface="Wingdings" pitchFamily="2" charset="2"/>
              </a:rPr>
              <a:t> </a:t>
            </a:r>
            <a:r>
              <a:rPr lang="it-IT" dirty="0">
                <a:solidFill>
                  <a:srgbClr val="FF0000"/>
                </a:solidFill>
              </a:rPr>
              <a:t>impedendo la </a:t>
            </a:r>
            <a:r>
              <a:rPr lang="it-IT" dirty="0" smtClean="0">
                <a:solidFill>
                  <a:srgbClr val="FF0000"/>
                </a:solidFill>
              </a:rPr>
              <a:t>liberazione </a:t>
            </a:r>
            <a:r>
              <a:rPr lang="it-IT" dirty="0">
                <a:solidFill>
                  <a:srgbClr val="FF0000"/>
                </a:solidFill>
              </a:rPr>
              <a:t>dell’acido nucleico </a:t>
            </a:r>
            <a:r>
              <a:rPr lang="it-IT" dirty="0" smtClean="0">
                <a:solidFill>
                  <a:srgbClr val="FF0000"/>
                </a:solidFill>
              </a:rPr>
              <a:t>virale nel </a:t>
            </a:r>
            <a:r>
              <a:rPr lang="it-IT" dirty="0">
                <a:solidFill>
                  <a:srgbClr val="FF0000"/>
                </a:solidFill>
              </a:rPr>
              <a:t>citoplasma </a:t>
            </a:r>
            <a:r>
              <a:rPr lang="it-IT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51396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olo 1"/>
          <p:cNvSpPr>
            <a:spLocks noGrp="1"/>
          </p:cNvSpPr>
          <p:nvPr>
            <p:ph type="title"/>
          </p:nvPr>
        </p:nvSpPr>
        <p:spPr>
          <a:xfrm>
            <a:off x="457200" y="214313"/>
            <a:ext cx="8229600" cy="714375"/>
          </a:xfrm>
        </p:spPr>
        <p:txBody>
          <a:bodyPr>
            <a:normAutofit fontScale="90000"/>
          </a:bodyPr>
          <a:lstStyle/>
          <a:p>
            <a:r>
              <a:rPr lang="it-IT" sz="2000" b="1" smtClean="0"/>
              <a:t>Farmaci che agiscono sulla replicazione degli acidi nucleici</a:t>
            </a:r>
            <a:br>
              <a:rPr lang="it-IT" sz="2000" b="1" smtClean="0"/>
            </a:br>
            <a:r>
              <a:rPr lang="it-IT" sz="2000" b="1" smtClean="0"/>
              <a:t> (DNA o RNA) </a:t>
            </a:r>
            <a:r>
              <a:rPr lang="it-IT" sz="1600" smtClean="0"/>
              <a:t/>
            </a:r>
            <a:br>
              <a:rPr lang="it-IT" sz="1600" smtClean="0"/>
            </a:br>
            <a:endParaRPr lang="it-IT" sz="1600" smtClean="0"/>
          </a:p>
        </p:txBody>
      </p:sp>
      <p:pic>
        <p:nvPicPr>
          <p:cNvPr id="77827" name="Picture 2" descr="C:\Users\Manservigi\Documents\Scansioni personali\scansione0027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0" y="995363"/>
            <a:ext cx="4286250" cy="5686425"/>
          </a:xfrm>
          <a:noFill/>
        </p:spPr>
      </p:pic>
      <p:sp>
        <p:nvSpPr>
          <p:cNvPr id="5" name="CasellaDiTesto 4"/>
          <p:cNvSpPr txBox="1"/>
          <p:nvPr/>
        </p:nvSpPr>
        <p:spPr>
          <a:xfrm>
            <a:off x="642938" y="1285875"/>
            <a:ext cx="3927475" cy="1323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600" b="1" dirty="0"/>
              <a:t>Analoghi dei nucleosidi: modificazioni</a:t>
            </a:r>
          </a:p>
          <a:p>
            <a:pPr>
              <a:defRPr/>
            </a:pPr>
            <a:endParaRPr lang="it-IT" sz="1600" dirty="0"/>
          </a:p>
          <a:p>
            <a:pPr marL="342900" indent="-342900">
              <a:buFontTx/>
              <a:buAutoNum type="arabicPeriod"/>
              <a:defRPr/>
            </a:pPr>
            <a:r>
              <a:rPr lang="it-IT" sz="1600" dirty="0"/>
              <a:t>Base purinica o pirimidinica</a:t>
            </a:r>
          </a:p>
          <a:p>
            <a:pPr marL="342900" indent="-342900">
              <a:buFontTx/>
              <a:buAutoNum type="arabicPeriod"/>
              <a:defRPr/>
            </a:pPr>
            <a:r>
              <a:rPr lang="it-IT" sz="1600" dirty="0"/>
              <a:t>Componente </a:t>
            </a:r>
            <a:r>
              <a:rPr lang="it-IT" sz="1600" dirty="0" err="1"/>
              <a:t>saccaridica</a:t>
            </a:r>
            <a:endParaRPr lang="it-IT" sz="1600" dirty="0"/>
          </a:p>
          <a:p>
            <a:pPr marL="342900" indent="-342900">
              <a:buFontTx/>
              <a:buAutoNum type="arabicPeriod"/>
              <a:defRPr/>
            </a:pPr>
            <a:r>
              <a:rPr lang="it-IT" sz="1600" dirty="0"/>
              <a:t>Legame fra le due componenti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642938" y="3214688"/>
            <a:ext cx="4154487" cy="35401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600" b="1" dirty="0"/>
              <a:t>Meccanismi d’azione</a:t>
            </a:r>
          </a:p>
          <a:p>
            <a:pPr>
              <a:defRPr/>
            </a:pPr>
            <a:endParaRPr lang="it-IT" sz="1600" b="1" dirty="0"/>
          </a:p>
          <a:p>
            <a:pPr marL="342900" indent="-342900">
              <a:buFontTx/>
              <a:buAutoNum type="arabicPeriod"/>
              <a:defRPr/>
            </a:pPr>
            <a:r>
              <a:rPr lang="it-IT" sz="1600" dirty="0"/>
              <a:t>Inibizione della DNA polimerasi per </a:t>
            </a:r>
          </a:p>
          <a:p>
            <a:pPr marL="342900" indent="-342900">
              <a:defRPr/>
            </a:pPr>
            <a:r>
              <a:rPr lang="it-IT" sz="1600" dirty="0"/>
              <a:t>	competizione con il substrato naturale</a:t>
            </a:r>
          </a:p>
          <a:p>
            <a:pPr marL="342900" indent="-342900">
              <a:defRPr/>
            </a:pPr>
            <a:endParaRPr lang="it-IT" sz="1600" dirty="0"/>
          </a:p>
          <a:p>
            <a:pPr marL="342900" indent="-342900">
              <a:buFontTx/>
              <a:buAutoNum type="arabicPeriod" startAt="2"/>
              <a:defRPr/>
            </a:pPr>
            <a:r>
              <a:rPr lang="it-IT" sz="1600" dirty="0"/>
              <a:t>Interruzione della catena dopo </a:t>
            </a:r>
          </a:p>
          <a:p>
            <a:pPr marL="342900" indent="-342900">
              <a:defRPr/>
            </a:pPr>
            <a:r>
              <a:rPr lang="it-IT" sz="1600" dirty="0"/>
              <a:t>	incorporazione in 3’.</a:t>
            </a:r>
          </a:p>
          <a:p>
            <a:pPr marL="342900" indent="-342900">
              <a:defRPr/>
            </a:pPr>
            <a:endParaRPr lang="it-IT" sz="1600" dirty="0"/>
          </a:p>
          <a:p>
            <a:pPr marL="342900" indent="-342900">
              <a:buFontTx/>
              <a:buAutoNum type="arabicPeriod" startAt="3"/>
              <a:defRPr/>
            </a:pPr>
            <a:r>
              <a:rPr lang="it-IT" sz="1600" dirty="0"/>
              <a:t>Previa incorporazione, riduzione del</a:t>
            </a:r>
          </a:p>
          <a:p>
            <a:pPr marL="342900" indent="-342900">
              <a:defRPr/>
            </a:pPr>
            <a:r>
              <a:rPr lang="it-IT" sz="1600" dirty="0"/>
              <a:t>	funzionamento del DNA come stampo </a:t>
            </a:r>
          </a:p>
          <a:p>
            <a:pPr marL="342900" indent="-342900">
              <a:defRPr/>
            </a:pPr>
            <a:r>
              <a:rPr lang="it-IT" sz="1600" dirty="0"/>
              <a:t>	per la replicazione o aumento della sua </a:t>
            </a:r>
          </a:p>
          <a:p>
            <a:pPr marL="342900" indent="-342900">
              <a:defRPr/>
            </a:pPr>
            <a:r>
              <a:rPr lang="it-IT" sz="1600" dirty="0"/>
              <a:t>	sensibilità alla degradazione enzimatica</a:t>
            </a:r>
          </a:p>
          <a:p>
            <a:pPr marL="342900" indent="-342900">
              <a:defRPr/>
            </a:pPr>
            <a:r>
              <a:rPr lang="it-IT" sz="1600" dirty="0"/>
              <a:t>	</a:t>
            </a:r>
          </a:p>
          <a:p>
            <a:pPr marL="342900" indent="-342900">
              <a:defRPr/>
            </a:pPr>
            <a:endParaRPr lang="it-IT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olo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511175"/>
          </a:xfrm>
        </p:spPr>
        <p:txBody>
          <a:bodyPr>
            <a:normAutofit fontScale="90000"/>
          </a:bodyPr>
          <a:lstStyle/>
          <a:p>
            <a:r>
              <a:rPr lang="it-IT" sz="2800" b="1" dirty="0" smtClean="0"/>
              <a:t>Meccanismo d’azione dell’</a:t>
            </a:r>
            <a:r>
              <a:rPr lang="it-IT" sz="2800" b="1" dirty="0" err="1" smtClean="0"/>
              <a:t>acyclovir</a:t>
            </a:r>
            <a:endParaRPr lang="it-IT" sz="2800" b="1" dirty="0" smtClean="0"/>
          </a:p>
        </p:txBody>
      </p:sp>
      <p:pic>
        <p:nvPicPr>
          <p:cNvPr id="78851" name="Picture 2" descr="C:\Users\Manservigi\Documents\Scansioni personali\scansione0028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854575" y="928688"/>
            <a:ext cx="3575050" cy="5864225"/>
          </a:xfrm>
          <a:noFill/>
        </p:spPr>
      </p:pic>
      <p:sp>
        <p:nvSpPr>
          <p:cNvPr id="4" name="CasellaDiTesto 3"/>
          <p:cNvSpPr txBox="1"/>
          <p:nvPr/>
        </p:nvSpPr>
        <p:spPr>
          <a:xfrm>
            <a:off x="71406" y="1340768"/>
            <a:ext cx="4071966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just">
              <a:defRPr/>
            </a:pPr>
            <a:r>
              <a:rPr lang="it-IT" dirty="0" smtClean="0">
                <a:latin typeface="Arial" pitchFamily="34" charset="0"/>
                <a:cs typeface="Arial" pitchFamily="34" charset="0"/>
              </a:rPr>
              <a:t>Di notevole interesse come farmaco antivirale è l’</a:t>
            </a:r>
            <a:r>
              <a:rPr lang="it-IT" b="1" dirty="0" err="1" smtClean="0">
                <a:latin typeface="Arial" pitchFamily="34" charset="0"/>
                <a:cs typeface="Arial" pitchFamily="34" charset="0"/>
              </a:rPr>
              <a:t>aciclovir</a:t>
            </a:r>
            <a:r>
              <a:rPr lang="it-IT" b="1" dirty="0" smtClean="0">
                <a:latin typeface="Arial" pitchFamily="34" charset="0"/>
                <a:cs typeface="Arial" pitchFamily="34" charset="0"/>
              </a:rPr>
              <a:t>-ACV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deossi-guanosina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aciclica), utilizzato nell’infezione da Herpes simplex e varicella-zoster,  per la sua </a:t>
            </a:r>
            <a:r>
              <a:rPr lang="it-IT" b="1" dirty="0" smtClean="0">
                <a:latin typeface="Arial" pitchFamily="34" charset="0"/>
                <a:cs typeface="Arial" pitchFamily="34" charset="0"/>
              </a:rPr>
              <a:t>selettività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nei confronti delle cellule infettate dal virus. </a:t>
            </a:r>
          </a:p>
          <a:p>
            <a:pPr lvl="1" algn="just">
              <a:defRPr/>
            </a:pPr>
            <a:r>
              <a:rPr lang="it-IT" dirty="0" smtClean="0">
                <a:latin typeface="Arial" pitchFamily="34" charset="0"/>
                <a:cs typeface="Arial" pitchFamily="34" charset="0"/>
              </a:rPr>
              <a:t>L’ACV viene infatti (1) attivata</a:t>
            </a:r>
            <a:r>
              <a:rPr lang="it-IT" dirty="0">
                <a:latin typeface="Arial" pitchFamily="34" charset="0"/>
                <a:cs typeface="Arial" pitchFamily="34" charset="0"/>
              </a:rPr>
              <a:t>, mediante 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una fosforilazione       specifica</a:t>
            </a:r>
            <a:r>
              <a:rPr lang="it-IT" dirty="0">
                <a:latin typeface="Arial" pitchFamily="34" charset="0"/>
                <a:cs typeface="Arial" pitchFamily="34" charset="0"/>
              </a:rPr>
              <a:t>, ad opera di 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una </a:t>
            </a:r>
            <a:r>
              <a:rPr lang="it-IT" u="sng" dirty="0" smtClean="0">
                <a:latin typeface="Arial" pitchFamily="34" charset="0"/>
                <a:cs typeface="Arial" pitchFamily="34" charset="0"/>
              </a:rPr>
              <a:t>timidina   chinasi </a:t>
            </a:r>
            <a:r>
              <a:rPr lang="it-IT" u="sng" dirty="0">
                <a:latin typeface="Arial" pitchFamily="34" charset="0"/>
                <a:cs typeface="Arial" pitchFamily="34" charset="0"/>
              </a:rPr>
              <a:t>virale 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, (2) ha </a:t>
            </a:r>
            <a:r>
              <a:rPr lang="it-IT" dirty="0">
                <a:latin typeface="Arial" pitchFamily="34" charset="0"/>
                <a:cs typeface="Arial" pitchFamily="34" charset="0"/>
              </a:rPr>
              <a:t>una 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elevata affinità </a:t>
            </a:r>
            <a:r>
              <a:rPr lang="it-IT" dirty="0">
                <a:latin typeface="Arial" pitchFamily="34" charset="0"/>
                <a:cs typeface="Arial" pitchFamily="34" charset="0"/>
              </a:rPr>
              <a:t>per la DNA polimerasi virale, 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(3) viene </a:t>
            </a:r>
            <a:r>
              <a:rPr lang="it-IT" dirty="0">
                <a:latin typeface="Arial" pitchFamily="34" charset="0"/>
                <a:cs typeface="Arial" pitchFamily="34" charset="0"/>
              </a:rPr>
              <a:t>incorporata nella catena 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nascente </a:t>
            </a:r>
            <a:r>
              <a:rPr lang="it-IT" dirty="0">
                <a:latin typeface="Arial" pitchFamily="34" charset="0"/>
                <a:cs typeface="Arial" pitchFamily="34" charset="0"/>
              </a:rPr>
              <a:t>di DNA virale e (4) interrompe 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la </a:t>
            </a:r>
            <a:r>
              <a:rPr lang="it-IT" dirty="0">
                <a:latin typeface="Arial" pitchFamily="34" charset="0"/>
                <a:cs typeface="Arial" pitchFamily="34" charset="0"/>
              </a:rPr>
              <a:t>crescita della catena nascente.</a:t>
            </a:r>
          </a:p>
          <a:p>
            <a:pPr>
              <a:defRPr/>
            </a:pPr>
            <a:r>
              <a:rPr lang="it-IT" sz="1600" dirty="0"/>
              <a:t> </a:t>
            </a:r>
          </a:p>
          <a:p>
            <a:pPr>
              <a:defRPr/>
            </a:pPr>
            <a:endParaRPr lang="it-IT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95936" y="44624"/>
            <a:ext cx="4690864" cy="346050"/>
          </a:xfrm>
        </p:spPr>
        <p:txBody>
          <a:bodyPr>
            <a:noAutofit/>
          </a:bodyPr>
          <a:lstStyle/>
          <a:p>
            <a:r>
              <a:rPr lang="it-IT" sz="2400" b="1" dirty="0" smtClean="0"/>
              <a:t>Farmaci antierpetici</a:t>
            </a:r>
            <a:endParaRPr lang="it-IT" sz="2400" b="1" dirty="0"/>
          </a:p>
        </p:txBody>
      </p:sp>
      <p:pic>
        <p:nvPicPr>
          <p:cNvPr id="1026" name="Picture 2" descr="C:\Users\Manservigi\Documents\Scansioni personali\scansione0526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8693"/>
          <a:stretch>
            <a:fillRect/>
          </a:stretch>
        </p:blipFill>
        <p:spPr bwMode="auto">
          <a:xfrm>
            <a:off x="4355976" y="548680"/>
            <a:ext cx="1872208" cy="1684976"/>
          </a:xfrm>
          <a:prstGeom prst="rect">
            <a:avLst/>
          </a:prstGeom>
          <a:noFill/>
        </p:spPr>
      </p:pic>
      <p:pic>
        <p:nvPicPr>
          <p:cNvPr id="1027" name="Picture 3" descr="C:\Users\Manservigi\Documents\Scansioni personali\scansione0527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476672"/>
            <a:ext cx="2808312" cy="1748675"/>
          </a:xfrm>
          <a:prstGeom prst="rect">
            <a:avLst/>
          </a:prstGeom>
          <a:noFill/>
        </p:spPr>
      </p:pic>
      <p:pic>
        <p:nvPicPr>
          <p:cNvPr id="1028" name="Picture 4" descr="C:\Users\Manservigi\Documents\Scansioni personali\scansione0528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2346" y="2420888"/>
            <a:ext cx="1771862" cy="2099696"/>
          </a:xfrm>
          <a:prstGeom prst="rect">
            <a:avLst/>
          </a:prstGeom>
          <a:noFill/>
        </p:spPr>
      </p:pic>
      <p:pic>
        <p:nvPicPr>
          <p:cNvPr id="1029" name="Picture 5" descr="C:\Users\Manservigi\Documents\Scansioni personali\scansione0529.tif"/>
          <p:cNvPicPr>
            <a:picLocks noChangeAspect="1" noChangeArrowheads="1"/>
          </p:cNvPicPr>
          <p:nvPr/>
        </p:nvPicPr>
        <p:blipFill>
          <a:blip r:embed="rId5" cstate="print"/>
          <a:srcRect t="8000"/>
          <a:stretch>
            <a:fillRect/>
          </a:stretch>
        </p:blipFill>
        <p:spPr bwMode="auto">
          <a:xfrm>
            <a:off x="6444208" y="2492896"/>
            <a:ext cx="2467739" cy="1522873"/>
          </a:xfrm>
          <a:prstGeom prst="rect">
            <a:avLst/>
          </a:prstGeom>
          <a:noFill/>
        </p:spPr>
      </p:pic>
      <p:sp>
        <p:nvSpPr>
          <p:cNvPr id="8" name="CasellaDiTesto 7"/>
          <p:cNvSpPr txBox="1"/>
          <p:nvPr/>
        </p:nvSpPr>
        <p:spPr>
          <a:xfrm>
            <a:off x="0" y="-27384"/>
            <a:ext cx="4355976" cy="7201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400" dirty="0" smtClean="0"/>
              <a:t>L'</a:t>
            </a:r>
            <a:r>
              <a:rPr lang="it-IT" sz="1400" b="1" dirty="0" err="1" smtClean="0"/>
              <a:t>aciclovir</a:t>
            </a:r>
            <a:r>
              <a:rPr lang="it-IT" sz="1400" dirty="0" smtClean="0"/>
              <a:t> è un </a:t>
            </a:r>
            <a:r>
              <a:rPr lang="it-IT" sz="1400" u="sng" dirty="0" smtClean="0">
                <a:hlinkClick r:id="rId6" tooltip="Farmaco"/>
              </a:rPr>
              <a:t>farmaco</a:t>
            </a:r>
            <a:r>
              <a:rPr lang="it-IT" sz="1400" dirty="0" smtClean="0"/>
              <a:t> </a:t>
            </a:r>
            <a:r>
              <a:rPr lang="it-IT" sz="1400" u="sng" dirty="0" smtClean="0">
                <a:hlinkClick r:id="rId7" tooltip="Vira"/>
              </a:rPr>
              <a:t>antivirale</a:t>
            </a:r>
            <a:r>
              <a:rPr lang="it-IT" sz="1400" dirty="0" smtClean="0"/>
              <a:t>, un derivato aciclico della </a:t>
            </a:r>
            <a:r>
              <a:rPr lang="it-IT" sz="1400" u="sng" dirty="0" err="1" smtClean="0">
                <a:hlinkClick r:id="rId8" tooltip="Guanosina"/>
              </a:rPr>
              <a:t>guanosina</a:t>
            </a:r>
            <a:r>
              <a:rPr lang="it-IT" sz="1400" dirty="0" smtClean="0"/>
              <a:t>, utilizzato nella terapia delle </a:t>
            </a:r>
            <a:r>
              <a:rPr lang="it-IT" sz="1400" u="sng" dirty="0" smtClean="0">
                <a:hlinkClick r:id="rId9" tooltip="Infezione"/>
              </a:rPr>
              <a:t>infezioni</a:t>
            </a:r>
            <a:r>
              <a:rPr lang="it-IT" sz="1400" dirty="0" smtClean="0"/>
              <a:t> da </a:t>
            </a:r>
            <a:r>
              <a:rPr lang="it-IT" sz="1400" u="sng" dirty="0" smtClean="0">
                <a:hlinkClick r:id="rId7" tooltip="Vira"/>
              </a:rPr>
              <a:t>virus</a:t>
            </a:r>
            <a:r>
              <a:rPr lang="it-IT" sz="1400" dirty="0" smtClean="0"/>
              <a:t> </a:t>
            </a:r>
            <a:r>
              <a:rPr lang="it-IT" sz="1400" u="sng" dirty="0" smtClean="0">
                <a:hlinkClick r:id="rId10" tooltip="Herpes simplex"/>
              </a:rPr>
              <a:t>Herpes simplex</a:t>
            </a:r>
            <a:r>
              <a:rPr lang="it-IT" sz="1400" dirty="0" smtClean="0"/>
              <a:t> (HSV) di tipo 1 e 2 e da </a:t>
            </a:r>
            <a:r>
              <a:rPr lang="it-IT" sz="1400" u="sng" dirty="0" smtClean="0">
                <a:hlinkClick r:id="rId11" tooltip="Virus varicella-zoster"/>
              </a:rPr>
              <a:t>virus varicella-zoster</a:t>
            </a:r>
            <a:r>
              <a:rPr lang="it-IT" sz="1400" dirty="0" smtClean="0"/>
              <a:t> . All'interno della </a:t>
            </a:r>
            <a:r>
              <a:rPr lang="it-IT" sz="1400" u="sng" dirty="0" smtClean="0">
                <a:hlinkClick r:id="rId12" tooltip="Cellula"/>
              </a:rPr>
              <a:t>cellula</a:t>
            </a:r>
            <a:r>
              <a:rPr lang="it-IT" sz="1400" dirty="0" smtClean="0"/>
              <a:t>, l'</a:t>
            </a:r>
            <a:r>
              <a:rPr lang="it-IT" sz="1400" dirty="0" err="1" smtClean="0"/>
              <a:t>aciclovir</a:t>
            </a:r>
            <a:r>
              <a:rPr lang="it-IT" sz="1400" dirty="0" smtClean="0"/>
              <a:t> viene </a:t>
            </a:r>
            <a:r>
              <a:rPr lang="it-IT" sz="1400" dirty="0" err="1" smtClean="0"/>
              <a:t>monofosforilato</a:t>
            </a:r>
            <a:r>
              <a:rPr lang="it-IT" sz="1400" dirty="0" smtClean="0"/>
              <a:t> grazie all'azione dell'</a:t>
            </a:r>
            <a:r>
              <a:rPr lang="it-IT" sz="1400" u="sng" dirty="0" smtClean="0">
                <a:hlinkClick r:id="rId13" tooltip="Enzima"/>
              </a:rPr>
              <a:t>enzima</a:t>
            </a:r>
            <a:r>
              <a:rPr lang="it-IT" sz="1400" dirty="0" smtClean="0"/>
              <a:t> </a:t>
            </a:r>
            <a:r>
              <a:rPr lang="it-IT" sz="1400" u="sng" dirty="0" smtClean="0">
                <a:hlinkClick r:id="rId14" tooltip="Timidina chinasi (pagina inesistente)"/>
              </a:rPr>
              <a:t>timidina chinasi</a:t>
            </a:r>
            <a:r>
              <a:rPr lang="it-IT" sz="1400" dirty="0" smtClean="0"/>
              <a:t>, il quale è codificato solamente dai virus erpetici e non dall'organismo. È per tale motivo che il farmaco agisce prevalentemente sulle cellule infettate.</a:t>
            </a:r>
            <a:br>
              <a:rPr lang="it-IT" sz="1400" dirty="0" smtClean="0"/>
            </a:br>
            <a:r>
              <a:rPr lang="it-IT" sz="1400" dirty="0" smtClean="0"/>
              <a:t>L'</a:t>
            </a:r>
            <a:r>
              <a:rPr lang="it-IT" sz="1400" dirty="0" err="1" smtClean="0"/>
              <a:t>aciclovir</a:t>
            </a:r>
            <a:r>
              <a:rPr lang="it-IT" sz="1400" dirty="0" smtClean="0"/>
              <a:t> </a:t>
            </a:r>
            <a:r>
              <a:rPr lang="it-IT" sz="1400" dirty="0" err="1" smtClean="0"/>
              <a:t>monofosfato</a:t>
            </a:r>
            <a:r>
              <a:rPr lang="it-IT" sz="1400" dirty="0" smtClean="0"/>
              <a:t> viene fosforilato nella forma </a:t>
            </a:r>
            <a:r>
              <a:rPr lang="it-IT" sz="1400" dirty="0" err="1" smtClean="0"/>
              <a:t>bifosfata</a:t>
            </a:r>
            <a:r>
              <a:rPr lang="it-IT" sz="1400" dirty="0" smtClean="0"/>
              <a:t> ed, infine, </a:t>
            </a:r>
            <a:r>
              <a:rPr lang="it-IT" sz="1400" dirty="0" err="1" smtClean="0"/>
              <a:t>trifosfata</a:t>
            </a:r>
            <a:r>
              <a:rPr lang="it-IT" sz="1400" dirty="0" smtClean="0"/>
              <a:t> dalle </a:t>
            </a:r>
            <a:r>
              <a:rPr lang="it-IT" sz="1400" u="sng" dirty="0" smtClean="0">
                <a:hlinkClick r:id="rId15" tooltip="Chinasi"/>
              </a:rPr>
              <a:t>chinasi</a:t>
            </a:r>
            <a:r>
              <a:rPr lang="it-IT" sz="1400" dirty="0" smtClean="0"/>
              <a:t> della cellulare. </a:t>
            </a:r>
            <a:br>
              <a:rPr lang="it-IT" sz="1400" dirty="0" smtClean="0"/>
            </a:br>
            <a:r>
              <a:rPr lang="it-IT" sz="1400" dirty="0" smtClean="0"/>
              <a:t>L'</a:t>
            </a:r>
            <a:r>
              <a:rPr lang="it-IT" sz="1400" dirty="0" err="1" smtClean="0"/>
              <a:t>aciclovir</a:t>
            </a:r>
            <a:r>
              <a:rPr lang="it-IT" sz="1400" dirty="0" smtClean="0"/>
              <a:t> </a:t>
            </a:r>
            <a:r>
              <a:rPr lang="it-IT" sz="1400" dirty="0" err="1" smtClean="0"/>
              <a:t>trifosfato</a:t>
            </a:r>
            <a:r>
              <a:rPr lang="it-IT" sz="1400" dirty="0" smtClean="0"/>
              <a:t> agisce da </a:t>
            </a:r>
            <a:r>
              <a:rPr lang="it-IT" sz="1400" u="sng" dirty="0" smtClean="0">
                <a:hlinkClick r:id="rId16" tooltip="Inibitore enzimatico"/>
              </a:rPr>
              <a:t>inibitore</a:t>
            </a:r>
            <a:r>
              <a:rPr lang="it-IT" sz="1400" dirty="0" smtClean="0"/>
              <a:t> competitivo con la </a:t>
            </a:r>
            <a:r>
              <a:rPr lang="it-IT" sz="1400" u="sng" dirty="0" err="1" smtClean="0">
                <a:hlinkClick r:id="rId17" tooltip="Desossiguanosina trifosfato (pagina inesistente)"/>
              </a:rPr>
              <a:t>desossiguanosina</a:t>
            </a:r>
            <a:r>
              <a:rPr lang="it-IT" sz="1400" u="sng" dirty="0" smtClean="0">
                <a:hlinkClick r:id="rId17" tooltip="Desossiguanosina trifosfato (pagina inesistente)"/>
              </a:rPr>
              <a:t> </a:t>
            </a:r>
            <a:r>
              <a:rPr lang="it-IT" sz="1400" u="sng" dirty="0" err="1" smtClean="0">
                <a:hlinkClick r:id="rId17" tooltip="Desossiguanosina trifosfato (pagina inesistente)"/>
              </a:rPr>
              <a:t>trifosfato</a:t>
            </a:r>
            <a:r>
              <a:rPr lang="it-IT" sz="1400" dirty="0" smtClean="0"/>
              <a:t> per la </a:t>
            </a:r>
            <a:r>
              <a:rPr lang="it-IT" sz="1400" u="sng" dirty="0" smtClean="0">
                <a:hlinkClick r:id="rId18" tooltip="DNA polimerasi"/>
              </a:rPr>
              <a:t>DNA polimerasi</a:t>
            </a:r>
            <a:r>
              <a:rPr lang="it-IT" sz="1400" dirty="0" smtClean="0"/>
              <a:t> virale, bloccandone l'azione.</a:t>
            </a:r>
            <a:r>
              <a:rPr lang="it-IT" sz="1400" dirty="0"/>
              <a:t> </a:t>
            </a:r>
            <a:r>
              <a:rPr lang="it-IT" sz="1400" dirty="0" smtClean="0"/>
              <a:t>L'</a:t>
            </a:r>
            <a:r>
              <a:rPr lang="it-IT" sz="1400" dirty="0" err="1" smtClean="0"/>
              <a:t>aciclovir</a:t>
            </a:r>
            <a:r>
              <a:rPr lang="it-IT" sz="1400" dirty="0" smtClean="0"/>
              <a:t> in forma </a:t>
            </a:r>
            <a:r>
              <a:rPr lang="it-IT" sz="1400" dirty="0" err="1" smtClean="0"/>
              <a:t>trifosforilata</a:t>
            </a:r>
            <a:r>
              <a:rPr lang="it-IT" sz="1400" dirty="0" smtClean="0"/>
              <a:t> può inoltre venir inserito nel DNA virale in crescita causandone la terminazione precoce a causa della mancanza del gruppo ossidrile (OH) in posizione 3’. </a:t>
            </a:r>
            <a:r>
              <a:rPr lang="it-IT" sz="1400" dirty="0" smtClean="0">
                <a:solidFill>
                  <a:srgbClr val="FF0000"/>
                </a:solidFill>
              </a:rPr>
              <a:t>La resistenza all'</a:t>
            </a:r>
            <a:r>
              <a:rPr lang="it-IT" sz="1400" dirty="0" err="1" smtClean="0">
                <a:solidFill>
                  <a:srgbClr val="FF0000"/>
                </a:solidFill>
              </a:rPr>
              <a:t>aciclovir</a:t>
            </a:r>
            <a:r>
              <a:rPr lang="it-IT" sz="1400" dirty="0" smtClean="0">
                <a:solidFill>
                  <a:srgbClr val="FF0000"/>
                </a:solidFill>
              </a:rPr>
              <a:t> può comparire a seguito di mutazioni della timidina chinasi o della DNA polimerasi virale.</a:t>
            </a:r>
            <a:r>
              <a:rPr lang="it-IT" sz="1400" dirty="0" smtClean="0"/>
              <a:t> Nella maggior parte dei casi la resistenza compare per alterazione della timidina chinasi il che determina la comparsa di resistenza crociata verso altri farmaci antivirali quali: </a:t>
            </a:r>
            <a:r>
              <a:rPr lang="it-IT" sz="1400" u="sng" dirty="0" err="1" smtClean="0">
                <a:hlinkClick r:id="rId19" tooltip="Valaciclovir"/>
              </a:rPr>
              <a:t>valaciclovir</a:t>
            </a:r>
            <a:r>
              <a:rPr lang="it-IT" sz="1400" dirty="0" smtClean="0"/>
              <a:t>, </a:t>
            </a:r>
            <a:r>
              <a:rPr lang="it-IT" sz="1400" u="sng" dirty="0" err="1" smtClean="0">
                <a:hlinkClick r:id="rId20" tooltip="Ganciclovir (pagina inesistente)"/>
              </a:rPr>
              <a:t>ganciclovir</a:t>
            </a:r>
            <a:r>
              <a:rPr lang="it-IT" sz="1400" dirty="0" smtClean="0"/>
              <a:t> e </a:t>
            </a:r>
            <a:r>
              <a:rPr lang="it-IT" sz="1400" u="sng" dirty="0" err="1" smtClean="0">
                <a:hlinkClick r:id="rId21" tooltip="Fanciclovir (pagina inesistente)"/>
              </a:rPr>
              <a:t>fanciclovir</a:t>
            </a:r>
            <a:r>
              <a:rPr lang="it-IT" sz="1400" u="sng" dirty="0" smtClean="0"/>
              <a:t>,</a:t>
            </a:r>
          </a:p>
          <a:p>
            <a:pPr algn="just"/>
            <a:endParaRPr lang="it-IT" sz="1400" u="sng" dirty="0" smtClean="0"/>
          </a:p>
          <a:p>
            <a:pPr algn="just"/>
            <a:r>
              <a:rPr lang="it-IT" sz="1400" dirty="0" smtClean="0"/>
              <a:t>Il </a:t>
            </a:r>
            <a:r>
              <a:rPr lang="it-IT" sz="1400" b="1" dirty="0" err="1" smtClean="0"/>
              <a:t>valaciclovir</a:t>
            </a:r>
            <a:r>
              <a:rPr lang="it-IT" sz="1400" dirty="0" smtClean="0"/>
              <a:t> (</a:t>
            </a:r>
            <a:r>
              <a:rPr lang="it-IT" sz="1400" i="1" dirty="0" err="1" smtClean="0"/>
              <a:t>Talovir</a:t>
            </a:r>
            <a:r>
              <a:rPr lang="it-IT" sz="1400" dirty="0" smtClean="0"/>
              <a:t>) è l'estere dell'</a:t>
            </a:r>
            <a:r>
              <a:rPr lang="it-IT" sz="1400" u="sng" dirty="0" err="1" smtClean="0">
                <a:hlinkClick r:id="rId22" tooltip="Aciclovir"/>
              </a:rPr>
              <a:t>aciclovir</a:t>
            </a:r>
            <a:r>
              <a:rPr lang="it-IT" sz="1400" dirty="0" smtClean="0"/>
              <a:t> con la          L-Valina, quindi può essere considerato come un </a:t>
            </a:r>
            <a:r>
              <a:rPr lang="it-IT" sz="1400" dirty="0" err="1" smtClean="0"/>
              <a:t>profarmaco</a:t>
            </a:r>
            <a:r>
              <a:rPr lang="it-IT" sz="1400" dirty="0" smtClean="0"/>
              <a:t>: infatti, dopo essere stato assorbito</a:t>
            </a:r>
            <a:r>
              <a:rPr lang="it-IT" sz="1400" dirty="0" smtClean="0">
                <a:solidFill>
                  <a:srgbClr val="FF0000"/>
                </a:solidFill>
              </a:rPr>
              <a:t>, viene convertito ad </a:t>
            </a:r>
            <a:r>
              <a:rPr lang="it-IT" sz="1400" dirty="0" err="1" smtClean="0">
                <a:solidFill>
                  <a:srgbClr val="FF0000"/>
                </a:solidFill>
              </a:rPr>
              <a:t>aciclovir</a:t>
            </a:r>
            <a:r>
              <a:rPr lang="it-IT" sz="1400" dirty="0" smtClean="0">
                <a:solidFill>
                  <a:srgbClr val="FF0000"/>
                </a:solidFill>
              </a:rPr>
              <a:t> per metabolizzazione enzimatica nel primo passaggio nel fegato.</a:t>
            </a:r>
            <a:r>
              <a:rPr lang="it-IT" sz="1400" dirty="0" smtClean="0"/>
              <a:t> La sua biodisponibilità per via orale è superiore a quella dell'</a:t>
            </a:r>
            <a:r>
              <a:rPr lang="it-IT" sz="1400" dirty="0" err="1" smtClean="0"/>
              <a:t>aciclovir</a:t>
            </a:r>
            <a:r>
              <a:rPr lang="it-IT" sz="1400" dirty="0" smtClean="0"/>
              <a:t> e ciò permette di ottenere concentrazioni plasmatiche di farmaco più elevate e quindi di somministrarlo meno frequentemente</a:t>
            </a:r>
          </a:p>
          <a:p>
            <a:pPr algn="just"/>
            <a:endParaRPr lang="it-IT" sz="1400" u="sng" dirty="0" smtClean="0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4427984" y="4206279"/>
            <a:ext cx="4716016" cy="2769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it-IT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Il </a:t>
            </a:r>
            <a:r>
              <a:rPr kumimoji="0" lang="it-IT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penciclovir</a:t>
            </a:r>
            <a:r>
              <a:rPr kumimoji="0" lang="it-IT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it-IT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kumimoji="0" lang="it-IT" sz="12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Ventavir</a:t>
            </a:r>
            <a:r>
              <a:rPr kumimoji="0" lang="it-IT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 viene utilizzato in formulazione topica (crema 1%,</a:t>
            </a:r>
            <a:r>
              <a:rPr kumimoji="0" lang="it-IT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mentre per via orale è scarsamente assorbito</a:t>
            </a:r>
            <a:r>
              <a:rPr kumimoji="0" lang="it-IT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Il </a:t>
            </a:r>
            <a:r>
              <a:rPr kumimoji="0" lang="it-IT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penciclovir</a:t>
            </a:r>
            <a:r>
              <a:rPr kumimoji="0" lang="it-IT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è un analogo </a:t>
            </a:r>
            <a:r>
              <a:rPr kumimoji="0" lang="it-IT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aciciclico</a:t>
            </a:r>
            <a:r>
              <a:rPr kumimoji="0" lang="it-IT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della </a:t>
            </a:r>
            <a:r>
              <a:rPr kumimoji="0" lang="it-IT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8" tooltip="Guanosina"/>
              </a:rPr>
              <a:t>guanosina</a:t>
            </a:r>
            <a:r>
              <a:rPr kumimoji="0" lang="it-IT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che viene fosforilato dalle chinasi virali ed incorporato nel </a:t>
            </a:r>
            <a:r>
              <a:rPr kumimoji="0" lang="it-IT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23" tooltip="DNA"/>
              </a:rPr>
              <a:t>DNA</a:t>
            </a:r>
            <a:r>
              <a:rPr kumimoji="0" lang="it-IT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virale in formazione. Tale effetto porta all'interruzione precoce della catena di DNA.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12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2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Il </a:t>
            </a:r>
            <a:r>
              <a:rPr lang="it-IT" sz="12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famciclovir</a:t>
            </a:r>
            <a:r>
              <a:rPr lang="it-IT" sz="12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 è il </a:t>
            </a:r>
            <a:r>
              <a:rPr lang="it-IT" sz="1200" dirty="0" err="1">
                <a:latin typeface="Arial" pitchFamily="34" charset="0"/>
                <a:ea typeface="Times New Roman" pitchFamily="18" charset="0"/>
                <a:cs typeface="Arial" pitchFamily="34" charset="0"/>
                <a:hlinkClick r:id="rId24" tooltip="Profarmaco"/>
              </a:rPr>
              <a:t>profarmaco</a:t>
            </a:r>
            <a:r>
              <a:rPr lang="it-IT" sz="12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 del </a:t>
            </a:r>
            <a:r>
              <a:rPr lang="it-IT" sz="12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6-deossi-</a:t>
            </a:r>
            <a:r>
              <a:rPr lang="it-IT" sz="1200" dirty="0" smtClean="0">
                <a:latin typeface="Arial" pitchFamily="34" charset="0"/>
                <a:ea typeface="Times New Roman" pitchFamily="18" charset="0"/>
                <a:cs typeface="Arial" pitchFamily="34" charset="0"/>
                <a:hlinkClick r:id="rId25" tooltip="Penciclovir"/>
              </a:rPr>
              <a:t>penciclovir</a:t>
            </a:r>
            <a:r>
              <a:rPr lang="it-IT" sz="12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lang="it-IT" sz="12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Assunto per via orale viene veicolato fino al fegato dove viene convertito nella sua forma attiva, il </a:t>
            </a:r>
            <a:r>
              <a:rPr lang="it-IT" sz="1200" u="sng" dirty="0" err="1">
                <a:solidFill>
                  <a:srgbClr val="0070C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penciclovir</a:t>
            </a:r>
            <a:r>
              <a:rPr lang="it-IT" sz="1200" u="sng" dirty="0">
                <a:solidFill>
                  <a:srgbClr val="0070C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lang="it-IT" sz="12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Uno volta entrato nelle cellule, il  </a:t>
            </a:r>
            <a:r>
              <a:rPr lang="it-IT" sz="1200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penciclovir</a:t>
            </a:r>
            <a:r>
              <a:rPr lang="it-IT" sz="12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, viene attivato per la </a:t>
            </a:r>
            <a:r>
              <a:rPr lang="it-IT" sz="1200" dirty="0">
                <a:latin typeface="Arial" pitchFamily="34" charset="0"/>
                <a:ea typeface="Times New Roman" pitchFamily="18" charset="0"/>
                <a:cs typeface="Arial" pitchFamily="34" charset="0"/>
                <a:hlinkClick r:id="rId26" tooltip="Fosforilazione"/>
              </a:rPr>
              <a:t>fosforilazione</a:t>
            </a:r>
            <a:r>
              <a:rPr lang="it-IT" sz="12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 catalizzata dalla </a:t>
            </a:r>
            <a:r>
              <a:rPr lang="it-IT" sz="1200" dirty="0">
                <a:latin typeface="Arial" pitchFamily="34" charset="0"/>
                <a:ea typeface="Times New Roman" pitchFamily="18" charset="0"/>
                <a:cs typeface="Arial" pitchFamily="34" charset="0"/>
                <a:hlinkClick r:id="rId27" tooltip="Timidina"/>
              </a:rPr>
              <a:t>timidina</a:t>
            </a:r>
            <a:r>
              <a:rPr lang="it-IT" sz="12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it-IT" sz="1200" dirty="0" err="1">
                <a:latin typeface="Arial" pitchFamily="34" charset="0"/>
                <a:ea typeface="Times New Roman" pitchFamily="18" charset="0"/>
                <a:cs typeface="Arial" pitchFamily="34" charset="0"/>
                <a:hlinkClick r:id="rId15" tooltip="Chinasi"/>
              </a:rPr>
              <a:t>chinasi</a:t>
            </a:r>
            <a:r>
              <a:rPr lang="it-IT" sz="12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 virus specifica.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882</TotalTime>
  <Words>529</Words>
  <Application>Microsoft Office PowerPoint</Application>
  <PresentationFormat>Presentazione su schermo (4:3)</PresentationFormat>
  <Paragraphs>60</Paragraphs>
  <Slides>12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8" baseType="lpstr">
      <vt:lpstr>Arial</vt:lpstr>
      <vt:lpstr>Calibri</vt:lpstr>
      <vt:lpstr>Symbol</vt:lpstr>
      <vt:lpstr>Times New Roman</vt:lpstr>
      <vt:lpstr>Wingdings</vt:lpstr>
      <vt:lpstr>Tema di Office</vt:lpstr>
      <vt:lpstr>FARMACI ANTIVIRALI </vt:lpstr>
      <vt:lpstr>Tappe del ciclo di replicazione dei virus bersaglio dei farmaci antivirali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Farmaci che agiscono sulla replicazione degli acidi nucleici  (DNA o RNA)  </vt:lpstr>
      <vt:lpstr>Meccanismo d’azione dell’acyclovir</vt:lpstr>
      <vt:lpstr>Farmaci antierpetici</vt:lpstr>
      <vt:lpstr>Presentazione standard di PowerPoint</vt:lpstr>
      <vt:lpstr>Presentazione standard di PowerPoint</vt:lpstr>
      <vt:lpstr>  La DNA-polimerasi RNA-dipendente (trascriptasi inversa) dei retrovirus è inibita da diversi analoghi dei nucleosidi dove il gruppo OH in posizione 3’ dello zucchero è sostituito con altri radicali (ad es. la Azidotimidina (AZT) dove il gruppo ossidrile della timidina é sostituito con un gruppo azidico-N3). L’azione antivirale dell’AZT si esplica una volta che questa è fosforilata, in successione, da tre chinasi cellulari.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Utente Windows</dc:creator>
  <cp:lastModifiedBy>Roberto Manservigi</cp:lastModifiedBy>
  <cp:revision>88</cp:revision>
  <dcterms:created xsi:type="dcterms:W3CDTF">2009-03-31T08:53:12Z</dcterms:created>
  <dcterms:modified xsi:type="dcterms:W3CDTF">2019-05-13T13:19:04Z</dcterms:modified>
</cp:coreProperties>
</file>