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16" r:id="rId2"/>
    <p:sldId id="518" r:id="rId3"/>
    <p:sldId id="517" r:id="rId4"/>
    <p:sldId id="520" r:id="rId5"/>
    <p:sldId id="519" r:id="rId6"/>
    <p:sldId id="522" r:id="rId7"/>
    <p:sldId id="545" r:id="rId8"/>
    <p:sldId id="544" r:id="rId9"/>
    <p:sldId id="498" r:id="rId10"/>
    <p:sldId id="521" r:id="rId11"/>
    <p:sldId id="524" r:id="rId12"/>
    <p:sldId id="523" r:id="rId13"/>
    <p:sldId id="550" r:id="rId14"/>
    <p:sldId id="553" r:id="rId15"/>
    <p:sldId id="551" r:id="rId16"/>
    <p:sldId id="500" r:id="rId17"/>
    <p:sldId id="552" r:id="rId18"/>
    <p:sldId id="559" r:id="rId19"/>
    <p:sldId id="560" r:id="rId20"/>
    <p:sldId id="556" r:id="rId2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autoAdjust="0"/>
    <p:restoredTop sz="94660"/>
  </p:normalViewPr>
  <p:slideViewPr>
    <p:cSldViewPr>
      <p:cViewPr varScale="1">
        <p:scale>
          <a:sx n="82" d="100"/>
          <a:sy n="82" d="100"/>
        </p:scale>
        <p:origin x="123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F7C09BE7-7F22-49E3-BBCF-4B469003CCE0}" type="datetimeFigureOut">
              <a:rPr lang="it-IT"/>
              <a:pPr>
                <a:defRPr/>
              </a:pPr>
              <a:t>06/05/2019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5BD75755-4D69-4F9D-B4B6-5572C5D0FAB2}" type="slidenum">
              <a:rPr lang="it-IT"/>
              <a:pPr>
                <a:defRPr/>
              </a:pPr>
              <a:t>‹N›</a:t>
            </a:fld>
            <a:endParaRPr lang="it-IT"/>
          </a:p>
        </p:txBody>
      </p:sp>
    </p:spTree>
    <p:extLst>
      <p:ext uri="{BB962C8B-B14F-4D97-AF65-F5344CB8AC3E}">
        <p14:creationId xmlns:p14="http://schemas.microsoft.com/office/powerpoint/2010/main" val="28848834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5BD75755-4D69-4F9D-B4B6-5572C5D0FAB2}" type="slidenum">
              <a:rPr lang="it-IT" smtClean="0"/>
              <a:pPr>
                <a:defRPr/>
              </a:pPr>
              <a:t>2</a:t>
            </a:fld>
            <a:endParaRPr lang="it-IT"/>
          </a:p>
        </p:txBody>
      </p:sp>
    </p:spTree>
    <p:extLst>
      <p:ext uri="{BB962C8B-B14F-4D97-AF65-F5344CB8AC3E}">
        <p14:creationId xmlns:p14="http://schemas.microsoft.com/office/powerpoint/2010/main" val="234416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E32DFE8-1462-42ED-A3B6-5545DC08BF67}"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8023E59-6A6C-4143-A1AC-BBAFC12F194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78CE7A-3BFD-48B6-B19D-F7D5C2F79AF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A22FD54-6BB8-4C4D-B1AD-55F7C4261CA7}"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BA7AD80-0B86-454B-AAD7-51EF30308969}"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E024866-4B59-48B2-946C-C95AD953D89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14BBCCC-75CB-4544-82AD-0D8D77DC778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90B8311-FCFA-4E4A-A774-49736A32E7B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B929481-598B-49C6-A396-7E6AEFAECA4C}"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87D0D32-C489-4FEC-A9EB-D390DB6679AC}"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BD0FB06-1A67-4725-BE9A-CB212A6E6E65}"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165298D-7D70-4003-93D1-4F5104E34A2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t.wikipedia.org/wiki/Vaccinazione"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www.salute.gov.it/portale/vaccinazioni/dettaglioContenutiVaccinazioni.jsp?lingua=italiano&amp;id=4824&amp;area=vaccinazioni&amp;menu=vuoto" TargetMode="External"/><Relationship Id="rId2" Type="http://schemas.openxmlformats.org/officeDocument/2006/relationships/hyperlink" Target="http://www.trovanorme.salute.gov.it/norme/dettaglioAtto?id=5818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it.wikipedia.org/wiki/Reazione_di_Schick" TargetMode="External"/><Relationship Id="rId3" Type="http://schemas.openxmlformats.org/officeDocument/2006/relationships/hyperlink" Target="https://it.wikipedia.org/wiki/Tetano" TargetMode="External"/><Relationship Id="rId7" Type="http://schemas.openxmlformats.org/officeDocument/2006/relationships/hyperlink" Target="https://it.wikipedia.org/wiki/Epatite_B"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s://it.wikipedia.org/wiki/Poliomielite" TargetMode="External"/><Relationship Id="rId5" Type="http://schemas.openxmlformats.org/officeDocument/2006/relationships/hyperlink" Target="https://it.wikipedia.org/wiki/Haemophilus_influenzae" TargetMode="External"/><Relationship Id="rId4" Type="http://schemas.openxmlformats.org/officeDocument/2006/relationships/hyperlink" Target="https://it.wikipedia.org/wiki/Pertos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a:xfrm>
            <a:off x="457200" y="274638"/>
            <a:ext cx="8229600" cy="561975"/>
          </a:xfrm>
        </p:spPr>
        <p:txBody>
          <a:bodyPr/>
          <a:lstStyle/>
          <a:p>
            <a:r>
              <a:rPr lang="it-IT" sz="2800" b="1" smtClean="0"/>
              <a:t>Vaccini di nuova o “seconda generazione”</a:t>
            </a:r>
          </a:p>
        </p:txBody>
      </p:sp>
      <p:sp>
        <p:nvSpPr>
          <p:cNvPr id="10243" name="Segnaposto contenuto 2"/>
          <p:cNvSpPr>
            <a:spLocks noGrp="1"/>
          </p:cNvSpPr>
          <p:nvPr>
            <p:ph idx="1"/>
          </p:nvPr>
        </p:nvSpPr>
        <p:spPr>
          <a:xfrm>
            <a:off x="250825" y="1196752"/>
            <a:ext cx="8497888" cy="5327922"/>
          </a:xfrm>
        </p:spPr>
        <p:txBody>
          <a:bodyPr/>
          <a:lstStyle/>
          <a:p>
            <a:pPr algn="just">
              <a:buFontTx/>
              <a:buNone/>
            </a:pPr>
            <a:r>
              <a:rPr lang="it-IT" sz="2000" dirty="0" smtClean="0"/>
              <a:t>	</a:t>
            </a:r>
            <a:r>
              <a:rPr lang="it-IT" sz="2800" dirty="0" smtClean="0"/>
              <a:t>Questi vaccini sono preparati con l’impiego di proteine “</a:t>
            </a:r>
            <a:r>
              <a:rPr lang="it-IT" sz="2800" dirty="0" err="1" smtClean="0"/>
              <a:t>carrier</a:t>
            </a:r>
            <a:r>
              <a:rPr lang="it-IT" sz="2800" dirty="0" smtClean="0"/>
              <a:t>” o con tecniche di ingegneria genetica e del DNA ricombinate, e comprendono :</a:t>
            </a:r>
          </a:p>
          <a:p>
            <a:pPr algn="just"/>
            <a:r>
              <a:rPr lang="it-IT" sz="2800" b="1" dirty="0" smtClean="0"/>
              <a:t>anatossine modificate geneticamente</a:t>
            </a:r>
          </a:p>
          <a:p>
            <a:pPr algn="just"/>
            <a:r>
              <a:rPr lang="it-IT" sz="2800" b="1" dirty="0" smtClean="0"/>
              <a:t>vaccini coniugati, </a:t>
            </a:r>
          </a:p>
          <a:p>
            <a:pPr algn="just"/>
            <a:r>
              <a:rPr lang="it-IT" sz="2800" b="1" dirty="0" smtClean="0"/>
              <a:t>vaccini peptidici, </a:t>
            </a:r>
          </a:p>
          <a:p>
            <a:pPr algn="just"/>
            <a:r>
              <a:rPr lang="it-IT" sz="2800" b="1" dirty="0" smtClean="0"/>
              <a:t>vaccini a </a:t>
            </a:r>
            <a:r>
              <a:rPr lang="it-IT" sz="2800" b="1" dirty="0" err="1" smtClean="0"/>
              <a:t>subunità</a:t>
            </a:r>
            <a:r>
              <a:rPr lang="it-IT" sz="2800" b="1" dirty="0" smtClean="0"/>
              <a:t>, </a:t>
            </a:r>
          </a:p>
          <a:p>
            <a:pPr algn="just"/>
            <a:r>
              <a:rPr lang="it-IT" sz="2800" b="1" dirty="0" smtClean="0"/>
              <a:t>vaccini a DNA, </a:t>
            </a:r>
          </a:p>
          <a:p>
            <a:pPr algn="just"/>
            <a:r>
              <a:rPr lang="it-IT" sz="2800" b="1" dirty="0" smtClean="0"/>
              <a:t>vaccini con vettori vivi ricombinanti (batterici o virali).</a:t>
            </a:r>
          </a:p>
          <a:p>
            <a:pPr algn="just"/>
            <a:r>
              <a:rPr lang="it-IT" sz="2800" b="1" i="1" dirty="0"/>
              <a:t>r</a:t>
            </a:r>
            <a:r>
              <a:rPr lang="it-IT" sz="2800" b="1" i="1" dirty="0" smtClean="0"/>
              <a:t>everse </a:t>
            </a:r>
            <a:r>
              <a:rPr lang="it-IT" sz="2800" b="1" i="1" dirty="0" err="1" smtClean="0"/>
              <a:t>vaccinology</a:t>
            </a:r>
            <a:endParaRPr lang="it-IT" sz="2800" b="1" i="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457200" y="274638"/>
            <a:ext cx="8229600" cy="850900"/>
          </a:xfrm>
        </p:spPr>
        <p:txBody>
          <a:bodyPr/>
          <a:lstStyle/>
          <a:p>
            <a:r>
              <a:rPr lang="it-IT" sz="2400" b="1" smtClean="0"/>
              <a:t>Adiuvanti per il potenziamento dei vaccini costituiti da peptidi o sub-unità </a:t>
            </a:r>
          </a:p>
        </p:txBody>
      </p:sp>
      <p:pic>
        <p:nvPicPr>
          <p:cNvPr id="17411" name="Picture 2" descr="C:\Users\Manservigi\Documents\Scansioni personali\scansione0503.tif"/>
          <p:cNvPicPr>
            <a:picLocks noGrp="1" noChangeAspect="1" noChangeArrowheads="1"/>
          </p:cNvPicPr>
          <p:nvPr>
            <p:ph idx="1"/>
          </p:nvPr>
        </p:nvPicPr>
        <p:blipFill>
          <a:blip r:embed="rId2" cstate="print"/>
          <a:srcRect t="7790"/>
          <a:stretch>
            <a:fillRect/>
          </a:stretch>
        </p:blipFill>
        <p:spPr>
          <a:xfrm>
            <a:off x="4398963" y="1270000"/>
            <a:ext cx="4494212" cy="5111750"/>
          </a:xfrm>
          <a:noFill/>
        </p:spPr>
      </p:pic>
      <p:sp>
        <p:nvSpPr>
          <p:cNvPr id="17412" name="CasellaDiTesto 4"/>
          <p:cNvSpPr txBox="1">
            <a:spLocks noChangeArrowheads="1"/>
          </p:cNvSpPr>
          <p:nvPr/>
        </p:nvSpPr>
        <p:spPr bwMode="auto">
          <a:xfrm>
            <a:off x="250825" y="1484313"/>
            <a:ext cx="4105275" cy="5016758"/>
          </a:xfrm>
          <a:prstGeom prst="rect">
            <a:avLst/>
          </a:prstGeom>
          <a:noFill/>
          <a:ln w="9525">
            <a:noFill/>
            <a:miter lim="800000"/>
            <a:headEnd/>
            <a:tailEnd/>
          </a:ln>
        </p:spPr>
        <p:txBody>
          <a:bodyPr>
            <a:spAutoFit/>
          </a:bodyPr>
          <a:lstStyle/>
          <a:p>
            <a:pPr algn="just"/>
            <a:r>
              <a:rPr lang="it-IT" sz="1600" dirty="0"/>
              <a:t>Data la scarsa </a:t>
            </a:r>
            <a:r>
              <a:rPr lang="it-IT" sz="1600" dirty="0" err="1"/>
              <a:t>immunogenicità</a:t>
            </a:r>
            <a:r>
              <a:rPr lang="it-IT" sz="1600" dirty="0"/>
              <a:t> dei vaccini  a peptidi e la scarsa efficacia dei vaccini a sub-unità di indurre una risposta </a:t>
            </a:r>
            <a:r>
              <a:rPr lang="it-IT" sz="1600" dirty="0" err="1"/>
              <a:t>cellulo-mediata</a:t>
            </a:r>
            <a:r>
              <a:rPr lang="it-IT" sz="1600" dirty="0"/>
              <a:t>  si sono sviluppate nuove tecnologie, come: (a) </a:t>
            </a:r>
            <a:r>
              <a:rPr lang="it-IT" sz="1600" b="1" dirty="0"/>
              <a:t>complessi antigene –anticorpo su matrice solida </a:t>
            </a:r>
            <a:r>
              <a:rPr lang="it-IT" sz="1600" dirty="0"/>
              <a:t>che espongono </a:t>
            </a:r>
            <a:r>
              <a:rPr lang="it-IT" sz="1600" dirty="0" err="1"/>
              <a:t>epitopi</a:t>
            </a:r>
            <a:r>
              <a:rPr lang="it-IT" sz="1600" dirty="0"/>
              <a:t> </a:t>
            </a:r>
            <a:r>
              <a:rPr lang="it-IT" sz="1600" dirty="0" smtClean="0"/>
              <a:t>sia </a:t>
            </a:r>
            <a:r>
              <a:rPr lang="it-IT" sz="1600" dirty="0"/>
              <a:t>per linfociti T che per linfociti B, (</a:t>
            </a:r>
            <a:r>
              <a:rPr lang="it-IT" sz="1600" dirty="0" err="1"/>
              <a:t>b</a:t>
            </a:r>
            <a:r>
              <a:rPr lang="it-IT" sz="1600" dirty="0"/>
              <a:t>) l’impiego di vescicole lipidiche (liposomi) o di immunostimolanti (</a:t>
            </a:r>
            <a:r>
              <a:rPr lang="it-IT" sz="1600" i="1" dirty="0" err="1"/>
              <a:t>immunostimulating</a:t>
            </a:r>
            <a:r>
              <a:rPr lang="it-IT" sz="1600" i="1" dirty="0"/>
              <a:t> </a:t>
            </a:r>
            <a:r>
              <a:rPr lang="it-IT" sz="1600" i="1" dirty="0" err="1"/>
              <a:t>complex</a:t>
            </a:r>
            <a:r>
              <a:rPr lang="it-IT" sz="1600" dirty="0" err="1"/>
              <a:t>-i</a:t>
            </a:r>
            <a:r>
              <a:rPr lang="it-IT" sz="1600" b="1" dirty="0" err="1"/>
              <a:t>scom</a:t>
            </a:r>
            <a:r>
              <a:rPr lang="it-IT" sz="1600" dirty="0"/>
              <a:t>). I liposomi sono delle vescicole, con una struttura che imita quella delle membrane cellulari, che possono incorporare sub-unità proteiche e veicolarle direttamente alle cellule del sistema immunitario. Gli </a:t>
            </a:r>
            <a:r>
              <a:rPr lang="it-IT" sz="1600" dirty="0" err="1"/>
              <a:t>iscom</a:t>
            </a:r>
            <a:r>
              <a:rPr lang="it-IT" sz="1600" dirty="0"/>
              <a:t> vengono preparati mescolando un </a:t>
            </a:r>
            <a:r>
              <a:rPr lang="it-IT" sz="1600" dirty="0" smtClean="0"/>
              <a:t>glicoside, </a:t>
            </a:r>
            <a:r>
              <a:rPr lang="it-IT" sz="1600" b="1" dirty="0" err="1" smtClean="0">
                <a:solidFill>
                  <a:srgbClr val="FF0000"/>
                </a:solidFill>
              </a:rPr>
              <a:t>Quil</a:t>
            </a:r>
            <a:r>
              <a:rPr lang="it-IT" sz="1600" b="1" dirty="0" smtClean="0">
                <a:solidFill>
                  <a:srgbClr val="FF0000"/>
                </a:solidFill>
              </a:rPr>
              <a:t> A-saponina, </a:t>
            </a:r>
            <a:r>
              <a:rPr lang="it-IT" sz="1600" dirty="0" smtClean="0"/>
              <a:t>derivato dalla corteccia di una pianta (</a:t>
            </a:r>
            <a:r>
              <a:rPr lang="it-IT" sz="1600" dirty="0" err="1"/>
              <a:t>Quillaja</a:t>
            </a:r>
            <a:r>
              <a:rPr lang="it-IT" sz="1600" dirty="0"/>
              <a:t> saponaria </a:t>
            </a:r>
            <a:r>
              <a:rPr lang="it-IT" sz="1600" dirty="0" smtClean="0"/>
              <a:t>Molina), con </a:t>
            </a:r>
            <a:r>
              <a:rPr lang="it-IT" sz="1600" dirty="0"/>
              <a:t>lipidi e glicoproteine derivati da </a:t>
            </a:r>
            <a:r>
              <a:rPr lang="it-IT" sz="1600" dirty="0" err="1"/>
              <a:t>pericapsidi</a:t>
            </a:r>
            <a:r>
              <a:rPr lang="it-IT" sz="1600" dirty="0"/>
              <a:t> </a:t>
            </a:r>
            <a:r>
              <a:rPr lang="it-IT" sz="1600" dirty="0" smtClean="0"/>
              <a:t>virali. </a:t>
            </a:r>
            <a:endParaRPr lang="it-IT"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a:xfrm>
            <a:off x="457200" y="44624"/>
            <a:ext cx="8229600" cy="419100"/>
          </a:xfrm>
        </p:spPr>
        <p:txBody>
          <a:bodyPr/>
          <a:lstStyle/>
          <a:p>
            <a:r>
              <a:rPr lang="it-IT" sz="2800" b="1" dirty="0" smtClean="0"/>
              <a:t>Vaccini genetici o a DNA nudo</a:t>
            </a:r>
          </a:p>
        </p:txBody>
      </p:sp>
      <p:sp>
        <p:nvSpPr>
          <p:cNvPr id="18435" name="CasellaDiTesto 3"/>
          <p:cNvSpPr txBox="1">
            <a:spLocks noChangeArrowheads="1"/>
          </p:cNvSpPr>
          <p:nvPr/>
        </p:nvSpPr>
        <p:spPr bwMode="auto">
          <a:xfrm>
            <a:off x="0" y="548680"/>
            <a:ext cx="5868144" cy="3939540"/>
          </a:xfrm>
          <a:prstGeom prst="rect">
            <a:avLst/>
          </a:prstGeom>
          <a:noFill/>
          <a:ln w="9525">
            <a:noFill/>
            <a:miter lim="800000"/>
            <a:headEnd/>
            <a:tailEnd/>
          </a:ln>
        </p:spPr>
        <p:txBody>
          <a:bodyPr wrap="square">
            <a:spAutoFit/>
          </a:bodyPr>
          <a:lstStyle/>
          <a:p>
            <a:pPr algn="just"/>
            <a:r>
              <a:rPr lang="it-IT" sz="1300" dirty="0"/>
              <a:t>Nei vaccini genetici il gene d’interesse (batterico o virale) viene (a) introdotto (clonato) in un plasmide batterico, (b) il plasmide ricombinante viene amplificato in cellule procariotiche (</a:t>
            </a:r>
            <a:r>
              <a:rPr lang="it-IT" sz="1300" i="1" dirty="0"/>
              <a:t>es</a:t>
            </a:r>
            <a:r>
              <a:rPr lang="it-IT" sz="1300" i="1" dirty="0" smtClean="0"/>
              <a:t>. Escherichia </a:t>
            </a:r>
            <a:r>
              <a:rPr lang="it-IT" sz="1300" i="1" dirty="0"/>
              <a:t>coli) </a:t>
            </a:r>
            <a:r>
              <a:rPr lang="it-IT" sz="1300" dirty="0"/>
              <a:t>e (c) il DNA ricombinante viene purificato in apposite colonne cromatografiche di affinità. Il DNA ricombinante viene utilizzato come vaccino somministrandolo (a) </a:t>
            </a:r>
            <a:r>
              <a:rPr lang="it-IT" sz="1300" b="1" dirty="0"/>
              <a:t>per via intramuscolare, </a:t>
            </a:r>
            <a:r>
              <a:rPr lang="it-IT" sz="1300" dirty="0"/>
              <a:t>(b) per </a:t>
            </a:r>
            <a:r>
              <a:rPr lang="it-IT" sz="1300" b="1" dirty="0"/>
              <a:t>via intradermica associato a microscopiche particelle inerti </a:t>
            </a:r>
            <a:r>
              <a:rPr lang="it-IT" sz="1300" dirty="0"/>
              <a:t>(oro colloidale), che vengono inviate ad elevata velocità all’interno della superficie cutanea mediante l’utilizzo di specifici strumenti  (</a:t>
            </a:r>
            <a:r>
              <a:rPr lang="it-IT" sz="1300" i="1" dirty="0"/>
              <a:t>gene </a:t>
            </a:r>
            <a:r>
              <a:rPr lang="it-IT" sz="1300" i="1" dirty="0" err="1"/>
              <a:t>gun</a:t>
            </a:r>
            <a:r>
              <a:rPr lang="it-IT" sz="1300" dirty="0" smtClean="0"/>
              <a:t>). </a:t>
            </a:r>
            <a:r>
              <a:rPr lang="it-IT" sz="1400" dirty="0"/>
              <a:t>Q</a:t>
            </a:r>
            <a:r>
              <a:rPr lang="it-IT" sz="1400" dirty="0" smtClean="0"/>
              <a:t>ueste </a:t>
            </a:r>
            <a:r>
              <a:rPr lang="it-IT" sz="1400" dirty="0"/>
              <a:t>particelle sono in grado di attraversare la membrana citoplasmatica e quella nucleare rilasciando il DNA nel nucleo delle cellule del tessuto </a:t>
            </a:r>
            <a:r>
              <a:rPr lang="it-IT" sz="1400" dirty="0" smtClean="0"/>
              <a:t>bersaglio,</a:t>
            </a:r>
            <a:r>
              <a:rPr lang="it-IT" sz="1400" dirty="0"/>
              <a:t> </a:t>
            </a:r>
            <a:r>
              <a:rPr lang="it-IT" sz="1300" dirty="0" smtClean="0"/>
              <a:t>o</a:t>
            </a:r>
            <a:r>
              <a:rPr lang="it-IT" sz="1300" dirty="0"/>
              <a:t>, (c) </a:t>
            </a:r>
            <a:r>
              <a:rPr lang="it-IT" sz="1300" b="1" dirty="0"/>
              <a:t>per via intradermica associato a liposomi</a:t>
            </a:r>
            <a:r>
              <a:rPr lang="it-IT" sz="1300" dirty="0"/>
              <a:t>. L’inoculazione dei plasmidi ricombinanti in esperimenti preclinici (animali da laboratorio) e clinici (piccoli gruppi di individui volontari) ha dimostrato la capacità delle cellule ospiti di esprimere il gene esogeno e di evocare sia  la produzione di anticorpi (immunità umorale) che di cellule citotossiche (immunità </a:t>
            </a:r>
            <a:r>
              <a:rPr lang="it-IT" sz="1300" dirty="0" err="1"/>
              <a:t>cellulo</a:t>
            </a:r>
            <a:r>
              <a:rPr lang="it-IT" sz="1300" dirty="0"/>
              <a:t>-mediata). Attualmente, numerose ricerche sono in corso per aumentare il carattere immunogeno dei vaccini genetici attraverso il contemporaneo inserimento, nel plasmide, assieme al gene d’interesse anche di geni codificanti per specifiche citochine e/o </a:t>
            </a:r>
            <a:r>
              <a:rPr lang="it-IT" sz="1300" dirty="0" err="1"/>
              <a:t>chemochine</a:t>
            </a:r>
            <a:r>
              <a:rPr lang="it-IT" sz="1300" dirty="0"/>
              <a:t>.</a:t>
            </a:r>
          </a:p>
        </p:txBody>
      </p:sp>
      <p:pic>
        <p:nvPicPr>
          <p:cNvPr id="18436" name="Picture 4" descr="C:\Users\Manservigi\Documents\Scansioni personali\scansione0504.tif"/>
          <p:cNvPicPr>
            <a:picLocks noChangeAspect="1" noChangeArrowheads="1"/>
          </p:cNvPicPr>
          <p:nvPr/>
        </p:nvPicPr>
        <p:blipFill>
          <a:blip r:embed="rId2" cstate="print"/>
          <a:srcRect t="16151" r="5695"/>
          <a:stretch>
            <a:fillRect/>
          </a:stretch>
        </p:blipFill>
        <p:spPr bwMode="auto">
          <a:xfrm>
            <a:off x="35496" y="4503750"/>
            <a:ext cx="9058275" cy="2243138"/>
          </a:xfrm>
          <a:prstGeom prst="rect">
            <a:avLst/>
          </a:prstGeom>
          <a:noFill/>
          <a:ln w="9525">
            <a:noFill/>
            <a:miter lim="800000"/>
            <a:headEnd/>
            <a:tailEnd/>
          </a:ln>
        </p:spPr>
      </p:pic>
      <p:pic>
        <p:nvPicPr>
          <p:cNvPr id="2050" name="Picture 2" descr="Risultati immagini per gene gun"/>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8885" r="3750" b="-2099"/>
          <a:stretch/>
        </p:blipFill>
        <p:spPr bwMode="auto">
          <a:xfrm>
            <a:off x="5913580" y="1268760"/>
            <a:ext cx="3194924" cy="2639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a:xfrm>
            <a:off x="457200" y="44450"/>
            <a:ext cx="8229600" cy="490538"/>
          </a:xfrm>
        </p:spPr>
        <p:txBody>
          <a:bodyPr/>
          <a:lstStyle/>
          <a:p>
            <a:r>
              <a:rPr lang="it-IT" sz="2800" b="1" smtClean="0"/>
              <a:t>Vaccini vivi ricombinanti o vettori vaccinici</a:t>
            </a:r>
          </a:p>
        </p:txBody>
      </p:sp>
      <p:sp>
        <p:nvSpPr>
          <p:cNvPr id="19459" name="CasellaDiTesto 3"/>
          <p:cNvSpPr txBox="1">
            <a:spLocks noChangeArrowheads="1"/>
          </p:cNvSpPr>
          <p:nvPr/>
        </p:nvSpPr>
        <p:spPr bwMode="auto">
          <a:xfrm>
            <a:off x="179388" y="836613"/>
            <a:ext cx="3600450" cy="5909310"/>
          </a:xfrm>
          <a:prstGeom prst="rect">
            <a:avLst/>
          </a:prstGeom>
          <a:noFill/>
          <a:ln w="9525">
            <a:noFill/>
            <a:miter lim="800000"/>
            <a:headEnd/>
            <a:tailEnd/>
          </a:ln>
        </p:spPr>
        <p:txBody>
          <a:bodyPr>
            <a:spAutoFit/>
          </a:bodyPr>
          <a:lstStyle/>
          <a:p>
            <a:pPr algn="just"/>
            <a:r>
              <a:rPr lang="it-IT" sz="1400" dirty="0"/>
              <a:t>Vaccini vivi ricombinanti possono essere ottenuti  a partire da microrganismi (virus o batteri) non patogeni, o resi tali mediante le tecniche del DNA ricombinante. </a:t>
            </a:r>
            <a:r>
              <a:rPr lang="it-IT" sz="1400" dirty="0">
                <a:solidFill>
                  <a:srgbClr val="FF0000"/>
                </a:solidFill>
              </a:rPr>
              <a:t>Nel genoma del vettore microbico si introducono i geni di altri patogeni (geni esogeni o eterologhi) </a:t>
            </a:r>
            <a:r>
              <a:rPr lang="it-IT" sz="1400" dirty="0"/>
              <a:t>che esprimono antigeni con caratteristiche e modalità simili a quelle dell’infezione naturale e che pertanto stimolano risposte immunitarie sia di tipo umorale che cellulare. </a:t>
            </a:r>
            <a:r>
              <a:rPr lang="it-IT" sz="1400" dirty="0" smtClean="0"/>
              <a:t>Uno dei vettori utilizzati </a:t>
            </a:r>
            <a:r>
              <a:rPr lang="it-IT" sz="1400" dirty="0"/>
              <a:t>è il </a:t>
            </a:r>
            <a:r>
              <a:rPr lang="it-IT" sz="1400" i="1" dirty="0" err="1"/>
              <a:t>Vaccinia</a:t>
            </a:r>
            <a:r>
              <a:rPr lang="it-IT" sz="1400" i="1" dirty="0"/>
              <a:t> virus</a:t>
            </a:r>
            <a:r>
              <a:rPr lang="it-IT" sz="1400" dirty="0"/>
              <a:t> (o virus vaccinico) che, oltre aver permesso di debellare il vaiolo, ha assunto nuova importanza nelle </a:t>
            </a:r>
            <a:r>
              <a:rPr lang="it-IT" sz="1400" dirty="0" smtClean="0"/>
              <a:t>biotecnologie </a:t>
            </a:r>
            <a:r>
              <a:rPr lang="it-IT" sz="1400" dirty="0"/>
              <a:t>come vettore di geni eterologhi. Il </a:t>
            </a:r>
            <a:r>
              <a:rPr lang="it-IT" sz="1400" i="1" dirty="0" err="1"/>
              <a:t>Vaccinia</a:t>
            </a:r>
            <a:r>
              <a:rPr lang="it-IT" sz="1400" i="1" dirty="0"/>
              <a:t> virus  </a:t>
            </a:r>
            <a:r>
              <a:rPr lang="it-IT" sz="1400" dirty="0"/>
              <a:t>appartiene alla famiglia dei </a:t>
            </a:r>
            <a:r>
              <a:rPr lang="it-IT" sz="1400" dirty="0" err="1"/>
              <a:t>poxvirus</a:t>
            </a:r>
            <a:r>
              <a:rPr lang="it-IT" sz="1400" dirty="0"/>
              <a:t> e possiede un genoma a DNA a doppia elica di 187 </a:t>
            </a:r>
            <a:r>
              <a:rPr lang="it-IT" sz="1400" dirty="0" err="1"/>
              <a:t>kbp</a:t>
            </a:r>
            <a:r>
              <a:rPr lang="it-IT" sz="1400" dirty="0"/>
              <a:t>. Il gene eterologo viene introdotto nel genoma virale mediante ricombinazione omologa </a:t>
            </a:r>
            <a:r>
              <a:rPr lang="it-IT" sz="1400" dirty="0" smtClean="0"/>
              <a:t>nella cellula ospite </a:t>
            </a:r>
            <a:r>
              <a:rPr lang="it-IT" sz="1400" dirty="0"/>
              <a:t>per ottenere un vettore ricombinante, che viene utilizzato come vaccino. </a:t>
            </a:r>
            <a:r>
              <a:rPr lang="it-IT" sz="1400" i="1" dirty="0" err="1"/>
              <a:t>Vaccinia</a:t>
            </a:r>
            <a:r>
              <a:rPr lang="it-IT" sz="1400" i="1" dirty="0"/>
              <a:t> virus </a:t>
            </a:r>
            <a:r>
              <a:rPr lang="it-IT" sz="1400" dirty="0"/>
              <a:t>ingegnerizzati che esprimono antigeni di HIV, virus dell’epatite B e C, </a:t>
            </a:r>
            <a:r>
              <a:rPr lang="it-IT" sz="1400" dirty="0" err="1"/>
              <a:t>etc</a:t>
            </a:r>
            <a:r>
              <a:rPr lang="it-IT" sz="1400" dirty="0"/>
              <a:t> sono attualmente in fase sperimentale.</a:t>
            </a:r>
            <a:endParaRPr lang="it-IT" sz="1400" i="1" dirty="0"/>
          </a:p>
        </p:txBody>
      </p:sp>
      <p:sp>
        <p:nvSpPr>
          <p:cNvPr id="19460" name="CasellaDiTesto 4"/>
          <p:cNvSpPr txBox="1">
            <a:spLocks noChangeArrowheads="1"/>
          </p:cNvSpPr>
          <p:nvPr/>
        </p:nvSpPr>
        <p:spPr bwMode="auto">
          <a:xfrm>
            <a:off x="4211638" y="5027613"/>
            <a:ext cx="4824412" cy="1785937"/>
          </a:xfrm>
          <a:prstGeom prst="rect">
            <a:avLst/>
          </a:prstGeom>
          <a:noFill/>
          <a:ln w="9525">
            <a:noFill/>
            <a:miter lim="800000"/>
            <a:headEnd/>
            <a:tailEnd/>
          </a:ln>
        </p:spPr>
        <p:txBody>
          <a:bodyPr>
            <a:spAutoFit/>
          </a:bodyPr>
          <a:lstStyle/>
          <a:p>
            <a:pPr algn="just"/>
            <a:r>
              <a:rPr lang="it-IT" sz="1100"/>
              <a:t>Costruzione di un vettore vaccinico.</a:t>
            </a:r>
            <a:r>
              <a:rPr lang="it-IT" sz="1100" b="1"/>
              <a:t> (a) </a:t>
            </a:r>
            <a:r>
              <a:rPr lang="it-IT" sz="1100"/>
              <a:t>Si inserisce, in un plasmide, il gene codificante per la proteina immunogena, a valle di un promotore (p) e all’interno di un gene non essenziale del virus (gene per la timidina-chinasi-TK). </a:t>
            </a:r>
            <a:r>
              <a:rPr lang="it-IT" sz="1100" b="1"/>
              <a:t>(b) </a:t>
            </a:r>
            <a:r>
              <a:rPr lang="it-IT" sz="1100"/>
              <a:t>Il plasmide contenente il gene esogeno ed il DNA del virus vengono utilizzati per trasformare una cellula ospite (cellule animali o umane), all’interno della quale avviene la ricombinazione del DNA plasmidico e virale con formazione di un  virus ricombinante. L’omologia tra le sequenze tk del plasmide e quelle tk del virus vaccinico permette una ricombinazione omologa specifica. La proteina estranea sarà espressa dal virus ricombinante che viene prodotto dalla cellula trasdotta. </a:t>
            </a:r>
          </a:p>
        </p:txBody>
      </p:sp>
      <p:pic>
        <p:nvPicPr>
          <p:cNvPr id="19461" name="Picture 2" descr="C:\Users\Manservigi\Documents\Scansioni personali\scansione0493.tif"/>
          <p:cNvPicPr>
            <a:picLocks noGrp="1" noChangeAspect="1" noChangeArrowheads="1"/>
          </p:cNvPicPr>
          <p:nvPr>
            <p:ph idx="1"/>
          </p:nvPr>
        </p:nvPicPr>
        <p:blipFill>
          <a:blip r:embed="rId2" cstate="print"/>
          <a:srcRect r="4539" b="34769"/>
          <a:stretch>
            <a:fillRect/>
          </a:stretch>
        </p:blipFill>
        <p:spPr>
          <a:xfrm>
            <a:off x="4044950" y="722313"/>
            <a:ext cx="4919663" cy="4291012"/>
          </a:xfrm>
          <a:noFill/>
        </p:spPr>
      </p:pic>
      <p:pic>
        <p:nvPicPr>
          <p:cNvPr id="19462" name="Picture 2" descr="C:\Users\Manservigi\Documents\Scansioni personali\scansione0493.tif"/>
          <p:cNvPicPr>
            <a:picLocks noChangeAspect="1" noChangeArrowheads="1"/>
          </p:cNvPicPr>
          <p:nvPr/>
        </p:nvPicPr>
        <p:blipFill>
          <a:blip r:embed="rId3" cstate="print"/>
          <a:srcRect l="3285" t="78590" r="56093"/>
          <a:stretch>
            <a:fillRect/>
          </a:stretch>
        </p:blipFill>
        <p:spPr bwMode="auto">
          <a:xfrm>
            <a:off x="4159250" y="3357563"/>
            <a:ext cx="2141538" cy="143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oup B Streptococcus: global incidence and vaccine development"/>
          <p:cNvPicPr>
            <a:picLocks noChangeAspect="1" noChangeArrowheads="1"/>
          </p:cNvPicPr>
          <p:nvPr/>
        </p:nvPicPr>
        <p:blipFill rotWithShape="1">
          <a:blip r:embed="rId2">
            <a:extLst>
              <a:ext uri="{28A0092B-C50C-407E-A947-70E740481C1C}">
                <a14:useLocalDpi xmlns:a14="http://schemas.microsoft.com/office/drawing/2010/main" val="0"/>
              </a:ext>
            </a:extLst>
          </a:blip>
          <a:srcRect b="6241"/>
          <a:stretch/>
        </p:blipFill>
        <p:spPr bwMode="auto">
          <a:xfrm>
            <a:off x="5652119" y="188640"/>
            <a:ext cx="3456385" cy="656632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07504" y="44624"/>
            <a:ext cx="5472608" cy="7355860"/>
          </a:xfrm>
          <a:prstGeom prst="rect">
            <a:avLst/>
          </a:prstGeom>
          <a:noFill/>
        </p:spPr>
        <p:txBody>
          <a:bodyPr wrap="square" rtlCol="0">
            <a:spAutoFit/>
          </a:bodyPr>
          <a:lstStyle/>
          <a:p>
            <a:pPr algn="ctr"/>
            <a:r>
              <a:rPr lang="it-IT" sz="2400" b="1" i="1" dirty="0" smtClean="0"/>
              <a:t>REVERSE VACCINOLOGY</a:t>
            </a:r>
          </a:p>
          <a:p>
            <a:pPr algn="just"/>
            <a:r>
              <a:rPr lang="it-IT" sz="1400" b="1" dirty="0" smtClean="0"/>
              <a:t>La </a:t>
            </a:r>
            <a:r>
              <a:rPr lang="it-IT" sz="1400" b="1" i="1" dirty="0" smtClean="0"/>
              <a:t>reverse </a:t>
            </a:r>
            <a:r>
              <a:rPr lang="it-IT" sz="1400" b="1" i="1" dirty="0" err="1" smtClean="0"/>
              <a:t>vaccinology</a:t>
            </a:r>
            <a:r>
              <a:rPr lang="it-IT" sz="1400" i="1" dirty="0" smtClean="0"/>
              <a:t> </a:t>
            </a:r>
            <a:r>
              <a:rPr lang="it-IT" sz="1400" dirty="0" smtClean="0"/>
              <a:t>è così denominata, perché non parte dal microrganismo patogeno, come nella </a:t>
            </a:r>
            <a:r>
              <a:rPr lang="it-IT" sz="1400" dirty="0" err="1" smtClean="0"/>
              <a:t>vaccinologia</a:t>
            </a:r>
            <a:r>
              <a:rPr lang="it-IT" sz="1400" dirty="0" smtClean="0"/>
              <a:t> tradizionale, ma dal suo genoma.</a:t>
            </a:r>
          </a:p>
          <a:p>
            <a:pPr algn="just"/>
            <a:r>
              <a:rPr lang="it-IT" sz="1400" dirty="0" smtClean="0"/>
              <a:t>La tecnica  consiste: (1) nell’analisi computerizzata, utilizzando particolari algoritmi, del genoma del batterio per la identificazione fra le centinaia (o migliaia) di sequenze (</a:t>
            </a:r>
            <a:r>
              <a:rPr lang="it-IT" sz="1400" i="1" dirty="0" smtClean="0"/>
              <a:t>open </a:t>
            </a:r>
            <a:r>
              <a:rPr lang="it-IT" sz="1400" i="1" dirty="0" err="1" smtClean="0"/>
              <a:t>reading</a:t>
            </a:r>
            <a:r>
              <a:rPr lang="it-IT" sz="1400" i="1" dirty="0" smtClean="0"/>
              <a:t> frame </a:t>
            </a:r>
            <a:r>
              <a:rPr lang="it-IT" sz="1400" dirty="0" smtClean="0"/>
              <a:t>o ORF) in grado di codificare proteine (meglio con caratteri di «fattori di patogenicità») </a:t>
            </a:r>
            <a:r>
              <a:rPr lang="it-IT" sz="1400" dirty="0" smtClean="0">
                <a:solidFill>
                  <a:srgbClr val="FF0000"/>
                </a:solidFill>
              </a:rPr>
              <a:t>che presentino elementi strutturali tipici delle proteine di superficie o secrete, cioè particolarmente riconoscibili dal sistema immunitario</a:t>
            </a:r>
            <a:r>
              <a:rPr lang="it-IT" sz="1400" dirty="0" smtClean="0"/>
              <a:t>. (2) Le ORF così selezionate (e che, in genere si riducono a poche decine) vengono quindi clonate ed espresse in idonei microrganismi (es. </a:t>
            </a:r>
            <a:r>
              <a:rPr lang="it-IT" sz="1400" i="1" dirty="0" smtClean="0"/>
              <a:t>Escherichia coli</a:t>
            </a:r>
            <a:r>
              <a:rPr lang="it-IT" sz="1400" dirty="0" smtClean="0"/>
              <a:t>).                (3) Le proteine prodotte vengono purificate ed utilizzate per immunizzare animali da laboratorio. (4) </a:t>
            </a:r>
            <a:r>
              <a:rPr lang="it-IT" sz="1400" dirty="0" smtClean="0">
                <a:solidFill>
                  <a:srgbClr val="FF0000"/>
                </a:solidFill>
              </a:rPr>
              <a:t>I sieri immuni così ottenuti vengono poi saggiati in</a:t>
            </a:r>
            <a:r>
              <a:rPr lang="it-IT" sz="1400" i="1" dirty="0" smtClean="0">
                <a:solidFill>
                  <a:srgbClr val="FF0000"/>
                </a:solidFill>
              </a:rPr>
              <a:t> vitro </a:t>
            </a:r>
            <a:r>
              <a:rPr lang="it-IT" sz="1400" dirty="0" smtClean="0"/>
              <a:t>studiandone il potere battericida nei confronti del batterio patogeno e (5)  </a:t>
            </a:r>
            <a:r>
              <a:rPr lang="it-IT" sz="1400" i="1" dirty="0" smtClean="0">
                <a:solidFill>
                  <a:srgbClr val="FF0000"/>
                </a:solidFill>
              </a:rPr>
              <a:t>in vivo </a:t>
            </a:r>
            <a:r>
              <a:rPr lang="it-IT" sz="1400" dirty="0" smtClean="0">
                <a:solidFill>
                  <a:srgbClr val="FF0000"/>
                </a:solidFill>
              </a:rPr>
              <a:t>studiandone la capacità di proteggere animali di laboratorio</a:t>
            </a:r>
            <a:r>
              <a:rPr lang="it-IT" sz="1400" dirty="0" smtClean="0"/>
              <a:t>, inoculati con dosi letali del batterio patogeno nei cui confronti si desidera mettere a punto il vaccino. Alla fine, quelle proteine (che di norma si riducono a 3 o 4) che mostrano </a:t>
            </a:r>
            <a:r>
              <a:rPr lang="it-IT" sz="1400" dirty="0" smtClean="0">
                <a:solidFill>
                  <a:srgbClr val="FF0000"/>
                </a:solidFill>
              </a:rPr>
              <a:t>la capacità di stimolare la produzione di anticorpi «protettivi» </a:t>
            </a:r>
            <a:r>
              <a:rPr lang="it-IT" sz="1400" dirty="0" smtClean="0"/>
              <a:t>costituiscono il materiale per l’allestimento del vaccino. Rispetto allo sviluppo dei vaccini convenzionali che richiede circa 10 anni, con la </a:t>
            </a:r>
            <a:r>
              <a:rPr lang="it-IT" sz="1400" i="1" dirty="0" smtClean="0"/>
              <a:t>reverse </a:t>
            </a:r>
            <a:r>
              <a:rPr lang="it-IT" sz="1400" i="1" dirty="0" err="1" smtClean="0"/>
              <a:t>vaccinology</a:t>
            </a:r>
            <a:r>
              <a:rPr lang="it-IT" sz="1400" i="1" dirty="0" smtClean="0"/>
              <a:t> </a:t>
            </a:r>
            <a:r>
              <a:rPr lang="it-IT" sz="1400" dirty="0" smtClean="0"/>
              <a:t>si può impiegare all’incirca un terzo del tempo per identificare ed esprimere gli antigeni più validi per lo sviluppo del vaccino. </a:t>
            </a:r>
          </a:p>
          <a:p>
            <a:pPr algn="just"/>
            <a:r>
              <a:rPr lang="it-IT" sz="1400" dirty="0" smtClean="0"/>
              <a:t>Questa </a:t>
            </a:r>
            <a:r>
              <a:rPr lang="it-IT" sz="1400" dirty="0"/>
              <a:t>tecnica ha permesso lo sviluppo del vaccino contro la </a:t>
            </a:r>
            <a:r>
              <a:rPr lang="it-IT" sz="1400" b="1" dirty="0">
                <a:solidFill>
                  <a:srgbClr val="FF0000"/>
                </a:solidFill>
              </a:rPr>
              <a:t>meningite B </a:t>
            </a:r>
            <a:r>
              <a:rPr lang="it-IT" sz="1400" dirty="0"/>
              <a:t>e offre prospettive di prevenzione vaccinale anche per altri patogeni come: lo streptococco di gruppo B e di gruppo A, lo </a:t>
            </a:r>
            <a:r>
              <a:rPr lang="it-IT" sz="1400" i="1" dirty="0" err="1"/>
              <a:t>Streptococcus</a:t>
            </a:r>
            <a:r>
              <a:rPr lang="it-IT" sz="1400" i="1" dirty="0"/>
              <a:t> </a:t>
            </a:r>
            <a:r>
              <a:rPr lang="it-IT" sz="1400" i="1" dirty="0" err="1"/>
              <a:t>pneumoniae</a:t>
            </a:r>
            <a:r>
              <a:rPr lang="it-IT" sz="1400" i="1" dirty="0"/>
              <a:t> </a:t>
            </a:r>
            <a:r>
              <a:rPr lang="it-IT" sz="1400" dirty="0"/>
              <a:t>e lo </a:t>
            </a:r>
            <a:r>
              <a:rPr lang="it-IT" sz="1400" i="1" dirty="0" err="1" smtClean="0"/>
              <a:t>Staphylococcus</a:t>
            </a:r>
            <a:r>
              <a:rPr lang="it-IT" sz="1400" i="1" dirty="0" smtClean="0"/>
              <a:t> </a:t>
            </a:r>
            <a:r>
              <a:rPr lang="it-IT" sz="1400" i="1" dirty="0" err="1" smtClean="0"/>
              <a:t>aureus</a:t>
            </a:r>
            <a:r>
              <a:rPr lang="it-IT" sz="1400" i="1" dirty="0" smtClean="0"/>
              <a:t> </a:t>
            </a:r>
            <a:r>
              <a:rPr lang="it-IT" sz="1400" dirty="0"/>
              <a:t>resistente agli antibiotici.</a:t>
            </a:r>
          </a:p>
          <a:p>
            <a:pPr algn="just"/>
            <a:endParaRPr lang="it-IT" sz="1400" dirty="0"/>
          </a:p>
        </p:txBody>
      </p:sp>
    </p:spTree>
    <p:extLst>
      <p:ext uri="{BB962C8B-B14F-4D97-AF65-F5344CB8AC3E}">
        <p14:creationId xmlns:p14="http://schemas.microsoft.com/office/powerpoint/2010/main" val="2858833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idx="1"/>
          </p:nvPr>
        </p:nvSpPr>
        <p:spPr>
          <a:xfrm>
            <a:off x="251520" y="44624"/>
            <a:ext cx="8712968" cy="6048672"/>
          </a:xfrm>
        </p:spPr>
        <p:txBody>
          <a:bodyPr/>
          <a:lstStyle/>
          <a:p>
            <a:pPr algn="just"/>
            <a:endParaRPr lang="it-IT" sz="2000" dirty="0" smtClean="0"/>
          </a:p>
          <a:p>
            <a:pPr marL="0" indent="0" algn="ctr">
              <a:buNone/>
            </a:pPr>
            <a:r>
              <a:rPr lang="it-IT" sz="2400" b="1" dirty="0" smtClean="0"/>
              <a:t>Fasi di sperimentazione clinica di un vaccino</a:t>
            </a:r>
            <a:endParaRPr lang="it-IT" sz="2400" b="1" dirty="0"/>
          </a:p>
          <a:p>
            <a:pPr marL="0" indent="0" algn="ctr">
              <a:buNone/>
            </a:pPr>
            <a:r>
              <a:rPr lang="it-IT" sz="2000" b="1" dirty="0" err="1" smtClean="0"/>
              <a:t>MeB</a:t>
            </a:r>
            <a:endParaRPr lang="it-IT" sz="2000" b="1" dirty="0" smtClean="0"/>
          </a:p>
          <a:p>
            <a:pPr marL="0" indent="0" algn="just">
              <a:buNone/>
            </a:pPr>
            <a:r>
              <a:rPr lang="it-IT" sz="2000" dirty="0" smtClean="0"/>
              <a:t>Dopo </a:t>
            </a:r>
            <a:r>
              <a:rPr lang="it-IT" sz="2000" dirty="0"/>
              <a:t>aver ottenuto un prodotto vaccinico ottimale, si è provveduto a sperimentarlo in una serie di trial in tre fasi. </a:t>
            </a:r>
            <a:endParaRPr lang="it-IT" sz="2000" dirty="0" smtClean="0"/>
          </a:p>
          <a:p>
            <a:pPr marL="0" indent="0" algn="just">
              <a:buNone/>
            </a:pPr>
            <a:r>
              <a:rPr lang="it-IT" sz="2000" b="1" dirty="0" smtClean="0"/>
              <a:t>Studio di fase I – 10-15 soggetti – volontari adulti sani</a:t>
            </a:r>
          </a:p>
          <a:p>
            <a:pPr marL="0" indent="0" algn="just">
              <a:buNone/>
            </a:pPr>
            <a:r>
              <a:rPr lang="it-IT" sz="2000" dirty="0" smtClean="0"/>
              <a:t>La </a:t>
            </a:r>
            <a:r>
              <a:rPr lang="it-IT" sz="2000" dirty="0"/>
              <a:t>prima allo scopo di determinare la sicurezza, gli effetti tossici, gli effetti metabolici e farmacologici in un ristretto numero di individui</a:t>
            </a:r>
            <a:r>
              <a:rPr lang="it-IT" sz="2000" dirty="0" smtClean="0"/>
              <a:t>.</a:t>
            </a:r>
          </a:p>
          <a:p>
            <a:pPr marL="0" indent="0" algn="just">
              <a:buNone/>
            </a:pPr>
            <a:r>
              <a:rPr lang="it-IT" sz="2000" b="1" dirty="0" smtClean="0"/>
              <a:t>Studio di fase II – Alcune centinaia di soggetti</a:t>
            </a:r>
          </a:p>
          <a:p>
            <a:pPr marL="0" indent="0" algn="just">
              <a:buNone/>
            </a:pPr>
            <a:r>
              <a:rPr lang="it-IT" sz="2000" dirty="0" smtClean="0"/>
              <a:t>Eventuali </a:t>
            </a:r>
            <a:r>
              <a:rPr lang="it-IT" sz="2000" dirty="0"/>
              <a:t>effetti collaterali, i rischi associati e la </a:t>
            </a:r>
            <a:r>
              <a:rPr lang="it-IT" sz="2000" dirty="0" err="1"/>
              <a:t>immunogenicità</a:t>
            </a:r>
            <a:r>
              <a:rPr lang="it-IT" sz="2000" dirty="0"/>
              <a:t>. </a:t>
            </a:r>
            <a:endParaRPr lang="it-IT" sz="2000" dirty="0" smtClean="0"/>
          </a:p>
          <a:p>
            <a:pPr marL="0" indent="0" algn="just">
              <a:buNone/>
            </a:pPr>
            <a:r>
              <a:rPr lang="it-IT" sz="2000" b="1" dirty="0" smtClean="0"/>
              <a:t>Studio di fase III – Da alcune centinaia a migliaia di soggetti – Popolazione verso la quale è rivolto il vaccino</a:t>
            </a:r>
          </a:p>
          <a:p>
            <a:pPr marL="0" indent="0" algn="just">
              <a:buNone/>
            </a:pPr>
            <a:r>
              <a:rPr lang="it-IT" sz="2000" dirty="0" smtClean="0"/>
              <a:t>Nella </a:t>
            </a:r>
            <a:r>
              <a:rPr lang="it-IT" sz="2000" dirty="0"/>
              <a:t>fase III, su un numero di vaccinati molto ampio, si è indagato sul manifestarsi </a:t>
            </a:r>
            <a:r>
              <a:rPr lang="it-IT" sz="2000" dirty="0">
                <a:solidFill>
                  <a:srgbClr val="FF0000"/>
                </a:solidFill>
              </a:rPr>
              <a:t>dell’effetto clinico desiderato</a:t>
            </a:r>
            <a:r>
              <a:rPr lang="it-IT" sz="2000" dirty="0"/>
              <a:t>, cioè la protezione, in relazione all’esposizione al rischio di acquisire l’infezione da </a:t>
            </a:r>
            <a:r>
              <a:rPr lang="it-IT" sz="2000" dirty="0" err="1"/>
              <a:t>MenB</a:t>
            </a:r>
            <a:r>
              <a:rPr lang="it-IT" sz="2000" dirty="0"/>
              <a:t>. Il vaccino, sottoposto a verifica nel quadro di una serie di studi clinici in popolazioni di bambini, che dopo vaccinazione risultavano protetti, è senz’altro efficace e non ha dato luogo a fenomeni di tossicità e gli effetti collaterali sono stati di scarso rilievo.</a:t>
            </a:r>
          </a:p>
          <a:p>
            <a:endParaRPr lang="it-IT" dirty="0"/>
          </a:p>
        </p:txBody>
      </p:sp>
    </p:spTree>
    <p:extLst>
      <p:ext uri="{BB962C8B-B14F-4D97-AF65-F5344CB8AC3E}">
        <p14:creationId xmlns:p14="http://schemas.microsoft.com/office/powerpoint/2010/main" val="138154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Segnaposto contenuto 3" descr="2108.gif"/>
          <p:cNvPicPr>
            <a:picLocks noGrp="1" noChangeAspect="1"/>
          </p:cNvPicPr>
          <p:nvPr>
            <p:ph idx="1"/>
          </p:nvPr>
        </p:nvPicPr>
        <p:blipFill>
          <a:blip r:embed="rId2" cstate="print"/>
          <a:srcRect l="8601" t="29982" r="2975" b="28032"/>
          <a:stretch>
            <a:fillRect/>
          </a:stretch>
        </p:blipFill>
        <p:spPr>
          <a:xfrm>
            <a:off x="3995738" y="1482725"/>
            <a:ext cx="5113337" cy="3098800"/>
          </a:xfrm>
        </p:spPr>
      </p:pic>
      <p:sp>
        <p:nvSpPr>
          <p:cNvPr id="21507" name="CasellaDiTesto 2"/>
          <p:cNvSpPr txBox="1">
            <a:spLocks noChangeArrowheads="1"/>
          </p:cNvSpPr>
          <p:nvPr/>
        </p:nvSpPr>
        <p:spPr bwMode="auto">
          <a:xfrm>
            <a:off x="4645025" y="188913"/>
            <a:ext cx="3382963" cy="954087"/>
          </a:xfrm>
          <a:prstGeom prst="rect">
            <a:avLst/>
          </a:prstGeom>
          <a:noFill/>
          <a:ln w="9525">
            <a:noFill/>
            <a:miter lim="800000"/>
            <a:headEnd/>
            <a:tailEnd/>
          </a:ln>
        </p:spPr>
        <p:txBody>
          <a:bodyPr>
            <a:spAutoFit/>
          </a:bodyPr>
          <a:lstStyle/>
          <a:p>
            <a:pPr algn="ctr"/>
            <a:r>
              <a:rPr lang="it-IT" sz="2800" b="1"/>
              <a:t>Principali vaccini antivirali</a:t>
            </a:r>
          </a:p>
        </p:txBody>
      </p:sp>
      <p:sp>
        <p:nvSpPr>
          <p:cNvPr id="21508" name="Rettangolo 3"/>
          <p:cNvSpPr>
            <a:spLocks noChangeArrowheads="1"/>
          </p:cNvSpPr>
          <p:nvPr/>
        </p:nvSpPr>
        <p:spPr bwMode="auto">
          <a:xfrm>
            <a:off x="250825" y="333375"/>
            <a:ext cx="3529013" cy="6340197"/>
          </a:xfrm>
          <a:prstGeom prst="rect">
            <a:avLst/>
          </a:prstGeom>
          <a:noFill/>
          <a:ln w="9525">
            <a:noFill/>
            <a:miter lim="800000"/>
            <a:headEnd/>
            <a:tailEnd/>
          </a:ln>
        </p:spPr>
        <p:txBody>
          <a:bodyPr>
            <a:spAutoFit/>
          </a:bodyPr>
          <a:lstStyle/>
          <a:p>
            <a:pPr algn="just"/>
            <a:r>
              <a:rPr lang="it-IT" sz="1400" dirty="0"/>
              <a:t>I vaccini costituiscono a tutt'oggi il principale strumento di lotta nei confronti delle malattie virali. L'efficacia della loro utilizzazione, nella prevenzione delle infezioni virali che, successivamente all'infezione acuta, inducono immunità di lunga durata, è stata considerevole ed ha portato </a:t>
            </a:r>
            <a:r>
              <a:rPr lang="it-IT" sz="1400" dirty="0" smtClean="0"/>
              <a:t>alla quasi o totale eradicazione </a:t>
            </a:r>
            <a:r>
              <a:rPr lang="it-IT" sz="1400" dirty="0"/>
              <a:t>di alcune delle più importanti malattie infettive, come il vaiolo e la poliomielite. I numerosi vaccini virali sviluppati negli ultimi 50 anni sono basati sull'applicazione delle tecnologie di coltivazione di cellule e d’espressione in vitro di geni virali. Sono costituiti: da </a:t>
            </a:r>
            <a:r>
              <a:rPr lang="it-IT" sz="1400" b="1" dirty="0">
                <a:solidFill>
                  <a:srgbClr val="FF0000"/>
                </a:solidFill>
              </a:rPr>
              <a:t>particelle virali attenuate </a:t>
            </a:r>
            <a:r>
              <a:rPr lang="it-IT" sz="1400" dirty="0"/>
              <a:t>(vaccino anti-poliomielitico orale, anti-morbillo-parotite-rosolia, anti-varicella, anti-adenovirus, anti-</a:t>
            </a:r>
            <a:r>
              <a:rPr lang="it-IT" sz="1400" dirty="0" err="1"/>
              <a:t>rotavirus</a:t>
            </a:r>
            <a:r>
              <a:rPr lang="it-IT" sz="1400" dirty="0"/>
              <a:t>); da </a:t>
            </a:r>
            <a:r>
              <a:rPr lang="it-IT" sz="1400" b="1" dirty="0">
                <a:solidFill>
                  <a:srgbClr val="FF0000"/>
                </a:solidFill>
              </a:rPr>
              <a:t>particelle virali inattivate </a:t>
            </a:r>
            <a:r>
              <a:rPr lang="it-IT" sz="1400" dirty="0"/>
              <a:t>(vaccino anti-poliomielitico inattivato, anti-rabbia, anti-epatite A), da preparazioni di </a:t>
            </a:r>
            <a:r>
              <a:rPr lang="it-IT" sz="1400" b="1" dirty="0">
                <a:solidFill>
                  <a:srgbClr val="FF0000"/>
                </a:solidFill>
              </a:rPr>
              <a:t>proteine </a:t>
            </a:r>
            <a:r>
              <a:rPr lang="it-IT" sz="1400" b="1" dirty="0" smtClean="0">
                <a:solidFill>
                  <a:srgbClr val="FF0000"/>
                </a:solidFill>
              </a:rPr>
              <a:t>virali </a:t>
            </a:r>
            <a:r>
              <a:rPr lang="it-IT" sz="1400" b="1" dirty="0">
                <a:solidFill>
                  <a:srgbClr val="FF0000"/>
                </a:solidFill>
              </a:rPr>
              <a:t>o peptidi prodotti per espressione genica </a:t>
            </a:r>
            <a:r>
              <a:rPr lang="it-IT" sz="1400" b="1" dirty="0"/>
              <a:t>(vaccino anti-epatite B ricombinante </a:t>
            </a:r>
            <a:r>
              <a:rPr lang="it-IT" sz="1400" dirty="0"/>
              <a:t>e </a:t>
            </a:r>
            <a:r>
              <a:rPr lang="it-IT" sz="1400" b="1" dirty="0"/>
              <a:t>anti </a:t>
            </a:r>
            <a:r>
              <a:rPr lang="it-IT" sz="1400" b="1" dirty="0" err="1"/>
              <a:t>papillomavirus</a:t>
            </a:r>
            <a:r>
              <a:rPr lang="it-IT" sz="1400" b="1" dirty="0"/>
              <a:t> ricombinante</a:t>
            </a:r>
            <a:r>
              <a:rPr lang="it-IT" sz="1400" dirty="0"/>
              <a:t>). Questi vaccini sono andati ad aggiungersi a vaccini virali già globalmente utilizzati da più di cento anni (vaccino anti-vaioloso, anti-rabbia, anti-influenza).</a:t>
            </a:r>
          </a:p>
        </p:txBody>
      </p:sp>
      <p:sp>
        <p:nvSpPr>
          <p:cNvPr id="5" name="CasellaDiTesto 4"/>
          <p:cNvSpPr txBox="1"/>
          <p:nvPr/>
        </p:nvSpPr>
        <p:spPr>
          <a:xfrm>
            <a:off x="3995738" y="4581525"/>
            <a:ext cx="5040312" cy="338138"/>
          </a:xfrm>
          <a:prstGeom prst="rect">
            <a:avLst/>
          </a:prstGeom>
          <a:solidFill>
            <a:schemeClr val="accent2">
              <a:lumMod val="20000"/>
              <a:lumOff val="80000"/>
            </a:schemeClr>
          </a:solidFill>
        </p:spPr>
        <p:txBody>
          <a:bodyPr>
            <a:spAutoFit/>
          </a:bodyPr>
          <a:lstStyle/>
          <a:p>
            <a:pPr>
              <a:defRPr/>
            </a:pPr>
            <a:r>
              <a:rPr lang="it-IT" sz="1600" dirty="0"/>
              <a:t> </a:t>
            </a:r>
            <a:r>
              <a:rPr lang="it-IT" sz="1600" dirty="0" err="1">
                <a:solidFill>
                  <a:schemeClr val="tx1">
                    <a:lumMod val="65000"/>
                    <a:lumOff val="35000"/>
                  </a:schemeClr>
                </a:solidFill>
              </a:rPr>
              <a:t>Papillomavirus</a:t>
            </a:r>
            <a:r>
              <a:rPr lang="it-IT" sz="1600" dirty="0">
                <a:solidFill>
                  <a:schemeClr val="tx1">
                    <a:lumMod val="65000"/>
                    <a:lumOff val="35000"/>
                  </a:schemeClr>
                </a:solidFill>
              </a:rPr>
              <a:t>                           </a:t>
            </a:r>
            <a:r>
              <a:rPr lang="it-IT" sz="1600" dirty="0" err="1">
                <a:solidFill>
                  <a:schemeClr val="tx1">
                    <a:lumMod val="65000"/>
                    <a:lumOff val="35000"/>
                  </a:schemeClr>
                </a:solidFill>
              </a:rPr>
              <a:t>Subunità</a:t>
            </a:r>
            <a:endParaRPr lang="it-IT" sz="1600" dirty="0">
              <a:solidFill>
                <a:schemeClr val="tx1">
                  <a:lumMod val="65000"/>
                  <a:lumOff val="35000"/>
                </a:schemeClr>
              </a:solidFill>
            </a:endParaRPr>
          </a:p>
        </p:txBody>
      </p:sp>
    </p:spTree>
    <p:extLst>
      <p:ext uri="{BB962C8B-B14F-4D97-AF65-F5344CB8AC3E}">
        <p14:creationId xmlns:p14="http://schemas.microsoft.com/office/powerpoint/2010/main" val="1964513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Segnaposto contenuto 3" descr="2107.gif"/>
          <p:cNvPicPr>
            <a:picLocks noGrp="1" noChangeAspect="1"/>
          </p:cNvPicPr>
          <p:nvPr>
            <p:ph idx="1"/>
          </p:nvPr>
        </p:nvPicPr>
        <p:blipFill>
          <a:blip r:embed="rId2" cstate="print"/>
          <a:srcRect l="3017" t="7423" r="3491" b="20132"/>
          <a:stretch>
            <a:fillRect/>
          </a:stretch>
        </p:blipFill>
        <p:spPr>
          <a:xfrm>
            <a:off x="4211960" y="527538"/>
            <a:ext cx="4896544" cy="6209812"/>
          </a:xfrm>
        </p:spPr>
      </p:pic>
      <p:sp>
        <p:nvSpPr>
          <p:cNvPr id="20483" name="Rettangolo 2"/>
          <p:cNvSpPr>
            <a:spLocks noChangeArrowheads="1"/>
          </p:cNvSpPr>
          <p:nvPr/>
        </p:nvSpPr>
        <p:spPr bwMode="auto">
          <a:xfrm>
            <a:off x="546100" y="-15329"/>
            <a:ext cx="2781300" cy="708025"/>
          </a:xfrm>
          <a:prstGeom prst="rect">
            <a:avLst/>
          </a:prstGeom>
          <a:noFill/>
          <a:ln w="9525">
            <a:noFill/>
            <a:miter lim="800000"/>
            <a:headEnd/>
            <a:tailEnd/>
          </a:ln>
        </p:spPr>
        <p:txBody>
          <a:bodyPr>
            <a:spAutoFit/>
          </a:bodyPr>
          <a:lstStyle/>
          <a:p>
            <a:pPr algn="ctr"/>
            <a:r>
              <a:rPr lang="it-IT" sz="2000" b="1" dirty="0"/>
              <a:t>Principali vaccini </a:t>
            </a:r>
          </a:p>
          <a:p>
            <a:pPr algn="ctr"/>
            <a:r>
              <a:rPr lang="it-IT" sz="2000" b="1" dirty="0"/>
              <a:t>antibatterici</a:t>
            </a:r>
          </a:p>
        </p:txBody>
      </p:sp>
      <p:sp>
        <p:nvSpPr>
          <p:cNvPr id="20484" name="Rettangolo 3"/>
          <p:cNvSpPr>
            <a:spLocks noChangeArrowheads="1"/>
          </p:cNvSpPr>
          <p:nvPr/>
        </p:nvSpPr>
        <p:spPr bwMode="auto">
          <a:xfrm>
            <a:off x="0" y="620688"/>
            <a:ext cx="4211960" cy="6447919"/>
          </a:xfrm>
          <a:prstGeom prst="rect">
            <a:avLst/>
          </a:prstGeom>
          <a:noFill/>
          <a:ln w="9525">
            <a:noFill/>
            <a:miter lim="800000"/>
            <a:headEnd/>
            <a:tailEnd/>
          </a:ln>
        </p:spPr>
        <p:txBody>
          <a:bodyPr wrap="square">
            <a:spAutoFit/>
          </a:bodyPr>
          <a:lstStyle/>
          <a:p>
            <a:pPr algn="just"/>
            <a:r>
              <a:rPr lang="it-IT" sz="1250" dirty="0"/>
              <a:t>I progressi nella conoscenza dei meccanismi patogenetici di numerose malattie infettive d’origine batterica e del sistema immunitario negli ultimi dieci anni, nonché gli avanzamenti biotecnologici hanno reso possibile, accanto ai vaccini di “prima generazione”, lo sviluppo di nuovi vaccini ad elevata sicurezza ed efficacia. Esempi ne sono i vaccini anti-pertosse acellulari, i </a:t>
            </a:r>
            <a:r>
              <a:rPr lang="it-IT" sz="1250" dirty="0" err="1"/>
              <a:t>glicoconiugati</a:t>
            </a:r>
            <a:r>
              <a:rPr lang="it-IT" sz="1250" dirty="0"/>
              <a:t> </a:t>
            </a:r>
            <a:r>
              <a:rPr lang="it-IT" sz="1250" dirty="0" smtClean="0"/>
              <a:t>anti-</a:t>
            </a:r>
            <a:r>
              <a:rPr lang="it-IT" sz="1250" dirty="0" err="1" smtClean="0"/>
              <a:t>Haemophylus</a:t>
            </a:r>
            <a:r>
              <a:rPr lang="it-IT" sz="1250" dirty="0" smtClean="0"/>
              <a:t> </a:t>
            </a:r>
            <a:r>
              <a:rPr lang="it-IT" sz="1250" dirty="0" err="1" smtClean="0"/>
              <a:t>influenzae</a:t>
            </a:r>
            <a:r>
              <a:rPr lang="it-IT" sz="1250" dirty="0" smtClean="0"/>
              <a:t> di tipo B, </a:t>
            </a:r>
            <a:r>
              <a:rPr lang="it-IT" sz="1250" dirty="0"/>
              <a:t>anti-meningococco di gruppo C ed </a:t>
            </a:r>
            <a:r>
              <a:rPr lang="it-IT" sz="1250" dirty="0" smtClean="0"/>
              <a:t>anti-pneumococco. Quest’ultimo è un </a:t>
            </a:r>
            <a:r>
              <a:rPr lang="it-IT" sz="1250" dirty="0"/>
              <a:t>vaccino "coniugato" (legato cioè ad una proteina per aumentarne l'efficacia) eptavalente </a:t>
            </a:r>
            <a:r>
              <a:rPr lang="it-IT" sz="1250" dirty="0" smtClean="0"/>
              <a:t>-protettivo </a:t>
            </a:r>
            <a:r>
              <a:rPr lang="it-IT" sz="1250" dirty="0"/>
              <a:t>nei confronti di 7 sottotipi, responsabili della quasi totalità dei casi di meningite e sepsi da pneumococco. È il vaccino più indicato nell'infanzia.</a:t>
            </a:r>
          </a:p>
          <a:p>
            <a:pPr algn="just"/>
            <a:r>
              <a:rPr lang="it-IT" sz="1250" dirty="0" smtClean="0"/>
              <a:t>Per </a:t>
            </a:r>
            <a:r>
              <a:rPr lang="it-IT" sz="1250" dirty="0"/>
              <a:t>altri microrganismi batterici responsabili di patologie gravi ed ancora diffuse quali la tubercolosi, </a:t>
            </a:r>
            <a:r>
              <a:rPr lang="it-IT" sz="1250" dirty="0">
                <a:solidFill>
                  <a:srgbClr val="FF0000"/>
                </a:solidFill>
              </a:rPr>
              <a:t>la meningite da meningococco di gruppo </a:t>
            </a:r>
            <a:r>
              <a:rPr lang="it-IT" sz="1250" dirty="0" smtClean="0">
                <a:solidFill>
                  <a:srgbClr val="FF0000"/>
                </a:solidFill>
              </a:rPr>
              <a:t>B*, </a:t>
            </a:r>
            <a:r>
              <a:rPr lang="it-IT" sz="1250" dirty="0"/>
              <a:t>la gastrite cronica e l'ulcera peptica dovuta a </a:t>
            </a:r>
            <a:r>
              <a:rPr lang="it-IT" sz="1250" i="1" dirty="0" err="1"/>
              <a:t>Helicobacter</a:t>
            </a:r>
            <a:r>
              <a:rPr lang="it-IT" sz="1250" i="1" dirty="0"/>
              <a:t> </a:t>
            </a:r>
            <a:r>
              <a:rPr lang="it-IT" sz="1250" i="1" dirty="0" err="1"/>
              <a:t>pylori</a:t>
            </a:r>
            <a:r>
              <a:rPr lang="it-IT" sz="1250" dirty="0"/>
              <a:t>, le infezioni invasive da </a:t>
            </a:r>
            <a:r>
              <a:rPr lang="it-IT" sz="1250" i="1" dirty="0" err="1"/>
              <a:t>Streptococcus</a:t>
            </a:r>
            <a:r>
              <a:rPr lang="it-IT" sz="1250" i="1" dirty="0"/>
              <a:t> </a:t>
            </a:r>
            <a:r>
              <a:rPr lang="it-IT" sz="1250" i="1" dirty="0" err="1"/>
              <a:t>pneumoni</a:t>
            </a:r>
            <a:r>
              <a:rPr lang="it-IT" sz="1250" dirty="0" err="1"/>
              <a:t>ae</a:t>
            </a:r>
            <a:r>
              <a:rPr lang="it-IT" sz="1250" dirty="0"/>
              <a:t> di </a:t>
            </a:r>
            <a:r>
              <a:rPr lang="it-IT" sz="1250" dirty="0" err="1"/>
              <a:t>sierogruppi</a:t>
            </a:r>
            <a:r>
              <a:rPr lang="it-IT" sz="1250" dirty="0"/>
              <a:t> non compresi nell'attuale eptavalente, lo studio di idonei formulazioni vaccinali è ancora in corso</a:t>
            </a:r>
            <a:r>
              <a:rPr lang="it-IT" sz="1250" dirty="0" smtClean="0"/>
              <a:t>.</a:t>
            </a:r>
          </a:p>
          <a:p>
            <a:pPr algn="just"/>
            <a:endParaRPr lang="it-IT" dirty="0" smtClean="0"/>
          </a:p>
          <a:p>
            <a:pPr algn="just"/>
            <a:r>
              <a:rPr lang="it-IT" dirty="0" smtClean="0">
                <a:solidFill>
                  <a:srgbClr val="FF0000"/>
                </a:solidFill>
              </a:rPr>
              <a:t>*</a:t>
            </a:r>
            <a:r>
              <a:rPr lang="it-IT" sz="1200" dirty="0" smtClean="0">
                <a:solidFill>
                  <a:srgbClr val="FF0000"/>
                </a:solidFill>
              </a:rPr>
              <a:t>Esistono 12 gruppi di meningococchi, di cui 5 (A,B,C,Y,W135) responsabili della malattia meningococcica invasiva. In Italia il principale responsabile è il </a:t>
            </a:r>
            <a:r>
              <a:rPr lang="it-IT" sz="1200" dirty="0" err="1" smtClean="0">
                <a:solidFill>
                  <a:srgbClr val="FF0000"/>
                </a:solidFill>
              </a:rPr>
              <a:t>sierogruppo</a:t>
            </a:r>
            <a:r>
              <a:rPr lang="it-IT" sz="1200" dirty="0" smtClean="0">
                <a:solidFill>
                  <a:srgbClr val="FF0000"/>
                </a:solidFill>
              </a:rPr>
              <a:t> B. In Italia vengono accertati circa 200 casi all’anno, in particolare nei bambini di meno di un anno, con una mortalità del 10-15%. Il </a:t>
            </a:r>
            <a:r>
              <a:rPr lang="it-IT" sz="1200" dirty="0" err="1" smtClean="0">
                <a:solidFill>
                  <a:srgbClr val="FF0000"/>
                </a:solidFill>
              </a:rPr>
              <a:t>MenB</a:t>
            </a:r>
            <a:r>
              <a:rPr lang="it-IT" sz="1200" dirty="0" smtClean="0">
                <a:solidFill>
                  <a:srgbClr val="FF0000"/>
                </a:solidFill>
              </a:rPr>
              <a:t> è responsabile di circa il 61% dei casi. Un vaccino (2013-14) anti </a:t>
            </a:r>
            <a:r>
              <a:rPr lang="it-IT" sz="1200" dirty="0" err="1" smtClean="0">
                <a:solidFill>
                  <a:srgbClr val="FF0000"/>
                </a:solidFill>
              </a:rPr>
              <a:t>MenB</a:t>
            </a:r>
            <a:r>
              <a:rPr lang="it-IT" sz="1200" dirty="0" smtClean="0">
                <a:solidFill>
                  <a:srgbClr val="FF0000"/>
                </a:solidFill>
              </a:rPr>
              <a:t> è stato sviluppato  con la tecnica della </a:t>
            </a:r>
            <a:r>
              <a:rPr lang="it-IT" sz="1200" b="1" i="1" dirty="0" smtClean="0">
                <a:solidFill>
                  <a:srgbClr val="FF0000"/>
                </a:solidFill>
              </a:rPr>
              <a:t>reverse </a:t>
            </a:r>
            <a:r>
              <a:rPr lang="it-IT" sz="1200" b="1" i="1" dirty="0" err="1" smtClean="0">
                <a:solidFill>
                  <a:srgbClr val="FF0000"/>
                </a:solidFill>
              </a:rPr>
              <a:t>vaccinology</a:t>
            </a:r>
            <a:endParaRPr lang="it-IT" sz="1200" b="1" i="1" dirty="0" smtClean="0">
              <a:solidFill>
                <a:srgbClr val="FF0000"/>
              </a:solidFill>
            </a:endParaRPr>
          </a:p>
          <a:p>
            <a:pPr algn="just"/>
            <a:endParaRPr lang="it-IT"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c/c0/Community_Immunit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9540" y="692696"/>
            <a:ext cx="4060932" cy="551834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7504" y="44624"/>
            <a:ext cx="4536504" cy="3724096"/>
          </a:xfrm>
          <a:prstGeom prst="rect">
            <a:avLst/>
          </a:prstGeom>
          <a:noFill/>
        </p:spPr>
        <p:txBody>
          <a:bodyPr wrap="square" rtlCol="0">
            <a:spAutoFit/>
          </a:bodyPr>
          <a:lstStyle/>
          <a:p>
            <a:pPr algn="ctr"/>
            <a:r>
              <a:rPr lang="it-IT" dirty="0"/>
              <a:t>L'</a:t>
            </a:r>
            <a:r>
              <a:rPr lang="it-IT" b="1" dirty="0"/>
              <a:t>immunità di </a:t>
            </a:r>
            <a:r>
              <a:rPr lang="it-IT" b="1" dirty="0" smtClean="0"/>
              <a:t>gregge</a:t>
            </a:r>
          </a:p>
          <a:p>
            <a:pPr algn="ctr"/>
            <a:r>
              <a:rPr lang="it-IT" dirty="0"/>
              <a:t> </a:t>
            </a:r>
            <a:r>
              <a:rPr lang="it-IT" dirty="0" smtClean="0"/>
              <a:t>«</a:t>
            </a:r>
            <a:r>
              <a:rPr lang="it-IT" dirty="0" err="1" smtClean="0"/>
              <a:t>herd</a:t>
            </a:r>
            <a:r>
              <a:rPr lang="it-IT" dirty="0" smtClean="0"/>
              <a:t> </a:t>
            </a:r>
            <a:r>
              <a:rPr lang="it-IT" dirty="0" err="1" smtClean="0"/>
              <a:t>immunity</a:t>
            </a:r>
            <a:r>
              <a:rPr lang="it-IT" dirty="0" smtClean="0"/>
              <a:t>» </a:t>
            </a:r>
          </a:p>
          <a:p>
            <a:pPr algn="ctr"/>
            <a:endParaRPr lang="it-IT" dirty="0" smtClean="0"/>
          </a:p>
          <a:p>
            <a:pPr algn="just"/>
            <a:r>
              <a:rPr lang="it-IT" sz="1400" dirty="0" smtClean="0"/>
              <a:t>detta </a:t>
            </a:r>
            <a:r>
              <a:rPr lang="it-IT" sz="1400" dirty="0"/>
              <a:t>anche </a:t>
            </a:r>
            <a:r>
              <a:rPr lang="it-IT" sz="1400" b="1" dirty="0"/>
              <a:t>immunità di </a:t>
            </a:r>
            <a:r>
              <a:rPr lang="it-IT" sz="1400" b="1" dirty="0" smtClean="0"/>
              <a:t>gruppo </a:t>
            </a:r>
            <a:r>
              <a:rPr lang="it-IT" sz="1400" dirty="0" smtClean="0"/>
              <a:t>in</a:t>
            </a:r>
            <a:r>
              <a:rPr lang="it-IT" sz="1400" dirty="0"/>
              <a:t> </a:t>
            </a:r>
            <a:r>
              <a:rPr lang="it-IT" sz="1400" dirty="0" smtClean="0"/>
              <a:t>medicina</a:t>
            </a:r>
            <a:r>
              <a:rPr lang="it-IT" sz="1400" dirty="0"/>
              <a:t> è una forma di protezione indiretta che si verifica quando la </a:t>
            </a:r>
            <a:r>
              <a:rPr lang="it-IT" sz="1400" dirty="0">
                <a:hlinkClick r:id="rId3" tooltip="Vaccinazione"/>
              </a:rPr>
              <a:t>vaccinazione</a:t>
            </a:r>
            <a:r>
              <a:rPr lang="it-IT" sz="1400" dirty="0"/>
              <a:t> di una parte significativa di una popolazione </a:t>
            </a:r>
            <a:r>
              <a:rPr lang="it-IT" sz="1400" dirty="0" smtClean="0"/>
              <a:t>finisce </a:t>
            </a:r>
            <a:r>
              <a:rPr lang="it-IT" sz="1400" dirty="0"/>
              <a:t>con il fornire una tutela anche agli individui che non hanno sviluppato </a:t>
            </a:r>
            <a:r>
              <a:rPr lang="it-IT" sz="1400" dirty="0" smtClean="0"/>
              <a:t>direttamente.</a:t>
            </a:r>
          </a:p>
          <a:p>
            <a:pPr algn="just"/>
            <a:r>
              <a:rPr lang="it-IT" sz="1400" dirty="0"/>
              <a:t>Questa teoria è il fondamento per le campagne di vaccinazione di massa di tutto il mondo. Attualmente prevede che, </a:t>
            </a:r>
            <a:r>
              <a:rPr lang="it-IT" sz="1400" dirty="0" err="1"/>
              <a:t>affinchè</a:t>
            </a:r>
            <a:r>
              <a:rPr lang="it-IT" sz="1400" dirty="0"/>
              <a:t> una popolazione sia immune verso una malattia </a:t>
            </a:r>
            <a:r>
              <a:rPr lang="it-IT" sz="1400" dirty="0" smtClean="0"/>
              <a:t>infettiva, ad esempio </a:t>
            </a:r>
            <a:r>
              <a:rPr lang="it-IT" sz="1400" dirty="0"/>
              <a:t>il morbillo, è necessario vaccinare almeno il </a:t>
            </a:r>
            <a:r>
              <a:rPr lang="it-IT" sz="1400" b="1" dirty="0">
                <a:solidFill>
                  <a:srgbClr val="FF0000"/>
                </a:solidFill>
              </a:rPr>
              <a:t>95% della popolazione stessa</a:t>
            </a:r>
            <a:r>
              <a:rPr lang="it-IT" sz="1400" dirty="0"/>
              <a:t>. In teoria quindi, con un tasso di vaccinazione del 95%, la malattia dovrebbe essere eradicata</a:t>
            </a:r>
          </a:p>
        </p:txBody>
      </p:sp>
      <p:pic>
        <p:nvPicPr>
          <p:cNvPr id="1028" name="Picture 4" descr="http://www.epicentro.iss.it/temi/vaccinazioni/img/copertureMin20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17032"/>
            <a:ext cx="4256236" cy="312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703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90498"/>
            <a:ext cx="8928992" cy="7248138"/>
          </a:xfrm>
          <a:prstGeom prst="rect">
            <a:avLst/>
          </a:prstGeom>
        </p:spPr>
        <p:txBody>
          <a:bodyPr wrap="square">
            <a:spAutoFit/>
          </a:bodyPr>
          <a:lstStyle/>
          <a:p>
            <a:pPr algn="just"/>
            <a:r>
              <a:rPr lang="it-IT" sz="1200" b="1" dirty="0">
                <a:solidFill>
                  <a:srgbClr val="1C2024"/>
                </a:solidFill>
                <a:latin typeface="+mn-lt"/>
              </a:rPr>
              <a:t>Il Calendario vaccinale, incluso nel Piano Nazionale Prevenzione Vaccinale (</a:t>
            </a:r>
            <a:r>
              <a:rPr lang="it-IT" sz="1200" b="1" dirty="0">
                <a:solidFill>
                  <a:srgbClr val="0066CC"/>
                </a:solidFill>
                <a:latin typeface="+mn-lt"/>
                <a:hlinkClick r:id="rId2" tooltip="apre portale della normativa sanitaria"/>
              </a:rPr>
              <a:t>PNPV</a:t>
            </a:r>
            <a:r>
              <a:rPr lang="it-IT" sz="1200" b="1" dirty="0">
                <a:solidFill>
                  <a:srgbClr val="1C2024"/>
                </a:solidFill>
                <a:latin typeface="+mn-lt"/>
              </a:rPr>
              <a:t>) 2017-2019</a:t>
            </a:r>
            <a:r>
              <a:rPr lang="it-IT" sz="1100" dirty="0">
                <a:solidFill>
                  <a:srgbClr val="1C2024"/>
                </a:solidFill>
                <a:latin typeface="+mn-lt"/>
              </a:rPr>
              <a:t>, </a:t>
            </a:r>
            <a:r>
              <a:rPr lang="it-IT" sz="1100" dirty="0" smtClean="0">
                <a:solidFill>
                  <a:srgbClr val="1C2024"/>
                </a:solidFill>
                <a:latin typeface="+mn-lt"/>
              </a:rPr>
              <a:t>è stato approvato </a:t>
            </a:r>
            <a:r>
              <a:rPr lang="it-IT" sz="1100" dirty="0">
                <a:solidFill>
                  <a:srgbClr val="1C2024"/>
                </a:solidFill>
                <a:latin typeface="+mn-lt"/>
              </a:rPr>
              <a:t>in Conferenza Stato-Regioni con Intesa del 19 gennaio </a:t>
            </a:r>
            <a:r>
              <a:rPr lang="it-IT" sz="1100" dirty="0" smtClean="0">
                <a:solidFill>
                  <a:srgbClr val="1C2024"/>
                </a:solidFill>
                <a:latin typeface="+mn-lt"/>
              </a:rPr>
              <a:t>2017</a:t>
            </a:r>
            <a:r>
              <a:rPr lang="it-IT" sz="1100" dirty="0">
                <a:solidFill>
                  <a:srgbClr val="1C2024"/>
                </a:solidFill>
                <a:latin typeface="+mn-lt"/>
              </a:rPr>
              <a:t>.</a:t>
            </a:r>
            <a:r>
              <a:rPr lang="it-IT" sz="1100" dirty="0" smtClean="0">
                <a:solidFill>
                  <a:srgbClr val="1C2024"/>
                </a:solidFill>
                <a:latin typeface="+mn-lt"/>
              </a:rPr>
              <a:t> </a:t>
            </a:r>
            <a:r>
              <a:rPr lang="it-IT" sz="1100" b="1" dirty="0" smtClean="0">
                <a:solidFill>
                  <a:srgbClr val="1C2024"/>
                </a:solidFill>
                <a:latin typeface="+mn-lt"/>
              </a:rPr>
              <a:t>Il</a:t>
            </a:r>
            <a:r>
              <a:rPr lang="it-IT" sz="1100" b="1" dirty="0">
                <a:solidFill>
                  <a:srgbClr val="1C2024"/>
                </a:solidFill>
                <a:latin typeface="+mn-lt"/>
              </a:rPr>
              <a:t> </a:t>
            </a:r>
            <a:r>
              <a:rPr lang="it-IT" sz="1100" b="1" dirty="0">
                <a:solidFill>
                  <a:srgbClr val="0066CC"/>
                </a:solidFill>
                <a:latin typeface="+mn-lt"/>
                <a:hlinkClick r:id="rId3" tooltip="Collegamento alla pagina Decreto legge vaccini"/>
              </a:rPr>
              <a:t>decreto vaccini</a:t>
            </a:r>
            <a:r>
              <a:rPr lang="it-IT" sz="1100" b="1" dirty="0">
                <a:solidFill>
                  <a:srgbClr val="1C2024"/>
                </a:solidFill>
                <a:latin typeface="+mn-lt"/>
              </a:rPr>
              <a:t> ha successivamente reso obbligatorie per i minori di 16 anni dieci delle vaccinazioni </a:t>
            </a:r>
            <a:r>
              <a:rPr lang="it-IT" sz="1100" dirty="0">
                <a:solidFill>
                  <a:srgbClr val="1C2024"/>
                </a:solidFill>
                <a:latin typeface="+mn-lt"/>
              </a:rPr>
              <a:t>e ne ha fortemente raccomandate quattro ad offerta attiva e gratuita. Ma nel PNPV 2017-2019 sono altresì indicate in offerta attiva e gratuita anche le vaccinazioni </a:t>
            </a:r>
            <a:r>
              <a:rPr lang="it-IT" sz="1100" dirty="0" err="1">
                <a:solidFill>
                  <a:srgbClr val="1C2024"/>
                </a:solidFill>
                <a:latin typeface="+mn-lt"/>
              </a:rPr>
              <a:t>antipapilloma</a:t>
            </a:r>
            <a:r>
              <a:rPr lang="it-IT" sz="1100" dirty="0">
                <a:solidFill>
                  <a:srgbClr val="1C2024"/>
                </a:solidFill>
                <a:latin typeface="+mn-lt"/>
              </a:rPr>
              <a:t> virus (HPV) negli undicenni e anti-meningococcica tetravalente ACWY nell’adolescenza, che ovviamente mantengono il loro importante ruolo all’interno di una cornice di offerta vaccinale che mira alla protezione della popolazione fino all’età avanzata, sia attraverso i richiami periodici sia mediante vaccinazioni raccomandate specificatamente per l’anziano.</a:t>
            </a:r>
          </a:p>
          <a:p>
            <a:pPr algn="just"/>
            <a:r>
              <a:rPr lang="it-IT" sz="1100" dirty="0">
                <a:solidFill>
                  <a:srgbClr val="1C2024"/>
                </a:solidFill>
                <a:latin typeface="+mn-lt"/>
              </a:rPr>
              <a:t>Sono offerte gratuitamente e attivamente dal Servizio sanitario nazionale (SSN) le seguenti vaccinazioni</a:t>
            </a:r>
            <a:r>
              <a:rPr lang="it-IT" sz="1100" dirty="0" smtClean="0">
                <a:solidFill>
                  <a:srgbClr val="1C2024"/>
                </a:solidFill>
                <a:latin typeface="+mn-lt"/>
              </a:rPr>
              <a:t>:</a:t>
            </a:r>
          </a:p>
          <a:p>
            <a:pPr algn="just"/>
            <a:endParaRPr lang="it-IT" sz="1100" dirty="0" smtClean="0">
              <a:solidFill>
                <a:srgbClr val="1C2024"/>
              </a:solidFill>
              <a:latin typeface="+mn-lt"/>
            </a:endParaRPr>
          </a:p>
          <a:p>
            <a:r>
              <a:rPr lang="it-IT" sz="1400" b="1" dirty="0">
                <a:latin typeface="+mn-lt"/>
              </a:rPr>
              <a:t>Bambini da zero a 6 </a:t>
            </a:r>
            <a:r>
              <a:rPr lang="it-IT" sz="1400" b="1" dirty="0" smtClean="0">
                <a:latin typeface="+mn-lt"/>
              </a:rPr>
              <a:t>anni</a:t>
            </a:r>
          </a:p>
          <a:p>
            <a:r>
              <a:rPr lang="it-IT" sz="1100" b="1" dirty="0" smtClean="0">
                <a:latin typeface="+mn-lt"/>
              </a:rPr>
              <a:t>Anti-difterica</a:t>
            </a:r>
            <a:r>
              <a:rPr lang="it-IT" sz="1100" dirty="0">
                <a:latin typeface="+mn-lt"/>
              </a:rPr>
              <a:t>: ciclo di base 3 dosi nel primo anno di vita e richiamo a 6 anni (obbligatoria per i nati dal 2001)</a:t>
            </a:r>
          </a:p>
          <a:p>
            <a:r>
              <a:rPr lang="it-IT" sz="1100" b="1" dirty="0">
                <a:latin typeface="+mn-lt"/>
              </a:rPr>
              <a:t>Anti-poliomielite</a:t>
            </a:r>
            <a:r>
              <a:rPr lang="it-IT" sz="1100" dirty="0">
                <a:latin typeface="+mn-lt"/>
              </a:rPr>
              <a:t>: ciclo di base 3 dosi nel primo anno di vita e richiamo a 6 anni (obbligatoria per i nati dal 2001)</a:t>
            </a:r>
          </a:p>
          <a:p>
            <a:r>
              <a:rPr lang="it-IT" sz="1100" b="1" dirty="0">
                <a:latin typeface="+mn-lt"/>
              </a:rPr>
              <a:t>Anti-tetanica</a:t>
            </a:r>
            <a:r>
              <a:rPr lang="it-IT" sz="1100" dirty="0">
                <a:latin typeface="+mn-lt"/>
              </a:rPr>
              <a:t>: ciclo di base 3 dosi nel primo anno di vita e richiamo a 6 anni (obbligatoria per i nati dal 2001)</a:t>
            </a:r>
          </a:p>
          <a:p>
            <a:r>
              <a:rPr lang="it-IT" sz="1100" b="1" dirty="0">
                <a:latin typeface="+mn-lt"/>
              </a:rPr>
              <a:t>Anti-epatite virale B</a:t>
            </a:r>
            <a:r>
              <a:rPr lang="it-IT" sz="1100" dirty="0">
                <a:latin typeface="+mn-lt"/>
              </a:rPr>
              <a:t>: 3 dosi nel primo anno di vita (obbligatoria per i nati dal 2001)</a:t>
            </a:r>
          </a:p>
          <a:p>
            <a:r>
              <a:rPr lang="it-IT" sz="1100" b="1" dirty="0">
                <a:latin typeface="+mn-lt"/>
              </a:rPr>
              <a:t>Anti-pertosse</a:t>
            </a:r>
            <a:r>
              <a:rPr lang="it-IT" sz="1100" dirty="0">
                <a:latin typeface="+mn-lt"/>
              </a:rPr>
              <a:t>: ciclo di base 3 dosi nel primo anno di vita e richiamo a 6 anni (obbligatoria per i nati dal 2001)</a:t>
            </a:r>
          </a:p>
          <a:p>
            <a:r>
              <a:rPr lang="it-IT" sz="1100" b="1" dirty="0">
                <a:latin typeface="+mn-lt"/>
              </a:rPr>
              <a:t>Anti-</a:t>
            </a:r>
            <a:r>
              <a:rPr lang="it-IT" sz="1100" b="1" i="1" dirty="0" err="1">
                <a:latin typeface="+mn-lt"/>
              </a:rPr>
              <a:t>Haemophilus</a:t>
            </a:r>
            <a:r>
              <a:rPr lang="it-IT" sz="1100" b="1" i="1" dirty="0">
                <a:latin typeface="+mn-lt"/>
              </a:rPr>
              <a:t> </a:t>
            </a:r>
            <a:r>
              <a:rPr lang="it-IT" sz="1100" b="1" i="1" dirty="0" err="1">
                <a:latin typeface="+mn-lt"/>
              </a:rPr>
              <a:t>influenzae</a:t>
            </a:r>
            <a:r>
              <a:rPr lang="it-IT" sz="1100" b="1" dirty="0">
                <a:latin typeface="+mn-lt"/>
              </a:rPr>
              <a:t> tipo b</a:t>
            </a:r>
            <a:r>
              <a:rPr lang="it-IT" sz="1100" dirty="0">
                <a:latin typeface="+mn-lt"/>
              </a:rPr>
              <a:t>: 3 dosi nel primo anno di vita (obbligatoria per i nati dal 2001</a:t>
            </a:r>
            <a:r>
              <a:rPr lang="it-IT" sz="1100" dirty="0" smtClean="0">
                <a:latin typeface="+mn-lt"/>
              </a:rPr>
              <a:t>)</a:t>
            </a:r>
          </a:p>
          <a:p>
            <a:endParaRPr lang="it-IT" sz="1100" dirty="0" smtClean="0">
              <a:latin typeface="+mn-lt"/>
            </a:endParaRPr>
          </a:p>
          <a:p>
            <a:r>
              <a:rPr lang="it-IT" sz="1100" b="1" dirty="0">
                <a:latin typeface="+mn-lt"/>
              </a:rPr>
              <a:t>Anti-varicella</a:t>
            </a:r>
            <a:r>
              <a:rPr lang="it-IT" sz="1100" dirty="0">
                <a:latin typeface="+mn-lt"/>
              </a:rPr>
              <a:t>: 1° dose nel secondo anno di vita e 2° dose a 6 anni (obbligatoria per i nati dal 2017)</a:t>
            </a:r>
          </a:p>
          <a:p>
            <a:r>
              <a:rPr lang="it-IT" sz="1100" b="1" dirty="0">
                <a:latin typeface="+mn-lt"/>
              </a:rPr>
              <a:t>Anti-morbillo</a:t>
            </a:r>
            <a:r>
              <a:rPr lang="it-IT" sz="1100" dirty="0">
                <a:latin typeface="+mn-lt"/>
              </a:rPr>
              <a:t>: 1° dose nel secondo anno di vita e 2° dose a 6 anni (obbligatoria per i nati dal 2001)</a:t>
            </a:r>
          </a:p>
          <a:p>
            <a:r>
              <a:rPr lang="it-IT" sz="1100" b="1" dirty="0">
                <a:latin typeface="+mn-lt"/>
              </a:rPr>
              <a:t>Anti-parotite</a:t>
            </a:r>
            <a:r>
              <a:rPr lang="it-IT" sz="1100" dirty="0">
                <a:latin typeface="+mn-lt"/>
              </a:rPr>
              <a:t>: 1° dose nel secondo anno di vita e 2° dose a 6 anni (obbligatoria per i nati dal 2001)</a:t>
            </a:r>
          </a:p>
          <a:p>
            <a:r>
              <a:rPr lang="it-IT" sz="1100" b="1" dirty="0">
                <a:latin typeface="+mn-lt"/>
              </a:rPr>
              <a:t>Anti-rosolia</a:t>
            </a:r>
            <a:r>
              <a:rPr lang="it-IT" sz="1100" dirty="0">
                <a:latin typeface="+mn-lt"/>
              </a:rPr>
              <a:t>: 1° dose nel secondo anno di vita e 2° dose a 6 anni (obbligatoria per i nati dal 2001)</a:t>
            </a:r>
          </a:p>
          <a:p>
            <a:endParaRPr lang="it-IT" sz="1100" dirty="0">
              <a:latin typeface="+mn-lt"/>
            </a:endParaRPr>
          </a:p>
          <a:p>
            <a:r>
              <a:rPr lang="it-IT" sz="1100" b="1" dirty="0" smtClean="0">
                <a:latin typeface="+mn-lt"/>
              </a:rPr>
              <a:t>Anti-meningococcica </a:t>
            </a:r>
            <a:r>
              <a:rPr lang="it-IT" sz="1100" b="1" dirty="0">
                <a:latin typeface="+mn-lt"/>
              </a:rPr>
              <a:t>B</a:t>
            </a:r>
            <a:r>
              <a:rPr lang="it-IT" sz="1100" dirty="0">
                <a:latin typeface="+mn-lt"/>
              </a:rPr>
              <a:t>: 3 o 4 dosi nel primo anno di vita, a seconda del mese di somministrazione della prima dose (fortemente raccomandata per i nati a partire dal 2017)</a:t>
            </a:r>
          </a:p>
          <a:p>
            <a:r>
              <a:rPr lang="it-IT" sz="1100" b="1" dirty="0">
                <a:latin typeface="+mn-lt"/>
              </a:rPr>
              <a:t>Anti-</a:t>
            </a:r>
            <a:r>
              <a:rPr lang="it-IT" sz="1100" b="1" dirty="0" err="1">
                <a:latin typeface="+mn-lt"/>
              </a:rPr>
              <a:t>rotavirus</a:t>
            </a:r>
            <a:r>
              <a:rPr lang="it-IT" sz="1100" dirty="0">
                <a:latin typeface="+mn-lt"/>
              </a:rPr>
              <a:t>: 2 o 3 dosi nel primo anno di vita, a seconda del tipo di vaccino (fortemente raccomandata per i nati a partire dal 2017)</a:t>
            </a:r>
          </a:p>
          <a:p>
            <a:r>
              <a:rPr lang="it-IT" sz="1100" b="1" dirty="0">
                <a:latin typeface="+mn-lt"/>
              </a:rPr>
              <a:t>Anti-pneumococcica</a:t>
            </a:r>
            <a:r>
              <a:rPr lang="it-IT" sz="1100" dirty="0">
                <a:latin typeface="+mn-lt"/>
              </a:rPr>
              <a:t>: 3 dosi nel primo anno di vita (fortemente raccomandata per i nati a partire dal 2012)</a:t>
            </a:r>
          </a:p>
          <a:p>
            <a:r>
              <a:rPr lang="it-IT" sz="1100" b="1" dirty="0">
                <a:latin typeface="+mn-lt"/>
              </a:rPr>
              <a:t>Anti-meningococcica C</a:t>
            </a:r>
            <a:r>
              <a:rPr lang="it-IT" sz="1100" dirty="0">
                <a:latin typeface="+mn-lt"/>
              </a:rPr>
              <a:t>: 1° dose nel secondo anno di vita (fortemente raccomandata per i nati a partire dal 2012)</a:t>
            </a:r>
          </a:p>
          <a:p>
            <a:endParaRPr lang="it-IT" sz="1400" b="1" dirty="0" smtClean="0">
              <a:latin typeface="+mn-lt"/>
            </a:endParaRPr>
          </a:p>
          <a:p>
            <a:r>
              <a:rPr lang="it-IT" sz="1400" b="1" dirty="0" smtClean="0">
                <a:latin typeface="+mn-lt"/>
              </a:rPr>
              <a:t>Adolescenti</a:t>
            </a:r>
            <a:endParaRPr lang="it-IT" sz="1400" b="1" dirty="0">
              <a:latin typeface="+mn-lt"/>
            </a:endParaRPr>
          </a:p>
          <a:p>
            <a:r>
              <a:rPr lang="it-IT" sz="1100" b="1" dirty="0">
                <a:latin typeface="+mn-lt"/>
              </a:rPr>
              <a:t>Anti-difterica</a:t>
            </a:r>
            <a:r>
              <a:rPr lang="it-IT" sz="1100" dirty="0">
                <a:latin typeface="+mn-lt"/>
              </a:rPr>
              <a:t>: richiamo (obbligatoria per i nati dal 2001)</a:t>
            </a:r>
          </a:p>
          <a:p>
            <a:r>
              <a:rPr lang="it-IT" sz="1100" b="1" dirty="0">
                <a:latin typeface="+mn-lt"/>
              </a:rPr>
              <a:t>Anti-poliomielite</a:t>
            </a:r>
            <a:r>
              <a:rPr lang="it-IT" sz="1100" dirty="0">
                <a:latin typeface="+mn-lt"/>
              </a:rPr>
              <a:t>: richiamo (obbligatoria per i nati dal 2001)</a:t>
            </a:r>
          </a:p>
          <a:p>
            <a:r>
              <a:rPr lang="it-IT" sz="1100" b="1" dirty="0">
                <a:latin typeface="+mn-lt"/>
              </a:rPr>
              <a:t>Anti-tetanica</a:t>
            </a:r>
            <a:r>
              <a:rPr lang="it-IT" sz="1100" dirty="0">
                <a:latin typeface="+mn-lt"/>
              </a:rPr>
              <a:t>: richiamo (obbligatoria per i nati dal 2001)</a:t>
            </a:r>
          </a:p>
          <a:p>
            <a:r>
              <a:rPr lang="it-IT" sz="1100" b="1" dirty="0">
                <a:latin typeface="+mn-lt"/>
              </a:rPr>
              <a:t>Anti-pertosse</a:t>
            </a:r>
            <a:r>
              <a:rPr lang="it-IT" sz="1100" dirty="0">
                <a:latin typeface="+mn-lt"/>
              </a:rPr>
              <a:t>: richiamo (obbligatoria per i nati dal 2001)</a:t>
            </a:r>
          </a:p>
          <a:p>
            <a:r>
              <a:rPr lang="it-IT" sz="1100" b="1" dirty="0">
                <a:latin typeface="+mn-lt"/>
              </a:rPr>
              <a:t>Anti-HPV</a:t>
            </a:r>
            <a:r>
              <a:rPr lang="it-IT" sz="1100" dirty="0">
                <a:latin typeface="+mn-lt"/>
              </a:rPr>
              <a:t> per le ragazze e i ragazzi (2 dosi nel corso del 12° anno di vita)</a:t>
            </a:r>
          </a:p>
          <a:p>
            <a:r>
              <a:rPr lang="it-IT" sz="1100" b="1" dirty="0">
                <a:latin typeface="+mn-lt"/>
              </a:rPr>
              <a:t>Anti-meningococcica</a:t>
            </a:r>
            <a:r>
              <a:rPr lang="it-IT" sz="1100" dirty="0">
                <a:latin typeface="+mn-lt"/>
              </a:rPr>
              <a:t> tetravalente ACWY135 (1 dose</a:t>
            </a:r>
            <a:r>
              <a:rPr lang="it-IT" sz="1100" dirty="0" smtClean="0">
                <a:latin typeface="+mn-lt"/>
              </a:rPr>
              <a:t>)</a:t>
            </a:r>
          </a:p>
          <a:p>
            <a:endParaRPr lang="it-IT" sz="1100" dirty="0">
              <a:latin typeface="+mn-lt"/>
            </a:endParaRPr>
          </a:p>
          <a:p>
            <a:r>
              <a:rPr lang="it-IT" sz="1400" b="1" dirty="0">
                <a:latin typeface="+mn-lt"/>
              </a:rPr>
              <a:t>Adulti</a:t>
            </a:r>
          </a:p>
          <a:p>
            <a:r>
              <a:rPr lang="it-IT" sz="1100" b="1" dirty="0">
                <a:latin typeface="+mn-lt"/>
              </a:rPr>
              <a:t>Anti-pneumococcica</a:t>
            </a:r>
            <a:r>
              <a:rPr lang="it-IT" sz="1100" dirty="0">
                <a:latin typeface="+mn-lt"/>
              </a:rPr>
              <a:t> nei 65enni</a:t>
            </a:r>
          </a:p>
          <a:p>
            <a:r>
              <a:rPr lang="it-IT" sz="1100" b="1" dirty="0">
                <a:latin typeface="+mn-lt"/>
              </a:rPr>
              <a:t>Anti-zoster</a:t>
            </a:r>
            <a:r>
              <a:rPr lang="it-IT" sz="1100" dirty="0">
                <a:latin typeface="+mn-lt"/>
              </a:rPr>
              <a:t> nei 65enni</a:t>
            </a:r>
          </a:p>
          <a:p>
            <a:r>
              <a:rPr lang="it-IT" sz="1100" b="1" dirty="0">
                <a:latin typeface="+mn-lt"/>
              </a:rPr>
              <a:t>Anti-influenzale</a:t>
            </a:r>
            <a:r>
              <a:rPr lang="it-IT" sz="1100" dirty="0">
                <a:latin typeface="+mn-lt"/>
              </a:rPr>
              <a:t> per tutte le persone oltre i 64 anni</a:t>
            </a:r>
          </a:p>
          <a:p>
            <a:pPr algn="just"/>
            <a:endParaRPr lang="it-IT" sz="1200" b="0" i="0" dirty="0">
              <a:solidFill>
                <a:srgbClr val="1C2024"/>
              </a:solidFill>
              <a:effectLst/>
              <a:latin typeface="Titillium Web"/>
            </a:endParaRPr>
          </a:p>
        </p:txBody>
      </p:sp>
    </p:spTree>
    <p:extLst>
      <p:ext uri="{BB962C8B-B14F-4D97-AF65-F5344CB8AC3E}">
        <p14:creationId xmlns:p14="http://schemas.microsoft.com/office/powerpoint/2010/main" val="3224437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calendario vaccinal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49" t="8771" r="2658" b="7018"/>
          <a:stretch/>
        </p:blipFill>
        <p:spPr bwMode="auto">
          <a:xfrm>
            <a:off x="48997" y="980728"/>
            <a:ext cx="6417150" cy="439248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372200" y="1124744"/>
            <a:ext cx="2736304" cy="4293483"/>
          </a:xfrm>
          <a:prstGeom prst="rect">
            <a:avLst/>
          </a:prstGeom>
          <a:noFill/>
        </p:spPr>
        <p:txBody>
          <a:bodyPr wrap="square" rtlCol="0">
            <a:spAutoFit/>
          </a:bodyPr>
          <a:lstStyle/>
          <a:p>
            <a:r>
              <a:rPr lang="it-IT" sz="1050" b="1" dirty="0"/>
              <a:t>IPV </a:t>
            </a:r>
            <a:r>
              <a:rPr lang="it-IT" sz="1050" dirty="0"/>
              <a:t>= vaccino antipolio inattivato</a:t>
            </a:r>
          </a:p>
          <a:p>
            <a:r>
              <a:rPr lang="it-IT" sz="1050" b="1" dirty="0" err="1"/>
              <a:t>Ep</a:t>
            </a:r>
            <a:r>
              <a:rPr lang="it-IT" sz="1050" b="1" dirty="0"/>
              <a:t> B </a:t>
            </a:r>
            <a:r>
              <a:rPr lang="it-IT" sz="1050" dirty="0"/>
              <a:t>= vaccino contro il virus dell’epatite B</a:t>
            </a:r>
          </a:p>
          <a:p>
            <a:r>
              <a:rPr lang="it-IT" sz="1050" b="1" dirty="0" err="1"/>
              <a:t>Hib</a:t>
            </a:r>
            <a:r>
              <a:rPr lang="it-IT" sz="1050" b="1" dirty="0"/>
              <a:t> </a:t>
            </a:r>
            <a:r>
              <a:rPr lang="it-IT" sz="1050" dirty="0"/>
              <a:t>= vaccino contro le infezioni invasive da </a:t>
            </a:r>
            <a:r>
              <a:rPr lang="it-IT" sz="1050" i="1" dirty="0" err="1"/>
              <a:t>Haemophilus</a:t>
            </a:r>
            <a:r>
              <a:rPr lang="it-IT" sz="1050" i="1" dirty="0"/>
              <a:t> </a:t>
            </a:r>
            <a:r>
              <a:rPr lang="it-IT" sz="1050" i="1" dirty="0" err="1"/>
              <a:t>influenzae</a:t>
            </a:r>
            <a:r>
              <a:rPr lang="it-IT" sz="1050" i="1" dirty="0"/>
              <a:t> </a:t>
            </a:r>
            <a:r>
              <a:rPr lang="it-IT" sz="1050" dirty="0"/>
              <a:t>tipo b</a:t>
            </a:r>
          </a:p>
          <a:p>
            <a:r>
              <a:rPr lang="it-IT" sz="1050" b="1" dirty="0" err="1"/>
              <a:t>DTPa</a:t>
            </a:r>
            <a:r>
              <a:rPr lang="it-IT" sz="1050" b="1" dirty="0"/>
              <a:t> </a:t>
            </a:r>
            <a:r>
              <a:rPr lang="it-IT" sz="1050" dirty="0"/>
              <a:t>= vaccino antidifterite-tetano-pertosse acellulare</a:t>
            </a:r>
          </a:p>
          <a:p>
            <a:r>
              <a:rPr lang="it-IT" sz="1050" b="1" dirty="0" err="1"/>
              <a:t>dTpa</a:t>
            </a:r>
            <a:r>
              <a:rPr lang="it-IT" sz="1050" b="1" dirty="0"/>
              <a:t> </a:t>
            </a:r>
            <a:r>
              <a:rPr lang="it-IT" sz="1050" dirty="0"/>
              <a:t>= vaccino antidifterite-tetano-pertosse acellulare, formulazione per adulti</a:t>
            </a:r>
          </a:p>
          <a:p>
            <a:r>
              <a:rPr lang="it-IT" sz="1050" b="1" dirty="0" err="1"/>
              <a:t>dTpa</a:t>
            </a:r>
            <a:r>
              <a:rPr lang="it-IT" sz="1050" b="1" dirty="0"/>
              <a:t>-IPV </a:t>
            </a:r>
            <a:r>
              <a:rPr lang="it-IT" sz="1050" dirty="0"/>
              <a:t>= vaccino antidifterite-tetano-pertosse acellulare e polio inattivato,</a:t>
            </a:r>
          </a:p>
          <a:p>
            <a:r>
              <a:rPr lang="it-IT" sz="1050" dirty="0"/>
              <a:t>formulazione per adulti</a:t>
            </a:r>
          </a:p>
          <a:p>
            <a:r>
              <a:rPr lang="it-IT" sz="1050" b="1" dirty="0"/>
              <a:t>MPRV </a:t>
            </a:r>
            <a:r>
              <a:rPr lang="it-IT" sz="1050" dirty="0"/>
              <a:t>= vaccino tetravalente per morbillo, parotite, rosolia e varicella</a:t>
            </a:r>
          </a:p>
          <a:p>
            <a:r>
              <a:rPr lang="it-IT" sz="1050" b="1" dirty="0"/>
              <a:t>MPR </a:t>
            </a:r>
            <a:r>
              <a:rPr lang="it-IT" sz="1050" dirty="0"/>
              <a:t>= vaccino trivalente per morbillo, parotite, rosolia</a:t>
            </a:r>
          </a:p>
          <a:p>
            <a:r>
              <a:rPr lang="it-IT" sz="1050" b="1" dirty="0"/>
              <a:t>V </a:t>
            </a:r>
            <a:r>
              <a:rPr lang="it-IT" sz="1050" dirty="0"/>
              <a:t>= vaccino contro la varicella</a:t>
            </a:r>
          </a:p>
          <a:p>
            <a:r>
              <a:rPr lang="it-IT" sz="1050" b="1" dirty="0"/>
              <a:t>PCV </a:t>
            </a:r>
            <a:r>
              <a:rPr lang="it-IT" sz="1050" dirty="0"/>
              <a:t>= vaccino pneumococcico coniugato</a:t>
            </a:r>
          </a:p>
          <a:p>
            <a:r>
              <a:rPr lang="it-IT" sz="1050" b="1" dirty="0"/>
              <a:t>PPSV </a:t>
            </a:r>
            <a:r>
              <a:rPr lang="it-IT" sz="1050" dirty="0"/>
              <a:t>= vaccino pneumococcico polisaccaridico</a:t>
            </a:r>
          </a:p>
          <a:p>
            <a:r>
              <a:rPr lang="it-IT" sz="1050" b="1" dirty="0" err="1"/>
              <a:t>MenC</a:t>
            </a:r>
            <a:r>
              <a:rPr lang="it-IT" sz="1050" b="1" dirty="0"/>
              <a:t> </a:t>
            </a:r>
            <a:r>
              <a:rPr lang="it-IT" sz="1050" dirty="0"/>
              <a:t>= vaccino contro il meningococco C coniugato</a:t>
            </a:r>
          </a:p>
          <a:p>
            <a:r>
              <a:rPr lang="it-IT" sz="1050" b="1" dirty="0" err="1"/>
              <a:t>MenB</a:t>
            </a:r>
            <a:r>
              <a:rPr lang="it-IT" sz="1050" b="1" dirty="0"/>
              <a:t> </a:t>
            </a:r>
            <a:r>
              <a:rPr lang="it-IT" sz="1050" dirty="0"/>
              <a:t>= vaccino contro il meningococco B</a:t>
            </a:r>
          </a:p>
          <a:p>
            <a:r>
              <a:rPr lang="it-IT" sz="1050" b="1" dirty="0"/>
              <a:t>HPV </a:t>
            </a:r>
            <a:r>
              <a:rPr lang="it-IT" sz="1050" dirty="0"/>
              <a:t>= vaccino contro i </a:t>
            </a:r>
            <a:r>
              <a:rPr lang="it-IT" sz="1050" dirty="0" err="1"/>
              <a:t>papillomavirus</a:t>
            </a:r>
            <a:endParaRPr lang="it-IT" sz="1050" dirty="0"/>
          </a:p>
          <a:p>
            <a:r>
              <a:rPr lang="it-IT" sz="1050" b="1" dirty="0"/>
              <a:t>Influenza </a:t>
            </a:r>
            <a:r>
              <a:rPr lang="it-IT" sz="1050" dirty="0"/>
              <a:t>= vaccino contro l’influenza stagionale</a:t>
            </a:r>
          </a:p>
          <a:p>
            <a:r>
              <a:rPr lang="it-IT" sz="1050" b="1" dirty="0" err="1"/>
              <a:t>Rotavirus</a:t>
            </a:r>
            <a:r>
              <a:rPr lang="it-IT" sz="1050" b="1" dirty="0"/>
              <a:t> </a:t>
            </a:r>
            <a:r>
              <a:rPr lang="it-IT" sz="1050" dirty="0"/>
              <a:t>= vaccino contro i </a:t>
            </a:r>
            <a:r>
              <a:rPr lang="it-IT" sz="1050" dirty="0" err="1"/>
              <a:t>rotavirus</a:t>
            </a:r>
            <a:endParaRPr lang="it-IT" sz="1050" dirty="0"/>
          </a:p>
        </p:txBody>
      </p:sp>
      <p:sp>
        <p:nvSpPr>
          <p:cNvPr id="5" name="CasellaDiTesto 4"/>
          <p:cNvSpPr txBox="1"/>
          <p:nvPr/>
        </p:nvSpPr>
        <p:spPr>
          <a:xfrm>
            <a:off x="2627784" y="260648"/>
            <a:ext cx="3493264" cy="369332"/>
          </a:xfrm>
          <a:prstGeom prst="rect">
            <a:avLst/>
          </a:prstGeom>
          <a:noFill/>
        </p:spPr>
        <p:txBody>
          <a:bodyPr wrap="none" rtlCol="0">
            <a:spAutoFit/>
          </a:bodyPr>
          <a:lstStyle/>
          <a:p>
            <a:r>
              <a:rPr lang="it-IT" dirty="0" smtClean="0"/>
              <a:t>Calendario vaccinale 2017-2019</a:t>
            </a:r>
            <a:endParaRPr lang="it-IT" dirty="0"/>
          </a:p>
        </p:txBody>
      </p:sp>
      <p:sp>
        <p:nvSpPr>
          <p:cNvPr id="2" name="CasellaDiTesto 1"/>
          <p:cNvSpPr txBox="1"/>
          <p:nvPr/>
        </p:nvSpPr>
        <p:spPr>
          <a:xfrm>
            <a:off x="35496" y="5661248"/>
            <a:ext cx="8965916" cy="1200329"/>
          </a:xfrm>
          <a:prstGeom prst="rect">
            <a:avLst/>
          </a:prstGeom>
          <a:noFill/>
        </p:spPr>
        <p:txBody>
          <a:bodyPr wrap="none" rtlCol="0">
            <a:spAutoFit/>
          </a:bodyPr>
          <a:lstStyle/>
          <a:p>
            <a:pPr algn="just"/>
            <a:r>
              <a:rPr lang="it-IT" sz="1200" dirty="0"/>
              <a:t>*Il </a:t>
            </a:r>
            <a:r>
              <a:rPr lang="it-IT" sz="1200" dirty="0" err="1"/>
              <a:t>tossoide</a:t>
            </a:r>
            <a:r>
              <a:rPr lang="it-IT" sz="1200" dirty="0"/>
              <a:t> difterico può essere somministrato sotto forma di vaccino bivalente (difterite-</a:t>
            </a:r>
            <a:r>
              <a:rPr lang="it-IT" sz="1200" dirty="0">
                <a:hlinkClick r:id="rId3" tooltip="Tetano"/>
              </a:rPr>
              <a:t>tetano</a:t>
            </a:r>
            <a:r>
              <a:rPr lang="it-IT" sz="1200" dirty="0"/>
              <a:t>) o sotto forma di vaccino </a:t>
            </a:r>
            <a:r>
              <a:rPr lang="it-IT" sz="1200" dirty="0" smtClean="0"/>
              <a:t>trivalente</a:t>
            </a:r>
          </a:p>
          <a:p>
            <a:pPr algn="just"/>
            <a:r>
              <a:rPr lang="it-IT" sz="1200" dirty="0" smtClean="0"/>
              <a:t> </a:t>
            </a:r>
            <a:r>
              <a:rPr lang="it-IT" sz="1200" dirty="0"/>
              <a:t>(</a:t>
            </a:r>
            <a:r>
              <a:rPr lang="it-IT" sz="1200" dirty="0" smtClean="0"/>
              <a:t>difterite-</a:t>
            </a:r>
            <a:r>
              <a:rPr lang="it-IT" sz="1200" dirty="0" smtClean="0">
                <a:hlinkClick r:id="rId3" tooltip="Tetano"/>
              </a:rPr>
              <a:t>tetano</a:t>
            </a:r>
            <a:r>
              <a:rPr lang="it-IT" sz="1200" dirty="0" smtClean="0"/>
              <a:t>-</a:t>
            </a:r>
            <a:r>
              <a:rPr lang="it-IT" sz="1200" dirty="0" smtClean="0">
                <a:hlinkClick r:id="rId4" tooltip="Pertosse"/>
              </a:rPr>
              <a:t>pertosse</a:t>
            </a:r>
            <a:r>
              <a:rPr lang="it-IT" sz="1200" dirty="0" smtClean="0"/>
              <a:t>)in </a:t>
            </a:r>
            <a:r>
              <a:rPr lang="it-IT" sz="1200" dirty="0"/>
              <a:t>schemi vaccinali denominati rispettivamente DT o </a:t>
            </a:r>
            <a:r>
              <a:rPr lang="it-IT" sz="1200" dirty="0" err="1"/>
              <a:t>DTp</a:t>
            </a:r>
            <a:r>
              <a:rPr lang="it-IT" sz="1200" dirty="0"/>
              <a:t>. Sovente il </a:t>
            </a:r>
            <a:r>
              <a:rPr lang="it-IT" sz="1200" dirty="0" err="1"/>
              <a:t>DTp</a:t>
            </a:r>
            <a:r>
              <a:rPr lang="it-IT" sz="1200" dirty="0"/>
              <a:t> viene associato a vaccini </a:t>
            </a:r>
            <a:r>
              <a:rPr lang="it-IT" sz="1200" dirty="0" smtClean="0"/>
              <a:t>per</a:t>
            </a:r>
          </a:p>
          <a:p>
            <a:pPr algn="just"/>
            <a:r>
              <a:rPr lang="it-IT" sz="1200" dirty="0" smtClean="0"/>
              <a:t> </a:t>
            </a:r>
            <a:r>
              <a:rPr lang="it-IT" sz="1200" dirty="0"/>
              <a:t>l'</a:t>
            </a:r>
            <a:r>
              <a:rPr lang="it-IT" sz="1200" i="1" dirty="0" err="1">
                <a:hlinkClick r:id="rId5" tooltip="Haemophilus influenzae"/>
              </a:rPr>
              <a:t>Haemophilus</a:t>
            </a:r>
            <a:r>
              <a:rPr lang="it-IT" sz="1200" i="1" dirty="0">
                <a:hlinkClick r:id="rId5" tooltip="Haemophilus influenzae"/>
              </a:rPr>
              <a:t> </a:t>
            </a:r>
            <a:r>
              <a:rPr lang="it-IT" sz="1200" i="1" dirty="0" err="1">
                <a:hlinkClick r:id="rId5" tooltip="Haemophilus influenzae"/>
              </a:rPr>
              <a:t>influenzae</a:t>
            </a:r>
            <a:r>
              <a:rPr lang="it-IT" sz="1200" dirty="0"/>
              <a:t> tipo b (</a:t>
            </a:r>
            <a:r>
              <a:rPr lang="it-IT" sz="1200" dirty="0" err="1"/>
              <a:t>Hib</a:t>
            </a:r>
            <a:r>
              <a:rPr lang="it-IT" sz="1200" dirty="0"/>
              <a:t>), per la </a:t>
            </a:r>
            <a:r>
              <a:rPr lang="it-IT" sz="1200" dirty="0">
                <a:hlinkClick r:id="rId6" tooltip="Poliomielite"/>
              </a:rPr>
              <a:t>poliomielite</a:t>
            </a:r>
            <a:r>
              <a:rPr lang="it-IT" sz="1200" dirty="0"/>
              <a:t> </a:t>
            </a:r>
            <a:r>
              <a:rPr lang="it-IT" sz="1200" dirty="0" smtClean="0"/>
              <a:t>e </a:t>
            </a:r>
            <a:r>
              <a:rPr lang="it-IT" sz="1200" dirty="0"/>
              <a:t>per l'</a:t>
            </a:r>
            <a:r>
              <a:rPr lang="it-IT" sz="1200" dirty="0">
                <a:hlinkClick r:id="rId7" tooltip="Epatite B"/>
              </a:rPr>
              <a:t>epatite B</a:t>
            </a:r>
            <a:r>
              <a:rPr lang="it-IT" sz="1200" dirty="0"/>
              <a:t>, costituendo il vaccino "esavalente</a:t>
            </a:r>
            <a:r>
              <a:rPr lang="it-IT" sz="1200" dirty="0" smtClean="0"/>
              <a:t>".</a:t>
            </a:r>
          </a:p>
          <a:p>
            <a:pPr algn="just"/>
            <a:r>
              <a:rPr lang="it-IT" sz="1200" dirty="0"/>
              <a:t> </a:t>
            </a:r>
            <a:r>
              <a:rPr lang="it-IT" sz="1200" dirty="0" smtClean="0"/>
              <a:t>L'avvenuta </a:t>
            </a:r>
            <a:r>
              <a:rPr lang="it-IT" sz="1200" dirty="0"/>
              <a:t>immunizzazione per la difterite viene valutata dalla negatività per la </a:t>
            </a:r>
            <a:r>
              <a:rPr lang="it-IT" sz="1200" dirty="0">
                <a:hlinkClick r:id="rId8" tooltip="Reazione di Schick"/>
              </a:rPr>
              <a:t>reazione di </a:t>
            </a:r>
            <a:r>
              <a:rPr lang="it-IT" sz="1200" dirty="0" err="1">
                <a:hlinkClick r:id="rId8" tooltip="Reazione di Schick"/>
              </a:rPr>
              <a:t>Schick</a:t>
            </a:r>
            <a:r>
              <a:rPr lang="it-IT" sz="1200" dirty="0"/>
              <a:t>, allestita </a:t>
            </a:r>
            <a:r>
              <a:rPr lang="it-IT" sz="1200" dirty="0" smtClean="0"/>
              <a:t>inoculando </a:t>
            </a:r>
            <a:r>
              <a:rPr lang="it-IT" sz="1200" dirty="0"/>
              <a:t>nel </a:t>
            </a:r>
            <a:r>
              <a:rPr lang="it-IT" sz="1200" dirty="0" smtClean="0"/>
              <a:t>derma</a:t>
            </a:r>
          </a:p>
          <a:p>
            <a:pPr algn="just"/>
            <a:r>
              <a:rPr lang="it-IT" sz="1200" dirty="0" smtClean="0"/>
              <a:t> </a:t>
            </a:r>
            <a:r>
              <a:rPr lang="it-IT" sz="1200" dirty="0"/>
              <a:t>dell'avambraccio 0,1 ml di tossina difterica. In caso di mancata immunizzazione, nel sito di inoculazione si sviluppa </a:t>
            </a:r>
            <a:r>
              <a:rPr lang="it-IT" sz="1200" dirty="0" smtClean="0"/>
              <a:t>un'intensa</a:t>
            </a:r>
          </a:p>
          <a:p>
            <a:pPr algn="just"/>
            <a:r>
              <a:rPr lang="it-IT" sz="1200" dirty="0" smtClean="0"/>
              <a:t> </a:t>
            </a:r>
            <a:r>
              <a:rPr lang="it-IT" sz="1200" dirty="0"/>
              <a:t>reazione </a:t>
            </a:r>
            <a:r>
              <a:rPr lang="it-IT" sz="1200" dirty="0" smtClean="0"/>
              <a:t>infiammatoria </a:t>
            </a:r>
            <a:r>
              <a:rPr lang="it-IT" sz="1200" dirty="0"/>
              <a:t>nel giro di 5-7 giorni</a:t>
            </a:r>
          </a:p>
        </p:txBody>
      </p:sp>
    </p:spTree>
    <p:extLst>
      <p:ext uri="{BB962C8B-B14F-4D97-AF65-F5344CB8AC3E}">
        <p14:creationId xmlns:p14="http://schemas.microsoft.com/office/powerpoint/2010/main" val="3957671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a:xfrm>
            <a:off x="250825" y="115888"/>
            <a:ext cx="8435975" cy="511175"/>
          </a:xfrm>
        </p:spPr>
        <p:txBody>
          <a:bodyPr/>
          <a:lstStyle/>
          <a:p>
            <a:r>
              <a:rPr lang="it-IT" sz="2000" b="1" dirty="0" smtClean="0"/>
              <a:t>Produzione del vaccino (A) della pertosse e (B) della difterite mediante ingegneria genetica</a:t>
            </a:r>
          </a:p>
        </p:txBody>
      </p:sp>
      <p:pic>
        <p:nvPicPr>
          <p:cNvPr id="11267" name="Segnaposto contenuto 3" descr="2106.gif"/>
          <p:cNvPicPr>
            <a:picLocks noGrp="1" noChangeAspect="1"/>
          </p:cNvPicPr>
          <p:nvPr>
            <p:ph idx="1"/>
          </p:nvPr>
        </p:nvPicPr>
        <p:blipFill>
          <a:blip r:embed="rId3" cstate="print"/>
          <a:srcRect t="20929" r="5486" b="6186"/>
          <a:stretch>
            <a:fillRect/>
          </a:stretch>
        </p:blipFill>
        <p:spPr>
          <a:xfrm>
            <a:off x="179388" y="764704"/>
            <a:ext cx="3960812" cy="4554538"/>
          </a:xfrm>
        </p:spPr>
      </p:pic>
      <p:pic>
        <p:nvPicPr>
          <p:cNvPr id="11268" name="Picture 4" descr="C:\Users\Manservigi\Documents\Scansioni personali\scansione0495.tif"/>
          <p:cNvPicPr>
            <a:picLocks noChangeAspect="1" noChangeArrowheads="1"/>
          </p:cNvPicPr>
          <p:nvPr/>
        </p:nvPicPr>
        <p:blipFill>
          <a:blip r:embed="rId4" cstate="print"/>
          <a:srcRect l="999" t="6317" r="33357" b="8742"/>
          <a:stretch>
            <a:fillRect/>
          </a:stretch>
        </p:blipFill>
        <p:spPr bwMode="auto">
          <a:xfrm>
            <a:off x="4500563" y="981075"/>
            <a:ext cx="4608512" cy="3816350"/>
          </a:xfrm>
          <a:prstGeom prst="rect">
            <a:avLst/>
          </a:prstGeom>
          <a:noFill/>
          <a:ln w="9525">
            <a:noFill/>
            <a:miter lim="800000"/>
            <a:headEnd/>
            <a:tailEnd/>
          </a:ln>
        </p:spPr>
      </p:pic>
      <p:sp>
        <p:nvSpPr>
          <p:cNvPr id="11269" name="CasellaDiTesto 4"/>
          <p:cNvSpPr txBox="1">
            <a:spLocks noChangeArrowheads="1"/>
          </p:cNvSpPr>
          <p:nvPr/>
        </p:nvSpPr>
        <p:spPr bwMode="auto">
          <a:xfrm>
            <a:off x="179388" y="5157192"/>
            <a:ext cx="4248150" cy="1754326"/>
          </a:xfrm>
          <a:prstGeom prst="rect">
            <a:avLst/>
          </a:prstGeom>
          <a:noFill/>
          <a:ln w="9525">
            <a:noFill/>
            <a:miter lim="800000"/>
            <a:headEnd/>
            <a:tailEnd/>
          </a:ln>
        </p:spPr>
        <p:txBody>
          <a:bodyPr>
            <a:spAutoFit/>
          </a:bodyPr>
          <a:lstStyle/>
          <a:p>
            <a:pPr algn="just"/>
            <a:r>
              <a:rPr lang="it-IT" sz="1200" b="1" dirty="0" smtClean="0"/>
              <a:t>Vaccini tradizionali costituiti </a:t>
            </a:r>
            <a:r>
              <a:rPr lang="it-IT" sz="1200" dirty="0" smtClean="0"/>
              <a:t>da: (1) batteri inattivati (</a:t>
            </a:r>
            <a:r>
              <a:rPr lang="it-IT" sz="1200" u="sng" dirty="0" smtClean="0"/>
              <a:t>vaccini cellulari</a:t>
            </a:r>
            <a:r>
              <a:rPr lang="it-IT" sz="1200" dirty="0" smtClean="0"/>
              <a:t>) o (2) tossina inattivata chimicamente (</a:t>
            </a:r>
            <a:r>
              <a:rPr lang="it-IT" sz="1200" u="sng" dirty="0" smtClean="0"/>
              <a:t>vaccini acellulari</a:t>
            </a:r>
            <a:r>
              <a:rPr lang="it-IT" sz="1200" dirty="0" smtClean="0"/>
              <a:t>). (B) </a:t>
            </a:r>
            <a:r>
              <a:rPr lang="it-IT" sz="1200" b="1" dirty="0" smtClean="0"/>
              <a:t>Vaccini acellulari ricombinanti </a:t>
            </a:r>
            <a:r>
              <a:rPr lang="it-IT" sz="1200" dirty="0" smtClean="0"/>
              <a:t>modificati attraverso tecniche di ingegneria genetica. Nel </a:t>
            </a:r>
            <a:r>
              <a:rPr lang="it-IT" sz="1200" dirty="0"/>
              <a:t>gene che codifica per la </a:t>
            </a:r>
            <a:r>
              <a:rPr lang="it-IT" sz="1200" dirty="0" smtClean="0"/>
              <a:t>tossina della pertosse vengono introdotte, mediante mutagenesi sito-diretta, due sostituzioni </a:t>
            </a:r>
            <a:r>
              <a:rPr lang="it-IT" sz="1200" dirty="0" err="1" smtClean="0"/>
              <a:t>aminoacidiche</a:t>
            </a:r>
            <a:r>
              <a:rPr lang="it-IT" sz="1200" dirty="0" smtClean="0"/>
              <a:t> (Arg9</a:t>
            </a:r>
            <a:r>
              <a:rPr lang="it-IT" sz="1200" dirty="0" smtClean="0">
                <a:sym typeface="Symbol"/>
              </a:rPr>
              <a:t>Lys e Glu129Gly) nel sito attivo (catalitico) dell’enzima che rendono atossica la tossina e il gene viene reintrodotto nel batterio </a:t>
            </a:r>
            <a:endParaRPr lang="it-IT" sz="1200" dirty="0"/>
          </a:p>
        </p:txBody>
      </p:sp>
      <p:sp>
        <p:nvSpPr>
          <p:cNvPr id="11270" name="CasellaDiTesto 5"/>
          <p:cNvSpPr txBox="1">
            <a:spLocks noChangeArrowheads="1"/>
          </p:cNvSpPr>
          <p:nvPr/>
        </p:nvSpPr>
        <p:spPr bwMode="auto">
          <a:xfrm>
            <a:off x="4643438" y="5068341"/>
            <a:ext cx="4321175" cy="1384995"/>
          </a:xfrm>
          <a:prstGeom prst="rect">
            <a:avLst/>
          </a:prstGeom>
          <a:noFill/>
          <a:ln w="9525">
            <a:noFill/>
            <a:miter lim="800000"/>
            <a:headEnd/>
            <a:tailEnd/>
          </a:ln>
        </p:spPr>
        <p:txBody>
          <a:bodyPr>
            <a:spAutoFit/>
          </a:bodyPr>
          <a:lstStyle/>
          <a:p>
            <a:pPr algn="just"/>
            <a:r>
              <a:rPr lang="it-IT" sz="1200" dirty="0" smtClean="0"/>
              <a:t> </a:t>
            </a:r>
            <a:r>
              <a:rPr lang="it-IT" sz="1200" dirty="0"/>
              <a:t>La tossina difterica è un polipeptide di 535 </a:t>
            </a:r>
            <a:r>
              <a:rPr lang="it-IT" sz="1200" dirty="0" err="1"/>
              <a:t>aa</a:t>
            </a:r>
            <a:r>
              <a:rPr lang="it-IT" sz="1200" dirty="0"/>
              <a:t> ed è costituita da due sub-unità (A e B) dove la sub-unità A è la componente tossica. La tossina viene mutata sostituendo la </a:t>
            </a:r>
            <a:r>
              <a:rPr lang="it-IT" sz="1200" dirty="0" err="1"/>
              <a:t>glicina</a:t>
            </a:r>
            <a:r>
              <a:rPr lang="it-IT" sz="1200" dirty="0"/>
              <a:t> in posizione 52 con l’acido glutammico, perdendo la sua tossicità, ed il gene viene reinserito nel batterio. La tossina ricombinante viene chiamata CRM197 (</a:t>
            </a:r>
            <a:r>
              <a:rPr lang="it-IT" sz="1200" i="1" dirty="0"/>
              <a:t>Cross </a:t>
            </a:r>
            <a:r>
              <a:rPr lang="it-IT" sz="1200" i="1" dirty="0" err="1"/>
              <a:t>Reacting</a:t>
            </a:r>
            <a:r>
              <a:rPr lang="it-IT" sz="1200" i="1" dirty="0"/>
              <a:t> Material</a:t>
            </a:r>
            <a:r>
              <a:rPr lang="it-IT" sz="1200" dirty="0"/>
              <a:t>)</a:t>
            </a:r>
          </a:p>
        </p:txBody>
      </p:sp>
      <p:sp>
        <p:nvSpPr>
          <p:cNvPr id="7" name="Freccia a destra 6"/>
          <p:cNvSpPr/>
          <p:nvPr/>
        </p:nvSpPr>
        <p:spPr>
          <a:xfrm>
            <a:off x="10188624" y="9087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251520" y="692696"/>
            <a:ext cx="351378" cy="369332"/>
          </a:xfrm>
          <a:prstGeom prst="rect">
            <a:avLst/>
          </a:prstGeom>
          <a:noFill/>
        </p:spPr>
        <p:txBody>
          <a:bodyPr wrap="none" rtlCol="0">
            <a:spAutoFit/>
          </a:bodyPr>
          <a:lstStyle/>
          <a:p>
            <a:r>
              <a:rPr lang="it-IT" b="1" dirty="0" smtClean="0"/>
              <a:t>A</a:t>
            </a:r>
            <a:endParaRPr lang="it-IT" b="1" dirty="0"/>
          </a:p>
        </p:txBody>
      </p:sp>
      <p:sp>
        <p:nvSpPr>
          <p:cNvPr id="9" name="CasellaDiTesto 8"/>
          <p:cNvSpPr txBox="1"/>
          <p:nvPr/>
        </p:nvSpPr>
        <p:spPr>
          <a:xfrm>
            <a:off x="4572000" y="755412"/>
            <a:ext cx="351378" cy="369332"/>
          </a:xfrm>
          <a:prstGeom prst="rect">
            <a:avLst/>
          </a:prstGeom>
          <a:noFill/>
        </p:spPr>
        <p:txBody>
          <a:bodyPr wrap="none" rtlCol="0">
            <a:spAutoFit/>
          </a:bodyPr>
          <a:lstStyle/>
          <a:p>
            <a:r>
              <a:rPr lang="it-IT" b="1" dirty="0" smtClean="0"/>
              <a:t>B</a:t>
            </a:r>
            <a:endParaRPr lang="it-IT"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44624"/>
            <a:ext cx="9144000" cy="8712968"/>
          </a:xfrm>
        </p:spPr>
        <p:txBody>
          <a:bodyPr/>
          <a:lstStyle/>
          <a:p>
            <a:pPr marL="0" indent="0" algn="just">
              <a:buNone/>
            </a:pPr>
            <a:r>
              <a:rPr lang="it-IT" sz="1200" b="1" dirty="0"/>
              <a:t>Note</a:t>
            </a:r>
          </a:p>
          <a:p>
            <a:pPr marL="0" indent="0" algn="just">
              <a:buNone/>
            </a:pPr>
            <a:r>
              <a:rPr lang="it-IT" sz="1200" b="1" dirty="0"/>
              <a:t>*) </a:t>
            </a:r>
            <a:r>
              <a:rPr lang="it-IT" sz="1200" dirty="0"/>
              <a:t>Nei figli di madri </a:t>
            </a:r>
            <a:r>
              <a:rPr lang="it-IT" sz="1200" dirty="0" err="1"/>
              <a:t>HBsAg</a:t>
            </a:r>
            <a:r>
              <a:rPr lang="it-IT" sz="1200" dirty="0"/>
              <a:t> positive, somministrare entro le prime 12-24 ore di vita, contemporaneamente alle Ig specifiche, la prima dose di vaccino. Il ciclo </a:t>
            </a:r>
            <a:r>
              <a:rPr lang="it-IT" sz="1200" dirty="0" smtClean="0"/>
              <a:t>va completato </a:t>
            </a:r>
            <a:r>
              <a:rPr lang="it-IT" sz="1200" dirty="0"/>
              <a:t>con la 2a dose a distanza di 4 settimane dalla prima; a partire dalla 3° dose, che deve essere effettuata dal 61° giorno, si segue il calendario con </a:t>
            </a:r>
            <a:r>
              <a:rPr lang="it-IT" sz="1200" dirty="0" smtClean="0"/>
              <a:t>il vaccino </a:t>
            </a:r>
            <a:r>
              <a:rPr lang="it-IT" sz="1200" dirty="0"/>
              <a:t>combinato esavalente.</a:t>
            </a:r>
          </a:p>
          <a:p>
            <a:pPr marL="0" indent="0" algn="just">
              <a:buNone/>
            </a:pPr>
            <a:r>
              <a:rPr lang="it-IT" sz="1200" b="1" dirty="0"/>
              <a:t>*^) </a:t>
            </a:r>
            <a:r>
              <a:rPr lang="it-IT" sz="1200" dirty="0"/>
              <a:t>Pur lasciando ai decisori territoriali la valutazione finale della schedula migliore in funzione dell’offerta vaccinale locale e delle sue tempistiche, si ritiene </a:t>
            </a:r>
            <a:r>
              <a:rPr lang="it-IT" sz="1200" dirty="0" smtClean="0"/>
              <a:t>utile suggerire </a:t>
            </a:r>
            <a:r>
              <a:rPr lang="it-IT" sz="1200" dirty="0"/>
              <a:t>uno schema di inserimento della vaccinazione anti-meningococcica B. La sequenza di vaccinazione raccomandata è la seguente (i giorni </a:t>
            </a:r>
            <a:r>
              <a:rPr lang="it-IT" sz="1200" dirty="0" smtClean="0"/>
              <a:t>sono ovviamente </a:t>
            </a:r>
            <a:r>
              <a:rPr lang="it-IT" sz="1200" dirty="0"/>
              <a:t>indicativi e non cogenti):</a:t>
            </a:r>
          </a:p>
          <a:p>
            <a:pPr marL="0" indent="0" algn="just">
              <a:buNone/>
            </a:pPr>
            <a:r>
              <a:rPr lang="it-IT" sz="1200" dirty="0"/>
              <a:t> </a:t>
            </a:r>
            <a:r>
              <a:rPr lang="it-IT" sz="1200" b="1" dirty="0"/>
              <a:t>Esavalente + Pneumococco </a:t>
            </a:r>
            <a:r>
              <a:rPr lang="it-IT" sz="1200" dirty="0"/>
              <a:t>ad inizio 3° mese di vita (61° giorno di vita)</a:t>
            </a:r>
          </a:p>
          <a:p>
            <a:pPr marL="0" indent="0" algn="just">
              <a:buNone/>
            </a:pPr>
            <a:r>
              <a:rPr lang="it-IT" sz="1200" dirty="0"/>
              <a:t> </a:t>
            </a:r>
            <a:r>
              <a:rPr lang="it-IT" sz="1200" b="1" dirty="0"/>
              <a:t>Meningococco B </a:t>
            </a:r>
            <a:r>
              <a:rPr lang="it-IT" sz="1200" dirty="0"/>
              <a:t>dopo 15 giorni (76° giorno)</a:t>
            </a:r>
          </a:p>
          <a:p>
            <a:pPr marL="0" indent="0" algn="just">
              <a:buNone/>
            </a:pPr>
            <a:r>
              <a:rPr lang="it-IT" sz="1200" dirty="0"/>
              <a:t> </a:t>
            </a:r>
            <a:r>
              <a:rPr lang="it-IT" sz="1200" b="1" dirty="0"/>
              <a:t>Meningococco B </a:t>
            </a:r>
            <a:r>
              <a:rPr lang="it-IT" sz="1200" dirty="0"/>
              <a:t>dopo 1 mese (106° giorno)</a:t>
            </a:r>
          </a:p>
          <a:p>
            <a:pPr marL="0" indent="0" algn="just">
              <a:buNone/>
            </a:pPr>
            <a:r>
              <a:rPr lang="it-IT" sz="1200" dirty="0"/>
              <a:t> </a:t>
            </a:r>
            <a:r>
              <a:rPr lang="it-IT" sz="1200" b="1" dirty="0"/>
              <a:t>Esavalente + Pneumococco </a:t>
            </a:r>
            <a:r>
              <a:rPr lang="it-IT" sz="1200" dirty="0"/>
              <a:t>dopo 15 giorni, ad inizio 5° mese di vita (121° giorno)</a:t>
            </a:r>
          </a:p>
          <a:p>
            <a:pPr marL="0" indent="0" algn="just">
              <a:buNone/>
            </a:pPr>
            <a:r>
              <a:rPr lang="it-IT" sz="1200" dirty="0"/>
              <a:t> </a:t>
            </a:r>
            <a:r>
              <a:rPr lang="it-IT" sz="1200" b="1" dirty="0"/>
              <a:t>Meningococco B </a:t>
            </a:r>
            <a:r>
              <a:rPr lang="it-IT" sz="1200" dirty="0"/>
              <a:t>dopo 1 mese, ad inizio 6° mese di vita (151° giorno)</a:t>
            </a:r>
          </a:p>
          <a:p>
            <a:pPr marL="0" indent="0" algn="just">
              <a:buNone/>
            </a:pPr>
            <a:r>
              <a:rPr lang="it-IT" sz="1200" dirty="0"/>
              <a:t> </a:t>
            </a:r>
            <a:r>
              <a:rPr lang="it-IT" sz="1200" b="1" dirty="0"/>
              <a:t>Esavalente + Pneumococco </a:t>
            </a:r>
            <a:r>
              <a:rPr lang="it-IT" sz="1200" dirty="0"/>
              <a:t>a 11 mesi compiuti</a:t>
            </a:r>
          </a:p>
          <a:p>
            <a:pPr marL="0" indent="0" algn="just">
              <a:buNone/>
            </a:pPr>
            <a:r>
              <a:rPr lang="it-IT" sz="1200" dirty="0"/>
              <a:t> </a:t>
            </a:r>
            <a:r>
              <a:rPr lang="it-IT" sz="1200" b="1" dirty="0"/>
              <a:t>Meningococco B </a:t>
            </a:r>
            <a:r>
              <a:rPr lang="it-IT" sz="1200" dirty="0"/>
              <a:t>al 13° mese</a:t>
            </a:r>
          </a:p>
          <a:p>
            <a:pPr marL="0" indent="0" algn="just">
              <a:buNone/>
            </a:pPr>
            <a:r>
              <a:rPr lang="it-IT" sz="1200" dirty="0"/>
              <a:t> </a:t>
            </a:r>
            <a:r>
              <a:rPr lang="it-IT" sz="1200" b="1" dirty="0"/>
              <a:t>Meningococco C </a:t>
            </a:r>
            <a:r>
              <a:rPr lang="it-IT" sz="1200" dirty="0"/>
              <a:t>sempre dopo il compimento dell’anno di vita</a:t>
            </a:r>
          </a:p>
          <a:p>
            <a:pPr marL="0" indent="0" algn="just">
              <a:buNone/>
            </a:pPr>
            <a:r>
              <a:rPr lang="it-IT" sz="1200" b="1" dirty="0"/>
              <a:t>**) </a:t>
            </a:r>
            <a:r>
              <a:rPr lang="it-IT" sz="1200" dirty="0"/>
              <a:t>La terza dose va somministrata ad almeno 6 mesi di distanza dalla seconda.</a:t>
            </a:r>
          </a:p>
          <a:p>
            <a:pPr marL="0" indent="0" algn="just">
              <a:buNone/>
            </a:pPr>
            <a:r>
              <a:rPr lang="it-IT" sz="1200" b="1" dirty="0"/>
              <a:t>***) </a:t>
            </a:r>
            <a:r>
              <a:rPr lang="it-IT" sz="1200" dirty="0"/>
              <a:t>La quarta dose, l’ultima della serie primaria, va somministrata nel 5°-6° anno di età. È possibile anche utilizzare dai 4 anni la formulazione tipo adulto (</a:t>
            </a:r>
            <a:r>
              <a:rPr lang="it-IT" sz="1200" dirty="0" err="1"/>
              <a:t>dTpa</a:t>
            </a:r>
            <a:r>
              <a:rPr lang="it-IT" sz="1200" dirty="0"/>
              <a:t>) </a:t>
            </a:r>
            <a:r>
              <a:rPr lang="it-IT" sz="1200" dirty="0" smtClean="0"/>
              <a:t>a condizione </a:t>
            </a:r>
            <a:r>
              <a:rPr lang="it-IT" sz="1200" dirty="0"/>
              <a:t>che i genitori siano adeguatamente informati dell’importanza del </a:t>
            </a:r>
            <a:r>
              <a:rPr lang="it-IT" sz="1200" dirty="0" smtClean="0"/>
              <a:t>richiamo all’adolescenza </a:t>
            </a:r>
            <a:r>
              <a:rPr lang="it-IT" sz="1200" dirty="0"/>
              <a:t>e che siano garantite elevate coperture vaccinali in </a:t>
            </a:r>
            <a:r>
              <a:rPr lang="it-IT" sz="1200" dirty="0" smtClean="0"/>
              <a:t>età adolescenziale.</a:t>
            </a:r>
          </a:p>
          <a:p>
            <a:pPr marL="0" indent="0" algn="just">
              <a:buNone/>
            </a:pPr>
            <a:r>
              <a:rPr lang="it-IT" sz="1200" b="1" dirty="0" smtClean="0"/>
              <a:t>****) </a:t>
            </a:r>
            <a:r>
              <a:rPr lang="it-IT" sz="1200" dirty="0"/>
              <a:t>I successivi richiami vanno eseguiti ogni 10 anni.</a:t>
            </a:r>
          </a:p>
          <a:p>
            <a:pPr marL="0" indent="0" algn="just">
              <a:buNone/>
            </a:pPr>
            <a:r>
              <a:rPr lang="it-IT" sz="1200" b="1" dirty="0"/>
              <a:t>*****) </a:t>
            </a:r>
            <a:r>
              <a:rPr lang="it-IT" sz="1200" dirty="0"/>
              <a:t>In riferimento ai focolai epidemici degli scorsi anni, si ritiene opportuno, oltre al recupero dei soggetti suscettibili in questa fascia di età (</a:t>
            </a:r>
            <a:r>
              <a:rPr lang="it-IT" sz="1200" i="1" dirty="0"/>
              <a:t>catch-up</a:t>
            </a:r>
            <a:r>
              <a:rPr lang="it-IT" sz="1200" dirty="0"/>
              <a:t>) anche </a:t>
            </a:r>
            <a:r>
              <a:rPr lang="it-IT" sz="1200" dirty="0" smtClean="0"/>
              <a:t>  </a:t>
            </a:r>
            <a:r>
              <a:rPr lang="it-IT" sz="1200" dirty="0"/>
              <a:t>attiva dei soggetti non vaccinati (</a:t>
            </a:r>
            <a:r>
              <a:rPr lang="it-IT" sz="1200" i="1" dirty="0" err="1"/>
              <a:t>mop</a:t>
            </a:r>
            <a:r>
              <a:rPr lang="it-IT" sz="1200" i="1" dirty="0"/>
              <a:t>-up</a:t>
            </a:r>
            <a:r>
              <a:rPr lang="it-IT" sz="1200" dirty="0"/>
              <a:t>).</a:t>
            </a:r>
          </a:p>
          <a:p>
            <a:pPr marL="0" indent="0" algn="just">
              <a:buNone/>
            </a:pPr>
            <a:r>
              <a:rPr lang="it-IT" sz="1200" b="1" dirty="0"/>
              <a:t>^) </a:t>
            </a:r>
            <a:r>
              <a:rPr lang="it-IT" sz="1200" dirty="0"/>
              <a:t>Soggetti </a:t>
            </a:r>
            <a:r>
              <a:rPr lang="it-IT" sz="1200" dirty="0" err="1"/>
              <a:t>anamnesticamente</a:t>
            </a:r>
            <a:r>
              <a:rPr lang="it-IT" sz="1200" dirty="0"/>
              <a:t> negativi per varicella. Somministrazione di due dosi di vaccino a distanza di ≥ 1 mese l’una dall’altra.</a:t>
            </a:r>
          </a:p>
          <a:p>
            <a:pPr marL="0" indent="0" algn="just">
              <a:buNone/>
            </a:pPr>
            <a:r>
              <a:rPr lang="it-IT" sz="1200" b="1" dirty="0"/>
              <a:t>^^) </a:t>
            </a:r>
            <a:r>
              <a:rPr lang="it-IT" sz="1200" dirty="0"/>
              <a:t>Bambini che </a:t>
            </a:r>
            <a:r>
              <a:rPr lang="it-IT" sz="1200" dirty="0" smtClean="0"/>
              <a:t>iniziano </a:t>
            </a:r>
            <a:r>
              <a:rPr lang="it-IT" sz="1200" dirty="0"/>
              <a:t>la vaccinazione nel corso del secondo anno di vita devono eseguire due dosi; qualora iniziassero nel corso del terzo anno è sufficiente </a:t>
            </a:r>
            <a:r>
              <a:rPr lang="it-IT" sz="1200" dirty="0" smtClean="0"/>
              <a:t>una dose </a:t>
            </a:r>
            <a:r>
              <a:rPr lang="it-IT" sz="1200" dirty="0"/>
              <a:t>singola.</a:t>
            </a:r>
          </a:p>
          <a:p>
            <a:pPr marL="0" indent="0" algn="just">
              <a:buNone/>
            </a:pPr>
            <a:r>
              <a:rPr lang="it-IT" sz="1200" dirty="0"/>
              <a:t>L’offerta di una dose di PCV contenente un numero di valenze maggiore è fortemente raccomandata a bambini mai vaccinati o che abbiano in </a:t>
            </a:r>
            <a:r>
              <a:rPr lang="it-IT" sz="1200" dirty="0" smtClean="0"/>
              <a:t>precedenza completato </a:t>
            </a:r>
            <a:r>
              <a:rPr lang="it-IT" sz="1200" dirty="0"/>
              <a:t>il ciclo di vaccinazione con PCV7. Nel caso si tratti di bambini in condizioni di rischio sono raccomandate due dosi.</a:t>
            </a:r>
          </a:p>
          <a:p>
            <a:pPr marL="0" indent="0" algn="just">
              <a:buNone/>
            </a:pPr>
            <a:r>
              <a:rPr lang="it-IT" sz="1200" b="1" dirty="0"/>
              <a:t>§) </a:t>
            </a:r>
            <a:r>
              <a:rPr lang="it-IT" sz="1200" dirty="0"/>
              <a:t>Dose singola. La vaccinazione contro il meningococco C viene eseguita per coorte al 13°-15° mese di vita. Per la seconda coorte a 12-14 anni, si </a:t>
            </a:r>
            <a:r>
              <a:rPr lang="it-IT" sz="1200" dirty="0" smtClean="0"/>
              <a:t>raccomanda che </a:t>
            </a:r>
            <a:r>
              <a:rPr lang="it-IT" sz="1200" dirty="0"/>
              <a:t>una dose di vaccino Men ACWY coniugato sia effettuata sia ai soggetti mai vaccinati in precedenza, sia ai bambini già immunizzati nell’infanzia con Men C </a:t>
            </a:r>
            <a:r>
              <a:rPr lang="it-IT" sz="1200" dirty="0" smtClean="0"/>
              <a:t>o Men </a:t>
            </a:r>
            <a:r>
              <a:rPr lang="it-IT" sz="1200" dirty="0"/>
              <a:t>ACWY. Nei soggetti a rischio la vaccinazione contro il meningococco C può iniziare dal terzo mese di vita con tre dosi complessive, di cui l’ultima, </a:t>
            </a:r>
            <a:r>
              <a:rPr lang="it-IT" sz="1200" dirty="0" smtClean="0"/>
              <a:t>comunque, dopo </a:t>
            </a:r>
            <a:r>
              <a:rPr lang="it-IT" sz="1200" dirty="0"/>
              <a:t>il compimento dell’anno di vita.</a:t>
            </a:r>
          </a:p>
        </p:txBody>
      </p:sp>
    </p:spTree>
    <p:extLst>
      <p:ext uri="{BB962C8B-B14F-4D97-AF65-F5344CB8AC3E}">
        <p14:creationId xmlns:p14="http://schemas.microsoft.com/office/powerpoint/2010/main" val="3760902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a:xfrm>
            <a:off x="457200" y="274638"/>
            <a:ext cx="8229600" cy="417512"/>
          </a:xfrm>
        </p:spPr>
        <p:txBody>
          <a:bodyPr/>
          <a:lstStyle/>
          <a:p>
            <a:r>
              <a:rPr lang="it-IT" sz="2400" b="1" dirty="0" smtClean="0"/>
              <a:t>Vaccini coniugati formati da polisaccaridi</a:t>
            </a:r>
          </a:p>
        </p:txBody>
      </p:sp>
      <p:pic>
        <p:nvPicPr>
          <p:cNvPr id="12291" name="Picture 2" descr="C:\Users\Manservigi\Documents\Scansioni personali\scansione0496.tif"/>
          <p:cNvPicPr>
            <a:picLocks noGrp="1" noChangeAspect="1" noChangeArrowheads="1"/>
          </p:cNvPicPr>
          <p:nvPr>
            <p:ph idx="1"/>
          </p:nvPr>
        </p:nvPicPr>
        <p:blipFill>
          <a:blip r:embed="rId2" cstate="print"/>
          <a:srcRect l="15331" t="17780" b="26659"/>
          <a:stretch>
            <a:fillRect/>
          </a:stretch>
        </p:blipFill>
        <p:spPr>
          <a:xfrm>
            <a:off x="263525" y="836712"/>
            <a:ext cx="8864600" cy="3240088"/>
          </a:xfrm>
          <a:noFill/>
        </p:spPr>
      </p:pic>
      <p:sp>
        <p:nvSpPr>
          <p:cNvPr id="12292" name="CasellaDiTesto 4"/>
          <p:cNvSpPr txBox="1">
            <a:spLocks noChangeArrowheads="1"/>
          </p:cNvSpPr>
          <p:nvPr/>
        </p:nvSpPr>
        <p:spPr bwMode="auto">
          <a:xfrm>
            <a:off x="250825" y="4221088"/>
            <a:ext cx="8713788" cy="2554545"/>
          </a:xfrm>
          <a:prstGeom prst="rect">
            <a:avLst/>
          </a:prstGeom>
          <a:noFill/>
          <a:ln w="9525">
            <a:noFill/>
            <a:miter lim="800000"/>
            <a:headEnd/>
            <a:tailEnd/>
          </a:ln>
        </p:spPr>
        <p:txBody>
          <a:bodyPr>
            <a:spAutoFit/>
          </a:bodyPr>
          <a:lstStyle/>
          <a:p>
            <a:pPr algn="just"/>
            <a:r>
              <a:rPr lang="it-IT" sz="1600" dirty="0"/>
              <a:t>Vaccini come quelli da </a:t>
            </a:r>
            <a:r>
              <a:rPr lang="it-IT" sz="1600" i="1" dirty="0" err="1" smtClean="0"/>
              <a:t>Streptococcus</a:t>
            </a:r>
            <a:r>
              <a:rPr lang="it-IT" sz="1600" i="1" dirty="0" smtClean="0"/>
              <a:t> </a:t>
            </a:r>
            <a:r>
              <a:rPr lang="it-IT" sz="1600" i="1" dirty="0" err="1" smtClean="0"/>
              <a:t>pneumoniae</a:t>
            </a:r>
            <a:r>
              <a:rPr lang="it-IT" sz="1600" i="1" dirty="0" smtClean="0"/>
              <a:t> </a:t>
            </a:r>
            <a:r>
              <a:rPr lang="it-IT" sz="1600" dirty="0" smtClean="0"/>
              <a:t>(pneumococco), </a:t>
            </a:r>
            <a:r>
              <a:rPr lang="it-IT" sz="1600" i="1" dirty="0" smtClean="0"/>
              <a:t>Neisseria </a:t>
            </a:r>
            <a:r>
              <a:rPr lang="it-IT" sz="1600" i="1" dirty="0" err="1" smtClean="0"/>
              <a:t>meningitidis</a:t>
            </a:r>
            <a:r>
              <a:rPr lang="it-IT" sz="1600" i="1" dirty="0" smtClean="0"/>
              <a:t> </a:t>
            </a:r>
            <a:r>
              <a:rPr lang="it-IT" sz="1600" dirty="0" smtClean="0"/>
              <a:t>(meningococco-</a:t>
            </a:r>
            <a:r>
              <a:rPr lang="it-IT" sz="1600" dirty="0" err="1" smtClean="0"/>
              <a:t>sierogruppi</a:t>
            </a:r>
            <a:r>
              <a:rPr lang="it-IT" sz="1600" dirty="0" smtClean="0"/>
              <a:t> A, C, W e Y) </a:t>
            </a:r>
            <a:r>
              <a:rPr lang="it-IT" sz="1600" dirty="0"/>
              <a:t>o </a:t>
            </a:r>
            <a:r>
              <a:rPr lang="it-IT" sz="1600" i="1" dirty="0" err="1"/>
              <a:t>Haemophilus</a:t>
            </a:r>
            <a:r>
              <a:rPr lang="it-IT" sz="1600" i="1" dirty="0"/>
              <a:t> </a:t>
            </a:r>
            <a:r>
              <a:rPr lang="it-IT" sz="1600" i="1" dirty="0" err="1" smtClean="0"/>
              <a:t>influenzae</a:t>
            </a:r>
            <a:r>
              <a:rPr lang="it-IT" sz="1600" i="1" dirty="0" smtClean="0"/>
              <a:t>, </a:t>
            </a:r>
            <a:r>
              <a:rPr lang="it-IT" sz="1600" dirty="0" smtClean="0">
                <a:solidFill>
                  <a:srgbClr val="FF0000"/>
                </a:solidFill>
              </a:rPr>
              <a:t>agenti eziologici della meningite batterica</a:t>
            </a:r>
            <a:r>
              <a:rPr lang="it-IT" sz="1600" dirty="0">
                <a:solidFill>
                  <a:srgbClr val="FF0000"/>
                </a:solidFill>
              </a:rPr>
              <a:t> </a:t>
            </a:r>
            <a:r>
              <a:rPr lang="it-IT" sz="1600" dirty="0" smtClean="0"/>
              <a:t>sono </a:t>
            </a:r>
            <a:r>
              <a:rPr lang="it-IT" sz="1600" dirty="0"/>
              <a:t>basati su antigeni polisaccaridici della </a:t>
            </a:r>
            <a:r>
              <a:rPr lang="it-IT" sz="1600" dirty="0" smtClean="0"/>
              <a:t>capsula coniugati con una proteina “</a:t>
            </a:r>
            <a:r>
              <a:rPr lang="it-IT" sz="1600" dirty="0" err="1" smtClean="0"/>
              <a:t>carrier</a:t>
            </a:r>
            <a:r>
              <a:rPr lang="it-IT" sz="1600" dirty="0" smtClean="0"/>
              <a:t>” </a:t>
            </a:r>
            <a:r>
              <a:rPr lang="it-IT" sz="1600" b="1" dirty="0" smtClean="0"/>
              <a:t>(vaccini coniugati) </a:t>
            </a:r>
            <a:r>
              <a:rPr lang="it-IT" sz="1600" dirty="0" smtClean="0"/>
              <a:t>. </a:t>
            </a:r>
            <a:r>
              <a:rPr lang="it-IT" sz="1600" dirty="0"/>
              <a:t>Questi antigeni non sono </a:t>
            </a:r>
            <a:r>
              <a:rPr lang="it-IT" sz="1600" dirty="0" smtClean="0"/>
              <a:t>immunogeni </a:t>
            </a:r>
            <a:r>
              <a:rPr lang="it-IT" sz="1600" dirty="0"/>
              <a:t>e devono essere associati ad una molecola </a:t>
            </a:r>
            <a:r>
              <a:rPr lang="it-IT" sz="1600" i="1" dirty="0" err="1"/>
              <a:t>carrier</a:t>
            </a:r>
            <a:r>
              <a:rPr lang="it-IT" sz="1600" dirty="0"/>
              <a:t> che in questo caso </a:t>
            </a:r>
            <a:r>
              <a:rPr lang="it-IT" sz="1600" dirty="0" smtClean="0"/>
              <a:t>è </a:t>
            </a:r>
            <a:r>
              <a:rPr lang="it-IT" sz="1600" dirty="0"/>
              <a:t>costituita </a:t>
            </a:r>
            <a:r>
              <a:rPr lang="it-IT" sz="1600" b="1" dirty="0"/>
              <a:t>dall’anatossina difterica </a:t>
            </a:r>
            <a:r>
              <a:rPr lang="it-IT" sz="1600" b="1" dirty="0" smtClean="0"/>
              <a:t>(CRM197</a:t>
            </a:r>
            <a:r>
              <a:rPr lang="it-IT" sz="1600" b="1" dirty="0"/>
              <a:t>) </a:t>
            </a:r>
            <a:r>
              <a:rPr lang="it-IT" sz="1600" dirty="0"/>
              <a:t>oppure dall’anatossina tetanica</a:t>
            </a:r>
            <a:r>
              <a:rPr lang="it-IT" sz="1600" dirty="0" smtClean="0"/>
              <a:t>. La funzione della proteina “</a:t>
            </a:r>
            <a:r>
              <a:rPr lang="it-IT" sz="1600" dirty="0" err="1" smtClean="0"/>
              <a:t>carrier</a:t>
            </a:r>
            <a:r>
              <a:rPr lang="it-IT" sz="1600" dirty="0" smtClean="0"/>
              <a:t>” è quella di fornire </a:t>
            </a:r>
            <a:r>
              <a:rPr lang="it-IT" sz="1600" dirty="0" err="1" smtClean="0"/>
              <a:t>epitopi</a:t>
            </a:r>
            <a:r>
              <a:rPr lang="it-IT" sz="1600" dirty="0" smtClean="0"/>
              <a:t> T, in modo che la risposta immunitaria al coniugato non sia timo-indipendente. I vantaggi dei vaccini coniugati sono: (1) stimolano una risposta efficace anche nei bambini sotto i due anni, (2) inducono memoria immunologica e (3) portano alla produzione di </a:t>
            </a:r>
            <a:r>
              <a:rPr lang="it-IT" sz="1600" dirty="0" err="1" smtClean="0"/>
              <a:t>IgG</a:t>
            </a:r>
            <a:r>
              <a:rPr lang="it-IT" sz="1600" dirty="0" smtClean="0"/>
              <a:t> </a:t>
            </a:r>
            <a:r>
              <a:rPr lang="it-IT" sz="1600" dirty="0" err="1" smtClean="0"/>
              <a:t>sieriche</a:t>
            </a:r>
            <a:r>
              <a:rPr lang="it-IT" sz="1600" dirty="0" smtClean="0"/>
              <a:t> ad alta affinità per gli antigeni  </a:t>
            </a:r>
            <a:r>
              <a:rPr lang="it-IT" sz="1600" dirty="0" err="1" smtClean="0"/>
              <a:t>polisaccaridici</a:t>
            </a:r>
            <a:r>
              <a:rPr lang="it-IT" sz="1600" dirty="0" smtClean="0"/>
              <a:t>.</a:t>
            </a:r>
            <a:endParaRPr lang="it-IT"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a:xfrm>
            <a:off x="457200" y="274638"/>
            <a:ext cx="8229600" cy="417512"/>
          </a:xfrm>
        </p:spPr>
        <p:txBody>
          <a:bodyPr/>
          <a:lstStyle/>
          <a:p>
            <a:r>
              <a:rPr lang="it-IT" sz="2800" b="1" smtClean="0"/>
              <a:t>Vaccini peptidici o sintetici</a:t>
            </a:r>
          </a:p>
        </p:txBody>
      </p:sp>
      <p:sp>
        <p:nvSpPr>
          <p:cNvPr id="13315" name="Segnaposto contenuto 2"/>
          <p:cNvSpPr>
            <a:spLocks noGrp="1"/>
          </p:cNvSpPr>
          <p:nvPr>
            <p:ph idx="1"/>
          </p:nvPr>
        </p:nvSpPr>
        <p:spPr>
          <a:xfrm>
            <a:off x="457200" y="1600200"/>
            <a:ext cx="3538538" cy="4852988"/>
          </a:xfrm>
        </p:spPr>
        <p:txBody>
          <a:bodyPr/>
          <a:lstStyle/>
          <a:p>
            <a:pPr algn="just">
              <a:buFontTx/>
              <a:buNone/>
            </a:pPr>
            <a:r>
              <a:rPr lang="it-IT" smtClean="0"/>
              <a:t>	</a:t>
            </a:r>
            <a:r>
              <a:rPr lang="it-IT" sz="2000" smtClean="0"/>
              <a:t>Se si è in grado di identificare nella struttura completa di una proteina gli </a:t>
            </a:r>
            <a:r>
              <a:rPr lang="it-IT" sz="2000" b="1" smtClean="0"/>
              <a:t>epitopi o determinanti antigenici </a:t>
            </a:r>
            <a:r>
              <a:rPr lang="it-IT" sz="2000" smtClean="0"/>
              <a:t>di interesse immunologico si può riprodurre la sequenza tramite sintesi chimica e realizzare un peptide di sintesi identico a quello del virus. Questi peptidi per essere immunogeni devono comunque essere coniugati con una molecola </a:t>
            </a:r>
            <a:r>
              <a:rPr lang="it-IT" sz="2000" i="1" smtClean="0"/>
              <a:t>carrier</a:t>
            </a:r>
          </a:p>
        </p:txBody>
      </p:sp>
      <p:pic>
        <p:nvPicPr>
          <p:cNvPr id="13316" name="Picture 2" descr="C:\Users\Manservigi\Documents\Scansioni personali\scansione0502.tif"/>
          <p:cNvPicPr>
            <a:picLocks noChangeAspect="1" noChangeArrowheads="1"/>
          </p:cNvPicPr>
          <p:nvPr/>
        </p:nvPicPr>
        <p:blipFill>
          <a:blip r:embed="rId2" cstate="print"/>
          <a:srcRect t="13029" b="11180"/>
          <a:stretch>
            <a:fillRect/>
          </a:stretch>
        </p:blipFill>
        <p:spPr bwMode="auto">
          <a:xfrm>
            <a:off x="4440238" y="1844675"/>
            <a:ext cx="4446587"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457200" y="43880"/>
            <a:ext cx="8229600" cy="720824"/>
          </a:xfrm>
        </p:spPr>
        <p:txBody>
          <a:bodyPr/>
          <a:lstStyle/>
          <a:p>
            <a:r>
              <a:rPr lang="it-IT" sz="2400" b="1" dirty="0" smtClean="0"/>
              <a:t>Vaccini a </a:t>
            </a:r>
            <a:r>
              <a:rPr lang="it-IT" sz="2400" b="1" dirty="0" err="1" smtClean="0"/>
              <a:t>subunità</a:t>
            </a:r>
            <a:r>
              <a:rPr lang="it-IT" sz="2000" b="1" dirty="0" smtClean="0"/>
              <a:t/>
            </a:r>
            <a:br>
              <a:rPr lang="it-IT" sz="2000" b="1" dirty="0" smtClean="0"/>
            </a:br>
            <a:r>
              <a:rPr lang="it-IT" sz="2000" dirty="0" smtClean="0"/>
              <a:t>Prodotti utilizzando le tecniche del DNA ricombinante</a:t>
            </a:r>
          </a:p>
        </p:txBody>
      </p:sp>
      <p:pic>
        <p:nvPicPr>
          <p:cNvPr id="14339" name="Segnaposto contenuto 3" descr="2104.gif"/>
          <p:cNvPicPr>
            <a:picLocks noGrp="1" noChangeAspect="1"/>
          </p:cNvPicPr>
          <p:nvPr>
            <p:ph idx="1"/>
          </p:nvPr>
        </p:nvPicPr>
        <p:blipFill>
          <a:blip r:embed="rId2" cstate="print"/>
          <a:srcRect l="4639" t="11996" r="9537"/>
          <a:stretch>
            <a:fillRect/>
          </a:stretch>
        </p:blipFill>
        <p:spPr>
          <a:xfrm>
            <a:off x="5060950" y="765175"/>
            <a:ext cx="3759200" cy="5773738"/>
          </a:xfrm>
        </p:spPr>
      </p:pic>
      <p:sp>
        <p:nvSpPr>
          <p:cNvPr id="14340" name="CasellaDiTesto 3"/>
          <p:cNvSpPr txBox="1">
            <a:spLocks noChangeArrowheads="1"/>
          </p:cNvSpPr>
          <p:nvPr/>
        </p:nvSpPr>
        <p:spPr bwMode="auto">
          <a:xfrm>
            <a:off x="179388" y="1162481"/>
            <a:ext cx="4536627" cy="6370975"/>
          </a:xfrm>
          <a:prstGeom prst="rect">
            <a:avLst/>
          </a:prstGeom>
          <a:noFill/>
          <a:ln w="9525">
            <a:noFill/>
            <a:miter lim="800000"/>
            <a:headEnd/>
            <a:tailEnd/>
          </a:ln>
        </p:spPr>
        <p:txBody>
          <a:bodyPr wrap="square">
            <a:spAutoFit/>
          </a:bodyPr>
          <a:lstStyle/>
          <a:p>
            <a:pPr algn="just"/>
            <a:r>
              <a:rPr lang="it-IT" sz="1400" dirty="0"/>
              <a:t>La tecnica del DNA ricombinante </a:t>
            </a:r>
            <a:r>
              <a:rPr lang="it-IT" sz="1400" dirty="0" smtClean="0"/>
              <a:t>permette di ingegnerizzare il plasmide o il genoma di un microrganismo (</a:t>
            </a:r>
            <a:r>
              <a:rPr lang="it-IT" sz="1400" b="1" dirty="0" smtClean="0"/>
              <a:t>vettore d’espressione) </a:t>
            </a:r>
            <a:r>
              <a:rPr lang="it-IT" sz="1400" dirty="0" smtClean="0"/>
              <a:t>che risulta in grado di esprimere, </a:t>
            </a:r>
            <a:r>
              <a:rPr lang="it-IT" sz="1400" i="1" dirty="0" smtClean="0"/>
              <a:t>in vitro</a:t>
            </a:r>
            <a:r>
              <a:rPr lang="it-IT" sz="1400" dirty="0" smtClean="0"/>
              <a:t>, la proteina d’interesse. Questa tecnica permette di produrre grandi </a:t>
            </a:r>
            <a:r>
              <a:rPr lang="it-IT" sz="1400" dirty="0"/>
              <a:t>quantità di un’unica proteina (</a:t>
            </a:r>
            <a:r>
              <a:rPr lang="it-IT" sz="1400" dirty="0" err="1"/>
              <a:t>subunità</a:t>
            </a:r>
            <a:r>
              <a:rPr lang="it-IT" sz="1400" dirty="0"/>
              <a:t>) o di diverse proteine di un agente infettivo, che possono essere utilizzate come </a:t>
            </a:r>
            <a:r>
              <a:rPr lang="it-IT" sz="1400" b="1" dirty="0"/>
              <a:t>vaccini a </a:t>
            </a:r>
            <a:r>
              <a:rPr lang="it-IT" sz="1400" b="1" dirty="0" err="1"/>
              <a:t>subunità</a:t>
            </a:r>
            <a:r>
              <a:rPr lang="it-IT" sz="1400" b="1" dirty="0"/>
              <a:t>.</a:t>
            </a:r>
            <a:r>
              <a:rPr lang="it-IT" sz="1400" dirty="0"/>
              <a:t> </a:t>
            </a:r>
            <a:endParaRPr lang="it-IT" sz="1400" dirty="0" smtClean="0"/>
          </a:p>
          <a:p>
            <a:pPr algn="just"/>
            <a:r>
              <a:rPr lang="it-IT" sz="1400" dirty="0" smtClean="0"/>
              <a:t>Le </a:t>
            </a:r>
            <a:r>
              <a:rPr lang="it-IT" sz="1400" dirty="0"/>
              <a:t>fasi di questa metodologia sono le seguenti:  </a:t>
            </a:r>
            <a:r>
              <a:rPr lang="it-IT" sz="1400" dirty="0" smtClean="0"/>
              <a:t>una </a:t>
            </a:r>
            <a:r>
              <a:rPr lang="it-IT" sz="1400" dirty="0"/>
              <a:t>volta identificata la proteina/e di interesse immunologico di un determinato patogeno e la sua sequenza, è possibile  </a:t>
            </a:r>
            <a:r>
              <a:rPr lang="it-IT" sz="1400" b="1" dirty="0"/>
              <a:t>isolare il gene </a:t>
            </a:r>
            <a:r>
              <a:rPr lang="it-IT" sz="1400" dirty="0"/>
              <a:t>che codifica la suddetta proteina ed inserirlo in un plasmide </a:t>
            </a:r>
            <a:r>
              <a:rPr lang="it-IT" sz="1400" b="1" dirty="0"/>
              <a:t>(</a:t>
            </a:r>
            <a:r>
              <a:rPr lang="it-IT" sz="1400" b="1" dirty="0" err="1"/>
              <a:t>plasmide</a:t>
            </a:r>
            <a:r>
              <a:rPr lang="it-IT" sz="1400" b="1" dirty="0"/>
              <a:t> ricombinante),</a:t>
            </a:r>
            <a:r>
              <a:rPr lang="it-IT" sz="1400" dirty="0"/>
              <a:t> il quale agisce da molecola di trasferimento per l’inserimento  in un </a:t>
            </a:r>
            <a:r>
              <a:rPr lang="it-IT" sz="1400" b="1" dirty="0"/>
              <a:t>vettore di espressione </a:t>
            </a:r>
            <a:r>
              <a:rPr lang="it-IT" sz="1400" dirty="0"/>
              <a:t>(il tipo di plasmide utilizzato dipenderà dal tipo di vettore). I vettori di espressione maggiormente utilizzati sono i batteri, principalmente  </a:t>
            </a:r>
            <a:r>
              <a:rPr lang="it-IT" sz="1400" b="1" i="1" dirty="0"/>
              <a:t>E. coli</a:t>
            </a:r>
            <a:r>
              <a:rPr lang="it-IT" sz="1400" i="1" dirty="0"/>
              <a:t>,</a:t>
            </a:r>
            <a:r>
              <a:rPr lang="it-IT" sz="1400" dirty="0"/>
              <a:t>  i lieviti (</a:t>
            </a:r>
            <a:r>
              <a:rPr lang="it-IT" sz="1400" b="1" i="1" dirty="0" err="1"/>
              <a:t>Saccaromices</a:t>
            </a:r>
            <a:r>
              <a:rPr lang="it-IT" sz="1400" b="1" i="1" dirty="0"/>
              <a:t> </a:t>
            </a:r>
            <a:r>
              <a:rPr lang="it-IT" sz="1400" b="1" i="1" dirty="0" err="1"/>
              <a:t>cerevisiae</a:t>
            </a:r>
            <a:r>
              <a:rPr lang="it-IT" sz="1400" dirty="0"/>
              <a:t>) e soprattutto i </a:t>
            </a:r>
            <a:r>
              <a:rPr lang="it-IT" sz="1400" b="1" dirty="0" err="1"/>
              <a:t>baculovirus</a:t>
            </a:r>
            <a:r>
              <a:rPr lang="it-IT" sz="1400" dirty="0"/>
              <a:t>. I batteri presentano problemi nel </a:t>
            </a:r>
            <a:r>
              <a:rPr lang="it-IT" sz="1400" dirty="0" err="1"/>
              <a:t>glicosilare</a:t>
            </a:r>
            <a:r>
              <a:rPr lang="it-IT" sz="1400" dirty="0"/>
              <a:t> correttamente i polipeptidi prodotti, per questo motivo, le proteine ottenute, presentano una minore capacità immunogenica, mentre lieviti e </a:t>
            </a:r>
            <a:r>
              <a:rPr lang="it-IT" sz="1400" dirty="0" err="1"/>
              <a:t>baculovirus</a:t>
            </a:r>
            <a:r>
              <a:rPr lang="it-IT" sz="1400" dirty="0"/>
              <a:t> possono </a:t>
            </a:r>
            <a:r>
              <a:rPr lang="it-IT" sz="1400" dirty="0" err="1"/>
              <a:t>glicosilare</a:t>
            </a:r>
            <a:r>
              <a:rPr lang="it-IT" sz="1400" dirty="0"/>
              <a:t> </a:t>
            </a:r>
            <a:r>
              <a:rPr lang="it-IT" sz="1400" dirty="0" smtClean="0"/>
              <a:t>correttamente le </a:t>
            </a:r>
            <a:r>
              <a:rPr lang="it-IT" sz="1400" dirty="0"/>
              <a:t>glicoproteine.</a:t>
            </a:r>
            <a:r>
              <a:rPr lang="it-IT" sz="1600" dirty="0"/>
              <a:t> </a:t>
            </a:r>
            <a:r>
              <a:rPr lang="it-IT" sz="1400" dirty="0"/>
              <a:t>.</a:t>
            </a:r>
            <a:br>
              <a:rPr lang="it-IT" sz="1400" dirty="0"/>
            </a:br>
            <a:r>
              <a:rPr lang="it-IT" sz="1400" dirty="0"/>
              <a:t/>
            </a:r>
            <a:br>
              <a:rPr lang="it-IT" sz="1400" dirty="0"/>
            </a:br>
            <a:r>
              <a:rPr lang="it-IT" sz="1400" dirty="0"/>
              <a:t>   </a:t>
            </a:r>
          </a:p>
          <a:p>
            <a:r>
              <a:rPr lang="it-IT" sz="1400" b="1" dirty="0"/>
              <a:t>.</a:t>
            </a:r>
            <a:r>
              <a:rPr lang="it-IT" sz="1400" dirty="0"/>
              <a:t> </a:t>
            </a:r>
          </a:p>
          <a:p>
            <a:pPr algn="just"/>
            <a:endParaRPr lang="it-IT"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457200" y="274638"/>
            <a:ext cx="8229600" cy="346075"/>
          </a:xfrm>
        </p:spPr>
        <p:txBody>
          <a:bodyPr/>
          <a:lstStyle/>
          <a:p>
            <a:r>
              <a:rPr lang="it-IT" sz="2800" b="1" smtClean="0"/>
              <a:t>Sistema d’espressione di baculovirus</a:t>
            </a:r>
          </a:p>
        </p:txBody>
      </p:sp>
      <p:sp>
        <p:nvSpPr>
          <p:cNvPr id="15363" name="CasellaDiTesto 3"/>
          <p:cNvSpPr txBox="1">
            <a:spLocks noChangeArrowheads="1"/>
          </p:cNvSpPr>
          <p:nvPr/>
        </p:nvSpPr>
        <p:spPr bwMode="auto">
          <a:xfrm>
            <a:off x="250825" y="1303338"/>
            <a:ext cx="5113338" cy="4801314"/>
          </a:xfrm>
          <a:prstGeom prst="rect">
            <a:avLst/>
          </a:prstGeom>
          <a:noFill/>
          <a:ln w="9525">
            <a:noFill/>
            <a:miter lim="800000"/>
            <a:headEnd/>
            <a:tailEnd/>
          </a:ln>
        </p:spPr>
        <p:txBody>
          <a:bodyPr>
            <a:spAutoFit/>
          </a:bodyPr>
          <a:lstStyle/>
          <a:p>
            <a:pPr algn="just"/>
            <a:r>
              <a:rPr lang="it-IT" dirty="0"/>
              <a:t>Ultimamente, nella produzione di vaccini </a:t>
            </a:r>
            <a:r>
              <a:rPr lang="it-IT" dirty="0" smtClean="0"/>
              <a:t>a </a:t>
            </a:r>
            <a:r>
              <a:rPr lang="it-IT" dirty="0" err="1"/>
              <a:t>subunità</a:t>
            </a:r>
            <a:r>
              <a:rPr lang="it-IT" dirty="0"/>
              <a:t>, si sta utilizzando molto </a:t>
            </a:r>
            <a:r>
              <a:rPr lang="it-IT" b="1" dirty="0"/>
              <a:t>il </a:t>
            </a:r>
            <a:r>
              <a:rPr lang="it-IT" b="1" dirty="0" err="1"/>
              <a:t>baculovirus</a:t>
            </a:r>
            <a:r>
              <a:rPr lang="it-IT" b="1" dirty="0"/>
              <a:t>, </a:t>
            </a:r>
            <a:r>
              <a:rPr lang="it-IT" dirty="0"/>
              <a:t>grazie </a:t>
            </a:r>
            <a:r>
              <a:rPr lang="it-IT" dirty="0" smtClean="0"/>
              <a:t>alla </a:t>
            </a:r>
            <a:r>
              <a:rPr lang="it-IT" dirty="0"/>
              <a:t>sua enorme capacità di espressione. </a:t>
            </a:r>
            <a:r>
              <a:rPr lang="it-IT" b="1" dirty="0"/>
              <a:t>Il </a:t>
            </a:r>
            <a:r>
              <a:rPr lang="it-IT" b="1" dirty="0" err="1"/>
              <a:t>baculovirus</a:t>
            </a:r>
            <a:r>
              <a:rPr lang="it-IT" b="1" dirty="0"/>
              <a:t> è un virus degli insetti (es. baco da seta) che si può replicare in linee cellulari stabili di </a:t>
            </a:r>
            <a:r>
              <a:rPr lang="it-IT" b="1" dirty="0" smtClean="0"/>
              <a:t>insetto. Un promotore virale regola il </a:t>
            </a:r>
            <a:r>
              <a:rPr lang="it-IT" b="1" dirty="0"/>
              <a:t>gene della </a:t>
            </a:r>
            <a:r>
              <a:rPr lang="it-IT" b="1" dirty="0" err="1" smtClean="0"/>
              <a:t>poliedrina</a:t>
            </a:r>
            <a:r>
              <a:rPr lang="it-IT" b="1" dirty="0" smtClean="0"/>
              <a:t> che </a:t>
            </a:r>
            <a:r>
              <a:rPr lang="it-IT" dirty="0"/>
              <a:t>codifica approssimativamente il 60% delle proteine totali del </a:t>
            </a:r>
            <a:r>
              <a:rPr lang="it-IT" dirty="0" err="1" smtClean="0"/>
              <a:t>baculovirus</a:t>
            </a:r>
            <a:r>
              <a:rPr lang="it-IT" dirty="0" smtClean="0"/>
              <a:t>  </a:t>
            </a:r>
            <a:r>
              <a:rPr lang="it-IT" dirty="0"/>
              <a:t>e </a:t>
            </a:r>
            <a:r>
              <a:rPr lang="it-IT" b="1" dirty="0"/>
              <a:t>può essere sostituito da geni estranei.</a:t>
            </a:r>
            <a:r>
              <a:rPr lang="it-IT" dirty="0"/>
              <a:t> Tramite questo sistema sono state prodotte ed espresse nelle cellule di insetto proteine provenienti da diversi virus, fra i quali i </a:t>
            </a:r>
            <a:r>
              <a:rPr lang="it-IT" dirty="0" err="1"/>
              <a:t>papillomavirus</a:t>
            </a:r>
            <a:r>
              <a:rPr lang="it-IT" dirty="0"/>
              <a:t>. </a:t>
            </a:r>
            <a:r>
              <a:rPr lang="it-IT" b="1" dirty="0"/>
              <a:t>Inoltre  è stato possibile far </a:t>
            </a:r>
            <a:r>
              <a:rPr lang="it-IT" b="1" dirty="0" smtClean="0"/>
              <a:t>esprimere proteine in </a:t>
            </a:r>
            <a:r>
              <a:rPr lang="it-IT" b="1" dirty="0"/>
              <a:t>forma simile ai virioni ("Virus </a:t>
            </a:r>
            <a:r>
              <a:rPr lang="it-IT" b="1" dirty="0" err="1"/>
              <a:t>like</a:t>
            </a:r>
            <a:r>
              <a:rPr lang="it-IT" b="1" dirty="0"/>
              <a:t> </a:t>
            </a:r>
            <a:r>
              <a:rPr lang="it-IT" b="1" dirty="0" err="1"/>
              <a:t>particles</a:t>
            </a:r>
            <a:r>
              <a:rPr lang="it-IT" b="1" dirty="0"/>
              <a:t> VLP" o particelle che sembrano </a:t>
            </a:r>
            <a:r>
              <a:rPr lang="it-IT" b="1" dirty="0" smtClean="0"/>
              <a:t>virus)</a:t>
            </a:r>
            <a:r>
              <a:rPr lang="it-IT" dirty="0" smtClean="0"/>
              <a:t> </a:t>
            </a:r>
            <a:r>
              <a:rPr lang="it-IT" dirty="0"/>
              <a:t>creando un prodotto ad </a:t>
            </a:r>
            <a:r>
              <a:rPr lang="it-IT" b="1" dirty="0">
                <a:solidFill>
                  <a:srgbClr val="FF0000"/>
                </a:solidFill>
              </a:rPr>
              <a:t>alta capacità immunogenica. </a:t>
            </a:r>
          </a:p>
        </p:txBody>
      </p:sp>
      <p:pic>
        <p:nvPicPr>
          <p:cNvPr id="15364" name="Immagine 4" descr="Virus like particle (VPL)"/>
          <p:cNvPicPr>
            <a:picLocks noChangeAspect="1" noChangeArrowheads="1"/>
          </p:cNvPicPr>
          <p:nvPr/>
        </p:nvPicPr>
        <p:blipFill>
          <a:blip r:embed="rId2" cstate="print"/>
          <a:srcRect/>
          <a:stretch>
            <a:fillRect/>
          </a:stretch>
        </p:blipFill>
        <p:spPr bwMode="auto">
          <a:xfrm>
            <a:off x="5580063" y="1196975"/>
            <a:ext cx="3313112" cy="3240088"/>
          </a:xfrm>
          <a:prstGeom prst="rect">
            <a:avLst/>
          </a:prstGeom>
          <a:noFill/>
          <a:ln w="9525">
            <a:noFill/>
            <a:miter lim="800000"/>
            <a:headEnd/>
            <a:tailEnd/>
          </a:ln>
        </p:spPr>
      </p:pic>
      <p:sp>
        <p:nvSpPr>
          <p:cNvPr id="15365" name="CasellaDiTesto 5"/>
          <p:cNvSpPr txBox="1">
            <a:spLocks noChangeArrowheads="1"/>
          </p:cNvSpPr>
          <p:nvPr/>
        </p:nvSpPr>
        <p:spPr bwMode="auto">
          <a:xfrm>
            <a:off x="5940425" y="4508500"/>
            <a:ext cx="2735263" cy="369888"/>
          </a:xfrm>
          <a:prstGeom prst="rect">
            <a:avLst/>
          </a:prstGeom>
          <a:noFill/>
          <a:ln w="9525">
            <a:noFill/>
            <a:miter lim="800000"/>
            <a:headEnd/>
            <a:tailEnd/>
          </a:ln>
        </p:spPr>
        <p:txBody>
          <a:bodyPr>
            <a:spAutoFit/>
          </a:bodyPr>
          <a:lstStyle/>
          <a:p>
            <a:r>
              <a:rPr lang="it-IT"/>
              <a:t>VLP di papillomavirus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www.vir.wur.nl/NR/rdonlyres/09E983CB-2442-4DC1-B87D-2157D05F3999/106709/vanoersfig1.png"/>
          <p:cNvPicPr>
            <a:picLocks noGrp="1"/>
          </p:cNvPicPr>
          <p:nvPr>
            <p:ph idx="1"/>
          </p:nvPr>
        </p:nvPicPr>
        <p:blipFill>
          <a:blip r:embed="rId2" cstate="print"/>
          <a:srcRect r="55738"/>
          <a:stretch>
            <a:fillRect/>
          </a:stretch>
        </p:blipFill>
        <p:spPr bwMode="auto">
          <a:xfrm>
            <a:off x="107505" y="3501008"/>
            <a:ext cx="2664296" cy="3096344"/>
          </a:xfrm>
          <a:prstGeom prst="rect">
            <a:avLst/>
          </a:prstGeom>
          <a:noFill/>
          <a:ln w="9525">
            <a:noFill/>
            <a:miter lim="800000"/>
            <a:headEnd/>
            <a:tailEnd/>
          </a:ln>
        </p:spPr>
      </p:pic>
      <p:pic>
        <p:nvPicPr>
          <p:cNvPr id="5" name="il_fi" descr="http://upload.wikimedia.org/wikipedia/en/thumb/3/31/Npv-life_cycle.jpg/288px-Npv-life_cycle.jpg"/>
          <p:cNvPicPr>
            <a:picLocks/>
          </p:cNvPicPr>
          <p:nvPr/>
        </p:nvPicPr>
        <p:blipFill>
          <a:blip r:embed="rId3" cstate="print"/>
          <a:srcRect/>
          <a:stretch>
            <a:fillRect/>
          </a:stretch>
        </p:blipFill>
        <p:spPr bwMode="auto">
          <a:xfrm>
            <a:off x="5580112" y="1124744"/>
            <a:ext cx="3491880" cy="4536505"/>
          </a:xfrm>
          <a:prstGeom prst="rect">
            <a:avLst/>
          </a:prstGeom>
          <a:noFill/>
          <a:ln w="9525">
            <a:noFill/>
            <a:miter lim="800000"/>
            <a:headEnd/>
            <a:tailEnd/>
          </a:ln>
        </p:spPr>
      </p:pic>
      <p:pic>
        <p:nvPicPr>
          <p:cNvPr id="6" name="Picture 2" descr="http://www.trevorwilliams.info/images/index_1.jpg"/>
          <p:cNvPicPr>
            <a:picLocks noChangeAspect="1" noChangeArrowheads="1"/>
          </p:cNvPicPr>
          <p:nvPr/>
        </p:nvPicPr>
        <p:blipFill>
          <a:blip r:embed="rId4" cstate="print"/>
          <a:srcRect/>
          <a:stretch>
            <a:fillRect/>
          </a:stretch>
        </p:blipFill>
        <p:spPr bwMode="auto">
          <a:xfrm>
            <a:off x="155575" y="345951"/>
            <a:ext cx="2570425" cy="2578993"/>
          </a:xfrm>
          <a:prstGeom prst="rect">
            <a:avLst/>
          </a:prstGeom>
          <a:noFill/>
        </p:spPr>
      </p:pic>
      <p:sp>
        <p:nvSpPr>
          <p:cNvPr id="7" name="CasellaDiTesto 6"/>
          <p:cNvSpPr txBox="1"/>
          <p:nvPr/>
        </p:nvSpPr>
        <p:spPr>
          <a:xfrm>
            <a:off x="2843808" y="404664"/>
            <a:ext cx="2664296" cy="6309420"/>
          </a:xfrm>
          <a:prstGeom prst="rect">
            <a:avLst/>
          </a:prstGeom>
          <a:noFill/>
        </p:spPr>
        <p:txBody>
          <a:bodyPr wrap="square" rtlCol="0">
            <a:spAutoFit/>
          </a:bodyPr>
          <a:lstStyle/>
          <a:p>
            <a:pPr algn="ctr"/>
            <a:r>
              <a:rPr lang="it-IT" b="1" dirty="0" smtClean="0"/>
              <a:t>Ciclo di replicazione</a:t>
            </a:r>
          </a:p>
          <a:p>
            <a:pPr algn="ctr"/>
            <a:endParaRPr lang="it-IT" b="1" dirty="0" smtClean="0"/>
          </a:p>
          <a:p>
            <a:pPr algn="just"/>
            <a:r>
              <a:rPr lang="it-IT" sz="1600" dirty="0" smtClean="0">
                <a:solidFill>
                  <a:srgbClr val="FF0000"/>
                </a:solidFill>
              </a:rPr>
              <a:t>I </a:t>
            </a:r>
            <a:r>
              <a:rPr lang="it-IT" sz="1600" dirty="0" err="1" smtClean="0">
                <a:solidFill>
                  <a:srgbClr val="FF0000"/>
                </a:solidFill>
              </a:rPr>
              <a:t>baculovirus</a:t>
            </a:r>
            <a:r>
              <a:rPr lang="it-IT" sz="1600" dirty="0" smtClean="0">
                <a:solidFill>
                  <a:srgbClr val="FF0000"/>
                </a:solidFill>
              </a:rPr>
              <a:t> sono virus a DNA, con </a:t>
            </a:r>
            <a:r>
              <a:rPr lang="it-IT" sz="1600" dirty="0" err="1" smtClean="0">
                <a:solidFill>
                  <a:srgbClr val="FF0000"/>
                </a:solidFill>
              </a:rPr>
              <a:t>pericapside</a:t>
            </a:r>
            <a:r>
              <a:rPr lang="it-IT" sz="1600" dirty="0" smtClean="0">
                <a:solidFill>
                  <a:srgbClr val="FF0000"/>
                </a:solidFill>
              </a:rPr>
              <a:t>, che infettano gli insetti. </a:t>
            </a:r>
            <a:r>
              <a:rPr lang="it-IT" sz="1600" dirty="0" smtClean="0"/>
              <a:t>I virioni si trovano racchiusi in una struttura proteica chiamata </a:t>
            </a:r>
            <a:r>
              <a:rPr lang="it-IT" sz="1600" b="1" dirty="0" err="1" smtClean="0"/>
              <a:t>poliedrina</a:t>
            </a:r>
            <a:r>
              <a:rPr lang="it-IT" sz="1600" dirty="0" smtClean="0"/>
              <a:t>. Il ciclo di replicazione inizia quando (1) l’insetto si nutre di foglie contaminate con i virioni occlusi in </a:t>
            </a:r>
            <a:r>
              <a:rPr lang="it-IT" sz="1600" dirty="0" err="1" smtClean="0"/>
              <a:t>poliedrina</a:t>
            </a:r>
            <a:r>
              <a:rPr lang="it-IT" sz="1600" dirty="0" smtClean="0"/>
              <a:t>. (2) La </a:t>
            </a:r>
            <a:r>
              <a:rPr lang="it-IT" sz="1600" dirty="0" err="1" smtClean="0"/>
              <a:t>poliedrina</a:t>
            </a:r>
            <a:r>
              <a:rPr lang="it-IT" sz="1600" dirty="0" smtClean="0"/>
              <a:t> viene digerita nello stomaco dell’insetto liberando i virioni che entrano nella cellula per endocitosi. (3) Il virus si replica nel nucleo con la formazione di nuovi virioni racchiusi in un involucro di </a:t>
            </a:r>
            <a:r>
              <a:rPr lang="it-IT" sz="1600" dirty="0" err="1" smtClean="0"/>
              <a:t>poliedrina</a:t>
            </a:r>
            <a:r>
              <a:rPr lang="it-IT" sz="1600" dirty="0" smtClean="0"/>
              <a:t>.(4) I granuli di </a:t>
            </a:r>
            <a:r>
              <a:rPr lang="it-IT" sz="1600" dirty="0" err="1" smtClean="0"/>
              <a:t>poliedrina</a:t>
            </a:r>
            <a:r>
              <a:rPr lang="it-IT" sz="1600" dirty="0" smtClean="0"/>
              <a:t>, contenenti il virus, vengono rilasciati dall’insetto sulle foglie delle piante.</a:t>
            </a:r>
            <a:endParaRPr lang="it-IT"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msbio.com/images/pagelayout/BPE.jpg"/>
          <p:cNvPicPr>
            <a:picLocks noChangeAspect="1" noChangeArrowheads="1"/>
          </p:cNvPicPr>
          <p:nvPr/>
        </p:nvPicPr>
        <p:blipFill>
          <a:blip r:embed="rId2" cstate="print"/>
          <a:srcRect/>
          <a:stretch>
            <a:fillRect/>
          </a:stretch>
        </p:blipFill>
        <p:spPr bwMode="auto">
          <a:xfrm>
            <a:off x="155575" y="332657"/>
            <a:ext cx="2647950" cy="6480720"/>
          </a:xfrm>
          <a:prstGeom prst="rect">
            <a:avLst/>
          </a:prstGeom>
          <a:noFill/>
        </p:spPr>
      </p:pic>
      <p:pic>
        <p:nvPicPr>
          <p:cNvPr id="7" name="Picture 2" descr="http://www.amsbio.com/images/pagelayout/BPE.jpg"/>
          <p:cNvPicPr>
            <a:picLocks noChangeAspect="1" noChangeArrowheads="1"/>
          </p:cNvPicPr>
          <p:nvPr/>
        </p:nvPicPr>
        <p:blipFill>
          <a:blip r:embed="rId2" cstate="print"/>
          <a:srcRect l="50324" t="16390" r="35585" b="78336"/>
          <a:stretch>
            <a:fillRect/>
          </a:stretch>
        </p:blipFill>
        <p:spPr bwMode="auto">
          <a:xfrm flipV="1">
            <a:off x="2771800" y="908720"/>
            <a:ext cx="504056" cy="385086"/>
          </a:xfrm>
          <a:prstGeom prst="rect">
            <a:avLst/>
          </a:prstGeom>
          <a:noFill/>
        </p:spPr>
      </p:pic>
      <p:sp>
        <p:nvSpPr>
          <p:cNvPr id="9" name="CasellaDiTesto 8"/>
          <p:cNvSpPr txBox="1"/>
          <p:nvPr/>
        </p:nvSpPr>
        <p:spPr>
          <a:xfrm>
            <a:off x="2699792" y="476672"/>
            <a:ext cx="705642" cy="338554"/>
          </a:xfrm>
          <a:prstGeom prst="rect">
            <a:avLst/>
          </a:prstGeom>
          <a:noFill/>
        </p:spPr>
        <p:txBody>
          <a:bodyPr wrap="none" rtlCol="0">
            <a:spAutoFit/>
          </a:bodyPr>
          <a:lstStyle/>
          <a:p>
            <a:r>
              <a:rPr lang="it-IT" sz="800" dirty="0" smtClean="0"/>
              <a:t> + DNA</a:t>
            </a:r>
          </a:p>
          <a:p>
            <a:r>
              <a:rPr lang="it-IT" sz="800" dirty="0" err="1" smtClean="0"/>
              <a:t>baculovirus</a:t>
            </a:r>
            <a:endParaRPr lang="it-IT" sz="800" dirty="0"/>
          </a:p>
        </p:txBody>
      </p:sp>
      <p:sp>
        <p:nvSpPr>
          <p:cNvPr id="10" name="CasellaDiTesto 9"/>
          <p:cNvSpPr txBox="1"/>
          <p:nvPr/>
        </p:nvSpPr>
        <p:spPr>
          <a:xfrm>
            <a:off x="3491880" y="692696"/>
            <a:ext cx="5565947" cy="3539430"/>
          </a:xfrm>
          <a:prstGeom prst="rect">
            <a:avLst/>
          </a:prstGeom>
          <a:noFill/>
        </p:spPr>
        <p:txBody>
          <a:bodyPr wrap="none" rtlCol="0">
            <a:spAutoFit/>
          </a:bodyPr>
          <a:lstStyle/>
          <a:p>
            <a:pPr marL="342900" indent="-342900" algn="just">
              <a:buAutoNum type="arabicPeriod"/>
            </a:pPr>
            <a:r>
              <a:rPr lang="it-IT" sz="1400" dirty="0" smtClean="0"/>
              <a:t>Il gene d’interesse, racchiuso da sequenze complementari al </a:t>
            </a:r>
          </a:p>
          <a:p>
            <a:pPr algn="just"/>
            <a:r>
              <a:rPr lang="it-IT" sz="1400" dirty="0" smtClean="0"/>
              <a:t>       genoma di </a:t>
            </a:r>
            <a:r>
              <a:rPr lang="it-IT" sz="1400" dirty="0" err="1" smtClean="0"/>
              <a:t>baculovirus</a:t>
            </a:r>
            <a:r>
              <a:rPr lang="it-IT" sz="1400" dirty="0" smtClean="0"/>
              <a:t>, viene clonato in un plasmide batterico  </a:t>
            </a:r>
          </a:p>
          <a:p>
            <a:pPr marL="342900" indent="-342900" algn="just"/>
            <a:r>
              <a:rPr lang="it-IT" sz="1400" dirty="0" smtClean="0"/>
              <a:t>	sotto il controllo del promotore della </a:t>
            </a:r>
            <a:r>
              <a:rPr lang="it-IT" sz="1400" dirty="0" err="1" smtClean="0"/>
              <a:t>poliedrina</a:t>
            </a:r>
            <a:r>
              <a:rPr lang="it-IT" sz="1400" dirty="0" smtClean="0"/>
              <a:t>, e si ottiene </a:t>
            </a:r>
          </a:p>
          <a:p>
            <a:pPr marL="342900" indent="-342900" algn="just"/>
            <a:r>
              <a:rPr lang="it-IT" sz="1400" dirty="0" smtClean="0"/>
              <a:t>	un plasmide ricombinante. </a:t>
            </a:r>
          </a:p>
          <a:p>
            <a:pPr marL="342900" indent="-342900" algn="just">
              <a:buAutoNum type="arabicPeriod" startAt="2"/>
            </a:pPr>
            <a:r>
              <a:rPr lang="it-IT" sz="1400" dirty="0" smtClean="0">
                <a:solidFill>
                  <a:srgbClr val="FF0000"/>
                </a:solidFill>
              </a:rPr>
              <a:t>Il plasmide ricombinante e il DNA  linearizzato di </a:t>
            </a:r>
            <a:r>
              <a:rPr lang="it-IT" sz="1400" dirty="0" err="1" smtClean="0">
                <a:solidFill>
                  <a:srgbClr val="FF0000"/>
                </a:solidFill>
              </a:rPr>
              <a:t>baculovirus</a:t>
            </a:r>
            <a:r>
              <a:rPr lang="it-IT" sz="1400" dirty="0" smtClean="0">
                <a:solidFill>
                  <a:srgbClr val="FF0000"/>
                </a:solidFill>
              </a:rPr>
              <a:t>, </a:t>
            </a:r>
          </a:p>
          <a:p>
            <a:pPr marL="342900" indent="-342900" algn="just"/>
            <a:r>
              <a:rPr lang="it-IT" sz="1400" dirty="0" smtClean="0">
                <a:solidFill>
                  <a:srgbClr val="FF0000"/>
                </a:solidFill>
              </a:rPr>
              <a:t>	che contengono alcune sequenze complementari ,vengono</a:t>
            </a:r>
          </a:p>
          <a:p>
            <a:pPr marL="342900" indent="-342900" algn="just"/>
            <a:r>
              <a:rPr lang="it-IT" sz="1400" dirty="0" smtClean="0">
                <a:solidFill>
                  <a:srgbClr val="FF0000"/>
                </a:solidFill>
              </a:rPr>
              <a:t>       introdotti (</a:t>
            </a:r>
            <a:r>
              <a:rPr lang="it-IT" sz="1400" dirty="0" err="1" smtClean="0">
                <a:solidFill>
                  <a:srgbClr val="FF0000"/>
                </a:solidFill>
              </a:rPr>
              <a:t>transfettati</a:t>
            </a:r>
            <a:r>
              <a:rPr lang="it-IT" sz="1400" dirty="0" smtClean="0">
                <a:solidFill>
                  <a:srgbClr val="FF0000"/>
                </a:solidFill>
              </a:rPr>
              <a:t>) in cellule di </a:t>
            </a:r>
            <a:r>
              <a:rPr lang="it-IT" sz="1400" dirty="0" err="1" smtClean="0">
                <a:solidFill>
                  <a:srgbClr val="FF0000"/>
                </a:solidFill>
              </a:rPr>
              <a:t>E.coli</a:t>
            </a:r>
            <a:r>
              <a:rPr lang="it-IT" sz="1400" dirty="0" smtClean="0">
                <a:solidFill>
                  <a:srgbClr val="FF0000"/>
                </a:solidFill>
              </a:rPr>
              <a:t>. Il gene d’interesse si </a:t>
            </a:r>
          </a:p>
          <a:p>
            <a:pPr marL="342900" indent="-342900" algn="just"/>
            <a:r>
              <a:rPr lang="it-IT" sz="1400" dirty="0" smtClean="0">
                <a:solidFill>
                  <a:srgbClr val="FF0000"/>
                </a:solidFill>
              </a:rPr>
              <a:t>	ricombina con il genoma del </a:t>
            </a:r>
            <a:r>
              <a:rPr lang="it-IT" sz="1400" dirty="0" err="1" smtClean="0">
                <a:solidFill>
                  <a:srgbClr val="FF0000"/>
                </a:solidFill>
              </a:rPr>
              <a:t>baculovirus</a:t>
            </a:r>
            <a:r>
              <a:rPr lang="it-IT" sz="1400" dirty="0" smtClean="0">
                <a:solidFill>
                  <a:srgbClr val="FF0000"/>
                </a:solidFill>
              </a:rPr>
              <a:t> (</a:t>
            </a:r>
            <a:r>
              <a:rPr lang="it-IT" sz="1400" dirty="0" err="1" smtClean="0">
                <a:solidFill>
                  <a:srgbClr val="FF0000"/>
                </a:solidFill>
              </a:rPr>
              <a:t>bacmide</a:t>
            </a:r>
            <a:r>
              <a:rPr lang="it-IT" sz="1400" dirty="0" smtClean="0">
                <a:solidFill>
                  <a:srgbClr val="FF0000"/>
                </a:solidFill>
              </a:rPr>
              <a:t>)</a:t>
            </a:r>
          </a:p>
          <a:p>
            <a:pPr marL="342900" indent="-342900" algn="just">
              <a:buAutoNum type="arabicPeriod" startAt="3"/>
            </a:pPr>
            <a:r>
              <a:rPr lang="it-IT" sz="1400" dirty="0" smtClean="0"/>
              <a:t>Il </a:t>
            </a:r>
            <a:r>
              <a:rPr lang="it-IT" sz="1400" dirty="0" err="1" smtClean="0"/>
              <a:t>bacmide</a:t>
            </a:r>
            <a:r>
              <a:rPr lang="it-IT" sz="1400" dirty="0" smtClean="0"/>
              <a:t> ricombinante viene utilizzato per </a:t>
            </a:r>
            <a:r>
              <a:rPr lang="it-IT" sz="1400" dirty="0" err="1" smtClean="0"/>
              <a:t>transfettare</a:t>
            </a:r>
            <a:r>
              <a:rPr lang="it-IT" sz="1400" dirty="0" smtClean="0"/>
              <a:t> cellule</a:t>
            </a:r>
          </a:p>
          <a:p>
            <a:pPr marL="342900" indent="-342900" algn="just"/>
            <a:r>
              <a:rPr lang="it-IT" sz="1400" dirty="0" smtClean="0"/>
              <a:t>	d’insetto (SF9)</a:t>
            </a:r>
          </a:p>
          <a:p>
            <a:pPr marL="342900" indent="-342900" algn="just">
              <a:buAutoNum type="arabicPeriod" startAt="4"/>
            </a:pPr>
            <a:r>
              <a:rPr lang="it-IT" sz="1400" dirty="0" smtClean="0"/>
              <a:t>Inizia il ciclo di replicazione virale con formazione di particelle </a:t>
            </a:r>
          </a:p>
          <a:p>
            <a:pPr marL="342900" indent="-342900" algn="just"/>
            <a:r>
              <a:rPr lang="it-IT" sz="1400" dirty="0" smtClean="0"/>
              <a:t>	virali e di inclusioni citoplasmatiche formate dalla proteina </a:t>
            </a:r>
          </a:p>
          <a:p>
            <a:pPr marL="342900" indent="-342900" algn="just"/>
            <a:r>
              <a:rPr lang="it-IT" sz="1400" dirty="0" smtClean="0"/>
              <a:t>	ricombinante d’interesse.</a:t>
            </a:r>
          </a:p>
          <a:p>
            <a:pPr marL="342900" indent="-342900" algn="just"/>
            <a:r>
              <a:rPr lang="it-IT" sz="1400" dirty="0" smtClean="0"/>
              <a:t>5.    La proteina ricombinante viene identificata e purificata per </a:t>
            </a:r>
          </a:p>
          <a:p>
            <a:pPr marL="342900" indent="-342900" algn="just"/>
            <a:r>
              <a:rPr lang="it-IT" sz="1400" dirty="0" smtClean="0"/>
              <a:t>	cromatografia di affinità.</a:t>
            </a:r>
          </a:p>
          <a:p>
            <a:pPr marL="342900" indent="-342900"/>
            <a:endParaRPr lang="it-IT" sz="1400" dirty="0"/>
          </a:p>
        </p:txBody>
      </p:sp>
      <p:pic>
        <p:nvPicPr>
          <p:cNvPr id="1028" name="Picture 4" descr="http://www.amsbio.com/images/pagelayout/baculovirus-protein-draw.jpg"/>
          <p:cNvPicPr>
            <a:picLocks noChangeAspect="1" noChangeArrowheads="1"/>
          </p:cNvPicPr>
          <p:nvPr/>
        </p:nvPicPr>
        <p:blipFill>
          <a:blip r:embed="rId3" cstate="print"/>
          <a:srcRect t="61173"/>
          <a:stretch>
            <a:fillRect/>
          </a:stretch>
        </p:blipFill>
        <p:spPr bwMode="auto">
          <a:xfrm>
            <a:off x="5210894" y="4293096"/>
            <a:ext cx="2457450" cy="2448272"/>
          </a:xfrm>
          <a:prstGeom prst="rect">
            <a:avLst/>
          </a:prstGeom>
          <a:noFill/>
        </p:spPr>
      </p:pic>
      <p:sp>
        <p:nvSpPr>
          <p:cNvPr id="12" name="CasellaDiTesto 11"/>
          <p:cNvSpPr txBox="1"/>
          <p:nvPr/>
        </p:nvSpPr>
        <p:spPr>
          <a:xfrm>
            <a:off x="4662414" y="4293096"/>
            <a:ext cx="269626" cy="276999"/>
          </a:xfrm>
          <a:prstGeom prst="rect">
            <a:avLst/>
          </a:prstGeom>
          <a:noFill/>
        </p:spPr>
        <p:txBody>
          <a:bodyPr wrap="none" rtlCol="0">
            <a:spAutoFit/>
          </a:bodyPr>
          <a:lstStyle/>
          <a:p>
            <a:r>
              <a:rPr lang="it-IT" sz="1200" b="1" dirty="0" smtClean="0"/>
              <a:t>5</a:t>
            </a:r>
            <a:endParaRPr lang="it-IT" sz="1200" b="1" dirty="0"/>
          </a:p>
        </p:txBody>
      </p:sp>
      <p:sp>
        <p:nvSpPr>
          <p:cNvPr id="13" name="CasellaDiTesto 12"/>
          <p:cNvSpPr txBox="1"/>
          <p:nvPr/>
        </p:nvSpPr>
        <p:spPr>
          <a:xfrm>
            <a:off x="179512" y="775737"/>
            <a:ext cx="288032" cy="276999"/>
          </a:xfrm>
          <a:prstGeom prst="rect">
            <a:avLst/>
          </a:prstGeom>
          <a:noFill/>
        </p:spPr>
        <p:txBody>
          <a:bodyPr wrap="square" rtlCol="0">
            <a:spAutoFit/>
          </a:bodyPr>
          <a:lstStyle/>
          <a:p>
            <a:r>
              <a:rPr lang="it-IT" sz="1200" b="1" dirty="0" smtClean="0"/>
              <a:t>1</a:t>
            </a:r>
            <a:endParaRPr lang="it-IT" sz="1200" b="1" dirty="0"/>
          </a:p>
        </p:txBody>
      </p:sp>
      <p:sp>
        <p:nvSpPr>
          <p:cNvPr id="14" name="CasellaDiTesto 13"/>
          <p:cNvSpPr txBox="1"/>
          <p:nvPr/>
        </p:nvSpPr>
        <p:spPr>
          <a:xfrm>
            <a:off x="179512" y="1484784"/>
            <a:ext cx="269626" cy="276999"/>
          </a:xfrm>
          <a:prstGeom prst="rect">
            <a:avLst/>
          </a:prstGeom>
          <a:noFill/>
        </p:spPr>
        <p:txBody>
          <a:bodyPr wrap="none" rtlCol="0">
            <a:spAutoFit/>
          </a:bodyPr>
          <a:lstStyle/>
          <a:p>
            <a:r>
              <a:rPr lang="it-IT" sz="1200" b="1" dirty="0" smtClean="0"/>
              <a:t>2</a:t>
            </a:r>
            <a:endParaRPr lang="it-IT" sz="1200" b="1" dirty="0"/>
          </a:p>
        </p:txBody>
      </p:sp>
      <p:sp>
        <p:nvSpPr>
          <p:cNvPr id="15" name="CasellaDiTesto 14"/>
          <p:cNvSpPr txBox="1"/>
          <p:nvPr/>
        </p:nvSpPr>
        <p:spPr>
          <a:xfrm>
            <a:off x="179512" y="2060848"/>
            <a:ext cx="269626" cy="276999"/>
          </a:xfrm>
          <a:prstGeom prst="rect">
            <a:avLst/>
          </a:prstGeom>
          <a:noFill/>
        </p:spPr>
        <p:txBody>
          <a:bodyPr wrap="none" rtlCol="0">
            <a:spAutoFit/>
          </a:bodyPr>
          <a:lstStyle/>
          <a:p>
            <a:r>
              <a:rPr lang="it-IT" sz="1200" b="1" dirty="0" smtClean="0"/>
              <a:t>2</a:t>
            </a:r>
            <a:endParaRPr lang="it-IT" sz="1200" b="1" dirty="0"/>
          </a:p>
        </p:txBody>
      </p:sp>
      <p:sp>
        <p:nvSpPr>
          <p:cNvPr id="17" name="CasellaDiTesto 16"/>
          <p:cNvSpPr txBox="1"/>
          <p:nvPr/>
        </p:nvSpPr>
        <p:spPr>
          <a:xfrm>
            <a:off x="179512" y="2852936"/>
            <a:ext cx="269626" cy="276999"/>
          </a:xfrm>
          <a:prstGeom prst="rect">
            <a:avLst/>
          </a:prstGeom>
          <a:noFill/>
        </p:spPr>
        <p:txBody>
          <a:bodyPr wrap="none" rtlCol="0">
            <a:spAutoFit/>
          </a:bodyPr>
          <a:lstStyle/>
          <a:p>
            <a:r>
              <a:rPr lang="it-IT" sz="1200" b="1" dirty="0" smtClean="0"/>
              <a:t>3</a:t>
            </a:r>
            <a:endParaRPr lang="it-IT" sz="1200" b="1" dirty="0"/>
          </a:p>
        </p:txBody>
      </p:sp>
      <p:sp>
        <p:nvSpPr>
          <p:cNvPr id="18" name="CasellaDiTesto 17"/>
          <p:cNvSpPr txBox="1"/>
          <p:nvPr/>
        </p:nvSpPr>
        <p:spPr>
          <a:xfrm>
            <a:off x="179512" y="3645024"/>
            <a:ext cx="269626" cy="276999"/>
          </a:xfrm>
          <a:prstGeom prst="rect">
            <a:avLst/>
          </a:prstGeom>
          <a:noFill/>
        </p:spPr>
        <p:txBody>
          <a:bodyPr wrap="none" rtlCol="0">
            <a:spAutoFit/>
          </a:bodyPr>
          <a:lstStyle/>
          <a:p>
            <a:r>
              <a:rPr lang="it-IT" sz="1200" b="1" dirty="0" smtClean="0"/>
              <a:t>4</a:t>
            </a:r>
            <a:endParaRPr lang="it-IT" sz="1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a:xfrm>
            <a:off x="457200" y="115888"/>
            <a:ext cx="8229600" cy="582612"/>
          </a:xfrm>
        </p:spPr>
        <p:txBody>
          <a:bodyPr/>
          <a:lstStyle/>
          <a:p>
            <a:r>
              <a:rPr lang="it-IT" sz="2800" b="1" smtClean="0"/>
              <a:t>Vaccino a subunità per l’epatite B</a:t>
            </a:r>
          </a:p>
        </p:txBody>
      </p:sp>
      <p:pic>
        <p:nvPicPr>
          <p:cNvPr id="16387" name="Segnaposto contenuto 3" descr="2105.gif"/>
          <p:cNvPicPr>
            <a:picLocks noGrp="1" noChangeAspect="1"/>
          </p:cNvPicPr>
          <p:nvPr>
            <p:ph idx="1"/>
          </p:nvPr>
        </p:nvPicPr>
        <p:blipFill>
          <a:blip r:embed="rId2" cstate="print"/>
          <a:srcRect t="15601" b="8144"/>
          <a:stretch>
            <a:fillRect/>
          </a:stretch>
        </p:blipFill>
        <p:spPr>
          <a:xfrm>
            <a:off x="4244975" y="765175"/>
            <a:ext cx="4719638" cy="5903913"/>
          </a:xfrm>
        </p:spPr>
      </p:pic>
      <p:pic>
        <p:nvPicPr>
          <p:cNvPr id="16388" name="Picture 4" descr="C:\Users\Manservigi\Documents\Scansioni personali\scansione0494.tif"/>
          <p:cNvPicPr>
            <a:picLocks noChangeAspect="1" noChangeArrowheads="1"/>
          </p:cNvPicPr>
          <p:nvPr/>
        </p:nvPicPr>
        <p:blipFill>
          <a:blip r:embed="rId3" cstate="print"/>
          <a:srcRect l="1772" t="4095" r="6104" b="2702"/>
          <a:stretch>
            <a:fillRect/>
          </a:stretch>
        </p:blipFill>
        <p:spPr bwMode="auto">
          <a:xfrm>
            <a:off x="395288" y="1196975"/>
            <a:ext cx="3744912"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6095</TotalTime>
  <Words>3153</Words>
  <Application>Microsoft Office PowerPoint</Application>
  <PresentationFormat>Presentazione su schermo (4:3)</PresentationFormat>
  <Paragraphs>164</Paragraphs>
  <Slides>20</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Arial</vt:lpstr>
      <vt:lpstr>Calibri</vt:lpstr>
      <vt:lpstr>Symbol</vt:lpstr>
      <vt:lpstr>Titillium Web</vt:lpstr>
      <vt:lpstr>Struttura predefinita</vt:lpstr>
      <vt:lpstr>Vaccini di nuova o “seconda generazione”</vt:lpstr>
      <vt:lpstr>Produzione del vaccino (A) della pertosse e (B) della difterite mediante ingegneria genetica</vt:lpstr>
      <vt:lpstr>Vaccini coniugati formati da polisaccaridi</vt:lpstr>
      <vt:lpstr>Vaccini peptidici o sintetici</vt:lpstr>
      <vt:lpstr>Vaccini a subunità Prodotti utilizzando le tecniche del DNA ricombinante</vt:lpstr>
      <vt:lpstr>Sistema d’espressione di baculovirus</vt:lpstr>
      <vt:lpstr>Presentazione standard di PowerPoint</vt:lpstr>
      <vt:lpstr>Presentazione standard di PowerPoint</vt:lpstr>
      <vt:lpstr>Vaccino a subunità per l’epatite B</vt:lpstr>
      <vt:lpstr>Adiuvanti per il potenziamento dei vaccini costituiti da peptidi o sub-unità </vt:lpstr>
      <vt:lpstr>Vaccini genetici o a DNA nudo</vt:lpstr>
      <vt:lpstr>Vaccini vivi ricombinanti o vettori vaccinici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Annalisa Peverati</dc:creator>
  <cp:lastModifiedBy>Roberto Manservigi</cp:lastModifiedBy>
  <cp:revision>376</cp:revision>
  <dcterms:created xsi:type="dcterms:W3CDTF">2009-03-30T14:11:03Z</dcterms:created>
  <dcterms:modified xsi:type="dcterms:W3CDTF">2019-05-06T17:22:22Z</dcterms:modified>
</cp:coreProperties>
</file>