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526" r:id="rId2"/>
    <p:sldId id="527" r:id="rId3"/>
    <p:sldId id="540" r:id="rId4"/>
    <p:sldId id="528" r:id="rId5"/>
    <p:sldId id="534" r:id="rId6"/>
    <p:sldId id="535" r:id="rId7"/>
    <p:sldId id="541" r:id="rId8"/>
    <p:sldId id="536" r:id="rId9"/>
    <p:sldId id="538" r:id="rId10"/>
    <p:sldId id="507" r:id="rId11"/>
    <p:sldId id="509" r:id="rId12"/>
    <p:sldId id="513" r:id="rId13"/>
    <p:sldId id="561" r:id="rId14"/>
    <p:sldId id="504" r:id="rId15"/>
    <p:sldId id="512" r:id="rId16"/>
    <p:sldId id="563" r:id="rId17"/>
    <p:sldId id="525" r:id="rId18"/>
    <p:sldId id="495" r:id="rId19"/>
    <p:sldId id="564" r:id="rId20"/>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0" autoAdjust="0"/>
    <p:restoredTop sz="94660"/>
  </p:normalViewPr>
  <p:slideViewPr>
    <p:cSldViewPr>
      <p:cViewPr varScale="1">
        <p:scale>
          <a:sx n="82" d="100"/>
          <a:sy n="82" d="100"/>
        </p:scale>
        <p:origin x="1230"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7C09BE7-7F22-49E3-BBCF-4B469003CCE0}" type="datetimeFigureOut">
              <a:rPr lang="it-IT"/>
              <a:pPr>
                <a:defRPr/>
              </a:pPr>
              <a:t>06/05/2019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5BD75755-4D69-4F9D-B4B6-5572C5D0FAB2}" type="slidenum">
              <a:rPr lang="it-IT"/>
              <a:pPr>
                <a:defRPr/>
              </a:pPr>
              <a:t>‹N›</a:t>
            </a:fld>
            <a:endParaRPr lang="it-IT"/>
          </a:p>
        </p:txBody>
      </p:sp>
    </p:spTree>
    <p:extLst>
      <p:ext uri="{BB962C8B-B14F-4D97-AF65-F5344CB8AC3E}">
        <p14:creationId xmlns:p14="http://schemas.microsoft.com/office/powerpoint/2010/main" val="28848834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DC026363-7A93-4C11-8A9F-546923F7F23B}" type="slidenum">
              <a:rPr lang="it-IT" smtClean="0">
                <a:latin typeface="Times New Roman" pitchFamily="18" charset="0"/>
              </a:rPr>
              <a:pPr/>
              <a:t>2</a:t>
            </a:fld>
            <a:endParaRPr lang="it-IT" smtClean="0">
              <a:latin typeface="Times New Roman" pitchFamily="18"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it-IT"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160623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ln>
            <a:miter lim="800000"/>
            <a:headEnd/>
            <a:tailEnd/>
          </a:ln>
        </p:spPr>
        <p:txBody>
          <a:bodyPr/>
          <a:lstStyle/>
          <a:p>
            <a:fld id="{6DBA3630-3B79-469F-904D-10CF66EE2DE6}" type="slidenum">
              <a:rPr lang="it-IT" smtClean="0">
                <a:latin typeface="Times New Roman" pitchFamily="18" charset="0"/>
              </a:rPr>
              <a:pPr/>
              <a:t>5</a:t>
            </a:fld>
            <a:endParaRPr lang="it-IT" smtClean="0">
              <a:latin typeface="Times New Roman" pitchFamily="18" charset="0"/>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it-IT"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38364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a:lstStyle/>
          <a:p>
            <a:fld id="{61E11A7E-C482-4199-81FD-F05219ECE0B2}" type="slidenum">
              <a:rPr lang="it-IT" smtClean="0">
                <a:latin typeface="Times New Roman" pitchFamily="18" charset="0"/>
              </a:rPr>
              <a:pPr/>
              <a:t>6</a:t>
            </a:fld>
            <a:endParaRPr lang="it-IT" smtClean="0">
              <a:latin typeface="Times New Roman" pitchFamily="18" charset="0"/>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it-IT"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610562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A89960AA-43AA-4DF6-A2C6-0EE16C50D9F3}" type="slidenum">
              <a:rPr lang="it-IT" smtClean="0">
                <a:latin typeface="Times New Roman" pitchFamily="18" charset="0"/>
              </a:rPr>
              <a:pPr/>
              <a:t>7</a:t>
            </a:fld>
            <a:endParaRPr lang="it-IT" smtClean="0">
              <a:latin typeface="Times New Roman" pitchFamily="18" charset="0"/>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it-IT" smtClean="0">
                <a:latin typeface="Times New Roman" pitchFamily="18" charset="0"/>
                <a:ea typeface="ＭＳ Ｐゴシック" pitchFamily="34" charset="-128"/>
              </a:rPr>
              <a:t>Unico caso di eradicazione è il vaiolo per le seguenti caratteristiche</a:t>
            </a:r>
          </a:p>
        </p:txBody>
      </p:sp>
    </p:spTree>
    <p:extLst>
      <p:ext uri="{BB962C8B-B14F-4D97-AF65-F5344CB8AC3E}">
        <p14:creationId xmlns:p14="http://schemas.microsoft.com/office/powerpoint/2010/main" val="2522369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ln>
            <a:miter lim="800000"/>
            <a:headEnd/>
            <a:tailEnd/>
          </a:ln>
        </p:spPr>
        <p:txBody>
          <a:bodyPr/>
          <a:lstStyle/>
          <a:p>
            <a:fld id="{C031D4C2-3629-44BC-8F71-D1DAF52DE46A}" type="slidenum">
              <a:rPr lang="it-IT" smtClean="0">
                <a:latin typeface="Times New Roman" pitchFamily="18" charset="0"/>
              </a:rPr>
              <a:pPr/>
              <a:t>8</a:t>
            </a:fld>
            <a:endParaRPr lang="it-IT" smtClean="0">
              <a:latin typeface="Times New Roman" pitchFamily="18"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it-IT"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689471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a:lstStyle/>
          <a:p>
            <a:fld id="{1D663D9F-F2C0-4092-B259-27ED1B17658C}" type="slidenum">
              <a:rPr lang="it-IT" smtClean="0">
                <a:latin typeface="Times New Roman" pitchFamily="18" charset="0"/>
              </a:rPr>
              <a:pPr/>
              <a:t>9</a:t>
            </a:fld>
            <a:endParaRPr lang="it-IT" smtClean="0">
              <a:latin typeface="Times New Roman" pitchFamily="18" charset="0"/>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it-IT"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352011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E32DFE8-1462-42ED-A3B6-5545DC08BF67}"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58023E59-6A6C-4143-A1AC-BBAFC12F1942}"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C78CE7A-3BFD-48B6-B19D-F7D5C2F79AF9}"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8A22FD54-6BB8-4C4D-B1AD-55F7C4261CA7}"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BA7AD80-0B86-454B-AAD7-51EF30308969}"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9E024866-4B59-48B2-946C-C95AD953D897}"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714BBCCC-75CB-4544-82AD-0D8D77DC7783}"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F90B8311-FCFA-4E4A-A774-49736A32E7B3}"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5B929481-598B-49C6-A396-7E6AEFAECA4C}"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987D0D32-C489-4FEC-A9EB-D390DB6679AC}"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FBD0FB06-1A67-4725-BE9A-CB212A6E6E65}"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D165298D-7D70-4003-93D1-4F5104E34A25}"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it.wikipedia.org/wiki/Edward_Jenner" TargetMode="External"/><Relationship Id="rId3" Type="http://schemas.openxmlformats.org/officeDocument/2006/relationships/hyperlink" Target="https://it.wikipedia.org/wiki/XVIII_secolo" TargetMode="External"/><Relationship Id="rId7" Type="http://schemas.openxmlformats.org/officeDocument/2006/relationships/hyperlink" Target="https://it.wikipedia.org/wiki/Vaccinazione"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it.wikipedia.org/wiki/Vaiolo" TargetMode="External"/><Relationship Id="rId5" Type="http://schemas.openxmlformats.org/officeDocument/2006/relationships/hyperlink" Target="https://it.wikipedia.org/wiki/Inghilterra" TargetMode="External"/><Relationship Id="rId4" Type="http://schemas.openxmlformats.org/officeDocument/2006/relationships/hyperlink" Target="https://it.wikipedia.org/wiki/Europa" TargetMode="External"/><Relationship Id="rId9"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hyperlink" Target="http://www.ilvangelo.org/news/immagini/vaiolo_G.jp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1152525" y="2600325"/>
            <a:ext cx="7772400" cy="1143000"/>
          </a:xfrm>
        </p:spPr>
        <p:txBody>
          <a:bodyPr/>
          <a:lstStyle/>
          <a:p>
            <a:pPr eaLnBrk="1" hangingPunct="1"/>
            <a:r>
              <a:rPr lang="it-IT" dirty="0" smtClean="0">
                <a:ea typeface="ＭＳ Ｐゴシック" pitchFamily="34" charset="-128"/>
              </a:rPr>
              <a:t>VACCINAZIONE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nservigi\Documents\Scansioni personali\scansione0348.tif"/>
          <p:cNvPicPr>
            <a:picLocks noGrp="1" noChangeAspect="1" noChangeArrowheads="1"/>
          </p:cNvPicPr>
          <p:nvPr>
            <p:ph idx="1"/>
          </p:nvPr>
        </p:nvPicPr>
        <p:blipFill>
          <a:blip r:embed="rId2" cstate="print"/>
          <a:srcRect b="4192"/>
          <a:stretch>
            <a:fillRect/>
          </a:stretch>
        </p:blipFill>
        <p:spPr>
          <a:xfrm>
            <a:off x="1528763" y="260648"/>
            <a:ext cx="5669206" cy="5941163"/>
          </a:xfrm>
          <a:noFill/>
        </p:spPr>
      </p:pic>
      <p:sp>
        <p:nvSpPr>
          <p:cNvPr id="2" name="CasellaDiTesto 1"/>
          <p:cNvSpPr txBox="1"/>
          <p:nvPr/>
        </p:nvSpPr>
        <p:spPr>
          <a:xfrm>
            <a:off x="4788024" y="6093296"/>
            <a:ext cx="1792478" cy="677108"/>
          </a:xfrm>
          <a:prstGeom prst="rect">
            <a:avLst/>
          </a:prstGeom>
          <a:noFill/>
        </p:spPr>
        <p:txBody>
          <a:bodyPr wrap="none" rtlCol="0">
            <a:spAutoFit/>
          </a:bodyPr>
          <a:lstStyle/>
          <a:p>
            <a:r>
              <a:rPr lang="it-IT" sz="1200" b="1" i="1" dirty="0" smtClean="0">
                <a:solidFill>
                  <a:schemeClr val="accent1">
                    <a:lumMod val="50000"/>
                  </a:schemeClr>
                </a:solidFill>
              </a:rPr>
              <a:t>Adottiva</a:t>
            </a:r>
          </a:p>
          <a:p>
            <a:r>
              <a:rPr lang="it-IT" sz="1300" dirty="0" smtClean="0">
                <a:solidFill>
                  <a:schemeClr val="tx1">
                    <a:lumMod val="65000"/>
                    <a:lumOff val="35000"/>
                  </a:schemeClr>
                </a:solidFill>
              </a:rPr>
              <a:t>(in seguito a trapianto</a:t>
            </a:r>
          </a:p>
          <a:p>
            <a:r>
              <a:rPr lang="it-IT" sz="1300" dirty="0" smtClean="0">
                <a:solidFill>
                  <a:schemeClr val="tx1">
                    <a:lumMod val="65000"/>
                    <a:lumOff val="35000"/>
                  </a:schemeClr>
                </a:solidFill>
              </a:rPr>
              <a:t>d’organo)</a:t>
            </a:r>
            <a:endParaRPr lang="it-IT" sz="1300" dirty="0">
              <a:solidFill>
                <a:schemeClr val="tx1">
                  <a:lumMod val="65000"/>
                  <a:lumOff val="3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title"/>
          </p:nvPr>
        </p:nvSpPr>
        <p:spPr>
          <a:xfrm>
            <a:off x="457200" y="142875"/>
            <a:ext cx="8229600" cy="511175"/>
          </a:xfrm>
        </p:spPr>
        <p:txBody>
          <a:bodyPr/>
          <a:lstStyle/>
          <a:p>
            <a:r>
              <a:rPr lang="it-IT" sz="2800" b="1" smtClean="0"/>
              <a:t>Tipi di immunizzazione</a:t>
            </a:r>
          </a:p>
        </p:txBody>
      </p:sp>
      <p:pic>
        <p:nvPicPr>
          <p:cNvPr id="4099" name="Picture 2" descr="C:\Users\Manservigi\Documents\Scansioni personali\scansione0350.tif"/>
          <p:cNvPicPr>
            <a:picLocks noGrp="1" noChangeAspect="1" noChangeArrowheads="1"/>
          </p:cNvPicPr>
          <p:nvPr>
            <p:ph idx="1"/>
          </p:nvPr>
        </p:nvPicPr>
        <p:blipFill>
          <a:blip r:embed="rId2" cstate="print"/>
          <a:srcRect l="3445" t="9785" r="3255" b="4968"/>
          <a:stretch>
            <a:fillRect/>
          </a:stretch>
        </p:blipFill>
        <p:spPr>
          <a:xfrm>
            <a:off x="1428750" y="857250"/>
            <a:ext cx="6143625" cy="5930900"/>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8313" y="44450"/>
            <a:ext cx="8229600" cy="504825"/>
          </a:xfrm>
        </p:spPr>
        <p:txBody>
          <a:bodyPr/>
          <a:lstStyle/>
          <a:p>
            <a:pPr>
              <a:defRPr/>
            </a:pPr>
            <a:r>
              <a:rPr lang="it-IT" sz="2800" b="1" dirty="0" smtClean="0">
                <a:latin typeface="+mn-lt"/>
              </a:rPr>
              <a:t>Vaccini convenzionali o di “prima generazione”</a:t>
            </a:r>
            <a:endParaRPr lang="it-IT" sz="2800" b="1" dirty="0">
              <a:latin typeface="+mn-lt"/>
            </a:endParaRPr>
          </a:p>
        </p:txBody>
      </p:sp>
      <p:sp>
        <p:nvSpPr>
          <p:cNvPr id="5123" name="Segnaposto contenuto 2"/>
          <p:cNvSpPr>
            <a:spLocks noGrp="1"/>
          </p:cNvSpPr>
          <p:nvPr>
            <p:ph idx="1"/>
          </p:nvPr>
        </p:nvSpPr>
        <p:spPr>
          <a:xfrm>
            <a:off x="34925" y="792112"/>
            <a:ext cx="8856663" cy="6237288"/>
          </a:xfrm>
        </p:spPr>
        <p:txBody>
          <a:bodyPr/>
          <a:lstStyle/>
          <a:p>
            <a:pPr algn="just"/>
            <a:r>
              <a:rPr lang="it-IT" sz="1600" b="1" u="sng" dirty="0" smtClean="0"/>
              <a:t>Vaccini inattivati.  </a:t>
            </a:r>
            <a:r>
              <a:rPr lang="it-IT" sz="1600" dirty="0" smtClean="0"/>
              <a:t>Batteri o virus uccisi con mezzi fisici (calore, radiazioni) o chimici (formalina, </a:t>
            </a:r>
            <a:r>
              <a:rPr lang="it-IT" sz="1600" dirty="0" err="1" smtClean="0"/>
              <a:t>beta-propiolattone</a:t>
            </a:r>
            <a:r>
              <a:rPr lang="it-IT" sz="1600" dirty="0" smtClean="0"/>
              <a:t>, ecc). I vaccini inattivati sono spesso associati a un</a:t>
            </a:r>
            <a:r>
              <a:rPr lang="it-IT" sz="1600" dirty="0" smtClean="0">
                <a:solidFill>
                  <a:srgbClr val="FF0000"/>
                </a:solidFill>
              </a:rPr>
              <a:t> </a:t>
            </a:r>
            <a:r>
              <a:rPr lang="it-IT" sz="1600" u="sng" dirty="0" smtClean="0">
                <a:solidFill>
                  <a:srgbClr val="FF0000"/>
                </a:solidFill>
              </a:rPr>
              <a:t>adiuvante </a:t>
            </a:r>
            <a:r>
              <a:rPr lang="it-IT" sz="1600" dirty="0" smtClean="0"/>
              <a:t>che ne potenzia l’</a:t>
            </a:r>
            <a:r>
              <a:rPr lang="it-IT" sz="1600" dirty="0" err="1" smtClean="0"/>
              <a:t>immunogenicità</a:t>
            </a:r>
            <a:r>
              <a:rPr lang="it-IT" sz="1600" dirty="0" smtClean="0"/>
              <a:t>, ed inoltre richiedono in genere somministrazioni multiple. In questo tipo di vaccini possiamo anche includere le </a:t>
            </a:r>
            <a:r>
              <a:rPr lang="it-IT" sz="1600" b="1" dirty="0" smtClean="0"/>
              <a:t>anatossine o </a:t>
            </a:r>
            <a:r>
              <a:rPr lang="it-IT" sz="1600" b="1" dirty="0" err="1" smtClean="0"/>
              <a:t>tossoidi</a:t>
            </a:r>
            <a:r>
              <a:rPr lang="it-IT" sz="1600" b="1" dirty="0" smtClean="0"/>
              <a:t> </a:t>
            </a:r>
            <a:r>
              <a:rPr lang="it-IT" sz="1600" dirty="0" smtClean="0"/>
              <a:t>ottenuti inattivando le tossine con particolari sostanze chimiche, come la </a:t>
            </a:r>
            <a:r>
              <a:rPr lang="it-IT" sz="1600" b="1" dirty="0" smtClean="0"/>
              <a:t>formalina.</a:t>
            </a:r>
          </a:p>
          <a:p>
            <a:pPr algn="just">
              <a:buFontTx/>
              <a:buNone/>
            </a:pPr>
            <a:endParaRPr lang="it-IT" sz="1600" dirty="0" smtClean="0"/>
          </a:p>
          <a:p>
            <a:pPr algn="just"/>
            <a:r>
              <a:rPr lang="it-IT" sz="1600" b="1" u="sng" dirty="0" smtClean="0"/>
              <a:t>Vaccini vivi attenuati</a:t>
            </a:r>
            <a:r>
              <a:rPr lang="it-IT" sz="1600" dirty="0" smtClean="0"/>
              <a:t>. Microrganismi il cui potere patogeno è stato diminuito o eliminato (ceppi resi </a:t>
            </a:r>
            <a:r>
              <a:rPr lang="it-IT" sz="1600" dirty="0" err="1" smtClean="0"/>
              <a:t>avirulenti</a:t>
            </a:r>
            <a:r>
              <a:rPr lang="it-IT" sz="1600" dirty="0" smtClean="0"/>
              <a:t>) con trattamenti diversi e quando vengono somministrati inducono un’infezione molto blanda e contemporaneamente stimolano le difese immunitarie tipiche dell’infezione naturale. L’attenuazione dei vaccini viene ottenuta con: </a:t>
            </a:r>
          </a:p>
          <a:p>
            <a:pPr algn="just">
              <a:buNone/>
            </a:pPr>
            <a:r>
              <a:rPr lang="it-IT" sz="1600" b="1" dirty="0" smtClean="0"/>
              <a:t>	(A) </a:t>
            </a:r>
            <a:r>
              <a:rPr lang="it-IT" sz="1600" dirty="0" smtClean="0"/>
              <a:t>impiego di </a:t>
            </a:r>
            <a:r>
              <a:rPr lang="it-IT" sz="1600" b="1" dirty="0" smtClean="0"/>
              <a:t>virus correlati</a:t>
            </a:r>
            <a:r>
              <a:rPr lang="it-IT" sz="1600" dirty="0" smtClean="0"/>
              <a:t> ma di un’altra specie animale (es. virus del vaiolo bovino per prevenire il vaiolo umano); </a:t>
            </a:r>
          </a:p>
          <a:p>
            <a:pPr algn="just">
              <a:buNone/>
            </a:pPr>
            <a:r>
              <a:rPr lang="it-IT" sz="1600" b="1" dirty="0" smtClean="0"/>
              <a:t>	(B) </a:t>
            </a:r>
            <a:r>
              <a:rPr lang="it-IT" sz="1600" dirty="0" smtClean="0"/>
              <a:t>attenuazione di microrganismi mediante passaggi seriali in un ospite non naturale      (es. coniglio) o in colture cellulari. Il </a:t>
            </a:r>
            <a:r>
              <a:rPr lang="it-IT" sz="1600" dirty="0" err="1" smtClean="0"/>
              <a:t>poliovirus</a:t>
            </a:r>
            <a:r>
              <a:rPr lang="it-IT" sz="1600" dirty="0" smtClean="0"/>
              <a:t> (tipo </a:t>
            </a:r>
            <a:r>
              <a:rPr lang="it-IT" sz="1600" dirty="0" err="1" smtClean="0"/>
              <a:t>Sabin</a:t>
            </a:r>
            <a:r>
              <a:rPr lang="it-IT" sz="1600" dirty="0" smtClean="0"/>
              <a:t>) è stato attenuato in cellule renali di scimmia e il virus del morbillo nei fibroblasti dell’embrione di pollo. </a:t>
            </a:r>
          </a:p>
          <a:p>
            <a:pPr algn="just">
              <a:buNone/>
            </a:pPr>
            <a:r>
              <a:rPr lang="it-IT" sz="1600" b="1" dirty="0" smtClean="0"/>
              <a:t>	(C) </a:t>
            </a:r>
            <a:r>
              <a:rPr lang="it-IT" sz="1600" dirty="0" smtClean="0"/>
              <a:t>impiego di </a:t>
            </a:r>
            <a:r>
              <a:rPr lang="it-IT" sz="1600" b="1" dirty="0" smtClean="0"/>
              <a:t>mutanti “temperatura-sensibili “ </a:t>
            </a:r>
            <a:r>
              <a:rPr lang="it-IT" sz="1600" dirty="0" smtClean="0"/>
              <a:t>virus</a:t>
            </a:r>
            <a:r>
              <a:rPr lang="it-IT" sz="1600" b="1" dirty="0" smtClean="0"/>
              <a:t> </a:t>
            </a:r>
            <a:r>
              <a:rPr lang="it-IT" sz="1600" dirty="0" smtClean="0"/>
              <a:t>che si replicano bene a temperature basse (permissive), ma poco a temperature più elevate “restrittive”. Questi ceppi vengono utilizzati per alcune malattie virali dell’apparato respiratorio dove si replicano solo nelle vie respiratorie superficiali (temperature basse) ma non in quelle profonde (temperature alte).</a:t>
            </a:r>
          </a:p>
          <a:p>
            <a:pPr algn="just">
              <a:buNone/>
            </a:pPr>
            <a:r>
              <a:rPr lang="it-IT" sz="1600" dirty="0" smtClean="0"/>
              <a:t>	 </a:t>
            </a:r>
            <a:r>
              <a:rPr lang="it-IT" sz="1600" b="1" dirty="0" smtClean="0"/>
              <a:t>(D) </a:t>
            </a:r>
            <a:r>
              <a:rPr lang="it-IT" sz="1600" dirty="0" smtClean="0"/>
              <a:t>virus attenuati mediante “</a:t>
            </a:r>
            <a:r>
              <a:rPr lang="it-IT" sz="1600" b="1" dirty="0" smtClean="0"/>
              <a:t>riassortimento genico”</a:t>
            </a:r>
            <a:r>
              <a:rPr lang="it-IT" sz="1600" dirty="0" smtClean="0"/>
              <a:t> che prevede la ricombinazione fra segmenti di RNA di un ceppo virulento con segmenti di RNA di un ceppo non virulento : Questa procedura è limitata a quei virus che hanno il genoma a RNA segmentato ( virus influenzali e </a:t>
            </a:r>
            <a:r>
              <a:rPr lang="it-IT" sz="1600" dirty="0" err="1" smtClean="0"/>
              <a:t>rotavirus</a:t>
            </a:r>
            <a:r>
              <a:rPr lang="it-IT" sz="1600" dirty="0" smtClean="0"/>
              <a:t>).</a:t>
            </a:r>
            <a:endParaRPr lang="it-IT" sz="1600" b="1" i="1"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a:xfrm>
            <a:off x="457200" y="274638"/>
            <a:ext cx="8229600" cy="561975"/>
          </a:xfrm>
        </p:spPr>
        <p:txBody>
          <a:bodyPr/>
          <a:lstStyle/>
          <a:p>
            <a:r>
              <a:rPr lang="it-IT" sz="2800" b="1" smtClean="0"/>
              <a:t>Vaccini di nuova o “seconda generazione”</a:t>
            </a:r>
          </a:p>
        </p:txBody>
      </p:sp>
      <p:sp>
        <p:nvSpPr>
          <p:cNvPr id="10243" name="Segnaposto contenuto 2"/>
          <p:cNvSpPr>
            <a:spLocks noGrp="1"/>
          </p:cNvSpPr>
          <p:nvPr>
            <p:ph idx="1"/>
          </p:nvPr>
        </p:nvSpPr>
        <p:spPr>
          <a:xfrm>
            <a:off x="250825" y="1196752"/>
            <a:ext cx="8497888" cy="5327922"/>
          </a:xfrm>
        </p:spPr>
        <p:txBody>
          <a:bodyPr/>
          <a:lstStyle/>
          <a:p>
            <a:pPr algn="just">
              <a:buFontTx/>
              <a:buNone/>
            </a:pPr>
            <a:r>
              <a:rPr lang="it-IT" sz="2000" dirty="0" smtClean="0"/>
              <a:t>	</a:t>
            </a:r>
            <a:r>
              <a:rPr lang="it-IT" sz="2800" dirty="0" smtClean="0"/>
              <a:t>Questi vaccini sono preparati con l’impiego di proteine “</a:t>
            </a:r>
            <a:r>
              <a:rPr lang="it-IT" sz="2800" dirty="0" err="1" smtClean="0"/>
              <a:t>carrier</a:t>
            </a:r>
            <a:r>
              <a:rPr lang="it-IT" sz="2800" dirty="0" smtClean="0"/>
              <a:t>” o con tecniche di ingegneria genetica e del DNA ricombinate, e comprendono :</a:t>
            </a:r>
          </a:p>
          <a:p>
            <a:pPr algn="just"/>
            <a:r>
              <a:rPr lang="it-IT" sz="2800" b="1" dirty="0" smtClean="0"/>
              <a:t>anatossine modificate geneticamente</a:t>
            </a:r>
          </a:p>
          <a:p>
            <a:pPr algn="just"/>
            <a:r>
              <a:rPr lang="it-IT" sz="2800" b="1" dirty="0" smtClean="0"/>
              <a:t>vaccini coniugati, </a:t>
            </a:r>
          </a:p>
          <a:p>
            <a:pPr algn="just"/>
            <a:r>
              <a:rPr lang="it-IT" sz="2800" b="1" dirty="0" smtClean="0"/>
              <a:t>vaccini peptidici, </a:t>
            </a:r>
          </a:p>
          <a:p>
            <a:pPr algn="just"/>
            <a:r>
              <a:rPr lang="it-IT" sz="2800" b="1" dirty="0" smtClean="0"/>
              <a:t>vaccini a </a:t>
            </a:r>
            <a:r>
              <a:rPr lang="it-IT" sz="2800" b="1" dirty="0" err="1" smtClean="0"/>
              <a:t>subunità</a:t>
            </a:r>
            <a:r>
              <a:rPr lang="it-IT" sz="2800" b="1" dirty="0" smtClean="0"/>
              <a:t>, </a:t>
            </a:r>
          </a:p>
          <a:p>
            <a:pPr algn="just"/>
            <a:r>
              <a:rPr lang="it-IT" sz="2800" b="1" dirty="0" smtClean="0"/>
              <a:t>vaccini a DNA, </a:t>
            </a:r>
          </a:p>
          <a:p>
            <a:pPr algn="just"/>
            <a:r>
              <a:rPr lang="it-IT" sz="2800" b="1" dirty="0" smtClean="0"/>
              <a:t>vaccini con vettori vivi ricombinanti (batterici o virali).</a:t>
            </a:r>
          </a:p>
          <a:p>
            <a:pPr algn="just"/>
            <a:r>
              <a:rPr lang="it-IT" sz="2800" b="1" i="1" dirty="0"/>
              <a:t>r</a:t>
            </a:r>
            <a:r>
              <a:rPr lang="it-IT" sz="2800" b="1" i="1" dirty="0" smtClean="0"/>
              <a:t>everse </a:t>
            </a:r>
            <a:r>
              <a:rPr lang="it-IT" sz="2800" b="1" i="1" dirty="0" err="1" smtClean="0"/>
              <a:t>vaccinology</a:t>
            </a:r>
            <a:endParaRPr lang="it-IT" sz="2800" b="1" i="1" dirty="0" smtClean="0"/>
          </a:p>
        </p:txBody>
      </p:sp>
    </p:spTree>
    <p:extLst>
      <p:ext uri="{BB962C8B-B14F-4D97-AF65-F5344CB8AC3E}">
        <p14:creationId xmlns:p14="http://schemas.microsoft.com/office/powerpoint/2010/main" val="817062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p:cNvSpPr>
            <a:spLocks noGrp="1"/>
          </p:cNvSpPr>
          <p:nvPr>
            <p:ph type="title"/>
          </p:nvPr>
        </p:nvSpPr>
        <p:spPr>
          <a:xfrm>
            <a:off x="457200" y="274638"/>
            <a:ext cx="8229600" cy="511175"/>
          </a:xfrm>
        </p:spPr>
        <p:txBody>
          <a:bodyPr/>
          <a:lstStyle/>
          <a:p>
            <a:r>
              <a:rPr lang="it-IT" sz="2400" smtClean="0"/>
              <a:t>Costituenti del vacci</a:t>
            </a:r>
            <a:r>
              <a:rPr lang="it-IT" sz="2400" smtClean="0">
                <a:solidFill>
                  <a:schemeClr val="tx1"/>
                </a:solidFill>
              </a:rPr>
              <a:t>no</a:t>
            </a:r>
          </a:p>
        </p:txBody>
      </p:sp>
      <p:pic>
        <p:nvPicPr>
          <p:cNvPr id="6147" name="Picture 2" descr="C:\Users\Manservigi\Documents\Scansioni personali\scansione0347.tif"/>
          <p:cNvPicPr>
            <a:picLocks noGrp="1" noChangeAspect="1" noChangeArrowheads="1"/>
          </p:cNvPicPr>
          <p:nvPr>
            <p:ph idx="1"/>
          </p:nvPr>
        </p:nvPicPr>
        <p:blipFill>
          <a:blip r:embed="rId2" cstate="print"/>
          <a:srcRect/>
          <a:stretch>
            <a:fillRect/>
          </a:stretch>
        </p:blipFill>
        <p:spPr>
          <a:xfrm>
            <a:off x="1331640" y="1052736"/>
            <a:ext cx="6188075" cy="5357812"/>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p:cNvSpPr>
            <a:spLocks noGrp="1"/>
          </p:cNvSpPr>
          <p:nvPr>
            <p:ph type="title"/>
          </p:nvPr>
        </p:nvSpPr>
        <p:spPr>
          <a:xfrm>
            <a:off x="457200" y="274638"/>
            <a:ext cx="8229600" cy="582612"/>
          </a:xfrm>
        </p:spPr>
        <p:txBody>
          <a:bodyPr/>
          <a:lstStyle/>
          <a:p>
            <a:r>
              <a:rPr lang="it-IT" sz="2800" b="1" dirty="0" smtClean="0"/>
              <a:t>Gli adiuvanti</a:t>
            </a:r>
          </a:p>
        </p:txBody>
      </p:sp>
      <p:sp>
        <p:nvSpPr>
          <p:cNvPr id="7171" name="Segnaposto contenuto 2"/>
          <p:cNvSpPr>
            <a:spLocks noGrp="1"/>
          </p:cNvSpPr>
          <p:nvPr>
            <p:ph idx="1"/>
          </p:nvPr>
        </p:nvSpPr>
        <p:spPr>
          <a:xfrm>
            <a:off x="468313" y="1215281"/>
            <a:ext cx="8229600" cy="5526087"/>
          </a:xfrm>
        </p:spPr>
        <p:txBody>
          <a:bodyPr/>
          <a:lstStyle/>
          <a:p>
            <a:pPr algn="just">
              <a:buFontTx/>
              <a:buNone/>
            </a:pPr>
            <a:r>
              <a:rPr lang="it-IT" sz="1800" dirty="0" smtClean="0"/>
              <a:t>	</a:t>
            </a:r>
            <a:r>
              <a:rPr lang="it-IT" sz="2000" dirty="0" smtClean="0"/>
              <a:t>L’adiuvante è un agente che stimola il sistema immunitario aumentando e potenziando la risposta umorale e </a:t>
            </a:r>
            <a:r>
              <a:rPr lang="it-IT" sz="2000" dirty="0" err="1" smtClean="0"/>
              <a:t>cellulo-mediata</a:t>
            </a:r>
            <a:r>
              <a:rPr lang="it-IT" sz="2000" dirty="0" smtClean="0"/>
              <a:t> verso il vaccino, attraverso tre meccanismi:</a:t>
            </a:r>
          </a:p>
          <a:p>
            <a:pPr algn="just"/>
            <a:endParaRPr lang="it-IT" sz="2000" dirty="0" smtClean="0"/>
          </a:p>
          <a:p>
            <a:pPr algn="just">
              <a:buFontTx/>
              <a:buAutoNum type="arabicPeriod"/>
            </a:pPr>
            <a:r>
              <a:rPr lang="it-IT" sz="2000" b="1" dirty="0" smtClean="0"/>
              <a:t>Effetto deposito, </a:t>
            </a:r>
            <a:r>
              <a:rPr lang="it-IT" sz="2000" dirty="0" smtClean="0"/>
              <a:t>che consiste nella graduale e continua  liberazione dell’antigene nel sito della vaccinazione.</a:t>
            </a:r>
          </a:p>
          <a:p>
            <a:pPr algn="just">
              <a:buFontTx/>
              <a:buAutoNum type="arabicPeriod"/>
            </a:pPr>
            <a:endParaRPr lang="it-IT" sz="2000" dirty="0" smtClean="0"/>
          </a:p>
          <a:p>
            <a:pPr algn="just">
              <a:buFontTx/>
              <a:buAutoNum type="arabicPeriod"/>
            </a:pPr>
            <a:r>
              <a:rPr lang="it-IT" sz="2000" b="1" dirty="0" err="1" smtClean="0"/>
              <a:t>Mitogenicità</a:t>
            </a:r>
            <a:r>
              <a:rPr lang="it-IT" sz="2000" b="1" dirty="0" smtClean="0"/>
              <a:t>, </a:t>
            </a:r>
            <a:r>
              <a:rPr lang="it-IT" sz="2000" dirty="0" smtClean="0"/>
              <a:t>che consiste nell’irritazione locale (simulando l’effetto infiammatorio dovuto all’infezione) e nel facilitare l’incontro dell’antigene con le cellule APC, con conseguente fagocitosi e attivazione non specifica dei linfociti.</a:t>
            </a:r>
          </a:p>
          <a:p>
            <a:pPr algn="just">
              <a:buFontTx/>
              <a:buAutoNum type="arabicPeriod"/>
            </a:pPr>
            <a:endParaRPr lang="it-IT" sz="2000" dirty="0" smtClean="0"/>
          </a:p>
          <a:p>
            <a:pPr algn="just">
              <a:buFontTx/>
              <a:buAutoNum type="arabicPeriod"/>
            </a:pPr>
            <a:r>
              <a:rPr lang="it-IT" sz="2000" b="1" dirty="0" smtClean="0"/>
              <a:t>Modulazione e aumento </a:t>
            </a:r>
            <a:r>
              <a:rPr lang="it-IT" sz="2000" dirty="0" smtClean="0"/>
              <a:t>del tipo di risposta immunitaria indotta dall’antigene (es. l’alternanza isotipica Th1 verso Th2).</a:t>
            </a:r>
          </a:p>
          <a:p>
            <a:pPr algn="just">
              <a:buFontTx/>
              <a:buAutoNum type="arabicPeriod"/>
            </a:pPr>
            <a:endParaRPr lang="it-IT" sz="1800" dirty="0" smtClean="0"/>
          </a:p>
          <a:p>
            <a:pPr algn="just">
              <a:buFontTx/>
              <a:buNone/>
            </a:pPr>
            <a:endParaRPr lang="it-IT" sz="1800" b="1"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90066"/>
          </a:xfrm>
        </p:spPr>
        <p:txBody>
          <a:bodyPr/>
          <a:lstStyle/>
          <a:p>
            <a:r>
              <a:rPr lang="it-IT" sz="2000" b="1" dirty="0" smtClean="0"/>
              <a:t>Caratteristiche degli adiuvanti</a:t>
            </a:r>
            <a:endParaRPr lang="it-IT" sz="2000" b="1" dirty="0"/>
          </a:p>
        </p:txBody>
      </p:sp>
      <p:sp>
        <p:nvSpPr>
          <p:cNvPr id="3" name="Segnaposto contenuto 2"/>
          <p:cNvSpPr>
            <a:spLocks noGrp="1"/>
          </p:cNvSpPr>
          <p:nvPr>
            <p:ph idx="1"/>
          </p:nvPr>
        </p:nvSpPr>
        <p:spPr>
          <a:xfrm>
            <a:off x="457200" y="1124744"/>
            <a:ext cx="8229600" cy="5544616"/>
          </a:xfrm>
        </p:spPr>
        <p:txBody>
          <a:bodyPr/>
          <a:lstStyle/>
          <a:p>
            <a:pPr algn="just"/>
            <a:r>
              <a:rPr lang="it-IT" sz="1600" dirty="0" smtClean="0"/>
              <a:t>La caratteristica degli adiuvanti (potenziatori immunitari) è quella </a:t>
            </a:r>
            <a:r>
              <a:rPr lang="it-IT" sz="1600" dirty="0"/>
              <a:t>mimare </a:t>
            </a:r>
            <a:r>
              <a:rPr lang="it-IT" sz="1600" dirty="0" smtClean="0"/>
              <a:t>i segnali </a:t>
            </a:r>
            <a:r>
              <a:rPr lang="it-IT" sz="1600" dirty="0"/>
              <a:t>indotti dai patogeni, attivando cosi </a:t>
            </a:r>
            <a:r>
              <a:rPr lang="it-IT" sz="1600" dirty="0" smtClean="0"/>
              <a:t>risposte immunitarie </a:t>
            </a:r>
            <a:r>
              <a:rPr lang="it-IT" sz="1600" dirty="0"/>
              <a:t>innate attraverso l’interazione tra </a:t>
            </a:r>
            <a:r>
              <a:rPr lang="it-IT" sz="1600" dirty="0" smtClean="0"/>
              <a:t>alcune classi </a:t>
            </a:r>
            <a:r>
              <a:rPr lang="it-IT" sz="1600" dirty="0"/>
              <a:t>di recettori chiamati PRR (</a:t>
            </a:r>
            <a:r>
              <a:rPr lang="it-IT" sz="1600" i="1" dirty="0"/>
              <a:t>pattern-</a:t>
            </a:r>
            <a:r>
              <a:rPr lang="it-IT" sz="1600" i="1" dirty="0" err="1"/>
              <a:t>recognition</a:t>
            </a:r>
            <a:r>
              <a:rPr lang="it-IT" sz="1600" i="1" dirty="0"/>
              <a:t> </a:t>
            </a:r>
            <a:r>
              <a:rPr lang="it-IT" sz="1600" i="1" dirty="0" err="1"/>
              <a:t>receptors</a:t>
            </a:r>
            <a:r>
              <a:rPr lang="it-IT" sz="1600" dirty="0" smtClean="0"/>
              <a:t>), ampiamente </a:t>
            </a:r>
            <a:r>
              <a:rPr lang="it-IT" sz="1600" dirty="0"/>
              <a:t>espressi sulle cellule </a:t>
            </a:r>
            <a:r>
              <a:rPr lang="it-IT" sz="1600" dirty="0" smtClean="0"/>
              <a:t>immunitarie, e </a:t>
            </a:r>
            <a:r>
              <a:rPr lang="it-IT" sz="1600" dirty="0"/>
              <a:t>prodotti rilasciati dai tessuti danneggiati (</a:t>
            </a:r>
            <a:r>
              <a:rPr lang="it-IT" sz="1600" dirty="0" smtClean="0"/>
              <a:t>DAMPS) o </a:t>
            </a:r>
            <a:r>
              <a:rPr lang="it-IT" sz="1600" dirty="0"/>
              <a:t>componenti dei patogeni altamente </a:t>
            </a:r>
            <a:r>
              <a:rPr lang="it-IT" sz="1600" dirty="0" smtClean="0"/>
              <a:t>conservati (PAMPS</a:t>
            </a:r>
            <a:r>
              <a:rPr lang="it-IT" sz="1600" dirty="0"/>
              <a:t>), che sono TLR dipendenti, come </a:t>
            </a:r>
            <a:r>
              <a:rPr lang="it-IT" sz="1600" dirty="0" err="1"/>
              <a:t>flagellina</a:t>
            </a:r>
            <a:r>
              <a:rPr lang="it-IT" sz="1600" dirty="0"/>
              <a:t> </a:t>
            </a:r>
            <a:r>
              <a:rPr lang="it-IT" sz="1600" dirty="0" smtClean="0"/>
              <a:t>e MPL</a:t>
            </a:r>
            <a:r>
              <a:rPr lang="it-IT" sz="1600" dirty="0"/>
              <a:t>.</a:t>
            </a:r>
            <a:endParaRPr lang="it-IT" sz="1600" dirty="0" smtClean="0"/>
          </a:p>
          <a:p>
            <a:pPr algn="just"/>
            <a:r>
              <a:rPr lang="it-IT" sz="1600" dirty="0" smtClean="0"/>
              <a:t>Tale interazione porta </a:t>
            </a:r>
            <a:r>
              <a:rPr lang="it-IT" sz="1600" dirty="0"/>
              <a:t>all’attivazione di </a:t>
            </a:r>
            <a:r>
              <a:rPr lang="it-IT" sz="1600" i="1" dirty="0" err="1"/>
              <a:t>pathway</a:t>
            </a:r>
            <a:r>
              <a:rPr lang="it-IT" sz="1600" dirty="0"/>
              <a:t> </a:t>
            </a:r>
            <a:r>
              <a:rPr lang="it-IT" sz="1600" dirty="0" smtClean="0"/>
              <a:t>intracellulari nelle </a:t>
            </a:r>
            <a:r>
              <a:rPr lang="it-IT" sz="1600" dirty="0"/>
              <a:t>cellule dell’</a:t>
            </a:r>
            <a:r>
              <a:rPr lang="it-IT" sz="1600" dirty="0" err="1"/>
              <a:t>immunita</a:t>
            </a:r>
            <a:r>
              <a:rPr lang="it-IT" sz="1600" dirty="0"/>
              <a:t> innata, tra cui </a:t>
            </a:r>
            <a:r>
              <a:rPr lang="it-IT" sz="1600" dirty="0" smtClean="0"/>
              <a:t>macrofagi e </a:t>
            </a:r>
            <a:r>
              <a:rPr lang="it-IT" sz="1600" dirty="0"/>
              <a:t>cellule dendritiche, che culmina nella </a:t>
            </a:r>
            <a:r>
              <a:rPr lang="it-IT" sz="1600" dirty="0" smtClean="0"/>
              <a:t>produzione di </a:t>
            </a:r>
            <a:r>
              <a:rPr lang="it-IT" sz="1600" dirty="0"/>
              <a:t>citochine infiammatorie, </a:t>
            </a:r>
            <a:r>
              <a:rPr lang="it-IT" sz="1600" dirty="0" err="1"/>
              <a:t>chemochine</a:t>
            </a:r>
            <a:r>
              <a:rPr lang="it-IT" sz="1600" dirty="0"/>
              <a:t>, molecole </a:t>
            </a:r>
            <a:r>
              <a:rPr lang="it-IT" sz="1600" dirty="0" smtClean="0"/>
              <a:t>di adesione </a:t>
            </a:r>
            <a:r>
              <a:rPr lang="it-IT" sz="1600" dirty="0"/>
              <a:t>endoteliale, molecole co-</a:t>
            </a:r>
            <a:r>
              <a:rPr lang="it-IT" sz="1600" dirty="0" err="1"/>
              <a:t>stimolatorie</a:t>
            </a:r>
            <a:r>
              <a:rPr lang="it-IT" sz="1600" dirty="0"/>
              <a:t>, </a:t>
            </a:r>
            <a:r>
              <a:rPr lang="it-IT" sz="1600" dirty="0" smtClean="0"/>
              <a:t>determinando un </a:t>
            </a:r>
            <a:r>
              <a:rPr lang="it-IT" sz="1600" dirty="0"/>
              <a:t>ambiente pro-infiammatorio che </a:t>
            </a:r>
            <a:r>
              <a:rPr lang="it-IT" sz="1600" dirty="0" smtClean="0"/>
              <a:t>favorisce l’attivazione </a:t>
            </a:r>
            <a:r>
              <a:rPr lang="it-IT" sz="1600" dirty="0"/>
              <a:t>della cascata del complemento e </a:t>
            </a:r>
            <a:r>
              <a:rPr lang="it-IT" sz="1600" dirty="0" smtClean="0"/>
              <a:t>la </a:t>
            </a:r>
            <a:r>
              <a:rPr lang="it-IT" sz="1600" dirty="0" err="1" smtClean="0"/>
              <a:t>chemo</a:t>
            </a:r>
            <a:r>
              <a:rPr lang="it-IT" sz="1600" dirty="0" smtClean="0"/>
              <a:t>-attrazione </a:t>
            </a:r>
            <a:r>
              <a:rPr lang="it-IT" sz="1600" dirty="0"/>
              <a:t>delle cellule effettrici </a:t>
            </a:r>
            <a:r>
              <a:rPr lang="it-IT" sz="1600" dirty="0" smtClean="0"/>
              <a:t>dell’</a:t>
            </a:r>
            <a:r>
              <a:rPr lang="it-IT" sz="1600" dirty="0" err="1" smtClean="0"/>
              <a:t>immunita</a:t>
            </a:r>
            <a:r>
              <a:rPr lang="it-IT" sz="1600" dirty="0"/>
              <a:t> </a:t>
            </a:r>
            <a:r>
              <a:rPr lang="it-IT" sz="1600" dirty="0" smtClean="0"/>
              <a:t>adattiva .</a:t>
            </a:r>
          </a:p>
          <a:p>
            <a:pPr algn="just"/>
            <a:r>
              <a:rPr lang="it-IT" sz="1600" dirty="0" smtClean="0"/>
              <a:t>Negli </a:t>
            </a:r>
            <a:r>
              <a:rPr lang="it-IT" sz="1600" dirty="0"/>
              <a:t>ultimi due decenni sono stati elaborati </a:t>
            </a:r>
            <a:r>
              <a:rPr lang="it-IT" sz="1600" dirty="0" smtClean="0"/>
              <a:t>nuovi adiuvanti </a:t>
            </a:r>
            <a:r>
              <a:rPr lang="it-IT" sz="1600" dirty="0"/>
              <a:t>che hanno la capacita di indurre un </a:t>
            </a:r>
            <a:r>
              <a:rPr lang="it-IT" sz="1600" dirty="0" smtClean="0"/>
              <a:t>profilo infiammatorio </a:t>
            </a:r>
            <a:r>
              <a:rPr lang="it-IT" sz="1600" dirty="0"/>
              <a:t>altamente specializzato, in </a:t>
            </a:r>
            <a:r>
              <a:rPr lang="it-IT" sz="1600" dirty="0" smtClean="0"/>
              <a:t>quanto in </a:t>
            </a:r>
            <a:r>
              <a:rPr lang="it-IT" sz="1600" dirty="0"/>
              <a:t>grado di reclutare rapidamente particolari </a:t>
            </a:r>
            <a:r>
              <a:rPr lang="it-IT" sz="1600" dirty="0" smtClean="0"/>
              <a:t>PRR che guidano </a:t>
            </a:r>
            <a:r>
              <a:rPr lang="it-IT" sz="1600" i="1" dirty="0" smtClean="0"/>
              <a:t>pattern</a:t>
            </a:r>
            <a:r>
              <a:rPr lang="it-IT" sz="1600" dirty="0" smtClean="0"/>
              <a:t> </a:t>
            </a:r>
            <a:r>
              <a:rPr lang="it-IT" sz="1600" dirty="0"/>
              <a:t>di risposte immunitarie </a:t>
            </a:r>
            <a:r>
              <a:rPr lang="it-IT" sz="1600" dirty="0" smtClean="0"/>
              <a:t>antigene specifiche. Attraverso questo meccanismo gli adiuvanti </a:t>
            </a:r>
            <a:r>
              <a:rPr lang="it-IT" sz="1600" dirty="0"/>
              <a:t>forniscono istruzioni alle cellule </a:t>
            </a:r>
            <a:r>
              <a:rPr lang="it-IT" sz="1600" dirty="0" smtClean="0"/>
              <a:t>presentanti l’antigene </a:t>
            </a:r>
            <a:r>
              <a:rPr lang="it-IT" sz="1600" dirty="0"/>
              <a:t>(APC) sull’origine del patogeno </a:t>
            </a:r>
            <a:r>
              <a:rPr lang="it-IT" sz="1600" dirty="0" smtClean="0"/>
              <a:t>microbico per </a:t>
            </a:r>
            <a:r>
              <a:rPr lang="it-IT" sz="1600" dirty="0"/>
              <a:t>ottenere le funzioni effettrici </a:t>
            </a:r>
            <a:r>
              <a:rPr lang="it-IT" sz="1600" dirty="0" smtClean="0"/>
              <a:t>più </a:t>
            </a:r>
            <a:r>
              <a:rPr lang="it-IT" sz="1600" dirty="0"/>
              <a:t>appropriate </a:t>
            </a:r>
            <a:r>
              <a:rPr lang="it-IT" sz="1600" dirty="0" smtClean="0"/>
              <a:t>nella successiva </a:t>
            </a:r>
            <a:r>
              <a:rPr lang="it-IT" sz="1600" dirty="0"/>
              <a:t>risposta immunitaria adattativa di tipo </a:t>
            </a:r>
            <a:r>
              <a:rPr lang="it-IT" sz="1600" dirty="0" err="1"/>
              <a:t>Th</a:t>
            </a:r>
            <a:r>
              <a:rPr lang="it-IT" sz="1600" dirty="0"/>
              <a:t> </a:t>
            </a:r>
            <a:r>
              <a:rPr lang="it-IT" sz="1600" dirty="0" smtClean="0"/>
              <a:t>1 o </a:t>
            </a:r>
            <a:r>
              <a:rPr lang="it-IT" sz="1600" dirty="0" err="1"/>
              <a:t>Th</a:t>
            </a:r>
            <a:r>
              <a:rPr lang="it-IT" sz="1600" dirty="0"/>
              <a:t> 2</a:t>
            </a:r>
          </a:p>
        </p:txBody>
      </p:sp>
    </p:spTree>
    <p:extLst>
      <p:ext uri="{BB962C8B-B14F-4D97-AF65-F5344CB8AC3E}">
        <p14:creationId xmlns:p14="http://schemas.microsoft.com/office/powerpoint/2010/main" val="2045274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a:xfrm>
            <a:off x="457200" y="274638"/>
            <a:ext cx="8229600" cy="417512"/>
          </a:xfrm>
        </p:spPr>
        <p:txBody>
          <a:bodyPr/>
          <a:lstStyle/>
          <a:p>
            <a:r>
              <a:rPr lang="it-IT" sz="2800" smtClean="0"/>
              <a:t>Adiuvanti in uso ed in fase di sperimentazione</a:t>
            </a:r>
          </a:p>
        </p:txBody>
      </p:sp>
      <p:pic>
        <p:nvPicPr>
          <p:cNvPr id="8195" name="Picture 2" descr="C:\Users\Manservigi\Documents\Scansioni personali\scansione0505.tif"/>
          <p:cNvPicPr>
            <a:picLocks noGrp="1" noChangeAspect="1" noChangeArrowheads="1"/>
          </p:cNvPicPr>
          <p:nvPr>
            <p:ph idx="1"/>
          </p:nvPr>
        </p:nvPicPr>
        <p:blipFill>
          <a:blip r:embed="rId2" cstate="print"/>
          <a:srcRect t="19359" r="14104" b="3271"/>
          <a:stretch>
            <a:fillRect/>
          </a:stretch>
        </p:blipFill>
        <p:spPr>
          <a:xfrm>
            <a:off x="0" y="1125538"/>
            <a:ext cx="9002713" cy="4464050"/>
          </a:xfrm>
          <a:noFill/>
        </p:spPr>
      </p:pic>
      <p:sp>
        <p:nvSpPr>
          <p:cNvPr id="8196" name="Rettangolo 4"/>
          <p:cNvSpPr>
            <a:spLocks noChangeArrowheads="1"/>
          </p:cNvSpPr>
          <p:nvPr/>
        </p:nvSpPr>
        <p:spPr bwMode="auto">
          <a:xfrm>
            <a:off x="2286000" y="5673725"/>
            <a:ext cx="4572000" cy="923925"/>
          </a:xfrm>
          <a:prstGeom prst="rect">
            <a:avLst/>
          </a:prstGeom>
          <a:noFill/>
          <a:ln w="9525">
            <a:noFill/>
            <a:miter lim="800000"/>
            <a:headEnd/>
            <a:tailEnd/>
          </a:ln>
        </p:spPr>
        <p:txBody>
          <a:bodyPr>
            <a:spAutoFit/>
          </a:bodyPr>
          <a:lstStyle/>
          <a:p>
            <a:pPr algn="ctr"/>
            <a:r>
              <a:rPr lang="it-IT" b="1" dirty="0"/>
              <a:t>Attualmente l’adiuvante </a:t>
            </a:r>
            <a:r>
              <a:rPr lang="it-IT" b="1" dirty="0" smtClean="0"/>
              <a:t>più utilizzato </a:t>
            </a:r>
            <a:r>
              <a:rPr lang="it-IT" b="1" dirty="0"/>
              <a:t>è l’alluminio in forma di idrossido o fosfato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Segnaposto contenuto 3" descr="2103.gif"/>
          <p:cNvPicPr>
            <a:picLocks noGrp="1" noChangeAspect="1"/>
          </p:cNvPicPr>
          <p:nvPr>
            <p:ph idx="1"/>
          </p:nvPr>
        </p:nvPicPr>
        <p:blipFill>
          <a:blip r:embed="rId2" cstate="print"/>
          <a:srcRect t="8812" r="3877" b="24237"/>
          <a:stretch>
            <a:fillRect/>
          </a:stretch>
        </p:blipFill>
        <p:spPr>
          <a:xfrm>
            <a:off x="165100" y="1557338"/>
            <a:ext cx="8874125" cy="4229100"/>
          </a:xfrm>
        </p:spPr>
      </p:pic>
      <p:sp>
        <p:nvSpPr>
          <p:cNvPr id="9219" name="CasellaDiTesto 2"/>
          <p:cNvSpPr txBox="1">
            <a:spLocks noChangeArrowheads="1"/>
          </p:cNvSpPr>
          <p:nvPr/>
        </p:nvSpPr>
        <p:spPr bwMode="auto">
          <a:xfrm>
            <a:off x="1187450" y="333375"/>
            <a:ext cx="7129463" cy="460375"/>
          </a:xfrm>
          <a:prstGeom prst="rect">
            <a:avLst/>
          </a:prstGeom>
          <a:noFill/>
          <a:ln w="9525">
            <a:noFill/>
            <a:miter lim="800000"/>
            <a:headEnd/>
            <a:tailEnd/>
          </a:ln>
        </p:spPr>
        <p:txBody>
          <a:bodyPr>
            <a:spAutoFit/>
          </a:bodyPr>
          <a:lstStyle/>
          <a:p>
            <a:r>
              <a:rPr lang="it-IT" sz="2400" b="1"/>
              <a:t>Vantaggi e svantaggi di vaccini vivi e inattivati</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18058"/>
          </a:xfrm>
        </p:spPr>
        <p:txBody>
          <a:bodyPr/>
          <a:lstStyle/>
          <a:p>
            <a:r>
              <a:rPr lang="it-IT" sz="2800" dirty="0" smtClean="0"/>
              <a:t>Vie di somministrazione</a:t>
            </a:r>
            <a:endParaRPr lang="it-IT" sz="2800" dirty="0"/>
          </a:p>
        </p:txBody>
      </p:sp>
      <p:sp>
        <p:nvSpPr>
          <p:cNvPr id="3" name="Segnaposto contenuto 2"/>
          <p:cNvSpPr>
            <a:spLocks noGrp="1"/>
          </p:cNvSpPr>
          <p:nvPr>
            <p:ph idx="1"/>
          </p:nvPr>
        </p:nvSpPr>
        <p:spPr>
          <a:xfrm>
            <a:off x="457200" y="980728"/>
            <a:ext cx="8229600" cy="5544616"/>
          </a:xfrm>
        </p:spPr>
        <p:txBody>
          <a:bodyPr/>
          <a:lstStyle/>
          <a:p>
            <a:pPr marL="0" indent="0">
              <a:buNone/>
            </a:pPr>
            <a:r>
              <a:rPr lang="it-IT" sz="1400" dirty="0" smtClean="0"/>
              <a:t>La </a:t>
            </a:r>
            <a:r>
              <a:rPr lang="it-IT" sz="1400" dirty="0"/>
              <a:t>via di somministrazione viene scelta per ogni tipo di vaccino in modo da ottimizzare la risposta immunologica e può essere</a:t>
            </a:r>
            <a:r>
              <a:rPr lang="it-IT" sz="1400" dirty="0" smtClean="0"/>
              <a:t>:</a:t>
            </a:r>
          </a:p>
          <a:p>
            <a:pPr>
              <a:buFont typeface="Wingdings" panose="05000000000000000000" pitchFamily="2" charset="2"/>
              <a:buChar char="v"/>
            </a:pPr>
            <a:r>
              <a:rPr lang="it-IT" sz="1600" b="1" dirty="0" smtClean="0"/>
              <a:t>Orale</a:t>
            </a:r>
          </a:p>
          <a:p>
            <a:pPr>
              <a:buFont typeface="Wingdings" panose="05000000000000000000" pitchFamily="2" charset="2"/>
              <a:buChar char="v"/>
            </a:pPr>
            <a:r>
              <a:rPr lang="it-IT" sz="1600" b="1" dirty="0" smtClean="0"/>
              <a:t>Parenterale</a:t>
            </a:r>
          </a:p>
          <a:p>
            <a:pPr>
              <a:buFont typeface="Wingdings" panose="05000000000000000000" pitchFamily="2" charset="2"/>
              <a:buChar char="v"/>
            </a:pPr>
            <a:r>
              <a:rPr lang="it-IT" sz="1600" b="1" dirty="0" smtClean="0"/>
              <a:t>Intradermica</a:t>
            </a:r>
          </a:p>
          <a:p>
            <a:pPr>
              <a:buFont typeface="Wingdings" panose="05000000000000000000" pitchFamily="2" charset="2"/>
              <a:buChar char="v"/>
            </a:pPr>
            <a:r>
              <a:rPr lang="it-IT" sz="1600" b="1" dirty="0" smtClean="0"/>
              <a:t>Sottocutanea</a:t>
            </a:r>
          </a:p>
          <a:p>
            <a:pPr>
              <a:buFont typeface="Wingdings" panose="05000000000000000000" pitchFamily="2" charset="2"/>
              <a:buChar char="v"/>
            </a:pPr>
            <a:r>
              <a:rPr lang="it-IT" sz="1600" b="1" dirty="0" smtClean="0"/>
              <a:t>Intramuscolare</a:t>
            </a:r>
          </a:p>
          <a:p>
            <a:pPr marL="0" indent="0" algn="just">
              <a:buNone/>
            </a:pPr>
            <a:r>
              <a:rPr lang="it-IT" sz="1400" u="sng" dirty="0" smtClean="0"/>
              <a:t>Le </a:t>
            </a:r>
            <a:r>
              <a:rPr lang="it-IT" sz="1400" u="sng" dirty="0"/>
              <a:t>vie di somministrazione sono raccomandate dai produttori per ogni singolo vaccino. </a:t>
            </a:r>
            <a:r>
              <a:rPr lang="it-IT" sz="1400" dirty="0"/>
              <a:t>Variazioni rispetto alle raccomandazioni sulle vie di somministrazione possono ridurre l’efficacia del vaccino ed aumentare il rischio di reazioni avverse locali. </a:t>
            </a:r>
            <a:r>
              <a:rPr lang="it-IT" sz="1400" dirty="0" smtClean="0"/>
              <a:t>Le due principali vie di somministrazione sono: </a:t>
            </a:r>
          </a:p>
          <a:p>
            <a:pPr marL="0" indent="0">
              <a:buNone/>
            </a:pPr>
            <a:endParaRPr lang="it-IT" sz="1400" b="1" dirty="0" smtClean="0"/>
          </a:p>
          <a:p>
            <a:pPr marL="0" indent="0" algn="ctr">
              <a:buNone/>
            </a:pPr>
            <a:r>
              <a:rPr lang="it-IT" sz="1400" b="1" dirty="0" smtClean="0"/>
              <a:t>      </a:t>
            </a:r>
            <a:r>
              <a:rPr lang="it-IT" sz="1600" b="1" dirty="0" smtClean="0"/>
              <a:t>• </a:t>
            </a:r>
            <a:r>
              <a:rPr lang="it-IT" sz="1600" b="1" dirty="0"/>
              <a:t>Vaccini con adiuvanti via intramuscolare </a:t>
            </a:r>
            <a:endParaRPr lang="it-IT" sz="1600" b="1" dirty="0" smtClean="0"/>
          </a:p>
          <a:p>
            <a:pPr marL="0" indent="0" algn="ctr">
              <a:buNone/>
            </a:pPr>
            <a:r>
              <a:rPr lang="it-IT" sz="1600" b="1" dirty="0" smtClean="0"/>
              <a:t>• </a:t>
            </a:r>
            <a:r>
              <a:rPr lang="it-IT" sz="1600" b="1" dirty="0"/>
              <a:t>Vaccini a virus vivi via sottocutanea</a:t>
            </a:r>
          </a:p>
          <a:p>
            <a:pPr marL="0" indent="0" algn="just">
              <a:buNone/>
            </a:pPr>
            <a:endParaRPr lang="it-IT" sz="1400" dirty="0" smtClean="0"/>
          </a:p>
          <a:p>
            <a:pPr marL="0" indent="0">
              <a:buNone/>
            </a:pPr>
            <a:r>
              <a:rPr lang="it-IT" sz="1400" dirty="0"/>
              <a:t>i</a:t>
            </a:r>
            <a:r>
              <a:rPr lang="it-IT" sz="1400" b="1" dirty="0" smtClean="0"/>
              <a:t>niezione </a:t>
            </a:r>
            <a:r>
              <a:rPr lang="it-IT" sz="1400" b="1" dirty="0"/>
              <a:t>intramuscolare </a:t>
            </a:r>
            <a:r>
              <a:rPr lang="it-IT" sz="1400" dirty="0"/>
              <a:t>(ad esempio i vaccini antipolio tipo </a:t>
            </a:r>
            <a:r>
              <a:rPr lang="it-IT" sz="1400" dirty="0" err="1"/>
              <a:t>Salk</a:t>
            </a:r>
            <a:r>
              <a:rPr lang="it-IT" sz="1400" dirty="0"/>
              <a:t>, antidifterite-tetano-pertosse, antiepatite B</a:t>
            </a:r>
            <a:r>
              <a:rPr lang="it-IT" sz="1400" dirty="0" smtClean="0"/>
              <a:t>);</a:t>
            </a:r>
            <a:r>
              <a:rPr lang="it-IT" sz="1400" dirty="0"/>
              <a:t> </a:t>
            </a:r>
            <a:r>
              <a:rPr lang="it-IT" sz="1400" b="1" dirty="0" smtClean="0"/>
              <a:t>iniezione </a:t>
            </a:r>
            <a:r>
              <a:rPr lang="it-IT" sz="1400" b="1" dirty="0"/>
              <a:t>sottocutanea</a:t>
            </a:r>
            <a:r>
              <a:rPr lang="it-IT" sz="1400" dirty="0"/>
              <a:t> (ad esempio il vaccino antimorbillo-parotite-rosolia</a:t>
            </a:r>
            <a:r>
              <a:rPr lang="it-IT" sz="1400" dirty="0" smtClean="0"/>
              <a:t>).</a:t>
            </a:r>
            <a:r>
              <a:rPr lang="it-IT" sz="1400" b="1" dirty="0"/>
              <a:t> </a:t>
            </a:r>
            <a:endParaRPr lang="it-IT" sz="1400" dirty="0"/>
          </a:p>
          <a:p>
            <a:r>
              <a:rPr lang="it-IT" sz="1400" b="1" dirty="0"/>
              <a:t>L'iniezione sottocutanea</a:t>
            </a:r>
            <a:r>
              <a:rPr lang="it-IT" sz="1400" dirty="0"/>
              <a:t> viene eseguita nella zona </a:t>
            </a:r>
            <a:r>
              <a:rPr lang="it-IT" sz="1400" dirty="0" err="1"/>
              <a:t>antero</a:t>
            </a:r>
            <a:r>
              <a:rPr lang="it-IT" sz="1400" dirty="0"/>
              <a:t>-laterale della coscia o nel braccio. </a:t>
            </a:r>
          </a:p>
          <a:p>
            <a:r>
              <a:rPr lang="it-IT" sz="1400" b="1" dirty="0"/>
              <a:t>L'iniezione intramuscolare </a:t>
            </a:r>
            <a:r>
              <a:rPr lang="it-IT" sz="1400" dirty="0"/>
              <a:t>nei bambini di età inferiore ai due anni viene eseguita nella parte </a:t>
            </a:r>
            <a:r>
              <a:rPr lang="it-IT" sz="1400" dirty="0" err="1"/>
              <a:t>antero</a:t>
            </a:r>
            <a:r>
              <a:rPr lang="it-IT" sz="1400" dirty="0"/>
              <a:t>-laterale della coscia, cioè nel muscolo quadricipite che è ben sviluppato fin dalla nascita. Nei bambini dopo i due anni di vita, l'iniezione intramuscolare viene eseguita nel braccio e precisamente nel muscolo deltoide che nel frattempo è diventato abbastanza voluminoso per permettere una iniezione intramuscolare.</a:t>
            </a:r>
          </a:p>
          <a:p>
            <a:r>
              <a:rPr lang="it-IT" dirty="0"/>
              <a:t> </a:t>
            </a:r>
          </a:p>
          <a:p>
            <a:pPr marL="0" indent="0" algn="just">
              <a:buNone/>
            </a:pPr>
            <a:r>
              <a:rPr lang="it-IT" sz="1400" dirty="0" smtClean="0"/>
              <a:t>Alcune </a:t>
            </a:r>
            <a:r>
              <a:rPr lang="it-IT" sz="1400" dirty="0"/>
              <a:t>vaccinazioni prevedono la somministrazione di una dose unica, altre prevedono più dosi “</a:t>
            </a:r>
            <a:r>
              <a:rPr lang="it-IT" sz="1400" dirty="0">
                <a:solidFill>
                  <a:srgbClr val="FF0000"/>
                </a:solidFill>
              </a:rPr>
              <a:t>di rinforzo” o “di richiamo” </a:t>
            </a:r>
            <a:r>
              <a:rPr lang="it-IT" sz="1400" dirty="0"/>
              <a:t>Il sistema immunitario è capace di riconoscere e di reagire contemporaneamente a diversi antigeni, quindi è possibile somministrare più vaccini combinati assieme. </a:t>
            </a:r>
          </a:p>
        </p:txBody>
      </p:sp>
    </p:spTree>
    <p:extLst>
      <p:ext uri="{BB962C8B-B14F-4D97-AF65-F5344CB8AC3E}">
        <p14:creationId xmlns:p14="http://schemas.microsoft.com/office/powerpoint/2010/main" val="1319125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it-IT" dirty="0" smtClean="0">
                <a:ea typeface="ＭＳ Ｐゴシック" pitchFamily="34" charset="-128"/>
              </a:rPr>
              <a:t>La vaccinazione</a:t>
            </a:r>
          </a:p>
        </p:txBody>
      </p:sp>
      <p:sp>
        <p:nvSpPr>
          <p:cNvPr id="27651" name="Rectangle 3"/>
          <p:cNvSpPr>
            <a:spLocks noGrp="1" noChangeArrowheads="1"/>
          </p:cNvSpPr>
          <p:nvPr>
            <p:ph type="body" idx="1"/>
          </p:nvPr>
        </p:nvSpPr>
        <p:spPr>
          <a:xfrm>
            <a:off x="681038" y="2709863"/>
            <a:ext cx="7588250" cy="1866900"/>
          </a:xfrm>
        </p:spPr>
        <p:txBody>
          <a:bodyPr/>
          <a:lstStyle/>
          <a:p>
            <a:pPr marL="0" indent="0" eaLnBrk="1" hangingPunct="1">
              <a:buFont typeface="Wingdings" pitchFamily="2" charset="2"/>
              <a:buNone/>
            </a:pPr>
            <a:r>
              <a:rPr lang="it-IT" i="1" dirty="0" smtClean="0">
                <a:ea typeface="ＭＳ Ｐゴシック" pitchFamily="34" charset="-128"/>
              </a:rPr>
              <a:t>….. non è una tattica per vincere le piccole battaglie, ma è la strategia per vincere la grande guerra.</a:t>
            </a:r>
          </a:p>
        </p:txBody>
      </p:sp>
      <p:sp>
        <p:nvSpPr>
          <p:cNvPr id="27652" name="Text Box 4"/>
          <p:cNvSpPr txBox="1">
            <a:spLocks noChangeArrowheads="1"/>
          </p:cNvSpPr>
          <p:nvPr/>
        </p:nvSpPr>
        <p:spPr bwMode="auto">
          <a:xfrm>
            <a:off x="5156200" y="4462463"/>
            <a:ext cx="3127375" cy="457200"/>
          </a:xfrm>
          <a:prstGeom prst="rect">
            <a:avLst/>
          </a:prstGeom>
          <a:noFill/>
          <a:ln w="9525">
            <a:noFill/>
            <a:miter lim="800000"/>
            <a:headEnd/>
            <a:tailEnd/>
          </a:ln>
        </p:spPr>
        <p:txBody>
          <a:bodyPr>
            <a:spAutoFit/>
          </a:bodyPr>
          <a:lstStyle/>
          <a:p>
            <a:pPr>
              <a:spcBef>
                <a:spcPct val="50000"/>
              </a:spcBef>
            </a:pPr>
            <a:r>
              <a:rPr lang="it-IT" dirty="0"/>
              <a:t>G. </a:t>
            </a:r>
            <a:r>
              <a:rPr lang="it-IT" dirty="0" err="1"/>
              <a:t>Cosmacini</a:t>
            </a:r>
            <a:r>
              <a:rPr lang="it-IT"/>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it-IT" sz="4000" smtClean="0">
                <a:ea typeface="ＭＳ Ｐゴシック" pitchFamily="34" charset="-128"/>
              </a:rPr>
              <a:t>Obiettivi di un intervento di vaccinazione</a:t>
            </a:r>
          </a:p>
        </p:txBody>
      </p:sp>
      <p:sp>
        <p:nvSpPr>
          <p:cNvPr id="30723" name="Rectangle 3"/>
          <p:cNvSpPr>
            <a:spLocks noGrp="1" noChangeArrowheads="1"/>
          </p:cNvSpPr>
          <p:nvPr>
            <p:ph type="body" idx="1"/>
          </p:nvPr>
        </p:nvSpPr>
        <p:spPr>
          <a:xfrm>
            <a:off x="465138" y="1933575"/>
            <a:ext cx="8115300" cy="4708525"/>
          </a:xfrm>
        </p:spPr>
        <p:txBody>
          <a:bodyPr/>
          <a:lstStyle/>
          <a:p>
            <a:pPr eaLnBrk="1" hangingPunct="1"/>
            <a:r>
              <a:rPr lang="it-IT" sz="2800" smtClean="0">
                <a:ea typeface="ＭＳ Ｐゴシック" pitchFamily="34" charset="-128"/>
              </a:rPr>
              <a:t>ESTINZIONE: </a:t>
            </a:r>
            <a:br>
              <a:rPr lang="it-IT" sz="2800" smtClean="0">
                <a:ea typeface="ＭＳ Ｐゴシック" pitchFamily="34" charset="-128"/>
              </a:rPr>
            </a:br>
            <a:r>
              <a:rPr lang="it-IT" sz="2800" smtClean="0">
                <a:ea typeface="ＭＳ Ｐゴシック" pitchFamily="34" charset="-128"/>
              </a:rPr>
              <a:t>l’agente non esiste più né in natura né in laboratorio</a:t>
            </a:r>
          </a:p>
          <a:p>
            <a:pPr eaLnBrk="1" hangingPunct="1"/>
            <a:endParaRPr lang="it-IT" sz="2800" smtClean="0">
              <a:ea typeface="ＭＳ Ｐゴシック" pitchFamily="34" charset="-128"/>
            </a:endParaRPr>
          </a:p>
          <a:p>
            <a:pPr eaLnBrk="1" hangingPunct="1"/>
            <a:r>
              <a:rPr lang="it-IT" sz="2800" smtClean="0">
                <a:ea typeface="ＭＳ Ｐゴシック" pitchFamily="34" charset="-128"/>
              </a:rPr>
              <a:t>ERADICAZIONE: </a:t>
            </a:r>
            <a:br>
              <a:rPr lang="it-IT" sz="2800" smtClean="0">
                <a:ea typeface="ＭＳ Ｐゴシック" pitchFamily="34" charset="-128"/>
              </a:rPr>
            </a:br>
            <a:r>
              <a:rPr lang="it-IT" sz="2800" smtClean="0">
                <a:ea typeface="ＭＳ Ｐゴシック" pitchFamily="34" charset="-128"/>
              </a:rPr>
              <a:t>scomparsa di infezione causata dall’agente microbico come risultato di una specifica attività (es. vaiolo)</a:t>
            </a:r>
          </a:p>
        </p:txBody>
      </p:sp>
      <p:pic>
        <p:nvPicPr>
          <p:cNvPr id="30724" name="Picture 2" descr="30-02"/>
          <p:cNvPicPr>
            <a:picLocks noChangeAspect="1" noChangeArrowheads="1"/>
          </p:cNvPicPr>
          <p:nvPr/>
        </p:nvPicPr>
        <p:blipFill>
          <a:blip r:embed="rId2" cstate="print"/>
          <a:srcRect b="11478"/>
          <a:stretch>
            <a:fillRect/>
          </a:stretch>
        </p:blipFill>
        <p:spPr bwMode="auto">
          <a:xfrm>
            <a:off x="-38100" y="260648"/>
            <a:ext cx="9182100" cy="6093296"/>
          </a:xfrm>
          <a:prstGeom prst="rect">
            <a:avLst/>
          </a:prstGeom>
          <a:solidFill>
            <a:schemeClr val="bg1"/>
          </a:solidFill>
          <a:ln w="9525">
            <a:noFill/>
            <a:miter lim="800000"/>
            <a:headEnd/>
            <a:tailEnd/>
          </a:ln>
        </p:spPr>
      </p:pic>
      <p:pic>
        <p:nvPicPr>
          <p:cNvPr id="30725" name="Picture 3" descr="30-01"/>
          <p:cNvPicPr>
            <a:picLocks noChangeAspect="1" noChangeArrowheads="1"/>
          </p:cNvPicPr>
          <p:nvPr/>
        </p:nvPicPr>
        <p:blipFill>
          <a:blip r:embed="rId3" cstate="print"/>
          <a:srcRect l="21829" t="37691" r="21829" b="37691"/>
          <a:stretch>
            <a:fillRect/>
          </a:stretch>
        </p:blipFill>
        <p:spPr bwMode="auto">
          <a:xfrm>
            <a:off x="3240088" y="-27384"/>
            <a:ext cx="5903912" cy="1933575"/>
          </a:xfrm>
          <a:prstGeom prst="rect">
            <a:avLst/>
          </a:prstGeom>
          <a:noFill/>
          <a:ln w="9525">
            <a:noFill/>
            <a:miter lim="800000"/>
            <a:headEnd/>
            <a:tailEnd/>
          </a:ln>
        </p:spPr>
      </p:pic>
      <p:sp>
        <p:nvSpPr>
          <p:cNvPr id="6" name="Rectangle 5"/>
          <p:cNvSpPr>
            <a:spLocks noChangeArrowheads="1"/>
          </p:cNvSpPr>
          <p:nvPr/>
        </p:nvSpPr>
        <p:spPr bwMode="auto">
          <a:xfrm>
            <a:off x="3240088" y="0"/>
            <a:ext cx="5903912" cy="1933575"/>
          </a:xfrm>
          <a:prstGeom prst="rect">
            <a:avLst/>
          </a:prstGeom>
          <a:noFill/>
          <a:ln w="12700">
            <a:solidFill>
              <a:schemeClr val="tx1"/>
            </a:solidFill>
            <a:round/>
            <a:headEnd/>
            <a:tailEnd/>
          </a:ln>
          <a:effectLst>
            <a:outerShdw dist="23000" dir="5400000" rotWithShape="0">
              <a:srgbClr val="808080">
                <a:alpha val="34999"/>
              </a:srgbClr>
            </a:outerShdw>
          </a:effectLst>
        </p:spPr>
        <p:txBody>
          <a:bodyPr anchor="ctr"/>
          <a:lstStyle/>
          <a:p>
            <a:pPr algn="ctr">
              <a:defRPr/>
            </a:pPr>
            <a:endParaRPr lang="it-IT" sz="1800">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0856668"/>
              </p:ext>
            </p:extLst>
          </p:nvPr>
        </p:nvGraphicFramePr>
        <p:xfrm>
          <a:off x="0" y="8890"/>
          <a:ext cx="9144000" cy="6949440"/>
        </p:xfrm>
        <a:graphic>
          <a:graphicData uri="http://schemas.openxmlformats.org/drawingml/2006/table">
            <a:tbl>
              <a:tblPr/>
              <a:tblGrid>
                <a:gridCol w="2089018">
                  <a:extLst>
                    <a:ext uri="{9D8B030D-6E8A-4147-A177-3AD203B41FA5}">
                      <a16:colId xmlns:a16="http://schemas.microsoft.com/office/drawing/2014/main" val="20000"/>
                    </a:ext>
                  </a:extLst>
                </a:gridCol>
                <a:gridCol w="1723190">
                  <a:extLst>
                    <a:ext uri="{9D8B030D-6E8A-4147-A177-3AD203B41FA5}">
                      <a16:colId xmlns:a16="http://schemas.microsoft.com/office/drawing/2014/main" val="20001"/>
                    </a:ext>
                  </a:extLst>
                </a:gridCol>
                <a:gridCol w="5331792">
                  <a:extLst>
                    <a:ext uri="{9D8B030D-6E8A-4147-A177-3AD203B41FA5}">
                      <a16:colId xmlns:a16="http://schemas.microsoft.com/office/drawing/2014/main" val="20002"/>
                    </a:ext>
                  </a:extLst>
                </a:gridCol>
              </a:tblGrid>
              <a:tr h="296799">
                <a:tc grid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FFFFFF"/>
                          </a:solidFill>
                          <a:effectLst/>
                          <a:latin typeface="Arial" pitchFamily="34" charset="0"/>
                          <a:ea typeface="ＭＳ Ｐゴシック" pitchFamily="34" charset="-128"/>
                          <a:cs typeface="Arial" pitchFamily="34" charset="0"/>
                        </a:rPr>
                        <a:t>Breve storia dei vaccini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71231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Era pre-microbica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1796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Scoperta e applicazione del vaccino antivaioloso da parte di Edward Jenner attraverso osservazioni e sperimentazioni sull’uomo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133559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Era microbica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1875- primi anni del XX secolo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Si scoprono gli agenti batterici e virali delle principali malattie dell’uomo e dell’animale. Si scoprono i principi della risposta protettiva, in particolare gli anticorpi, alla base delle vaccinazioni. Protagonisti: Louis Pasteur, Robert Koch, </a:t>
                      </a:r>
                      <a:r>
                        <a:rPr kumimoji="0" lang="it-IT" sz="1400" b="0" i="0" u="none" strike="noStrike" cap="none" normalizeH="0" baseline="0" dirty="0" err="1" smtClean="0">
                          <a:ln>
                            <a:noFill/>
                          </a:ln>
                          <a:solidFill>
                            <a:srgbClr val="000000"/>
                          </a:solidFill>
                          <a:effectLst/>
                          <a:latin typeface="Arial" pitchFamily="34" charset="0"/>
                          <a:ea typeface="ＭＳ Ｐゴシック" pitchFamily="34" charset="-128"/>
                          <a:cs typeface="Arial" pitchFamily="34" charset="0"/>
                        </a:rPr>
                        <a:t>Emil</a:t>
                      </a:r>
                      <a:r>
                        <a:rPr kumimoji="0" lang="it-IT" sz="14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 von </a:t>
                      </a:r>
                      <a:r>
                        <a:rPr kumimoji="0" lang="it-IT" sz="1400" b="0" i="0" u="none" strike="noStrike" cap="none" normalizeH="0" baseline="0" dirty="0" err="1" smtClean="0">
                          <a:ln>
                            <a:noFill/>
                          </a:ln>
                          <a:solidFill>
                            <a:srgbClr val="000000"/>
                          </a:solidFill>
                          <a:effectLst/>
                          <a:latin typeface="Arial" pitchFamily="34" charset="0"/>
                          <a:ea typeface="ＭＳ Ｐゴシック" pitchFamily="34" charset="-128"/>
                          <a:cs typeface="Arial" pitchFamily="34" charset="0"/>
                        </a:rPr>
                        <a:t>Behring</a:t>
                      </a:r>
                      <a:r>
                        <a:rPr kumimoji="0" lang="it-IT" sz="14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 e Paul </a:t>
                      </a:r>
                      <a:r>
                        <a:rPr kumimoji="0" lang="it-IT" sz="1400" b="0" i="0" u="none" strike="noStrike" cap="none" normalizeH="0" baseline="0" dirty="0" err="1" smtClean="0">
                          <a:ln>
                            <a:noFill/>
                          </a:ln>
                          <a:solidFill>
                            <a:srgbClr val="000000"/>
                          </a:solidFill>
                          <a:effectLst/>
                          <a:latin typeface="Arial" pitchFamily="34" charset="0"/>
                          <a:ea typeface="ＭＳ Ｐゴシック" pitchFamily="34" charset="-128"/>
                          <a:cs typeface="Arial" pitchFamily="34" charset="0"/>
                        </a:rPr>
                        <a:t>Erlich</a:t>
                      </a:r>
                      <a:r>
                        <a:rPr kumimoji="0" lang="it-IT" sz="14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 </a:t>
                      </a:r>
                      <a:r>
                        <a:rPr kumimoji="0" lang="it-IT" sz="1400" b="0"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rPr>
                        <a:t>Non si producono vaccini ma se ne fondano le premesse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133559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Era empirico-eroica*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1930-1970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Si costruiscono i principali vaccini oggi usati in età pediatrica, sia attraverso l’uso di </a:t>
                      </a:r>
                      <a:r>
                        <a:rPr kumimoji="0" lang="it-IT" sz="1400" b="0" i="0" u="none" strike="noStrike" cap="none" normalizeH="0" baseline="0" dirty="0" err="1" smtClean="0">
                          <a:ln>
                            <a:noFill/>
                          </a:ln>
                          <a:solidFill>
                            <a:srgbClr val="FF0000"/>
                          </a:solidFill>
                          <a:effectLst/>
                          <a:latin typeface="Arial" pitchFamily="34" charset="0"/>
                          <a:ea typeface="ＭＳ Ｐゴシック" pitchFamily="34" charset="-128"/>
                          <a:cs typeface="Arial" pitchFamily="34" charset="0"/>
                        </a:rPr>
                        <a:t>tossoidi</a:t>
                      </a:r>
                      <a:r>
                        <a:rPr kumimoji="0" lang="it-IT" sz="1400" b="0"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rPr>
                        <a:t> (tossine inattivate) </a:t>
                      </a:r>
                      <a:r>
                        <a:rPr kumimoji="0" lang="it-IT" sz="14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come vaccino antitetanico e difterico, sia sotto forma di cellule </a:t>
                      </a:r>
                      <a:r>
                        <a:rPr kumimoji="0" lang="it-IT" sz="1400" b="0"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rPr>
                        <a:t>batteriche intere inattivate </a:t>
                      </a:r>
                      <a:r>
                        <a:rPr kumimoji="0" lang="it-IT" sz="14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(vaccino antipertossico cellulare) o a </a:t>
                      </a:r>
                      <a:r>
                        <a:rPr kumimoji="0" lang="it-IT" sz="1400" b="0"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rPr>
                        <a:t>cellule batteriche o virus vivi ma attenuati nella virulenza </a:t>
                      </a:r>
                      <a:r>
                        <a:rPr kumimoji="0" lang="it-IT" sz="14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(vaccino antitubercolare BCG o vaccino antipolio </a:t>
                      </a:r>
                      <a:r>
                        <a:rPr kumimoji="0" lang="it-IT" sz="1400" b="0" i="0" u="none" strike="noStrike" cap="none" normalizeH="0" baseline="0" dirty="0" err="1" smtClean="0">
                          <a:ln>
                            <a:noFill/>
                          </a:ln>
                          <a:solidFill>
                            <a:srgbClr val="000000"/>
                          </a:solidFill>
                          <a:effectLst/>
                          <a:latin typeface="Arial" pitchFamily="34" charset="0"/>
                          <a:ea typeface="ＭＳ Ｐゴシック" pitchFamily="34" charset="-128"/>
                          <a:cs typeface="Arial" pitchFamily="34" charset="0"/>
                        </a:rPr>
                        <a:t>Sabin</a:t>
                      </a:r>
                      <a:r>
                        <a:rPr kumimoji="0" lang="it-IT" sz="14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195887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Era razionale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1970-2000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Le conoscenze della genetica e struttura delle proteine e polisaccaridi microbici portano alle generazioni di </a:t>
                      </a:r>
                      <a:r>
                        <a:rPr kumimoji="0" lang="it-IT" sz="1400" b="0"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rPr>
                        <a:t>vaccini a sub-unità,</a:t>
                      </a:r>
                      <a:r>
                        <a:rPr kumimoji="0" lang="it-IT" sz="14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 consistenti in specifiche strutture antigeniche purificate o sintetizzate con metodi biochimici (</a:t>
                      </a:r>
                      <a:r>
                        <a:rPr kumimoji="0" lang="it-IT" sz="1400" b="0" i="0" u="none" strike="noStrike" cap="none" normalizeH="0" baseline="0" dirty="0" err="1" smtClean="0">
                          <a:ln>
                            <a:noFill/>
                          </a:ln>
                          <a:solidFill>
                            <a:srgbClr val="000000"/>
                          </a:solidFill>
                          <a:effectLst/>
                          <a:latin typeface="Arial" pitchFamily="34" charset="0"/>
                          <a:ea typeface="ＭＳ Ｐゴシック" pitchFamily="34" charset="-128"/>
                          <a:cs typeface="Arial" pitchFamily="34" charset="0"/>
                        </a:rPr>
                        <a:t>Hib</a:t>
                      </a:r>
                      <a:r>
                        <a:rPr kumimoji="0" lang="it-IT" sz="14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 o usate come prodotti dell’ingegneria genetica quali proteine ricombinanti e mutanti atossici come vaccino </a:t>
                      </a:r>
                      <a:r>
                        <a:rPr kumimoji="0" lang="it-IT" sz="1400" b="0" i="0" u="none" strike="noStrike" cap="none" normalizeH="0" baseline="0" dirty="0" err="1" smtClean="0">
                          <a:ln>
                            <a:noFill/>
                          </a:ln>
                          <a:solidFill>
                            <a:srgbClr val="000000"/>
                          </a:solidFill>
                          <a:effectLst/>
                          <a:latin typeface="Arial" pitchFamily="34" charset="0"/>
                          <a:ea typeface="ＭＳ Ｐゴシック" pitchFamily="34" charset="-128"/>
                          <a:cs typeface="Arial" pitchFamily="34" charset="0"/>
                        </a:rPr>
                        <a:t>Hepatite</a:t>
                      </a:r>
                      <a:r>
                        <a:rPr kumimoji="0" lang="it-IT" sz="14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 B o alcuni componenti dei nuovi vaccini anti-pertosse acellulari. Si prospetta l’uso di vaccini a DNA , contenenti geni che codificano le proteine antigeniche immunizzanti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1127838">
                <a:tc gridSpan="3">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NOTA: Le </a:t>
                      </a:r>
                      <a:r>
                        <a:rPr kumimoji="0" lang="it-IT" sz="14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vaccinazioni hanno un ruolo ed importanza sull’incidenza delle malattie infettive, ma concorrono assieme a fattori ambientali che si riflettono sull’epidemiologia di queste malattie fin da prima che queste pratiche venissero introdotte (es. peste nera o bubbonica, causata dal batterio </a:t>
                      </a:r>
                      <a:r>
                        <a:rPr kumimoji="0" lang="it-IT" sz="1400" b="0" i="1" u="none" strike="noStrike" cap="none" normalizeH="0" baseline="0" dirty="0" err="1" smtClean="0">
                          <a:ln>
                            <a:noFill/>
                          </a:ln>
                          <a:solidFill>
                            <a:srgbClr val="000000"/>
                          </a:solidFill>
                          <a:effectLst/>
                          <a:latin typeface="Arial" pitchFamily="34" charset="0"/>
                          <a:ea typeface="ＭＳ Ｐゴシック" pitchFamily="34" charset="-128"/>
                          <a:cs typeface="Arial" pitchFamily="34" charset="0"/>
                        </a:rPr>
                        <a:t>Yersinia</a:t>
                      </a:r>
                      <a:r>
                        <a:rPr kumimoji="0" lang="it-IT" sz="1400" b="0" i="1"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 </a:t>
                      </a:r>
                      <a:r>
                        <a:rPr kumimoji="0" lang="it-IT" sz="1400" b="0" i="1" u="none" strike="noStrike" cap="none" normalizeH="0" baseline="0" dirty="0" err="1" smtClean="0">
                          <a:ln>
                            <a:noFill/>
                          </a:ln>
                          <a:solidFill>
                            <a:srgbClr val="000000"/>
                          </a:solidFill>
                          <a:effectLst/>
                          <a:latin typeface="Arial" pitchFamily="34" charset="0"/>
                          <a:ea typeface="ＭＳ Ｐゴシック" pitchFamily="34" charset="-128"/>
                          <a:cs typeface="Arial" pitchFamily="34" charset="0"/>
                        </a:rPr>
                        <a:t>pestis</a:t>
                      </a:r>
                      <a:r>
                        <a:rPr kumimoji="0" lang="it-IT" sz="1400" b="0" i="1"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 </a:t>
                      </a:r>
                      <a:r>
                        <a:rPr lang="it-IT" sz="1400" kern="1200" dirty="0" smtClean="0">
                          <a:solidFill>
                            <a:schemeClr val="tx1"/>
                          </a:solidFill>
                          <a:effectLst/>
                          <a:latin typeface="+mn-lt"/>
                          <a:ea typeface="+mn-ea"/>
                          <a:cs typeface="+mn-cs"/>
                        </a:rPr>
                        <a:t>che a metà del quattordicesimo secolo contagiò e uccise 25 milioni di persone in tutta Europa, più di un terzo della popolazione totale del continente all’epoca. </a:t>
                      </a:r>
                      <a:endParaRPr kumimoji="0" lang="it-IT" sz="14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5563" y="44624"/>
            <a:ext cx="8510587" cy="1759669"/>
          </a:xfrm>
        </p:spPr>
        <p:txBody>
          <a:bodyPr/>
          <a:lstStyle/>
          <a:p>
            <a:pPr eaLnBrk="1" hangingPunct="1"/>
            <a:r>
              <a:rPr lang="it-IT" sz="1800" dirty="0" smtClean="0"/>
              <a:t/>
            </a:r>
            <a:br>
              <a:rPr lang="it-IT" sz="1800" dirty="0" smtClean="0"/>
            </a:br>
            <a:r>
              <a:rPr lang="it-IT" sz="3600" dirty="0" smtClean="0"/>
              <a:t>UN PO’ DI STORIA </a:t>
            </a:r>
            <a:r>
              <a:rPr lang="it-IT" sz="1800" dirty="0" smtClean="0"/>
              <a:t/>
            </a:r>
            <a:br>
              <a:rPr lang="it-IT" sz="1800" dirty="0" smtClean="0"/>
            </a:br>
            <a:r>
              <a:rPr lang="it-IT" sz="1400" dirty="0" smtClean="0"/>
              <a:t>Ancora </a:t>
            </a:r>
            <a:r>
              <a:rPr lang="it-IT" sz="1400" dirty="0"/>
              <a:t>alla fine del </a:t>
            </a:r>
            <a:r>
              <a:rPr lang="it-IT" sz="1400" dirty="0">
                <a:hlinkClick r:id="rId3" tooltip="XVIII secolo"/>
              </a:rPr>
              <a:t>XVIII secolo</a:t>
            </a:r>
            <a:r>
              <a:rPr lang="it-IT" sz="1400" dirty="0"/>
              <a:t> il vaiolo era la malattia infettiva più diffusa e più grave in </a:t>
            </a:r>
            <a:r>
              <a:rPr lang="it-IT" sz="1400" dirty="0">
                <a:hlinkClick r:id="rId4" tooltip="Europa"/>
              </a:rPr>
              <a:t>Europa</a:t>
            </a:r>
            <a:r>
              <a:rPr lang="it-IT" sz="1400" dirty="0"/>
              <a:t>, responsabile del 10% delle morti in </a:t>
            </a:r>
            <a:r>
              <a:rPr lang="it-IT" sz="1400" u="sng" dirty="0">
                <a:solidFill>
                  <a:schemeClr val="tx1"/>
                </a:solidFill>
                <a:hlinkClick r:id="rId5" tooltip="Inghilterra"/>
              </a:rPr>
              <a:t>Inghilterra</a:t>
            </a:r>
            <a:r>
              <a:rPr lang="it-IT" sz="1400" dirty="0"/>
              <a:t> e del 20% nel resto </a:t>
            </a:r>
            <a:r>
              <a:rPr lang="it-IT" sz="1400" dirty="0" smtClean="0">
                <a:solidFill>
                  <a:schemeClr val="tx1"/>
                </a:solidFill>
              </a:rPr>
              <a:t>d‘</a:t>
            </a:r>
            <a:r>
              <a:rPr lang="it-IT" sz="1400" u="sng" dirty="0" smtClean="0">
                <a:solidFill>
                  <a:schemeClr val="tx1"/>
                </a:solidFill>
              </a:rPr>
              <a:t>Europa. I</a:t>
            </a:r>
            <a:r>
              <a:rPr lang="it-IT" sz="1400" dirty="0" smtClean="0"/>
              <a:t>l </a:t>
            </a:r>
            <a:r>
              <a:rPr lang="it-IT" sz="1400" dirty="0"/>
              <a:t>contagio della malattia avviene per via respiratoria ed uccide una persona su tre che ne è affetta, inoltre anche chi sopravvive resta sfigurato a causa delle vescicole dovute all'insorgere della malattia. Alla fine del XX secolo si stimano circa </a:t>
            </a:r>
            <a:r>
              <a:rPr lang="it-IT" sz="1400" b="1" dirty="0"/>
              <a:t>300 milioni di morti</a:t>
            </a:r>
            <a:r>
              <a:rPr lang="it-IT" sz="1400" dirty="0"/>
              <a:t> a causa di questa malattia,</a:t>
            </a:r>
            <a:r>
              <a:rPr lang="it-IT" sz="1400" dirty="0" smtClean="0">
                <a:ea typeface="ＭＳ Ｐゴシック" pitchFamily="34" charset="-128"/>
              </a:rPr>
              <a:t/>
            </a:r>
            <a:br>
              <a:rPr lang="it-IT" sz="1400" dirty="0" smtClean="0">
                <a:ea typeface="ＭＳ Ｐゴシック" pitchFamily="34" charset="-128"/>
              </a:rPr>
            </a:br>
            <a:endParaRPr lang="it-IT" sz="1400" dirty="0" smtClean="0">
              <a:ea typeface="ＭＳ Ｐゴシック" pitchFamily="34" charset="-128"/>
            </a:endParaRPr>
          </a:p>
        </p:txBody>
      </p:sp>
      <p:sp>
        <p:nvSpPr>
          <p:cNvPr id="34819" name="Rectangle 3"/>
          <p:cNvSpPr>
            <a:spLocks noChangeArrowheads="1"/>
          </p:cNvSpPr>
          <p:nvPr/>
        </p:nvSpPr>
        <p:spPr bwMode="auto">
          <a:xfrm>
            <a:off x="107504" y="1785938"/>
            <a:ext cx="5832648" cy="4955430"/>
          </a:xfrm>
          <a:prstGeom prst="rect">
            <a:avLst/>
          </a:prstGeom>
          <a:noFill/>
          <a:ln w="9525">
            <a:noFill/>
            <a:miter lim="800000"/>
            <a:headEnd/>
            <a:tailEnd/>
          </a:ln>
        </p:spPr>
        <p:txBody>
          <a:bodyPr/>
          <a:lstStyle/>
          <a:p>
            <a:pPr marL="342900" indent="-342900">
              <a:spcBef>
                <a:spcPct val="20000"/>
              </a:spcBef>
              <a:buClr>
                <a:schemeClr val="folHlink"/>
              </a:buClr>
              <a:buSzPct val="75000"/>
              <a:buFont typeface="Wingdings" pitchFamily="2" charset="2"/>
              <a:buChar char="n"/>
            </a:pPr>
            <a:r>
              <a:rPr lang="it-IT" sz="1400" dirty="0"/>
              <a:t>La vaccinazione nasce come una </a:t>
            </a:r>
            <a:r>
              <a:rPr lang="it-IT" sz="1400" dirty="0">
                <a:solidFill>
                  <a:srgbClr val="FF3300"/>
                </a:solidFill>
              </a:rPr>
              <a:t>scoperta empirica </a:t>
            </a:r>
            <a:r>
              <a:rPr lang="it-IT" sz="1400" dirty="0"/>
              <a:t>e legata alle tradizioni popolari</a:t>
            </a:r>
          </a:p>
          <a:p>
            <a:pPr marL="742950" lvl="1" indent="-285750">
              <a:spcBef>
                <a:spcPct val="20000"/>
              </a:spcBef>
              <a:buClr>
                <a:schemeClr val="accent2"/>
              </a:buClr>
              <a:buSzPct val="80000"/>
              <a:buFont typeface="Wingdings" pitchFamily="2" charset="2"/>
              <a:buChar char="¨"/>
            </a:pPr>
            <a:r>
              <a:rPr lang="it-IT" sz="1600" dirty="0"/>
              <a:t>Molti popoli osservarono come il vaiolo era prevenibile con </a:t>
            </a:r>
            <a:r>
              <a:rPr lang="it-IT" sz="1600" b="1" dirty="0">
                <a:solidFill>
                  <a:srgbClr val="FF3300"/>
                </a:solidFill>
              </a:rPr>
              <a:t>l’inoculazione di materiale derivato dalle pustole vaiolose</a:t>
            </a:r>
            <a:r>
              <a:rPr lang="it-IT" sz="1600" dirty="0"/>
              <a:t> di soggetti malati</a:t>
            </a:r>
          </a:p>
          <a:p>
            <a:pPr marL="1143000" lvl="2" indent="-228600">
              <a:spcBef>
                <a:spcPct val="20000"/>
              </a:spcBef>
              <a:buClr>
                <a:schemeClr val="bg2"/>
              </a:buClr>
              <a:buSzPct val="65000"/>
              <a:buFont typeface="Wingdings" pitchFamily="2" charset="2"/>
              <a:buChar char="n"/>
            </a:pPr>
            <a:r>
              <a:rPr lang="it-IT" sz="1600" dirty="0"/>
              <a:t>1100 i Cinesi polverizzavano le </a:t>
            </a:r>
            <a:r>
              <a:rPr lang="it-IT" sz="1600" dirty="0" smtClean="0"/>
              <a:t>pustole e inalavano </a:t>
            </a:r>
            <a:r>
              <a:rPr lang="it-IT" sz="1600" dirty="0"/>
              <a:t>l’essiccato (narice destra per le donne la sinistra per gli uomini)</a:t>
            </a:r>
          </a:p>
          <a:p>
            <a:pPr marL="1143000" lvl="2" indent="-228600">
              <a:spcBef>
                <a:spcPct val="20000"/>
              </a:spcBef>
              <a:buClr>
                <a:schemeClr val="bg2"/>
              </a:buClr>
              <a:buSzPct val="65000"/>
              <a:buFont typeface="Wingdings" pitchFamily="2" charset="2"/>
              <a:buChar char="n"/>
            </a:pPr>
            <a:r>
              <a:rPr lang="it-IT" sz="1600" dirty="0"/>
              <a:t>In India si pungevano con aghi sporchi di pus vaioloso</a:t>
            </a:r>
          </a:p>
          <a:p>
            <a:pPr marL="1143000" lvl="2" indent="-228600">
              <a:spcBef>
                <a:spcPct val="20000"/>
              </a:spcBef>
              <a:buClr>
                <a:schemeClr val="bg2"/>
              </a:buClr>
              <a:buSzPct val="65000"/>
              <a:buFont typeface="Wingdings" pitchFamily="2" charset="2"/>
              <a:buChar char="n"/>
            </a:pPr>
            <a:r>
              <a:rPr lang="it-IT" sz="1600" dirty="0"/>
              <a:t>In altre Regioni asiatiche e africane deglutivano le croste </a:t>
            </a:r>
            <a:r>
              <a:rPr lang="it-IT" sz="1600" dirty="0" smtClean="0"/>
              <a:t>vaiolose</a:t>
            </a:r>
          </a:p>
          <a:p>
            <a:pPr marL="1143000" lvl="2" indent="-228600">
              <a:spcBef>
                <a:spcPct val="20000"/>
              </a:spcBef>
              <a:buClr>
                <a:schemeClr val="bg2"/>
              </a:buClr>
              <a:buSzPct val="65000"/>
              <a:buFont typeface="Wingdings" pitchFamily="2" charset="2"/>
              <a:buChar char="n"/>
            </a:pPr>
            <a:r>
              <a:rPr lang="it-IT" sz="1600" dirty="0"/>
              <a:t>La </a:t>
            </a:r>
            <a:r>
              <a:rPr lang="it-IT" sz="1600" b="1" dirty="0"/>
              <a:t>variolizzazione</a:t>
            </a:r>
            <a:r>
              <a:rPr lang="it-IT" sz="1600" dirty="0"/>
              <a:t> o </a:t>
            </a:r>
            <a:r>
              <a:rPr lang="it-IT" sz="1600" b="1" dirty="0"/>
              <a:t>vaiolizzazione</a:t>
            </a:r>
            <a:r>
              <a:rPr lang="it-IT" sz="1600" dirty="0"/>
              <a:t> era un metodo di protezione dal </a:t>
            </a:r>
            <a:r>
              <a:rPr lang="it-IT" sz="1600" dirty="0">
                <a:hlinkClick r:id="rId6" tooltip="Vaiolo"/>
              </a:rPr>
              <a:t>vaiolo</a:t>
            </a:r>
            <a:r>
              <a:rPr lang="it-IT" sz="1600" dirty="0"/>
              <a:t>, adoperato prima della </a:t>
            </a:r>
            <a:r>
              <a:rPr lang="it-IT" sz="1600" dirty="0">
                <a:hlinkClick r:id="rId7" tooltip="Vaccinazione"/>
              </a:rPr>
              <a:t>vaccinazione</a:t>
            </a:r>
            <a:r>
              <a:rPr lang="it-IT" sz="1600" dirty="0"/>
              <a:t> </a:t>
            </a:r>
            <a:r>
              <a:rPr lang="it-IT" sz="1600" dirty="0" err="1">
                <a:hlinkClick r:id="rId8" tooltip="Edward Jenner"/>
              </a:rPr>
              <a:t>jenneriana</a:t>
            </a:r>
            <a:r>
              <a:rPr lang="it-IT" sz="1600" dirty="0"/>
              <a:t>, consistente nell'inoculare, nel soggetto da immunizzare, del materiale prelevato da lesioni vaiolose o dalle croste di pazienti non gravi</a:t>
            </a:r>
          </a:p>
        </p:txBody>
      </p:sp>
      <p:pic>
        <p:nvPicPr>
          <p:cNvPr id="1026" name="Picture 2" descr="https://upload.wikimedia.org/wikipedia/commons/thumb/9/9d/Rahima_Banu.jpg/800px-Rahima_Banu.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84168" y="1830389"/>
            <a:ext cx="2952328" cy="45509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44624"/>
            <a:ext cx="6091238" cy="368325"/>
          </a:xfrm>
        </p:spPr>
        <p:txBody>
          <a:bodyPr/>
          <a:lstStyle/>
          <a:p>
            <a:pPr eaLnBrk="1" hangingPunct="1"/>
            <a:r>
              <a:rPr lang="it-IT" sz="3600" dirty="0" smtClean="0">
                <a:latin typeface="Arial" charset="0"/>
                <a:ea typeface="ＭＳ Ｐゴシック" pitchFamily="34" charset="-128"/>
                <a:cs typeface="Arial" charset="0"/>
              </a:rPr>
              <a:t>Edward Jenner</a:t>
            </a:r>
          </a:p>
        </p:txBody>
      </p:sp>
      <p:sp>
        <p:nvSpPr>
          <p:cNvPr id="35843" name="Rectangle 3"/>
          <p:cNvSpPr>
            <a:spLocks noGrp="1" noChangeArrowheads="1"/>
          </p:cNvSpPr>
          <p:nvPr>
            <p:ph type="body" idx="1"/>
          </p:nvPr>
        </p:nvSpPr>
        <p:spPr>
          <a:xfrm>
            <a:off x="39688" y="476672"/>
            <a:ext cx="6051550" cy="1440160"/>
          </a:xfrm>
        </p:spPr>
        <p:txBody>
          <a:bodyPr/>
          <a:lstStyle/>
          <a:p>
            <a:pPr eaLnBrk="1" hangingPunct="1">
              <a:lnSpc>
                <a:spcPct val="90000"/>
              </a:lnSpc>
              <a:buClr>
                <a:schemeClr val="folHlink"/>
              </a:buClr>
            </a:pPr>
            <a:r>
              <a:rPr lang="it-IT" sz="1700" dirty="0" smtClean="0">
                <a:latin typeface="Arial" charset="0"/>
                <a:ea typeface="ＭＳ Ｐゴシック" pitchFamily="34" charset="-128"/>
                <a:cs typeface="Arial" charset="0"/>
              </a:rPr>
              <a:t>Pietra miliare nella storia della vaccinazione fu la scoperta empirica effettuata da Jenner: </a:t>
            </a:r>
          </a:p>
          <a:p>
            <a:pPr lvl="1" eaLnBrk="1" hangingPunct="1">
              <a:lnSpc>
                <a:spcPct val="90000"/>
              </a:lnSpc>
            </a:pPr>
            <a:r>
              <a:rPr lang="it-IT" sz="1700" dirty="0" smtClean="0">
                <a:latin typeface="Arial" charset="0"/>
                <a:ea typeface="ＭＳ Ｐゴシック" pitchFamily="34" charset="-128"/>
                <a:cs typeface="Arial" charset="0"/>
              </a:rPr>
              <a:t>i mungitori infettati da una malattia pustolosa che colpiva le mucche (cow-</a:t>
            </a:r>
            <a:r>
              <a:rPr lang="it-IT" sz="1700" dirty="0" err="1" smtClean="0">
                <a:latin typeface="Arial" charset="0"/>
                <a:ea typeface="ＭＳ Ｐゴシック" pitchFamily="34" charset="-128"/>
                <a:cs typeface="Arial" charset="0"/>
              </a:rPr>
              <a:t>pox</a:t>
            </a:r>
            <a:r>
              <a:rPr lang="it-IT" sz="1700" dirty="0" smtClean="0">
                <a:latin typeface="Arial" charset="0"/>
                <a:ea typeface="ＭＳ Ｐゴシック" pitchFamily="34" charset="-128"/>
                <a:cs typeface="Arial" charset="0"/>
              </a:rPr>
              <a:t>) divenivano immuni al vaiolo umano (small-</a:t>
            </a:r>
            <a:r>
              <a:rPr lang="it-IT" sz="1700" dirty="0" err="1" smtClean="0">
                <a:latin typeface="Arial" charset="0"/>
                <a:ea typeface="ＭＳ Ｐゴシック" pitchFamily="34" charset="-128"/>
                <a:cs typeface="Arial" charset="0"/>
              </a:rPr>
              <a:t>pox</a:t>
            </a:r>
            <a:r>
              <a:rPr lang="it-IT" sz="1700" dirty="0" smtClean="0">
                <a:latin typeface="Arial" charset="0"/>
                <a:ea typeface="ＭＳ Ｐゴシック" pitchFamily="34" charset="-128"/>
                <a:cs typeface="Arial" charset="0"/>
              </a:rPr>
              <a:t>)</a:t>
            </a:r>
          </a:p>
          <a:p>
            <a:pPr eaLnBrk="1" hangingPunct="1">
              <a:lnSpc>
                <a:spcPct val="90000"/>
              </a:lnSpc>
            </a:pPr>
            <a:endParaRPr lang="it-IT" sz="2000" dirty="0" smtClean="0">
              <a:latin typeface="Arial" charset="0"/>
              <a:ea typeface="ＭＳ Ｐゴシック" pitchFamily="34" charset="-128"/>
              <a:cs typeface="Arial" charset="0"/>
            </a:endParaRPr>
          </a:p>
        </p:txBody>
      </p:sp>
      <p:pic>
        <p:nvPicPr>
          <p:cNvPr id="35844" name="Picture 5" descr="Figure 1."/>
          <p:cNvPicPr>
            <a:picLocks noChangeAspect="1" noChangeArrowheads="1"/>
          </p:cNvPicPr>
          <p:nvPr/>
        </p:nvPicPr>
        <p:blipFill>
          <a:blip r:embed="rId3" cstate="print"/>
          <a:srcRect/>
          <a:stretch>
            <a:fillRect/>
          </a:stretch>
        </p:blipFill>
        <p:spPr bwMode="auto">
          <a:xfrm>
            <a:off x="6694488" y="5054600"/>
            <a:ext cx="2112962" cy="1584325"/>
          </a:xfrm>
          <a:prstGeom prst="rect">
            <a:avLst/>
          </a:prstGeom>
          <a:noFill/>
          <a:ln w="9525">
            <a:noFill/>
            <a:miter lim="800000"/>
            <a:headEnd/>
            <a:tailEnd/>
          </a:ln>
        </p:spPr>
      </p:pic>
      <p:pic>
        <p:nvPicPr>
          <p:cNvPr id="35845" name="Picture 6" descr="0582461855"/>
          <p:cNvPicPr>
            <a:picLocks noChangeAspect="1" noChangeArrowheads="1"/>
          </p:cNvPicPr>
          <p:nvPr/>
        </p:nvPicPr>
        <p:blipFill>
          <a:blip r:embed="rId4" cstate="print"/>
          <a:srcRect/>
          <a:stretch>
            <a:fillRect/>
          </a:stretch>
        </p:blipFill>
        <p:spPr bwMode="auto">
          <a:xfrm>
            <a:off x="6964363" y="2540000"/>
            <a:ext cx="1782762" cy="2286000"/>
          </a:xfrm>
          <a:prstGeom prst="rect">
            <a:avLst/>
          </a:prstGeom>
          <a:noFill/>
          <a:ln w="9525">
            <a:noFill/>
            <a:miter lim="800000"/>
            <a:headEnd/>
            <a:tailEnd/>
          </a:ln>
        </p:spPr>
      </p:pic>
      <p:pic>
        <p:nvPicPr>
          <p:cNvPr id="35846" name="Picture 7" descr="jenner3"/>
          <p:cNvPicPr>
            <a:picLocks noChangeAspect="1" noChangeArrowheads="1"/>
          </p:cNvPicPr>
          <p:nvPr/>
        </p:nvPicPr>
        <p:blipFill>
          <a:blip r:embed="rId5" cstate="print"/>
          <a:srcRect/>
          <a:stretch>
            <a:fillRect/>
          </a:stretch>
        </p:blipFill>
        <p:spPr bwMode="auto">
          <a:xfrm>
            <a:off x="6911975" y="144463"/>
            <a:ext cx="1895475" cy="2097087"/>
          </a:xfrm>
          <a:prstGeom prst="rect">
            <a:avLst/>
          </a:prstGeom>
          <a:noFill/>
          <a:ln w="9525">
            <a:noFill/>
            <a:miter lim="800000"/>
            <a:headEnd/>
            <a:tailEnd/>
          </a:ln>
        </p:spPr>
      </p:pic>
      <p:sp>
        <p:nvSpPr>
          <p:cNvPr id="8" name="Rectangle 3"/>
          <p:cNvSpPr txBox="1">
            <a:spLocks noChangeArrowheads="1"/>
          </p:cNvSpPr>
          <p:nvPr/>
        </p:nvSpPr>
        <p:spPr bwMode="auto">
          <a:xfrm>
            <a:off x="39688" y="1916832"/>
            <a:ext cx="6654800" cy="3886200"/>
          </a:xfrm>
          <a:prstGeom prst="rect">
            <a:avLst/>
          </a:prstGeom>
          <a:noFill/>
          <a:ln w="9525">
            <a:noFill/>
            <a:miter lim="800000"/>
            <a:headEnd/>
            <a:tailEnd/>
          </a:ln>
        </p:spPr>
        <p:txBody>
          <a:bodyPr/>
          <a:lstStyle/>
          <a:p>
            <a:pPr marL="342900" indent="-342900" defTabSz="914400">
              <a:lnSpc>
                <a:spcPct val="80000"/>
              </a:lnSpc>
              <a:spcBef>
                <a:spcPct val="20000"/>
              </a:spcBef>
              <a:buClr>
                <a:schemeClr val="bg2"/>
              </a:buClr>
              <a:buSzPct val="75000"/>
              <a:buFont typeface="Wingdings" pitchFamily="-110" charset="2"/>
              <a:buChar char="n"/>
              <a:defRPr/>
            </a:pPr>
            <a:r>
              <a:rPr lang="it-IT" sz="1700" kern="0" dirty="0">
                <a:latin typeface="Arial"/>
                <a:ea typeface="ＭＳ Ｐゴシック" pitchFamily="-110" charset="-128"/>
                <a:cs typeface="Arial"/>
              </a:rPr>
              <a:t>Il 14 maggio 1796 Jenner vaccina il piccolo James </a:t>
            </a:r>
            <a:r>
              <a:rPr lang="it-IT" sz="1700" kern="0" dirty="0" err="1">
                <a:latin typeface="Arial"/>
                <a:ea typeface="ＭＳ Ｐゴシック" pitchFamily="-110" charset="-128"/>
                <a:cs typeface="Arial"/>
              </a:rPr>
              <a:t>Phipps</a:t>
            </a:r>
            <a:r>
              <a:rPr lang="it-IT" sz="1700" kern="0" dirty="0">
                <a:latin typeface="Arial"/>
                <a:ea typeface="ＭＳ Ｐゴシック" pitchFamily="-110" charset="-128"/>
                <a:cs typeface="Arial"/>
              </a:rPr>
              <a:t> (8 anni</a:t>
            </a:r>
            <a:r>
              <a:rPr lang="it-IT" sz="1700" kern="0" dirty="0" smtClean="0">
                <a:latin typeface="Arial"/>
                <a:ea typeface="ＭＳ Ｐゴシック" pitchFamily="-110" charset="-128"/>
                <a:cs typeface="Arial"/>
              </a:rPr>
              <a:t>), per scarificazione cutanea, </a:t>
            </a:r>
            <a:r>
              <a:rPr lang="it-IT" sz="1700" kern="0" dirty="0">
                <a:latin typeface="Arial"/>
                <a:ea typeface="ＭＳ Ｐゴシック" pitchFamily="-110" charset="-128"/>
                <a:cs typeface="Arial"/>
              </a:rPr>
              <a:t>con il pus prelevato da </a:t>
            </a:r>
            <a:r>
              <a:rPr lang="it-IT" sz="1700" kern="0" dirty="0" smtClean="0">
                <a:latin typeface="Arial"/>
                <a:ea typeface="ＭＳ Ｐゴシック" pitchFamily="-110" charset="-128"/>
                <a:cs typeface="Arial"/>
              </a:rPr>
              <a:t>una pustola di una </a:t>
            </a:r>
            <a:r>
              <a:rPr lang="it-IT" sz="1700" kern="0" dirty="0">
                <a:latin typeface="Arial"/>
                <a:ea typeface="ＭＳ Ｐゴシック" pitchFamily="-110" charset="-128"/>
                <a:cs typeface="Arial"/>
              </a:rPr>
              <a:t>lattaia infettata da </a:t>
            </a:r>
            <a:r>
              <a:rPr lang="it-IT" sz="1700" kern="0" dirty="0" smtClean="0">
                <a:latin typeface="Arial"/>
                <a:ea typeface="ＭＳ Ｐゴシック" pitchFamily="-110" charset="-128"/>
                <a:cs typeface="Arial"/>
              </a:rPr>
              <a:t>cow-</a:t>
            </a:r>
            <a:r>
              <a:rPr lang="it-IT" sz="1700" kern="0" dirty="0" err="1" smtClean="0">
                <a:latin typeface="Arial"/>
                <a:ea typeface="ＭＳ Ｐゴシック" pitchFamily="-110" charset="-128"/>
                <a:cs typeface="Arial"/>
              </a:rPr>
              <a:t>pox</a:t>
            </a:r>
            <a:r>
              <a:rPr lang="it-IT" sz="1700" kern="0" dirty="0" smtClean="0">
                <a:latin typeface="Arial"/>
                <a:ea typeface="ＭＳ Ｐゴシック" pitchFamily="-110" charset="-128"/>
                <a:cs typeface="Arial"/>
              </a:rPr>
              <a:t>. Nel bambino in seguito alla vaccinazione si verificarono solo due pustole nella sede di scarificazione. Dopo circa 2 mesi il  bambino fu infettato, per scarificazione cutanea, con il virus proveniente dalla pustola di un paziente ammalato di vaiolo umano ed il bambino non </a:t>
            </a:r>
            <a:r>
              <a:rPr lang="it-IT" sz="1700" kern="0" dirty="0">
                <a:latin typeface="Arial"/>
                <a:ea typeface="ＭＳ Ｐゴシック" pitchFamily="-110" charset="-128"/>
                <a:cs typeface="Arial"/>
              </a:rPr>
              <a:t>si ammalò.</a:t>
            </a:r>
          </a:p>
          <a:p>
            <a:pPr marL="342900" indent="-342900" defTabSz="914400">
              <a:lnSpc>
                <a:spcPct val="80000"/>
              </a:lnSpc>
              <a:spcBef>
                <a:spcPct val="20000"/>
              </a:spcBef>
              <a:buClr>
                <a:schemeClr val="bg2"/>
              </a:buClr>
              <a:buSzPct val="75000"/>
              <a:buFont typeface="Wingdings" pitchFamily="-110" charset="2"/>
              <a:buChar char="n"/>
              <a:defRPr/>
            </a:pPr>
            <a:endParaRPr lang="it-IT" sz="1700" kern="0" dirty="0">
              <a:latin typeface="Arial"/>
              <a:ea typeface="ＭＳ Ｐゴシック" pitchFamily="-110" charset="-128"/>
              <a:cs typeface="Arial"/>
            </a:endParaRPr>
          </a:p>
          <a:p>
            <a:pPr marL="342900" indent="-342900" defTabSz="914400">
              <a:lnSpc>
                <a:spcPct val="80000"/>
              </a:lnSpc>
              <a:spcBef>
                <a:spcPct val="20000"/>
              </a:spcBef>
              <a:buClr>
                <a:schemeClr val="bg2"/>
              </a:buClr>
              <a:buSzPct val="75000"/>
              <a:buFont typeface="Wingdings" pitchFamily="-110" charset="2"/>
              <a:buChar char="n"/>
              <a:defRPr/>
            </a:pPr>
            <a:r>
              <a:rPr lang="it-IT" sz="1700" kern="0" dirty="0">
                <a:latin typeface="Arial"/>
                <a:ea typeface="ＭＳ Ｐゴシック" pitchFamily="-110" charset="-128"/>
                <a:cs typeface="Arial"/>
              </a:rPr>
              <a:t>Alla fine del settecento si diffonde quindi la vaccinazione (</a:t>
            </a:r>
            <a:r>
              <a:rPr lang="it-IT" sz="1700" kern="0" dirty="0">
                <a:solidFill>
                  <a:srgbClr val="FF3300"/>
                </a:solidFill>
                <a:latin typeface="Arial"/>
                <a:ea typeface="ＭＳ Ｐゴシック" pitchFamily="-110" charset="-128"/>
                <a:cs typeface="Arial"/>
              </a:rPr>
              <a:t>inoculazione del vaiolo della vacca</a:t>
            </a:r>
            <a:r>
              <a:rPr lang="it-IT" sz="1700" kern="0" dirty="0">
                <a:latin typeface="Arial"/>
                <a:ea typeface="ＭＳ Ｐゴシック" pitchFamily="-110" charset="-128"/>
                <a:cs typeface="Arial"/>
              </a:rPr>
              <a:t>) molto meno pericolosi e con risultati esaltanti</a:t>
            </a:r>
          </a:p>
          <a:p>
            <a:pPr marL="342900" indent="-342900" defTabSz="914400">
              <a:lnSpc>
                <a:spcPct val="80000"/>
              </a:lnSpc>
              <a:spcBef>
                <a:spcPct val="20000"/>
              </a:spcBef>
              <a:buClr>
                <a:schemeClr val="bg2"/>
              </a:buClr>
              <a:buSzPct val="75000"/>
              <a:buFont typeface="Wingdings" pitchFamily="-110" charset="2"/>
              <a:buChar char="n"/>
              <a:defRPr/>
            </a:pPr>
            <a:endParaRPr lang="it-IT" sz="1700" kern="0" dirty="0">
              <a:latin typeface="Arial"/>
              <a:ea typeface="ＭＳ Ｐゴシック" pitchFamily="-110" charset="-128"/>
              <a:cs typeface="Arial"/>
            </a:endParaRPr>
          </a:p>
          <a:p>
            <a:pPr marL="342900" indent="-342900" defTabSz="914400">
              <a:lnSpc>
                <a:spcPct val="80000"/>
              </a:lnSpc>
              <a:spcBef>
                <a:spcPct val="20000"/>
              </a:spcBef>
              <a:buClr>
                <a:schemeClr val="bg2"/>
              </a:buClr>
              <a:buSzPct val="75000"/>
              <a:buFont typeface="Wingdings" pitchFamily="-110" charset="2"/>
              <a:buChar char="n"/>
              <a:defRPr/>
            </a:pPr>
            <a:r>
              <a:rPr lang="it-IT" sz="1700" kern="0" dirty="0">
                <a:latin typeface="Arial"/>
                <a:ea typeface="ＭＳ Ｐゴシック" pitchFamily="-110" charset="-128"/>
                <a:cs typeface="Arial"/>
              </a:rPr>
              <a:t>In Italia </a:t>
            </a:r>
            <a:r>
              <a:rPr lang="it-IT" sz="1700" kern="0" dirty="0" smtClean="0">
                <a:latin typeface="Arial"/>
                <a:ea typeface="ＭＳ Ｐゴシック" pitchFamily="-110" charset="-128"/>
                <a:cs typeface="Arial"/>
              </a:rPr>
              <a:t>la vaccinazione diviene </a:t>
            </a:r>
            <a:r>
              <a:rPr lang="it-IT" sz="1700" kern="0" dirty="0">
                <a:latin typeface="Arial"/>
                <a:ea typeface="ＭＳ Ｐゴシック" pitchFamily="-110" charset="-128"/>
                <a:cs typeface="Arial"/>
              </a:rPr>
              <a:t>obbligatoria nel 1888 fino al 1981</a:t>
            </a:r>
          </a:p>
        </p:txBody>
      </p:sp>
      <p:pic>
        <p:nvPicPr>
          <p:cNvPr id="35848" name="Picture 4" descr="&quot;Getting the jab.&quot; Jenner inoculates an 8 year old boy named&quot; James Phipps with cowpox. The boy will die of TB at 21. "/>
          <p:cNvPicPr>
            <a:picLocks noChangeAspect="1" noChangeArrowheads="1"/>
          </p:cNvPicPr>
          <p:nvPr/>
        </p:nvPicPr>
        <p:blipFill>
          <a:blip r:embed="rId6" cstate="print"/>
          <a:srcRect/>
          <a:stretch>
            <a:fillRect/>
          </a:stretch>
        </p:blipFill>
        <p:spPr bwMode="auto">
          <a:xfrm>
            <a:off x="496888" y="5291714"/>
            <a:ext cx="1866900" cy="1566285"/>
          </a:xfrm>
          <a:prstGeom prst="rect">
            <a:avLst/>
          </a:prstGeom>
          <a:noFill/>
          <a:ln w="9525">
            <a:noFill/>
            <a:miter lim="800000"/>
            <a:headEnd/>
            <a:tailEnd/>
          </a:ln>
        </p:spPr>
      </p:pic>
      <p:pic>
        <p:nvPicPr>
          <p:cNvPr id="35849" name="Picture 5" descr="vaiolo">
            <a:hlinkClick r:id="rId7"/>
          </p:cNvPr>
          <p:cNvPicPr>
            <a:picLocks noChangeAspect="1" noChangeArrowheads="1"/>
          </p:cNvPicPr>
          <p:nvPr/>
        </p:nvPicPr>
        <p:blipFill>
          <a:blip r:embed="rId8" cstate="print"/>
          <a:srcRect/>
          <a:stretch>
            <a:fillRect/>
          </a:stretch>
        </p:blipFill>
        <p:spPr bwMode="auto">
          <a:xfrm>
            <a:off x="2633663" y="5276850"/>
            <a:ext cx="1057275" cy="1520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31750" y="685800"/>
            <a:ext cx="7667625" cy="5997575"/>
          </a:xfrm>
        </p:spPr>
        <p:txBody>
          <a:bodyPr/>
          <a:lstStyle/>
          <a:p>
            <a:pPr eaLnBrk="1" hangingPunct="1">
              <a:lnSpc>
                <a:spcPct val="80000"/>
              </a:lnSpc>
            </a:pPr>
            <a:r>
              <a:rPr lang="it-IT" sz="2400" smtClean="0">
                <a:latin typeface="Arial" charset="0"/>
                <a:ea typeface="ＭＳ Ｐゴシック" pitchFamily="34" charset="-128"/>
                <a:cs typeface="Arial" charset="0"/>
              </a:rPr>
              <a:t>Il vaiolo resta l’unica malattia infettiva</a:t>
            </a:r>
          </a:p>
          <a:p>
            <a:pPr eaLnBrk="1" hangingPunct="1">
              <a:lnSpc>
                <a:spcPct val="80000"/>
              </a:lnSpc>
              <a:buFont typeface="Arial" charset="0"/>
              <a:buNone/>
            </a:pPr>
            <a:r>
              <a:rPr lang="it-IT" sz="2400" smtClean="0">
                <a:latin typeface="Arial" charset="0"/>
                <a:ea typeface="ＭＳ Ｐゴシック" pitchFamily="34" charset="-128"/>
                <a:cs typeface="Arial" charset="0"/>
              </a:rPr>
              <a:t>	eradicata per merito della vaccinazione</a:t>
            </a:r>
          </a:p>
          <a:p>
            <a:pPr eaLnBrk="1" hangingPunct="1">
              <a:lnSpc>
                <a:spcPct val="80000"/>
              </a:lnSpc>
            </a:pPr>
            <a:endParaRPr lang="it-IT" sz="2400" smtClean="0">
              <a:latin typeface="Arial" charset="0"/>
              <a:ea typeface="ＭＳ Ｐゴシック" pitchFamily="34" charset="-128"/>
              <a:cs typeface="Arial" charset="0"/>
            </a:endParaRPr>
          </a:p>
          <a:p>
            <a:pPr eaLnBrk="1" hangingPunct="1">
              <a:lnSpc>
                <a:spcPct val="80000"/>
              </a:lnSpc>
            </a:pPr>
            <a:r>
              <a:rPr lang="it-IT" sz="2400" smtClean="0">
                <a:latin typeface="Arial" charset="0"/>
                <a:ea typeface="ＭＳ Ｐゴシック" pitchFamily="34" charset="-128"/>
                <a:cs typeface="Arial" charset="0"/>
              </a:rPr>
              <a:t>Motivazioni</a:t>
            </a:r>
          </a:p>
          <a:p>
            <a:pPr lvl="1" eaLnBrk="1" hangingPunct="1">
              <a:lnSpc>
                <a:spcPct val="80000"/>
              </a:lnSpc>
            </a:pPr>
            <a:r>
              <a:rPr lang="it-IT" sz="2400" smtClean="0">
                <a:latin typeface="Arial" charset="0"/>
                <a:ea typeface="ＭＳ Ｐゴシック" pitchFamily="34" charset="-128"/>
                <a:cs typeface="Arial" charset="0"/>
              </a:rPr>
              <a:t>L’unico serbatoio è l’uomo</a:t>
            </a:r>
          </a:p>
          <a:p>
            <a:pPr lvl="1" eaLnBrk="1" hangingPunct="1">
              <a:lnSpc>
                <a:spcPct val="80000"/>
              </a:lnSpc>
            </a:pPr>
            <a:r>
              <a:rPr lang="it-IT" sz="2400" smtClean="0">
                <a:latin typeface="Arial" charset="0"/>
                <a:ea typeface="ＭＳ Ｐゴシック" pitchFamily="34" charset="-128"/>
                <a:cs typeface="Arial" charset="0"/>
              </a:rPr>
              <a:t>Esiste una forma clinica ben definita</a:t>
            </a:r>
          </a:p>
          <a:p>
            <a:pPr lvl="1" eaLnBrk="1" hangingPunct="1">
              <a:lnSpc>
                <a:spcPct val="80000"/>
              </a:lnSpc>
            </a:pPr>
            <a:r>
              <a:rPr lang="it-IT" sz="2400" smtClean="0">
                <a:latin typeface="Arial" charset="0"/>
                <a:ea typeface="ＭＳ Ｐゴシック" pitchFamily="34" charset="-128"/>
                <a:cs typeface="Arial" charset="0"/>
              </a:rPr>
              <a:t>Non vi sono forme asintomatiche</a:t>
            </a:r>
          </a:p>
          <a:p>
            <a:pPr eaLnBrk="1" hangingPunct="1">
              <a:lnSpc>
                <a:spcPct val="80000"/>
              </a:lnSpc>
            </a:pPr>
            <a:endParaRPr lang="it-IT" sz="2400" smtClean="0">
              <a:latin typeface="Arial" charset="0"/>
              <a:ea typeface="ＭＳ Ｐゴシック" pitchFamily="34" charset="-128"/>
              <a:cs typeface="Arial" charset="0"/>
            </a:endParaRPr>
          </a:p>
          <a:p>
            <a:pPr eaLnBrk="1" hangingPunct="1">
              <a:lnSpc>
                <a:spcPct val="80000"/>
              </a:lnSpc>
            </a:pPr>
            <a:r>
              <a:rPr lang="it-IT" sz="2400" smtClean="0">
                <a:latin typeface="Arial" charset="0"/>
                <a:ea typeface="ＭＳ Ｐゴシック" pitchFamily="34" charset="-128"/>
                <a:cs typeface="Arial" charset="0"/>
              </a:rPr>
              <a:t>Ultimo caso 26 ottobre 1977 a Merca (Somalia): </a:t>
            </a:r>
          </a:p>
          <a:p>
            <a:pPr eaLnBrk="1" hangingPunct="1">
              <a:lnSpc>
                <a:spcPct val="80000"/>
              </a:lnSpc>
              <a:buFont typeface="Arial" charset="0"/>
              <a:buNone/>
            </a:pPr>
            <a:r>
              <a:rPr lang="it-IT" sz="2400" smtClean="0">
                <a:latin typeface="Arial" charset="0"/>
                <a:ea typeface="ＭＳ Ｐゴシック" pitchFamily="34" charset="-128"/>
                <a:cs typeface="Arial" charset="0"/>
              </a:rPr>
              <a:t>	Alì Maow Maalin</a:t>
            </a:r>
          </a:p>
          <a:p>
            <a:pPr eaLnBrk="1" hangingPunct="1">
              <a:lnSpc>
                <a:spcPct val="80000"/>
              </a:lnSpc>
            </a:pPr>
            <a:endParaRPr lang="it-IT" sz="2400" smtClean="0">
              <a:latin typeface="Arial" charset="0"/>
              <a:ea typeface="ＭＳ Ｐゴシック" pitchFamily="34" charset="-128"/>
              <a:cs typeface="Arial" charset="0"/>
            </a:endParaRPr>
          </a:p>
          <a:p>
            <a:pPr eaLnBrk="1" hangingPunct="1">
              <a:lnSpc>
                <a:spcPct val="80000"/>
              </a:lnSpc>
            </a:pPr>
            <a:r>
              <a:rPr lang="it-IT" sz="2400" smtClean="0">
                <a:latin typeface="Arial" charset="0"/>
                <a:ea typeface="ＭＳ Ｐゴシック" pitchFamily="34" charset="-128"/>
                <a:cs typeface="Arial" charset="0"/>
              </a:rPr>
              <a:t>Attualmente esistono ufficialmente solo due ceppi conservati ad Atlanta (USA) ed a Koltsovo (Russia)</a:t>
            </a:r>
          </a:p>
          <a:p>
            <a:pPr eaLnBrk="1" hangingPunct="1">
              <a:lnSpc>
                <a:spcPct val="80000"/>
              </a:lnSpc>
            </a:pPr>
            <a:endParaRPr lang="it-IT" sz="2400" smtClean="0">
              <a:latin typeface="Arial" charset="0"/>
              <a:ea typeface="ＭＳ Ｐゴシック" pitchFamily="34" charset="-128"/>
              <a:cs typeface="Arial" charset="0"/>
            </a:endParaRPr>
          </a:p>
          <a:p>
            <a:pPr eaLnBrk="1" hangingPunct="1">
              <a:lnSpc>
                <a:spcPct val="80000"/>
              </a:lnSpc>
            </a:pPr>
            <a:r>
              <a:rPr lang="it-IT" sz="2400" smtClean="0">
                <a:latin typeface="Arial" charset="0"/>
                <a:ea typeface="ＭＳ Ｐゴシック" pitchFamily="34" charset="-128"/>
                <a:cs typeface="Arial" charset="0"/>
              </a:rPr>
              <a:t>In Italia la vaccinazione è stata sospesa nel 1977 </a:t>
            </a:r>
          </a:p>
          <a:p>
            <a:pPr eaLnBrk="1" hangingPunct="1">
              <a:lnSpc>
                <a:spcPct val="80000"/>
              </a:lnSpc>
              <a:buFont typeface="Arial" charset="0"/>
              <a:buNone/>
            </a:pPr>
            <a:r>
              <a:rPr lang="it-IT" sz="2400" smtClean="0">
                <a:latin typeface="Arial" charset="0"/>
                <a:ea typeface="ＭＳ Ｐゴシック" pitchFamily="34" charset="-128"/>
                <a:cs typeface="Arial" charset="0"/>
              </a:rPr>
              <a:t>	e abrogata nel 1981</a:t>
            </a:r>
          </a:p>
          <a:p>
            <a:pPr eaLnBrk="1" hangingPunct="1">
              <a:lnSpc>
                <a:spcPct val="80000"/>
              </a:lnSpc>
            </a:pPr>
            <a:endParaRPr lang="it-IT" sz="2800" smtClean="0">
              <a:ea typeface="ＭＳ Ｐゴシック" pitchFamily="34" charset="-128"/>
            </a:endParaRPr>
          </a:p>
          <a:p>
            <a:pPr eaLnBrk="1" hangingPunct="1">
              <a:lnSpc>
                <a:spcPct val="80000"/>
              </a:lnSpc>
            </a:pPr>
            <a:endParaRPr lang="it-IT" sz="2800" smtClean="0">
              <a:ea typeface="ＭＳ Ｐゴシック" pitchFamily="34" charset="-128"/>
            </a:endParaRPr>
          </a:p>
          <a:p>
            <a:pPr eaLnBrk="1" hangingPunct="1">
              <a:lnSpc>
                <a:spcPct val="80000"/>
              </a:lnSpc>
            </a:pPr>
            <a:endParaRPr lang="it-IT" sz="3000" smtClean="0">
              <a:ea typeface="ＭＳ Ｐゴシック" pitchFamily="34" charset="-128"/>
            </a:endParaRPr>
          </a:p>
          <a:p>
            <a:pPr eaLnBrk="1" hangingPunct="1">
              <a:lnSpc>
                <a:spcPct val="80000"/>
              </a:lnSpc>
            </a:pPr>
            <a:endParaRPr lang="it-IT" sz="3000" smtClean="0">
              <a:ea typeface="ＭＳ Ｐゴシック" pitchFamily="34" charset="-128"/>
            </a:endParaRPr>
          </a:p>
          <a:p>
            <a:pPr eaLnBrk="1" hangingPunct="1">
              <a:lnSpc>
                <a:spcPct val="80000"/>
              </a:lnSpc>
            </a:pPr>
            <a:endParaRPr lang="it-IT" sz="3000" smtClean="0">
              <a:ea typeface="ＭＳ Ｐゴシック" pitchFamily="34" charset="-128"/>
            </a:endParaRPr>
          </a:p>
        </p:txBody>
      </p:sp>
      <p:pic>
        <p:nvPicPr>
          <p:cNvPr id="33795" name="Picture 4"/>
          <p:cNvPicPr>
            <a:picLocks noChangeAspect="1" noChangeArrowheads="1"/>
          </p:cNvPicPr>
          <p:nvPr/>
        </p:nvPicPr>
        <p:blipFill>
          <a:blip r:embed="rId3" cstate="print"/>
          <a:srcRect/>
          <a:stretch>
            <a:fillRect/>
          </a:stretch>
        </p:blipFill>
        <p:spPr bwMode="auto">
          <a:xfrm>
            <a:off x="5906249" y="536575"/>
            <a:ext cx="3130247" cy="21723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63688" y="467767"/>
            <a:ext cx="3293864" cy="1089025"/>
          </a:xfrm>
        </p:spPr>
        <p:txBody>
          <a:bodyPr/>
          <a:lstStyle/>
          <a:p>
            <a:pPr eaLnBrk="1" hangingPunct="1"/>
            <a:r>
              <a:rPr lang="it-IT" sz="3600" b="1" dirty="0" smtClean="0">
                <a:latin typeface="Arial" charset="0"/>
                <a:ea typeface="ＭＳ Ｐゴシック" pitchFamily="34" charset="-128"/>
                <a:cs typeface="Arial" charset="0"/>
              </a:rPr>
              <a:t>Rivoluzione </a:t>
            </a:r>
            <a:r>
              <a:rPr lang="it-IT" sz="3600" b="1" dirty="0" err="1" smtClean="0">
                <a:latin typeface="Arial" charset="0"/>
                <a:ea typeface="ＭＳ Ｐゴシック" pitchFamily="34" charset="-128"/>
                <a:cs typeface="Arial" charset="0"/>
              </a:rPr>
              <a:t>Pasteuriana</a:t>
            </a:r>
            <a:r>
              <a:rPr lang="it-IT" sz="3600" b="1" dirty="0" smtClean="0">
                <a:latin typeface="Arial" charset="0"/>
                <a:ea typeface="ＭＳ Ｐゴシック" pitchFamily="34" charset="-128"/>
                <a:cs typeface="Arial" charset="0"/>
              </a:rPr>
              <a:t/>
            </a:r>
            <a:br>
              <a:rPr lang="it-IT" sz="3600" b="1" dirty="0" smtClean="0">
                <a:latin typeface="Arial" charset="0"/>
                <a:ea typeface="ＭＳ Ｐゴシック" pitchFamily="34" charset="-128"/>
                <a:cs typeface="Arial" charset="0"/>
              </a:rPr>
            </a:br>
            <a:r>
              <a:rPr lang="it-IT" sz="2000" b="1" dirty="0" smtClean="0">
                <a:latin typeface="Arial" charset="0"/>
                <a:ea typeface="ＭＳ Ｐゴシック" pitchFamily="34" charset="-128"/>
                <a:cs typeface="Arial" charset="0"/>
              </a:rPr>
              <a:t>1822-1895</a:t>
            </a:r>
            <a:r>
              <a:rPr lang="it-IT" sz="4000" b="1" dirty="0" smtClean="0">
                <a:latin typeface="Arial" charset="0"/>
                <a:ea typeface="ＭＳ Ｐゴシック" pitchFamily="34" charset="-128"/>
                <a:cs typeface="Arial" charset="0"/>
              </a:rPr>
              <a:t/>
            </a:r>
            <a:br>
              <a:rPr lang="it-IT" sz="4000" b="1" dirty="0" smtClean="0">
                <a:latin typeface="Arial" charset="0"/>
                <a:ea typeface="ＭＳ Ｐゴシック" pitchFamily="34" charset="-128"/>
                <a:cs typeface="Arial" charset="0"/>
              </a:rPr>
            </a:br>
            <a:r>
              <a:rPr lang="it-IT" sz="1800" b="1" dirty="0" smtClean="0">
                <a:latin typeface="Arial" charset="0"/>
                <a:ea typeface="ＭＳ Ｐゴシック" pitchFamily="34" charset="-128"/>
                <a:cs typeface="Arial" charset="0"/>
              </a:rPr>
              <a:t> -</a:t>
            </a:r>
            <a:r>
              <a:rPr lang="it-IT" sz="1800" b="1" dirty="0" smtClean="0">
                <a:solidFill>
                  <a:srgbClr val="FF0000"/>
                </a:solidFill>
                <a:latin typeface="Arial" charset="0"/>
                <a:ea typeface="ＭＳ Ｐゴシック" pitchFamily="34" charset="-128"/>
                <a:cs typeface="Arial" charset="0"/>
              </a:rPr>
              <a:t>attenuazione del patogeno </a:t>
            </a:r>
            <a:r>
              <a:rPr lang="it-IT" sz="1800" b="1" dirty="0" smtClean="0">
                <a:latin typeface="Arial" charset="0"/>
                <a:ea typeface="ＭＳ Ｐゴシック" pitchFamily="34" charset="-128"/>
                <a:cs typeface="Arial" charset="0"/>
              </a:rPr>
              <a:t>-</a:t>
            </a:r>
            <a:endParaRPr lang="it-IT" sz="4000" b="1" dirty="0" smtClean="0">
              <a:latin typeface="Arial" charset="0"/>
              <a:ea typeface="ＭＳ Ｐゴシック" pitchFamily="34" charset="-128"/>
              <a:cs typeface="Arial" charset="0"/>
            </a:endParaRPr>
          </a:p>
        </p:txBody>
      </p:sp>
      <p:sp>
        <p:nvSpPr>
          <p:cNvPr id="36867" name="Rectangle 3"/>
          <p:cNvSpPr>
            <a:spLocks noGrp="1" noChangeArrowheads="1"/>
          </p:cNvSpPr>
          <p:nvPr>
            <p:ph type="body" idx="1"/>
          </p:nvPr>
        </p:nvSpPr>
        <p:spPr>
          <a:xfrm>
            <a:off x="323528" y="2217738"/>
            <a:ext cx="4499223" cy="3643312"/>
          </a:xfrm>
        </p:spPr>
        <p:txBody>
          <a:bodyPr/>
          <a:lstStyle/>
          <a:p>
            <a:pPr algn="just" eaLnBrk="1" hangingPunct="1">
              <a:lnSpc>
                <a:spcPct val="90000"/>
              </a:lnSpc>
            </a:pPr>
            <a:r>
              <a:rPr lang="it-IT" sz="2000" dirty="0" smtClean="0">
                <a:latin typeface="Arial" charset="0"/>
                <a:ea typeface="ＭＳ Ｐゴシック" pitchFamily="34" charset="-128"/>
                <a:cs typeface="Arial" charset="0"/>
              </a:rPr>
              <a:t>La storia racconta che la scoperta avvenne casualmente quando gli allievi di Pasteur lasciarono casualmente invecchiare delle culture di </a:t>
            </a:r>
            <a:r>
              <a:rPr lang="it-IT" sz="2000" i="1" dirty="0" err="1" smtClean="0">
                <a:latin typeface="Arial" charset="0"/>
                <a:ea typeface="ＭＳ Ｐゴシック" pitchFamily="34" charset="-128"/>
                <a:cs typeface="Arial" charset="0"/>
              </a:rPr>
              <a:t>Pasturella</a:t>
            </a:r>
            <a:r>
              <a:rPr lang="it-IT" sz="2000" i="1" dirty="0" smtClean="0">
                <a:latin typeface="Arial" charset="0"/>
                <a:ea typeface="ＭＳ Ｐゴシック" pitchFamily="34" charset="-128"/>
                <a:cs typeface="Arial" charset="0"/>
              </a:rPr>
              <a:t> </a:t>
            </a:r>
            <a:r>
              <a:rPr lang="it-IT" sz="2000" i="1" dirty="0" err="1" smtClean="0">
                <a:latin typeface="Arial" charset="0"/>
                <a:ea typeface="ＭＳ Ｐゴシック" pitchFamily="34" charset="-128"/>
                <a:cs typeface="Arial" charset="0"/>
              </a:rPr>
              <a:t>multocida</a:t>
            </a:r>
            <a:r>
              <a:rPr lang="it-IT" sz="2000" dirty="0" smtClean="0">
                <a:latin typeface="Arial" charset="0"/>
                <a:ea typeface="ＭＳ Ｐゴシック" pitchFamily="34" charset="-128"/>
                <a:cs typeface="Arial" charset="0"/>
              </a:rPr>
              <a:t> (colera dei polli). I polli successivamente inoculati non svilupparono la malattia.</a:t>
            </a:r>
          </a:p>
          <a:p>
            <a:pPr algn="just" eaLnBrk="1" hangingPunct="1">
              <a:lnSpc>
                <a:spcPct val="90000"/>
              </a:lnSpc>
            </a:pPr>
            <a:endParaRPr lang="it-IT" sz="2000" dirty="0" smtClean="0">
              <a:latin typeface="Arial" charset="0"/>
              <a:ea typeface="ＭＳ Ｐゴシック" pitchFamily="34" charset="-128"/>
              <a:cs typeface="Arial" charset="0"/>
            </a:endParaRPr>
          </a:p>
          <a:p>
            <a:pPr algn="just" eaLnBrk="1" hangingPunct="1">
              <a:lnSpc>
                <a:spcPct val="90000"/>
              </a:lnSpc>
            </a:pPr>
            <a:r>
              <a:rPr lang="it-IT" sz="2000" dirty="0" smtClean="0">
                <a:latin typeface="Arial" charset="0"/>
                <a:ea typeface="ＭＳ Ｐゴシック" pitchFamily="34" charset="-128"/>
                <a:cs typeface="Arial" charset="0"/>
              </a:rPr>
              <a:t>Iniziarono così i successivi studi sperimentali che permisero di arrivare alle prime attenuazioni della virulenza dei germi</a:t>
            </a:r>
          </a:p>
        </p:txBody>
      </p:sp>
      <p:pic>
        <p:nvPicPr>
          <p:cNvPr id="36868" name="Picture 4" descr="pasteur"/>
          <p:cNvPicPr>
            <a:picLocks noChangeAspect="1" noChangeArrowheads="1"/>
          </p:cNvPicPr>
          <p:nvPr/>
        </p:nvPicPr>
        <p:blipFill>
          <a:blip r:embed="rId3" cstate="print"/>
          <a:srcRect/>
          <a:stretch>
            <a:fillRect/>
          </a:stretch>
        </p:blipFill>
        <p:spPr bwMode="auto">
          <a:xfrm>
            <a:off x="373063" y="165100"/>
            <a:ext cx="1236662" cy="1646238"/>
          </a:xfrm>
          <a:prstGeom prst="rect">
            <a:avLst/>
          </a:prstGeom>
          <a:noFill/>
          <a:ln w="9525">
            <a:noFill/>
            <a:miter lim="800000"/>
            <a:headEnd/>
            <a:tailEnd/>
          </a:ln>
        </p:spPr>
      </p:pic>
      <p:pic>
        <p:nvPicPr>
          <p:cNvPr id="5" name="Picture 3"/>
          <p:cNvPicPr>
            <a:picLocks noChangeAspect="1"/>
          </p:cNvPicPr>
          <p:nvPr/>
        </p:nvPicPr>
        <p:blipFill>
          <a:blip r:embed="rId4" cstate="print"/>
          <a:srcRect l="49322" t="1578" r="2530" b="2188"/>
          <a:stretch>
            <a:fillRect/>
          </a:stretch>
        </p:blipFill>
        <p:spPr bwMode="auto">
          <a:xfrm>
            <a:off x="5148064" y="548680"/>
            <a:ext cx="3744416" cy="5570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2327275" y="1443038"/>
            <a:ext cx="6286500" cy="4776787"/>
          </a:xfrm>
        </p:spPr>
        <p:txBody>
          <a:bodyPr/>
          <a:lstStyle/>
          <a:p>
            <a:pPr algn="just" eaLnBrk="1" hangingPunct="1">
              <a:lnSpc>
                <a:spcPct val="80000"/>
              </a:lnSpc>
            </a:pPr>
            <a:r>
              <a:rPr lang="it-IT" sz="2000" dirty="0" smtClean="0">
                <a:latin typeface="Arial" charset="0"/>
                <a:ea typeface="ＭＳ Ｐゴシック" pitchFamily="34" charset="-128"/>
                <a:cs typeface="Arial" charset="0"/>
              </a:rPr>
              <a:t>Le ricerche continuarono con l’attenuazione degli agenti del </a:t>
            </a:r>
            <a:r>
              <a:rPr lang="it-IT" sz="2000" b="1" dirty="0" smtClean="0">
                <a:solidFill>
                  <a:srgbClr val="FF3300"/>
                </a:solidFill>
                <a:latin typeface="Arial" charset="0"/>
                <a:ea typeface="ＭＳ Ｐゴシック" pitchFamily="34" charset="-128"/>
                <a:cs typeface="Arial" charset="0"/>
              </a:rPr>
              <a:t>carbonchio</a:t>
            </a:r>
            <a:r>
              <a:rPr lang="it-IT" sz="2000" dirty="0" smtClean="0">
                <a:latin typeface="Arial" charset="0"/>
                <a:ea typeface="ＭＳ Ｐゴシック" pitchFamily="34" charset="-128"/>
                <a:cs typeface="Arial" charset="0"/>
              </a:rPr>
              <a:t> e della </a:t>
            </a:r>
            <a:r>
              <a:rPr lang="it-IT" sz="2000" b="1" dirty="0" smtClean="0">
                <a:solidFill>
                  <a:srgbClr val="FF3300"/>
                </a:solidFill>
                <a:latin typeface="Arial" charset="0"/>
                <a:ea typeface="ＭＳ Ｐゴシック" pitchFamily="34" charset="-128"/>
                <a:cs typeface="Arial" charset="0"/>
              </a:rPr>
              <a:t>rabbia </a:t>
            </a:r>
            <a:r>
              <a:rPr lang="it-IT" sz="2000" dirty="0" smtClean="0">
                <a:latin typeface="Arial" charset="0"/>
                <a:ea typeface="ＭＳ Ｐゴシック" pitchFamily="34" charset="-128"/>
                <a:cs typeface="Arial" charset="0"/>
              </a:rPr>
              <a:t>che iniziarono ad essere utilizzati negli animali</a:t>
            </a:r>
          </a:p>
          <a:p>
            <a:pPr algn="just" eaLnBrk="1" hangingPunct="1">
              <a:lnSpc>
                <a:spcPct val="80000"/>
              </a:lnSpc>
              <a:buFont typeface="Arial" charset="0"/>
              <a:buNone/>
            </a:pPr>
            <a:endParaRPr lang="it-IT" sz="2000" dirty="0" smtClean="0">
              <a:latin typeface="Arial" charset="0"/>
              <a:ea typeface="ＭＳ Ｐゴシック" pitchFamily="34" charset="-128"/>
              <a:cs typeface="Arial" charset="0"/>
            </a:endParaRPr>
          </a:p>
          <a:p>
            <a:pPr algn="just" eaLnBrk="1" hangingPunct="1">
              <a:lnSpc>
                <a:spcPct val="80000"/>
              </a:lnSpc>
            </a:pPr>
            <a:r>
              <a:rPr lang="it-IT" sz="2000" dirty="0" smtClean="0">
                <a:latin typeface="Arial" charset="0"/>
                <a:ea typeface="ＭＳ Ｐゴシック" pitchFamily="34" charset="-128"/>
                <a:cs typeface="Arial" charset="0"/>
              </a:rPr>
              <a:t>È proprio gli studi sulla rabbia che permisero a Pasteur di sviluppare un vaccino per l’uomo</a:t>
            </a:r>
          </a:p>
          <a:p>
            <a:pPr algn="just" eaLnBrk="1" hangingPunct="1">
              <a:lnSpc>
                <a:spcPct val="80000"/>
              </a:lnSpc>
            </a:pPr>
            <a:endParaRPr lang="it-IT" sz="2000" dirty="0" smtClean="0">
              <a:latin typeface="Arial" charset="0"/>
              <a:ea typeface="ＭＳ Ｐゴシック" pitchFamily="34" charset="-128"/>
              <a:cs typeface="Arial" charset="0"/>
            </a:endParaRPr>
          </a:p>
          <a:p>
            <a:pPr lvl="1" algn="just" eaLnBrk="1" hangingPunct="1">
              <a:lnSpc>
                <a:spcPct val="80000"/>
              </a:lnSpc>
            </a:pPr>
            <a:r>
              <a:rPr lang="it-IT" sz="1800" dirty="0" smtClean="0">
                <a:latin typeface="Arial" charset="0"/>
                <a:ea typeface="ＭＳ Ｐゴシック" pitchFamily="34" charset="-128"/>
                <a:cs typeface="Arial" charset="0"/>
              </a:rPr>
              <a:t>Il </a:t>
            </a:r>
            <a:r>
              <a:rPr lang="it-IT" sz="1800" b="1" dirty="0" smtClean="0">
                <a:solidFill>
                  <a:srgbClr val="FF3300"/>
                </a:solidFill>
                <a:latin typeface="Arial" charset="0"/>
                <a:ea typeface="ＭＳ Ｐゴシック" pitchFamily="34" charset="-128"/>
                <a:cs typeface="Arial" charset="0"/>
              </a:rPr>
              <a:t>6 luglio 1885 Joseph </a:t>
            </a:r>
            <a:r>
              <a:rPr lang="it-IT" sz="1800" b="1" dirty="0" err="1" smtClean="0">
                <a:solidFill>
                  <a:srgbClr val="FF3300"/>
                </a:solidFill>
                <a:latin typeface="Arial" charset="0"/>
                <a:ea typeface="ＭＳ Ｐゴシック" pitchFamily="34" charset="-128"/>
                <a:cs typeface="Arial" charset="0"/>
              </a:rPr>
              <a:t>Meister</a:t>
            </a:r>
            <a:r>
              <a:rPr lang="it-IT" sz="1800" dirty="0" smtClean="0">
                <a:latin typeface="Arial" charset="0"/>
                <a:ea typeface="ＭＳ Ｐゴシック" pitchFamily="34" charset="-128"/>
                <a:cs typeface="Arial" charset="0"/>
              </a:rPr>
              <a:t>, morsicato da un cane rabbioso, viene vaccinato con una sospensione  di cervello di coniglio ucciso da virus rabbico passato serialmente in cervello di coniglio (virus “fisso”) che a differenza del virus selvatico (virus “da strada) risulta meno </a:t>
            </a:r>
            <a:r>
              <a:rPr lang="it-IT" sz="1800" dirty="0" err="1" smtClean="0">
                <a:latin typeface="Arial" charset="0"/>
                <a:ea typeface="ＭＳ Ｐゴシック" pitchFamily="34" charset="-128"/>
                <a:cs typeface="Arial" charset="0"/>
              </a:rPr>
              <a:t>neurovirulento</a:t>
            </a:r>
            <a:r>
              <a:rPr lang="it-IT" sz="1800" dirty="0" smtClean="0">
                <a:latin typeface="Arial" charset="0"/>
                <a:ea typeface="ＭＳ Ｐゴシック" pitchFamily="34" charset="-128"/>
                <a:cs typeface="Arial" charset="0"/>
              </a:rPr>
              <a:t> quando viene somministrato per via sottocutanea.</a:t>
            </a:r>
          </a:p>
          <a:p>
            <a:pPr lvl="1" algn="just" eaLnBrk="1" hangingPunct="1">
              <a:lnSpc>
                <a:spcPct val="80000"/>
              </a:lnSpc>
            </a:pPr>
            <a:r>
              <a:rPr lang="it-IT" sz="1800" dirty="0" smtClean="0">
                <a:latin typeface="Arial" charset="0"/>
                <a:ea typeface="ＭＳ Ｐゴシック" pitchFamily="34" charset="-128"/>
                <a:cs typeface="Arial" charset="0"/>
              </a:rPr>
              <a:t>Successivamente salvò anche 15 </a:t>
            </a:r>
            <a:r>
              <a:rPr lang="it-IT" sz="1800" dirty="0" err="1" smtClean="0">
                <a:latin typeface="Arial" charset="0"/>
                <a:ea typeface="ＭＳ Ｐゴシック" pitchFamily="34" charset="-128"/>
                <a:cs typeface="Arial" charset="0"/>
              </a:rPr>
              <a:t>Mugiki</a:t>
            </a:r>
            <a:r>
              <a:rPr lang="it-IT" sz="1800" dirty="0" smtClean="0">
                <a:latin typeface="Arial" charset="0"/>
                <a:ea typeface="ＭＳ Ｐゴシック" pitchFamily="34" charset="-128"/>
                <a:cs typeface="Arial" charset="0"/>
              </a:rPr>
              <a:t> (contadini russi) e lo Zar fece una donazione di 100.000 franchi che permisero la costruzione di quello che è l’attuale Istituto Pasteur (14/11/1888)</a:t>
            </a:r>
          </a:p>
        </p:txBody>
      </p:sp>
      <p:pic>
        <p:nvPicPr>
          <p:cNvPr id="38915" name="Picture 3" descr="Figura 1. Joseph Meister, que había sido mordido por un perro rabioso, es vacunado por un ayudante de Pasteur, situado en segundo término con aspecto preocupado. Roger Viollet transmite en su dibujo muy intencionadamente la atención social existente."/>
          <p:cNvPicPr>
            <a:picLocks noChangeAspect="1" noChangeArrowheads="1"/>
          </p:cNvPicPr>
          <p:nvPr/>
        </p:nvPicPr>
        <p:blipFill>
          <a:blip r:embed="rId3" cstate="print"/>
          <a:srcRect/>
          <a:stretch>
            <a:fillRect/>
          </a:stretch>
        </p:blipFill>
        <p:spPr bwMode="auto">
          <a:xfrm>
            <a:off x="319088" y="2692400"/>
            <a:ext cx="1797050" cy="1820863"/>
          </a:xfrm>
          <a:prstGeom prst="rect">
            <a:avLst/>
          </a:prstGeom>
          <a:noFill/>
          <a:ln w="9525">
            <a:noFill/>
            <a:miter lim="800000"/>
            <a:headEnd/>
            <a:tailEnd/>
          </a:ln>
        </p:spPr>
      </p:pic>
      <p:pic>
        <p:nvPicPr>
          <p:cNvPr id="38916" name="Picture 4" descr="rabdovirus"/>
          <p:cNvPicPr>
            <a:picLocks noChangeAspect="1" noChangeArrowheads="1"/>
          </p:cNvPicPr>
          <p:nvPr/>
        </p:nvPicPr>
        <p:blipFill>
          <a:blip r:embed="rId4" cstate="print"/>
          <a:srcRect/>
          <a:stretch>
            <a:fillRect/>
          </a:stretch>
        </p:blipFill>
        <p:spPr bwMode="auto">
          <a:xfrm>
            <a:off x="444500" y="1360488"/>
            <a:ext cx="1350963" cy="857250"/>
          </a:xfrm>
          <a:prstGeom prst="rect">
            <a:avLst/>
          </a:prstGeom>
          <a:noFill/>
          <a:ln w="9525">
            <a:noFill/>
            <a:miter lim="800000"/>
            <a:headEnd/>
            <a:tailEnd/>
          </a:ln>
        </p:spPr>
      </p:pic>
      <p:pic>
        <p:nvPicPr>
          <p:cNvPr id="38917" name="Picture 6" descr="ImageServlet?imageCode=228&amp;codeSite=AVPI_US"/>
          <p:cNvPicPr>
            <a:picLocks noChangeAspect="1" noChangeArrowheads="1"/>
          </p:cNvPicPr>
          <p:nvPr/>
        </p:nvPicPr>
        <p:blipFill>
          <a:blip r:embed="rId5" cstate="print"/>
          <a:srcRect/>
          <a:stretch>
            <a:fillRect/>
          </a:stretch>
        </p:blipFill>
        <p:spPr bwMode="auto">
          <a:xfrm>
            <a:off x="300038" y="4918075"/>
            <a:ext cx="2606675" cy="1096963"/>
          </a:xfrm>
          <a:prstGeom prst="rect">
            <a:avLst/>
          </a:prstGeom>
          <a:noFill/>
          <a:ln w="9525">
            <a:noFill/>
            <a:miter lim="800000"/>
            <a:headEnd/>
            <a:tailEnd/>
          </a:ln>
        </p:spPr>
      </p:pic>
      <p:sp>
        <p:nvSpPr>
          <p:cNvPr id="38918" name="Rectangle 7"/>
          <p:cNvSpPr>
            <a:spLocks noGrp="1" noChangeArrowheads="1"/>
          </p:cNvSpPr>
          <p:nvPr>
            <p:ph type="title"/>
          </p:nvPr>
        </p:nvSpPr>
        <p:spPr>
          <a:xfrm>
            <a:off x="604838" y="457200"/>
            <a:ext cx="8081962" cy="655638"/>
          </a:xfrm>
        </p:spPr>
        <p:txBody>
          <a:bodyPr/>
          <a:lstStyle/>
          <a:p>
            <a:pPr eaLnBrk="1" hangingPunct="1"/>
            <a:r>
              <a:rPr lang="it-IT" sz="4000" dirty="0" smtClean="0">
                <a:latin typeface="Arial" charset="0"/>
                <a:ea typeface="ＭＳ Ｐゴシック" pitchFamily="34" charset="-128"/>
                <a:cs typeface="Arial" charset="0"/>
              </a:rPr>
              <a:t>Fondazione dell’Istituto Pasteur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6095</TotalTime>
  <Words>1244</Words>
  <Application>Microsoft Office PowerPoint</Application>
  <PresentationFormat>Presentazione su schermo (4:3)</PresentationFormat>
  <Paragraphs>127</Paragraphs>
  <Slides>19</Slides>
  <Notes>6</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19</vt:i4>
      </vt:variant>
    </vt:vector>
  </HeadingPairs>
  <TitlesOfParts>
    <vt:vector size="25" baseType="lpstr">
      <vt:lpstr>ＭＳ Ｐゴシック</vt:lpstr>
      <vt:lpstr>Arial</vt:lpstr>
      <vt:lpstr>Calibri</vt:lpstr>
      <vt:lpstr>Times New Roman</vt:lpstr>
      <vt:lpstr>Wingdings</vt:lpstr>
      <vt:lpstr>Struttura predefinita</vt:lpstr>
      <vt:lpstr>VACCINAZIONE</vt:lpstr>
      <vt:lpstr>La vaccinazione</vt:lpstr>
      <vt:lpstr>Obiettivi di un intervento di vaccinazione</vt:lpstr>
      <vt:lpstr>Presentazione standard di PowerPoint</vt:lpstr>
      <vt:lpstr> UN PO’ DI STORIA  Ancora alla fine del XVIII secolo il vaiolo era la malattia infettiva più diffusa e più grave in Europa, responsabile del 10% delle morti in Inghilterra e del 20% nel resto d‘Europa. Il contagio della malattia avviene per via respiratoria ed uccide una persona su tre che ne è affetta, inoltre anche chi sopravvive resta sfigurato a causa delle vescicole dovute all'insorgere della malattia. Alla fine del XX secolo si stimano circa 300 milioni di morti a causa di questa malattia, </vt:lpstr>
      <vt:lpstr>Edward Jenner</vt:lpstr>
      <vt:lpstr>Presentazione standard di PowerPoint</vt:lpstr>
      <vt:lpstr>Rivoluzione Pasteuriana 1822-1895  -attenuazione del patogeno -</vt:lpstr>
      <vt:lpstr>Fondazione dell’Istituto Pasteur</vt:lpstr>
      <vt:lpstr>Presentazione standard di PowerPoint</vt:lpstr>
      <vt:lpstr>Tipi di immunizzazione</vt:lpstr>
      <vt:lpstr>Vaccini convenzionali o di “prima generazione”</vt:lpstr>
      <vt:lpstr>Vaccini di nuova o “seconda generazione”</vt:lpstr>
      <vt:lpstr>Costituenti del vaccino</vt:lpstr>
      <vt:lpstr>Gli adiuvanti</vt:lpstr>
      <vt:lpstr>Caratteristiche degli adiuvanti</vt:lpstr>
      <vt:lpstr>Adiuvanti in uso ed in fase di sperimentazione</vt:lpstr>
      <vt:lpstr>Presentazione standard di PowerPoint</vt:lpstr>
      <vt:lpstr>Vie di somministrazione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Annalisa Peverati</dc:creator>
  <cp:lastModifiedBy>Roberto Manservigi</cp:lastModifiedBy>
  <cp:revision>376</cp:revision>
  <dcterms:created xsi:type="dcterms:W3CDTF">2009-03-30T14:11:03Z</dcterms:created>
  <dcterms:modified xsi:type="dcterms:W3CDTF">2019-05-06T17:20:16Z</dcterms:modified>
</cp:coreProperties>
</file>