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3"/>
  </p:notesMasterIdLst>
  <p:sldIdLst>
    <p:sldId id="256" r:id="rId2"/>
    <p:sldId id="278" r:id="rId3"/>
    <p:sldId id="295" r:id="rId4"/>
    <p:sldId id="296" r:id="rId5"/>
    <p:sldId id="297" r:id="rId6"/>
    <p:sldId id="274" r:id="rId7"/>
    <p:sldId id="285" r:id="rId8"/>
    <p:sldId id="293" r:id="rId9"/>
    <p:sldId id="294" r:id="rId10"/>
    <p:sldId id="260" r:id="rId11"/>
    <p:sldId id="261" r:id="rId12"/>
    <p:sldId id="304" r:id="rId13"/>
    <p:sldId id="264" r:id="rId14"/>
    <p:sldId id="289" r:id="rId15"/>
    <p:sldId id="266" r:id="rId16"/>
    <p:sldId id="290" r:id="rId17"/>
    <p:sldId id="291" r:id="rId18"/>
    <p:sldId id="292" r:id="rId19"/>
    <p:sldId id="299" r:id="rId20"/>
    <p:sldId id="305" r:id="rId21"/>
    <p:sldId id="306"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ata Rodi" initials="D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34817"/>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7" autoAdjust="0"/>
    <p:restoredTop sz="94686" autoAdjust="0"/>
  </p:normalViewPr>
  <p:slideViewPr>
    <p:cSldViewPr>
      <p:cViewPr varScale="1">
        <p:scale>
          <a:sx n="80" d="100"/>
          <a:sy n="80" d="100"/>
        </p:scale>
        <p:origin x="-1464"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oglio_di_lavoro_di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4"/>
  <c:chart>
    <c:autoTitleDeleted val="1"/>
    <c:view3D>
      <c:rotX val="30"/>
      <c:perspective val="30"/>
    </c:view3D>
    <c:plotArea>
      <c:layout>
        <c:manualLayout>
          <c:layoutTarget val="inner"/>
          <c:xMode val="edge"/>
          <c:yMode val="edge"/>
          <c:x val="5.6233687400272812E-2"/>
          <c:y val="0"/>
          <c:w val="0.94376631259972765"/>
          <c:h val="0.90856994758970222"/>
        </c:manualLayout>
      </c:layout>
      <c:pie3DChart>
        <c:varyColors val="1"/>
        <c:ser>
          <c:idx val="0"/>
          <c:order val="0"/>
          <c:tx>
            <c:strRef>
              <c:f>Foglio1!$B$1</c:f>
              <c:strCache>
                <c:ptCount val="1"/>
                <c:pt idx="0">
                  <c:v>Colonna1</c:v>
                </c:pt>
              </c:strCache>
            </c:strRef>
          </c:tx>
          <c:explosion val="6"/>
          <c:cat>
            <c:numRef>
              <c:f>Foglio1!$A$2:$A$3</c:f>
              <c:numCache>
                <c:formatCode>General</c:formatCode>
                <c:ptCount val="2"/>
              </c:numCache>
            </c:numRef>
          </c:cat>
          <c:val>
            <c:numRef>
              <c:f>Foglio1!$B$2:$B$3</c:f>
              <c:numCache>
                <c:formatCode>General</c:formatCode>
                <c:ptCount val="2"/>
                <c:pt idx="0">
                  <c:v>30</c:v>
                </c:pt>
                <c:pt idx="1">
                  <c:v>70</c:v>
                </c:pt>
              </c:numCache>
            </c:numRef>
          </c:val>
        </c:ser>
      </c:pie3DChart>
    </c:plotArea>
    <c:plotVisOnly val="1"/>
  </c:chart>
  <c:txPr>
    <a:bodyPr/>
    <a:lstStyle/>
    <a:p>
      <a:pPr>
        <a:defRPr sz="1800"/>
      </a:pPr>
      <a:endParaRPr lang="it-IT"/>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0.2029</cdr:x>
      <cdr:y>0.37702</cdr:y>
    </cdr:from>
    <cdr:to>
      <cdr:x>0.62478</cdr:x>
      <cdr:y>0.62361</cdr:y>
    </cdr:to>
    <cdr:sp macro="" textlink="">
      <cdr:nvSpPr>
        <cdr:cNvPr id="2" name="CasellaDiTesto 1"/>
        <cdr:cNvSpPr txBox="1"/>
      </cdr:nvSpPr>
      <cdr:spPr>
        <a:xfrm xmlns:a="http://schemas.openxmlformats.org/drawingml/2006/main">
          <a:off x="1008112" y="1152128"/>
          <a:ext cx="2096132" cy="7535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400" dirty="0" smtClean="0">
              <a:solidFill>
                <a:schemeClr val="bg1"/>
              </a:solidFill>
              <a:latin typeface="+mn-lt"/>
              <a:ea typeface="GungsuhChe" pitchFamily="49" charset="-127"/>
            </a:rPr>
            <a:t>70% dei pazienti trattati libero da crisi entro 5 anni dalla diagnosi</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53B8E-90BC-46FB-9209-E739B7E4929C}" type="datetimeFigureOut">
              <a:rPr lang="it-IT" smtClean="0"/>
              <a:pPr/>
              <a:t>06/02/2013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0FE1C-B006-41D1-9D26-EE9B1FB1DF5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Esempio di come una</a:t>
            </a:r>
            <a:r>
              <a:rPr lang="it-IT" baseline="0" dirty="0" smtClean="0"/>
              <a:t> patologia trattabile se c’è l’accesso ai farmaci, diventa problematica se tale accesso viene negato</a:t>
            </a:r>
            <a:endParaRPr lang="it-IT" dirty="0"/>
          </a:p>
        </p:txBody>
      </p:sp>
      <p:sp>
        <p:nvSpPr>
          <p:cNvPr id="4" name="Segnaposto numero diapositiva 3"/>
          <p:cNvSpPr>
            <a:spLocks noGrp="1"/>
          </p:cNvSpPr>
          <p:nvPr>
            <p:ph type="sldNum" sz="quarter" idx="10"/>
          </p:nvPr>
        </p:nvSpPr>
        <p:spPr/>
        <p:txBody>
          <a:bodyPr/>
          <a:lstStyle/>
          <a:p>
            <a:fld id="{BDB0FE1C-B006-41D1-9D26-EE9B1FB1DF51}"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Diagnosi</a:t>
            </a:r>
            <a:r>
              <a:rPr lang="en-US" dirty="0" smtClean="0"/>
              <a:t> </a:t>
            </a:r>
            <a:r>
              <a:rPr lang="en-US" dirty="0" err="1" smtClean="0"/>
              <a:t>di</a:t>
            </a:r>
            <a:r>
              <a:rPr lang="en-US" dirty="0" smtClean="0"/>
              <a:t> </a:t>
            </a:r>
            <a:r>
              <a:rPr lang="en-US" dirty="0" err="1" smtClean="0"/>
              <a:t>epilessia</a:t>
            </a:r>
            <a:r>
              <a:rPr lang="en-US" dirty="0" smtClean="0"/>
              <a:t>:</a:t>
            </a:r>
            <a:r>
              <a:rPr lang="en-US" baseline="0" dirty="0" smtClean="0"/>
              <a:t> in base </a:t>
            </a:r>
            <a:r>
              <a:rPr lang="en-US" baseline="0" dirty="0" err="1" smtClean="0"/>
              <a:t>alla</a:t>
            </a:r>
            <a:r>
              <a:rPr lang="en-US" baseline="0" dirty="0" smtClean="0"/>
              <a:t> </a:t>
            </a:r>
            <a:r>
              <a:rPr lang="en-US" baseline="0" dirty="0" err="1" smtClean="0"/>
              <a:t>sintomatologia</a:t>
            </a:r>
            <a:r>
              <a:rPr lang="en-US" baseline="0" dirty="0" smtClean="0"/>
              <a:t> (</a:t>
            </a:r>
            <a:r>
              <a:rPr lang="en-US" dirty="0" err="1" smtClean="0"/>
              <a:t>almeno</a:t>
            </a:r>
            <a:r>
              <a:rPr lang="en-US" dirty="0" smtClean="0"/>
              <a:t> 2 </a:t>
            </a:r>
            <a:r>
              <a:rPr lang="en-US" dirty="0" err="1" smtClean="0"/>
              <a:t>crisi</a:t>
            </a:r>
            <a:r>
              <a:rPr lang="en-US" dirty="0" smtClean="0"/>
              <a:t>) e a </a:t>
            </a:r>
            <a:r>
              <a:rPr lang="en-US" dirty="0" err="1" smtClean="0"/>
              <a:t>indagini</a:t>
            </a:r>
            <a:r>
              <a:rPr lang="en-US" dirty="0" smtClean="0"/>
              <a:t> </a:t>
            </a:r>
            <a:r>
              <a:rPr lang="en-US" dirty="0" err="1" smtClean="0"/>
              <a:t>strumentali</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current definition of epilepsy is the tendency to have repeated seizures (at least two) as a consequence of a brain disorder, that is, unprovoked by an acute systemic or brain insult. This definition stresses that the problem is one of brain function, and that the patient has the potential for more seizures.</a:t>
            </a: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Crisi: </a:t>
            </a:r>
            <a:r>
              <a:rPr lang="it-IT" i="1" dirty="0" smtClean="0">
                <a:solidFill>
                  <a:schemeClr val="tx2"/>
                </a:solidFill>
              </a:rPr>
              <a:t>Può dare origine a sintomi soggettivi o segni oggettivi, nel tal caso è una crisi clinica o può essere evidente all’EEG, ed è una crisi </a:t>
            </a:r>
            <a:r>
              <a:rPr lang="it-IT" i="1" dirty="0" err="1" smtClean="0">
                <a:solidFill>
                  <a:schemeClr val="tx2"/>
                </a:solidFill>
              </a:rPr>
              <a:t>elettrografica</a:t>
            </a:r>
            <a:r>
              <a:rPr lang="it-IT" i="1" dirty="0" smtClean="0">
                <a:solidFill>
                  <a:schemeClr val="tx2"/>
                </a:solidFill>
              </a:rPr>
              <a:t> o subclinica</a:t>
            </a:r>
            <a:endParaRPr lang="it-IT" i="1" dirty="0" smtClean="0">
              <a:solidFill>
                <a:srgbClr val="FF9933"/>
              </a:solidFill>
            </a:endParaRPr>
          </a:p>
          <a:p>
            <a:r>
              <a:rPr lang="it-IT" dirty="0" smtClean="0"/>
              <a:t>Crisi Parziali: Manifestazioni cliniche diverse in funzione dell’area corticale da cui origina la crisi, della durata di circa 20-60 secondi. Caratteristica principale è il mantenimento dello stato di coscienza. Crisi Generalizzate: Alterazione dello stato di coscienza a esordio acuto, associata a sguardo fisso e sospensione delle attività in corso, generalmente di durata inferiore ai 30 secondi. Più di 40 tipi di epilessie.</a:t>
            </a:r>
            <a:endParaRPr lang="it-IT" dirty="0"/>
          </a:p>
        </p:txBody>
      </p:sp>
      <p:sp>
        <p:nvSpPr>
          <p:cNvPr id="4" name="Segnaposto numero diapositiva 3"/>
          <p:cNvSpPr>
            <a:spLocks noGrp="1"/>
          </p:cNvSpPr>
          <p:nvPr>
            <p:ph type="sldNum" sz="quarter" idx="10"/>
          </p:nvPr>
        </p:nvSpPr>
        <p:spPr/>
        <p:txBody>
          <a:bodyPr/>
          <a:lstStyle/>
          <a:p>
            <a:fld id="{BDB0FE1C-B006-41D1-9D26-EE9B1FB1DF51}"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Primaria: genetica, esordio</a:t>
            </a:r>
            <a:r>
              <a:rPr lang="it-IT" baseline="0" dirty="0" smtClean="0"/>
              <a:t> generalmente nell’infanzia. </a:t>
            </a:r>
            <a:r>
              <a:rPr lang="it-IT" baseline="0" dirty="0" err="1" smtClean="0"/>
              <a:t>Criptogenica</a:t>
            </a:r>
            <a:r>
              <a:rPr lang="it-IT" baseline="0" dirty="0" smtClean="0"/>
              <a:t>: cause sconosciute ma individuabili se ricercate.</a:t>
            </a:r>
          </a:p>
          <a:p>
            <a:r>
              <a:rPr lang="en-US" sz="1200" kern="1200" baseline="0" dirty="0" smtClean="0">
                <a:solidFill>
                  <a:schemeClr val="tx1"/>
                </a:solidFill>
                <a:latin typeface="+mn-lt"/>
                <a:ea typeface="+mn-ea"/>
                <a:cs typeface="+mn-cs"/>
              </a:rPr>
              <a:t>The syndrome is idiopathic when the disorder is not associated with other </a:t>
            </a:r>
            <a:r>
              <a:rPr lang="it-IT" sz="1200" kern="1200" baseline="0" dirty="0" err="1" smtClean="0">
                <a:solidFill>
                  <a:schemeClr val="tx1"/>
                </a:solidFill>
                <a:latin typeface="+mn-lt"/>
                <a:ea typeface="+mn-ea"/>
                <a:cs typeface="+mn-cs"/>
              </a:rPr>
              <a:t>neurologic</a:t>
            </a:r>
            <a:r>
              <a:rPr lang="it-IT" sz="1200" kern="1200" baseline="0" dirty="0" smtClean="0">
                <a:solidFill>
                  <a:schemeClr val="tx1"/>
                </a:solidFill>
                <a:latin typeface="+mn-lt"/>
                <a:ea typeface="+mn-ea"/>
                <a:cs typeface="+mn-cs"/>
              </a:rPr>
              <a:t> or </a:t>
            </a:r>
            <a:r>
              <a:rPr lang="it-IT" sz="1200" kern="1200" baseline="0" dirty="0" err="1" smtClean="0">
                <a:solidFill>
                  <a:schemeClr val="tx1"/>
                </a:solidFill>
                <a:latin typeface="+mn-lt"/>
                <a:ea typeface="+mn-ea"/>
                <a:cs typeface="+mn-cs"/>
              </a:rPr>
              <a:t>neuropsychologic</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abnormalities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symptomatic</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indicates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that</a:t>
            </a:r>
            <a:r>
              <a:rPr lang="it-IT"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such an abnormality is present and the cause is known. Cryptogenic refers to syndromes that are presumed to be symptomatic but the cause in a specific patient is unknown. Many idiopathic epilepsies occur in children and adolescents, and often remit in adolescence or adulthood. There is evidence that most or all of these syndromes have a genetic basis, and that when this basis becomes known, they will move from the idiopathic to the </a:t>
            </a:r>
            <a:r>
              <a:rPr lang="it-IT" sz="1200" kern="1200" baseline="0" dirty="0" err="1" smtClean="0">
                <a:solidFill>
                  <a:schemeClr val="tx1"/>
                </a:solidFill>
                <a:latin typeface="+mn-lt"/>
                <a:ea typeface="+mn-ea"/>
                <a:cs typeface="+mn-cs"/>
              </a:rPr>
              <a:t>symptomatic</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category</a:t>
            </a:r>
            <a:r>
              <a:rPr lang="it-IT" sz="1200" kern="1200" baseline="0" dirty="0" smtClean="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BDB0FE1C-B006-41D1-9D26-EE9B1FB1DF51}" type="slidenum">
              <a:rPr lang="it-IT" smtClean="0"/>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Diversamente</a:t>
            </a:r>
            <a:r>
              <a:rPr lang="it-IT" baseline="0" dirty="0" smtClean="0"/>
              <a:t> da altre patologia, i sintomi sono molto evidenti. Non è prevedibile. Perdita del controllo su se stessi. Considerata come: contagiosa, manifestazione demoniaca, malattia psichiatrica.  Stigma: </a:t>
            </a:r>
            <a:r>
              <a:rPr lang="it-IT" baseline="0" dirty="0" err="1" smtClean="0"/>
              <a:t>Hoffmann</a:t>
            </a:r>
            <a:r>
              <a:rPr lang="it-IT" baseline="0" dirty="0" smtClean="0"/>
              <a:t> 1963 (separazione dei soggetti a stigma dalla popolazione, a causa di una caratteristica, culturalmente definita come diversa e indesiderata). Stigma: marchio (dal greco </a:t>
            </a:r>
            <a:r>
              <a:rPr lang="it-IT" baseline="0" dirty="0" err="1" smtClean="0"/>
              <a:t>stizein</a:t>
            </a:r>
            <a:r>
              <a:rPr lang="it-IT" baseline="0" dirty="0" smtClean="0"/>
              <a:t>, tatuaggio)</a:t>
            </a:r>
          </a:p>
          <a:p>
            <a:r>
              <a:rPr lang="it-IT" dirty="0" smtClean="0"/>
              <a:t>Stigma,</a:t>
            </a:r>
            <a:r>
              <a:rPr lang="it-IT" baseline="0" dirty="0" smtClean="0"/>
              <a:t> tempo/latitudine, motivazioni, the </a:t>
            </a:r>
            <a:r>
              <a:rPr lang="it-IT" baseline="0" dirty="0" err="1" smtClean="0"/>
              <a:t>red</a:t>
            </a:r>
            <a:r>
              <a:rPr lang="it-IT" baseline="0" dirty="0" smtClean="0"/>
              <a:t> </a:t>
            </a:r>
            <a:r>
              <a:rPr lang="it-IT" baseline="0" dirty="0" err="1" smtClean="0"/>
              <a:t>curtain</a:t>
            </a:r>
            <a:r>
              <a:rPr lang="it-IT" baseline="0" dirty="0" smtClean="0"/>
              <a:t>, </a:t>
            </a:r>
            <a:r>
              <a:rPr lang="it-IT" baseline="0" dirty="0" err="1" smtClean="0"/>
              <a:t>falling</a:t>
            </a:r>
            <a:r>
              <a:rPr lang="it-IT" baseline="0" dirty="0" smtClean="0"/>
              <a:t> </a:t>
            </a:r>
            <a:r>
              <a:rPr lang="it-IT" baseline="0" dirty="0" err="1" smtClean="0"/>
              <a:t>sickness</a:t>
            </a:r>
            <a:r>
              <a:rPr lang="it-IT" baseline="0" dirty="0" smtClean="0"/>
              <a:t>, qualità della vita</a:t>
            </a:r>
            <a:endParaRPr lang="it-IT" dirty="0"/>
          </a:p>
        </p:txBody>
      </p:sp>
      <p:sp>
        <p:nvSpPr>
          <p:cNvPr id="4" name="Segnaposto numero diapositiva 3"/>
          <p:cNvSpPr>
            <a:spLocks noGrp="1"/>
          </p:cNvSpPr>
          <p:nvPr>
            <p:ph type="sldNum" sz="quarter" idx="10"/>
          </p:nvPr>
        </p:nvSpPr>
        <p:spPr/>
        <p:txBody>
          <a:bodyPr/>
          <a:lstStyle/>
          <a:p>
            <a:fld id="{BDB0FE1C-B006-41D1-9D26-EE9B1FB1DF51}"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addition, because the relatives and friends of People with Epilepsy (PWE) also bear the burden of this condition, more than 500 million people are indirectly affected by epilepsy (Kale, 2002). </a:t>
            </a:r>
            <a:endParaRPr lang="it-IT" dirty="0" smtClean="0">
              <a:solidFill>
                <a:schemeClr val="accent1">
                  <a:lumMod val="50000"/>
                </a:schemeClr>
              </a:solidFill>
            </a:endParaRPr>
          </a:p>
          <a:p>
            <a:endParaRPr lang="en-US" dirty="0" smtClean="0"/>
          </a:p>
          <a:p>
            <a:endParaRPr lang="it-IT" dirty="0"/>
          </a:p>
        </p:txBody>
      </p:sp>
      <p:sp>
        <p:nvSpPr>
          <p:cNvPr id="4" name="Segnaposto numero diapositiva 3"/>
          <p:cNvSpPr>
            <a:spLocks noGrp="1"/>
          </p:cNvSpPr>
          <p:nvPr>
            <p:ph type="sldNum" sz="quarter" idx="10"/>
          </p:nvPr>
        </p:nvSpPr>
        <p:spPr/>
        <p:txBody>
          <a:bodyPr/>
          <a:lstStyle/>
          <a:p>
            <a:fld id="{BDB0FE1C-B006-41D1-9D26-EE9B1FB1DF51}"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solidFill>
                  <a:srgbClr val="FF0000"/>
                </a:solidFill>
              </a:rPr>
              <a:t>SUDEP:</a:t>
            </a:r>
            <a:r>
              <a:rPr lang="it-IT" baseline="0" dirty="0" smtClean="0"/>
              <a:t> morte accertata o no, non traumatica né da annegamento, con o senza evidenza di crisi e con esclusione di SE documentato, in cui l’autopsia non riveli cause anatomiche o tossicologiche di morte. E’ la causa più frequente di morte direttamente legata all’epilessia ed è relativa alle crisi scarsamente controllate. Possibili cause: aritmia cardiaca, disfunzione respiratoria, </a:t>
            </a:r>
            <a:r>
              <a:rPr lang="it-IT" baseline="0" dirty="0" err="1" smtClean="0"/>
              <a:t>disregolazione</a:t>
            </a:r>
            <a:r>
              <a:rPr lang="it-IT" baseline="0" dirty="0" smtClean="0"/>
              <a:t> della circolazione cerebrale, variazioni metaboliche indotte dall’epilessia </a:t>
            </a:r>
            <a:endParaRPr lang="it-IT" dirty="0"/>
          </a:p>
        </p:txBody>
      </p:sp>
      <p:sp>
        <p:nvSpPr>
          <p:cNvPr id="4" name="Segnaposto numero diapositiva 3"/>
          <p:cNvSpPr>
            <a:spLocks noGrp="1"/>
          </p:cNvSpPr>
          <p:nvPr>
            <p:ph type="sldNum" sz="quarter" idx="10"/>
          </p:nvPr>
        </p:nvSpPr>
        <p:spPr/>
        <p:txBody>
          <a:bodyPr/>
          <a:lstStyle/>
          <a:p>
            <a:fld id="{BDB0FE1C-B006-41D1-9D26-EE9B1FB1DF51}"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Lao: 30US$ sono lo stipendio medio di un insegnante</a:t>
            </a:r>
          </a:p>
          <a:p>
            <a:r>
              <a:rPr lang="it-IT" dirty="0" smtClean="0"/>
              <a:t>47 </a:t>
            </a:r>
            <a:r>
              <a:rPr lang="it-IT" dirty="0" err="1" smtClean="0"/>
              <a:t>US$</a:t>
            </a:r>
            <a:r>
              <a:rPr lang="it-IT" dirty="0" smtClean="0"/>
              <a:t> costo di un trattamento</a:t>
            </a:r>
            <a:r>
              <a:rPr lang="it-IT" baseline="0" dirty="0" smtClean="0"/>
              <a:t> globale in un anno, contro 810 </a:t>
            </a:r>
            <a:r>
              <a:rPr lang="it-IT" baseline="0" dirty="0" err="1" smtClean="0"/>
              <a:t>US$</a:t>
            </a:r>
            <a:r>
              <a:rPr lang="it-IT" baseline="0" dirty="0" smtClean="0"/>
              <a:t> per le situazioni di emergenza</a:t>
            </a:r>
          </a:p>
          <a:p>
            <a:r>
              <a:rPr lang="en-US" dirty="0" smtClean="0"/>
              <a:t>Phenobarbital is the least expensive and most widely used AED. It controls a range of seizure types and is on the essential drug list of 95% countries surveyed by the WHO; </a:t>
            </a:r>
            <a:r>
              <a:rPr lang="en-US" dirty="0" err="1" smtClean="0"/>
              <a:t>phenytoin</a:t>
            </a:r>
            <a:r>
              <a:rPr lang="en-US" dirty="0" smtClean="0"/>
              <a:t>, </a:t>
            </a:r>
            <a:r>
              <a:rPr lang="en-US" dirty="0" err="1" smtClean="0"/>
              <a:t>carbamazepine</a:t>
            </a:r>
            <a:r>
              <a:rPr lang="en-US" dirty="0" smtClean="0"/>
              <a:t>, and </a:t>
            </a:r>
            <a:r>
              <a:rPr lang="en-US" dirty="0" err="1" smtClean="0"/>
              <a:t>valproate</a:t>
            </a:r>
            <a:r>
              <a:rPr lang="en-US" dirty="0" smtClean="0"/>
              <a:t> (also first-line AEDs) are on the essential drug list in 86%, 93%, and 87% of countries, respectively (WHO, 2005). Diazepam, </a:t>
            </a:r>
            <a:r>
              <a:rPr lang="en-US" dirty="0" err="1" smtClean="0"/>
              <a:t>lorazepam</a:t>
            </a:r>
            <a:r>
              <a:rPr lang="en-US" dirty="0" smtClean="0"/>
              <a:t>, </a:t>
            </a:r>
            <a:r>
              <a:rPr lang="en-US" dirty="0" err="1" smtClean="0"/>
              <a:t>magnesio</a:t>
            </a:r>
            <a:r>
              <a:rPr lang="en-US" dirty="0" smtClean="0"/>
              <a:t> </a:t>
            </a:r>
            <a:r>
              <a:rPr lang="en-US" dirty="0" err="1" smtClean="0"/>
              <a:t>solfato</a:t>
            </a:r>
            <a:endParaRPr lang="it-IT" dirty="0"/>
          </a:p>
        </p:txBody>
      </p:sp>
      <p:sp>
        <p:nvSpPr>
          <p:cNvPr id="4" name="Segnaposto numero diapositiva 3"/>
          <p:cNvSpPr>
            <a:spLocks noGrp="1"/>
          </p:cNvSpPr>
          <p:nvPr>
            <p:ph type="sldNum" sz="quarter" idx="10"/>
          </p:nvPr>
        </p:nvSpPr>
        <p:spPr/>
        <p:txBody>
          <a:bodyPr/>
          <a:lstStyle/>
          <a:p>
            <a:fld id="{BDB0FE1C-B006-41D1-9D26-EE9B1FB1DF51}" type="slidenum">
              <a:rPr lang="it-IT" smtClean="0"/>
              <a:pPr/>
              <a:t>11</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&gt;80% </a:t>
            </a:r>
            <a:r>
              <a:rPr lang="it-IT" dirty="0" err="1" smtClean="0"/>
              <a:t>Diop</a:t>
            </a:r>
            <a:r>
              <a:rPr lang="it-IT" dirty="0" smtClean="0"/>
              <a:t> </a:t>
            </a:r>
            <a:r>
              <a:rPr lang="it-IT" dirty="0" err="1" smtClean="0"/>
              <a:t>et</a:t>
            </a:r>
            <a:r>
              <a:rPr lang="it-IT" dirty="0" smtClean="0"/>
              <a:t> al., 2003 Global </a:t>
            </a:r>
            <a:r>
              <a:rPr lang="it-IT" dirty="0" err="1" smtClean="0"/>
              <a:t>Campign</a:t>
            </a:r>
            <a:r>
              <a:rPr lang="it-IT" dirty="0" smtClean="0"/>
              <a:t> AE. </a:t>
            </a:r>
            <a:r>
              <a:rPr lang="it-IT" dirty="0" err="1" smtClean="0"/>
              <a:t>Mbuba</a:t>
            </a:r>
            <a:r>
              <a:rPr lang="it-IT" dirty="0" smtClean="0"/>
              <a:t> </a:t>
            </a:r>
            <a:r>
              <a:rPr lang="it-IT" dirty="0" err="1" smtClean="0"/>
              <a:t>et</a:t>
            </a:r>
            <a:r>
              <a:rPr lang="it-IT" dirty="0" smtClean="0"/>
              <a:t> al., 2008</a:t>
            </a:r>
          </a:p>
          <a:p>
            <a:r>
              <a:rPr lang="en-US" dirty="0" smtClean="0"/>
              <a:t>Overall, 56% (range 7%–98%) of PWE in LMICs remain untreated, with 73% remaining untreated in rural regions compared to 46% in urban settings (</a:t>
            </a:r>
            <a:r>
              <a:rPr lang="en-US" dirty="0" err="1" smtClean="0"/>
              <a:t>Mbuba</a:t>
            </a:r>
            <a:r>
              <a:rPr lang="en-US" dirty="0" smtClean="0"/>
              <a:t> et al., 2008).</a:t>
            </a:r>
            <a:endParaRPr lang="it-IT" dirty="0"/>
          </a:p>
        </p:txBody>
      </p:sp>
      <p:sp>
        <p:nvSpPr>
          <p:cNvPr id="4" name="Segnaposto numero diapositiva 3"/>
          <p:cNvSpPr>
            <a:spLocks noGrp="1"/>
          </p:cNvSpPr>
          <p:nvPr>
            <p:ph type="sldNum" sz="quarter" idx="10"/>
          </p:nvPr>
        </p:nvSpPr>
        <p:spPr/>
        <p:txBody>
          <a:bodyPr/>
          <a:lstStyle/>
          <a:p>
            <a:fld id="{BDB0FE1C-B006-41D1-9D26-EE9B1FB1DF51}" type="slidenum">
              <a:rPr lang="it-IT" smtClean="0"/>
              <a:pPr/>
              <a:t>13</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IBE:</a:t>
            </a:r>
            <a:r>
              <a:rPr lang="it-IT" baseline="0" dirty="0" smtClean="0"/>
              <a:t> International Bureau for Epilepsy</a:t>
            </a:r>
            <a:endParaRPr lang="it-IT" dirty="0"/>
          </a:p>
        </p:txBody>
      </p:sp>
      <p:sp>
        <p:nvSpPr>
          <p:cNvPr id="4" name="Segnaposto numero diapositiva 3"/>
          <p:cNvSpPr>
            <a:spLocks noGrp="1"/>
          </p:cNvSpPr>
          <p:nvPr>
            <p:ph type="sldNum" sz="quarter" idx="10"/>
          </p:nvPr>
        </p:nvSpPr>
        <p:spPr/>
        <p:txBody>
          <a:bodyPr/>
          <a:lstStyle/>
          <a:p>
            <a:fld id="{BDB0FE1C-B006-41D1-9D26-EE9B1FB1DF51}" type="slidenum">
              <a:rPr lang="it-IT" smtClean="0"/>
              <a:pPr/>
              <a:t>16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E5E6AC3-1665-4E83-8CCE-AEB1271D3AD4}" type="datetime1">
              <a:rPr lang="it-IT" smtClean="0"/>
              <a:pPr/>
              <a:t>06/02/2013</a:t>
            </a:fld>
            <a:endParaRPr lang="it-IT"/>
          </a:p>
        </p:txBody>
      </p:sp>
      <p:sp>
        <p:nvSpPr>
          <p:cNvPr id="2" name="Segnaposto piè di pagina 1"/>
          <p:cNvSpPr>
            <a:spLocks noGrp="1"/>
          </p:cNvSpPr>
          <p:nvPr>
            <p:ph type="ftr" sz="quarter" idx="11"/>
          </p:nvPr>
        </p:nvSpPr>
        <p:spPr/>
        <p:txBody>
          <a:bodyPr/>
          <a:lstStyle/>
          <a:p>
            <a:r>
              <a:rPr lang="it-IT" smtClean="0"/>
              <a:t>5555</a:t>
            </a:r>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B007B441-5312-499D-93C3-6E37886527FA}" type="slidenum">
              <a:rPr lang="it-IT" smtClean="0"/>
              <a:pPr/>
              <a:t>‹N›</a:t>
            </a:fld>
            <a:endParaRPr lang="it-IT"/>
          </a:p>
        </p:txBody>
      </p:sp>
    </p:spTree>
  </p:cSld>
  <p:clrMapOvr>
    <a:masterClrMapping/>
  </p:clrMapOvr>
  <p:transition>
    <p:pull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A632B89-FCA7-4E34-BB6F-14D7EF51D903}" type="datetime1">
              <a:rPr lang="it-IT" smtClean="0"/>
              <a:pPr/>
              <a:t>06/02/2013</a:t>
            </a:fld>
            <a:endParaRPr lang="it-IT"/>
          </a:p>
        </p:txBody>
      </p:sp>
      <p:sp>
        <p:nvSpPr>
          <p:cNvPr id="5" name="Segnaposto piè di pagina 4"/>
          <p:cNvSpPr>
            <a:spLocks noGrp="1"/>
          </p:cNvSpPr>
          <p:nvPr>
            <p:ph type="ftr" sz="quarter" idx="11"/>
          </p:nvPr>
        </p:nvSpPr>
        <p:spPr/>
        <p:txBody>
          <a:bodyPr/>
          <a:lstStyle/>
          <a:p>
            <a:r>
              <a:rPr lang="it-IT" smtClean="0"/>
              <a:t>5555</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pull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592EAD0-7330-403C-A566-8A8E08104974}" type="datetime1">
              <a:rPr lang="it-IT" smtClean="0"/>
              <a:pPr/>
              <a:t>06/02/2013</a:t>
            </a:fld>
            <a:endParaRPr lang="it-IT"/>
          </a:p>
        </p:txBody>
      </p:sp>
      <p:sp>
        <p:nvSpPr>
          <p:cNvPr id="5" name="Segnaposto piè di pagina 4"/>
          <p:cNvSpPr>
            <a:spLocks noGrp="1"/>
          </p:cNvSpPr>
          <p:nvPr>
            <p:ph type="ftr" sz="quarter" idx="11"/>
          </p:nvPr>
        </p:nvSpPr>
        <p:spPr/>
        <p:txBody>
          <a:bodyPr/>
          <a:lstStyle/>
          <a:p>
            <a:r>
              <a:rPr lang="it-IT" smtClean="0"/>
              <a:t>5555</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pull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86446185-1614-41C6-94C2-34A5A95F5239}" type="datetime1">
              <a:rPr lang="it-IT" smtClean="0"/>
              <a:pPr/>
              <a:t>06/02/2013</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r>
              <a:rPr lang="it-IT" smtClean="0"/>
              <a:t>5555</a:t>
            </a:r>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B007B441-5312-499D-93C3-6E37886527FA}" type="slidenum">
              <a:rPr lang="it-IT" smtClean="0"/>
              <a:pPr/>
              <a:t>‹N›</a:t>
            </a:fld>
            <a:endParaRPr lang="it-IT"/>
          </a:p>
        </p:txBody>
      </p:sp>
      <p:sp>
        <p:nvSpPr>
          <p:cNvPr id="7" name="Segnaposto numero diapositiva 3"/>
          <p:cNvSpPr txBox="1">
            <a:spLocks/>
          </p:cNvSpPr>
          <p:nvPr userDrawn="1"/>
        </p:nvSpPr>
        <p:spPr>
          <a:xfrm>
            <a:off x="2267744" y="6525344"/>
            <a:ext cx="4536504" cy="246888"/>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200" dirty="0" smtClean="0">
                <a:solidFill>
                  <a:schemeClr val="accent1">
                    <a:shade val="75000"/>
                  </a:schemeClr>
                </a:solidFill>
              </a:rPr>
              <a:t>Stato di accesso a diagnosi e cure per l’epilessia – Donata Rodi </a:t>
            </a:r>
            <a:endParaRPr kumimoji="0" lang="it-IT"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pull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78751288-FC9B-4EF9-AAAD-BB5567E14B97}" type="datetime1">
              <a:rPr lang="it-IT" smtClean="0"/>
              <a:pPr/>
              <a:t>06/02/2013</a:t>
            </a:fld>
            <a:endParaRPr lang="it-IT"/>
          </a:p>
        </p:txBody>
      </p:sp>
      <p:sp>
        <p:nvSpPr>
          <p:cNvPr id="11" name="Segnaposto piè di pagina 10"/>
          <p:cNvSpPr>
            <a:spLocks noGrp="1"/>
          </p:cNvSpPr>
          <p:nvPr>
            <p:ph type="ftr" sz="quarter" idx="11"/>
          </p:nvPr>
        </p:nvSpPr>
        <p:spPr/>
        <p:txBody>
          <a:bodyPr/>
          <a:lstStyle/>
          <a:p>
            <a:r>
              <a:rPr lang="it-IT" smtClean="0"/>
              <a:t>5555</a:t>
            </a:r>
            <a:endParaRPr lang="it-IT"/>
          </a:p>
        </p:txBody>
      </p:sp>
      <p:sp>
        <p:nvSpPr>
          <p:cNvPr id="16" name="Segnaposto numero diapositiva 15"/>
          <p:cNvSpPr>
            <a:spLocks noGrp="1"/>
          </p:cNvSpPr>
          <p:nvPr>
            <p:ph type="sldNum" sz="quarter" idx="12"/>
          </p:nvPr>
        </p:nvSpPr>
        <p:spPr/>
        <p:txBody>
          <a:bodyPr/>
          <a:lstStyle/>
          <a:p>
            <a:fld id="{B007B441-5312-499D-93C3-6E37886527FA}"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transition>
    <p:pull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0DF5BC83-F6E2-410A-BE6D-16E9C55E10CE}" type="datetime1">
              <a:rPr lang="it-IT" smtClean="0"/>
              <a:pPr/>
              <a:t>06/02/2013</a:t>
            </a:fld>
            <a:endParaRPr lang="it-IT"/>
          </a:p>
        </p:txBody>
      </p:sp>
      <p:sp>
        <p:nvSpPr>
          <p:cNvPr id="10" name="Segnaposto piè di pagina 9"/>
          <p:cNvSpPr>
            <a:spLocks noGrp="1"/>
          </p:cNvSpPr>
          <p:nvPr>
            <p:ph type="ftr" sz="quarter" idx="11"/>
          </p:nvPr>
        </p:nvSpPr>
        <p:spPr/>
        <p:txBody>
          <a:bodyPr/>
          <a:lstStyle/>
          <a:p>
            <a:r>
              <a:rPr lang="it-IT" smtClean="0"/>
              <a:t>5555</a:t>
            </a:r>
            <a:endParaRPr lang="it-IT"/>
          </a:p>
        </p:txBody>
      </p:sp>
      <p:sp>
        <p:nvSpPr>
          <p:cNvPr id="31" name="Segnaposto numero diapositiva 30"/>
          <p:cNvSpPr>
            <a:spLocks noGrp="1"/>
          </p:cNvSpPr>
          <p:nvPr>
            <p:ph type="sldNum" sz="quarter" idx="12"/>
          </p:nvPr>
        </p:nvSpPr>
        <p:spPr/>
        <p:txBody>
          <a:bodyPr/>
          <a:lstStyle/>
          <a:p>
            <a:fld id="{B007B441-5312-499D-93C3-6E37886527FA}" type="slidenum">
              <a:rPr lang="it-IT" smtClean="0"/>
              <a:pPr/>
              <a:t>‹N›</a:t>
            </a:fld>
            <a:endParaRPr lang="it-IT"/>
          </a:p>
        </p:txBody>
      </p:sp>
      <p:sp>
        <p:nvSpPr>
          <p:cNvPr id="8" name="Segnaposto numero diapositiva 3"/>
          <p:cNvSpPr txBox="1">
            <a:spLocks/>
          </p:cNvSpPr>
          <p:nvPr userDrawn="1"/>
        </p:nvSpPr>
        <p:spPr>
          <a:xfrm>
            <a:off x="2267744" y="6525344"/>
            <a:ext cx="4536504" cy="246888"/>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200" dirty="0" smtClean="0">
                <a:solidFill>
                  <a:schemeClr val="accent1">
                    <a:shade val="75000"/>
                  </a:schemeClr>
                </a:solidFill>
              </a:rPr>
              <a:t>Stato di accesso a diagnosi e cure per l’epilessia – Donata Rodi </a:t>
            </a:r>
            <a:endParaRPr kumimoji="0" lang="it-IT"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9C1D72C3-FED4-4648-AB6E-BB37EEC78955}" type="datetime1">
              <a:rPr lang="it-IT" smtClean="0"/>
              <a:pPr/>
              <a:t>06/02/2013</a:t>
            </a:fld>
            <a:endParaRPr lang="it-IT"/>
          </a:p>
        </p:txBody>
      </p:sp>
      <p:sp>
        <p:nvSpPr>
          <p:cNvPr id="6" name="Segnaposto piè di pagina 5"/>
          <p:cNvSpPr>
            <a:spLocks noGrp="1"/>
          </p:cNvSpPr>
          <p:nvPr>
            <p:ph type="ftr" sz="quarter" idx="11"/>
          </p:nvPr>
        </p:nvSpPr>
        <p:spPr/>
        <p:txBody>
          <a:bodyPr/>
          <a:lstStyle/>
          <a:p>
            <a:r>
              <a:rPr lang="it-IT" smtClean="0"/>
              <a:t>5555</a:t>
            </a:r>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B007B441-5312-499D-93C3-6E37886527FA}"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pull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6697E0E8-E68C-4804-934B-C62B33A78682}" type="datetime1">
              <a:rPr lang="it-IT" smtClean="0"/>
              <a:pPr/>
              <a:t>06/02/2013</a:t>
            </a:fld>
            <a:endParaRPr lang="it-IT"/>
          </a:p>
        </p:txBody>
      </p:sp>
      <p:sp>
        <p:nvSpPr>
          <p:cNvPr id="21" name="Segnaposto piè di pagina 20"/>
          <p:cNvSpPr>
            <a:spLocks noGrp="1"/>
          </p:cNvSpPr>
          <p:nvPr>
            <p:ph type="ftr" sz="quarter" idx="11"/>
          </p:nvPr>
        </p:nvSpPr>
        <p:spPr/>
        <p:txBody>
          <a:bodyPr/>
          <a:lstStyle/>
          <a:p>
            <a:r>
              <a:rPr lang="it-IT" smtClean="0"/>
              <a:t>5555</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
        <p:nvSpPr>
          <p:cNvPr id="7" name="Segnaposto numero diapositiva 3"/>
          <p:cNvSpPr txBox="1">
            <a:spLocks/>
          </p:cNvSpPr>
          <p:nvPr userDrawn="1"/>
        </p:nvSpPr>
        <p:spPr>
          <a:xfrm>
            <a:off x="2267744" y="6525344"/>
            <a:ext cx="4536504" cy="246888"/>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200" dirty="0" smtClean="0">
                <a:solidFill>
                  <a:schemeClr val="accent1">
                    <a:shade val="75000"/>
                  </a:schemeClr>
                </a:solidFill>
              </a:rPr>
              <a:t>Stato di accesso a diagnosi e cure per l’epilessia – Donata Rodi </a:t>
            </a:r>
            <a:endParaRPr kumimoji="0" lang="it-IT"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pull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2882FC97-97CD-42EF-99C4-5FC1B74229D6}" type="datetime1">
              <a:rPr lang="it-IT" smtClean="0"/>
              <a:pPr/>
              <a:t>06/02/2013</a:t>
            </a:fld>
            <a:endParaRPr lang="it-IT"/>
          </a:p>
        </p:txBody>
      </p:sp>
      <p:sp>
        <p:nvSpPr>
          <p:cNvPr id="24" name="Segnaposto piè di pagina 23"/>
          <p:cNvSpPr>
            <a:spLocks noGrp="1"/>
          </p:cNvSpPr>
          <p:nvPr>
            <p:ph type="ftr" sz="quarter" idx="11"/>
          </p:nvPr>
        </p:nvSpPr>
        <p:spPr/>
        <p:txBody>
          <a:bodyPr/>
          <a:lstStyle/>
          <a:p>
            <a:r>
              <a:rPr lang="it-IT" smtClean="0"/>
              <a:t>5555</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pull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32D3BF03-FDD7-4478-BA1E-1CD46F48EA84}" type="datetime1">
              <a:rPr lang="it-IT" smtClean="0"/>
              <a:pPr/>
              <a:t>06/02/2013</a:t>
            </a:fld>
            <a:endParaRPr lang="it-IT"/>
          </a:p>
        </p:txBody>
      </p:sp>
      <p:sp>
        <p:nvSpPr>
          <p:cNvPr id="29" name="Segnaposto piè di pagina 28"/>
          <p:cNvSpPr>
            <a:spLocks noGrp="1"/>
          </p:cNvSpPr>
          <p:nvPr>
            <p:ph type="ftr" sz="quarter" idx="11"/>
          </p:nvPr>
        </p:nvSpPr>
        <p:spPr/>
        <p:txBody>
          <a:bodyPr/>
          <a:lstStyle/>
          <a:p>
            <a:r>
              <a:rPr lang="it-IT" smtClean="0"/>
              <a:t>5555</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pull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BB92E497-60E2-40D3-8701-4644A65E5E53}" type="datetime1">
              <a:rPr lang="it-IT" smtClean="0"/>
              <a:pPr/>
              <a:t>06/02/2013</a:t>
            </a:fld>
            <a:endParaRPr lang="it-IT"/>
          </a:p>
        </p:txBody>
      </p:sp>
      <p:sp>
        <p:nvSpPr>
          <p:cNvPr id="5" name="Segnaposto piè di pagina 4"/>
          <p:cNvSpPr>
            <a:spLocks noGrp="1"/>
          </p:cNvSpPr>
          <p:nvPr>
            <p:ph type="ftr" sz="quarter" idx="11"/>
          </p:nvPr>
        </p:nvSpPr>
        <p:spPr/>
        <p:txBody>
          <a:bodyPr/>
          <a:lstStyle/>
          <a:p>
            <a:r>
              <a:rPr lang="it-IT" smtClean="0"/>
              <a:t>5555</a:t>
            </a:r>
            <a:endParaRPr lang="it-IT"/>
          </a:p>
        </p:txBody>
      </p:sp>
      <p:sp>
        <p:nvSpPr>
          <p:cNvPr id="31" name="Segnaposto numero diapositiva 30"/>
          <p:cNvSpPr>
            <a:spLocks noGrp="1"/>
          </p:cNvSpPr>
          <p:nvPr>
            <p:ph type="sldNum" sz="quarter" idx="12"/>
          </p:nvPr>
        </p:nvSpPr>
        <p:spPr/>
        <p:txBody>
          <a:bodyPr/>
          <a:lstStyle/>
          <a:p>
            <a:fld id="{B007B441-5312-499D-93C3-6E37886527FA}"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numero diapositiva 3"/>
          <p:cNvSpPr txBox="1">
            <a:spLocks/>
          </p:cNvSpPr>
          <p:nvPr userDrawn="1"/>
        </p:nvSpPr>
        <p:spPr>
          <a:xfrm>
            <a:off x="2267744" y="6525344"/>
            <a:ext cx="4536504" cy="246888"/>
          </a:xfrm>
          <a:prstGeom prst="rect">
            <a:avLst/>
          </a:prstGeom>
        </p:spPr>
        <p:txBody>
          <a:bodyPr vert="horz"/>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200" dirty="0" smtClean="0">
                <a:solidFill>
                  <a:schemeClr val="accent1">
                    <a:shade val="75000"/>
                  </a:schemeClr>
                </a:solidFill>
              </a:rPr>
              <a:t>Stato di accesso a diagnosi e cure per l’epilessia – Donata Rodi </a:t>
            </a:r>
            <a:endParaRPr kumimoji="0" lang="it-IT" sz="1200" b="0" i="0" u="none" strike="noStrike" kern="1200" cap="none" spc="0" normalizeH="0" baseline="0" noProof="0" dirty="0">
              <a:ln>
                <a:noFill/>
              </a:ln>
              <a:solidFill>
                <a:schemeClr val="accent1">
                  <a:shade val="75000"/>
                </a:schemeClr>
              </a:solidFill>
              <a:effectLst/>
              <a:uLnTx/>
              <a:uFillTx/>
              <a:latin typeface="+mn-lt"/>
              <a:ea typeface="+mn-ea"/>
              <a:cs typeface="+mn-cs"/>
            </a:endParaRPr>
          </a:p>
        </p:txBody>
      </p:sp>
    </p:spTree>
  </p:cSld>
  <p:clrMapOvr>
    <a:masterClrMapping/>
  </p:clrMapOvr>
  <p:transition>
    <p:pull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FD2B545-8271-4327-BD21-BF69735374EF}" type="datetime1">
              <a:rPr lang="it-IT" smtClean="0"/>
              <a:pPr/>
              <a:t>06/02/2013</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it-IT" smtClean="0"/>
              <a:t>5555</a:t>
            </a:r>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007B441-5312-499D-93C3-6E37886527FA}"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dir="rd"/>
  </p:transition>
  <p:timing>
    <p:tnLst>
      <p:par>
        <p:cTn id="1" dur="indefinite" restart="never" nodeType="tmRoot"/>
      </p:par>
    </p:tnLst>
  </p:timing>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34280" y="3934817"/>
            <a:ext cx="8458200" cy="1222375"/>
          </a:xfrm>
        </p:spPr>
        <p:txBody>
          <a:bodyPr/>
          <a:lstStyle/>
          <a:p>
            <a:r>
              <a:rPr lang="it-IT" cap="none" dirty="0" smtClean="0"/>
              <a:t>Stato di accesso a diagnosi e cure per l’epilessia</a:t>
            </a:r>
            <a:endParaRPr lang="it-IT" cap="none" dirty="0"/>
          </a:p>
        </p:txBody>
      </p:sp>
      <p:sp>
        <p:nvSpPr>
          <p:cNvPr id="3" name="Sottotitolo 2"/>
          <p:cNvSpPr>
            <a:spLocks noGrp="1"/>
          </p:cNvSpPr>
          <p:nvPr>
            <p:ph type="subTitle" idx="1"/>
          </p:nvPr>
        </p:nvSpPr>
        <p:spPr>
          <a:xfrm>
            <a:off x="434280" y="5373216"/>
            <a:ext cx="8458200" cy="1224136"/>
          </a:xfrm>
        </p:spPr>
        <p:txBody>
          <a:bodyPr>
            <a:normAutofit fontScale="62500" lnSpcReduction="20000"/>
          </a:bodyPr>
          <a:lstStyle/>
          <a:p>
            <a:r>
              <a:rPr lang="it-IT" sz="3200" dirty="0" smtClean="0">
                <a:solidFill>
                  <a:schemeClr val="accent2"/>
                </a:solidFill>
              </a:rPr>
              <a:t>Donata Rodi</a:t>
            </a:r>
          </a:p>
          <a:p>
            <a:r>
              <a:rPr lang="it-IT" i="1" dirty="0" smtClean="0">
                <a:solidFill>
                  <a:schemeClr val="tx2"/>
                </a:solidFill>
              </a:rPr>
              <a:t>donata.rodi@unife.it</a:t>
            </a:r>
          </a:p>
          <a:p>
            <a:r>
              <a:rPr lang="it-IT" i="1" dirty="0" smtClean="0">
                <a:solidFill>
                  <a:schemeClr val="tx2"/>
                </a:solidFill>
              </a:rPr>
              <a:t>donata.rodi@campus.unimib.it</a:t>
            </a:r>
          </a:p>
          <a:p>
            <a:endParaRPr lang="it-IT" dirty="0" smtClean="0"/>
          </a:p>
          <a:p>
            <a:r>
              <a:rPr lang="it-IT" sz="1600" dirty="0" smtClean="0"/>
              <a:t>6 febbraio 2013</a:t>
            </a:r>
            <a:endParaRPr lang="it-IT" dirty="0"/>
          </a:p>
        </p:txBody>
      </p:sp>
      <p:pic>
        <p:nvPicPr>
          <p:cNvPr id="4" name="Immagine 3" descr="logo-univ-ferrara.jpg"/>
          <p:cNvPicPr>
            <a:picLocks noChangeAspect="1"/>
          </p:cNvPicPr>
          <p:nvPr/>
        </p:nvPicPr>
        <p:blipFill>
          <a:blip r:embed="rId3" cstate="print"/>
          <a:stretch>
            <a:fillRect/>
          </a:stretch>
        </p:blipFill>
        <p:spPr>
          <a:xfrm>
            <a:off x="539551" y="332656"/>
            <a:ext cx="945685" cy="1224136"/>
          </a:xfrm>
          <a:prstGeom prst="rect">
            <a:avLst/>
          </a:prstGeom>
        </p:spPr>
      </p:pic>
      <p:pic>
        <p:nvPicPr>
          <p:cNvPr id="5" name="Immagine 4" descr="logo_home.gif"/>
          <p:cNvPicPr>
            <a:picLocks noChangeAspect="1"/>
          </p:cNvPicPr>
          <p:nvPr/>
        </p:nvPicPr>
        <p:blipFill>
          <a:blip r:embed="rId4" cstate="print"/>
          <a:stretch>
            <a:fillRect/>
          </a:stretch>
        </p:blipFill>
        <p:spPr>
          <a:xfrm>
            <a:off x="7524328" y="404664"/>
            <a:ext cx="936104" cy="1019934"/>
          </a:xfrm>
          <a:prstGeom prst="rect">
            <a:avLst/>
          </a:prstGeom>
        </p:spPr>
      </p:pic>
      <p:grpSp>
        <p:nvGrpSpPr>
          <p:cNvPr id="9" name="Gruppo 8"/>
          <p:cNvGrpSpPr/>
          <p:nvPr/>
        </p:nvGrpSpPr>
        <p:grpSpPr>
          <a:xfrm>
            <a:off x="1907704" y="332656"/>
            <a:ext cx="5098529" cy="1773262"/>
            <a:chOff x="295924" y="-1330559"/>
            <a:chExt cx="6734175" cy="1993900"/>
          </a:xfrm>
        </p:grpSpPr>
        <p:sp>
          <p:nvSpPr>
            <p:cNvPr id="1026" name="Text Box 2"/>
            <p:cNvSpPr txBox="1">
              <a:spLocks noChangeArrowheads="1"/>
            </p:cNvSpPr>
            <p:nvPr/>
          </p:nvSpPr>
          <p:spPr bwMode="auto">
            <a:xfrm>
              <a:off x="295924" y="-1330559"/>
              <a:ext cx="6734175" cy="1993900"/>
            </a:xfrm>
            <a:prstGeom prst="rect">
              <a:avLst/>
            </a:prstGeom>
            <a:solidFill>
              <a:srgbClr val="0097CC"/>
            </a:solidFill>
            <a:ln w="76200" cmpd="tri">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4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Arial" pitchFamily="34" charset="0"/>
                </a:rPr>
                <a:t>FARMACI ESSENZIALI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4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Arial" pitchFamily="34" charset="0"/>
                </a:rPr>
                <a:t>E MALATTIE TRASCURATE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0097CC"/>
                  </a:solidFill>
                  <a:effectDag name="">
                    <a:cont type="tree" name="">
                      <a:effect ref="fillLine"/>
                      <a:outerShdw dist="38100" dir="13500000" algn="br">
                        <a:srgbClr val="55D3FF"/>
                      </a:outerShdw>
                    </a:cont>
                    <a:cont type="tree" name="">
                      <a:effect ref="fillLine"/>
                      <a:outerShdw dist="38100" dir="2700000" algn="tl">
                        <a:srgbClr val="005A7A"/>
                      </a:outerShdw>
                    </a:cont>
                    <a:effect ref="fillLine"/>
                  </a:effectDag>
                  <a:latin typeface="Arial" pitchFamily="34" charset="0"/>
                  <a:cs typeface="Arial" pitchFamily="34" charset="0"/>
                </a:rPr>
                <a:t> </a:t>
              </a:r>
              <a:r>
                <a:rPr kumimoji="0" lang="it-IT" sz="1200" b="1" i="0" u="none" strike="noStrike" cap="none" normalizeH="0" baseline="0" dirty="0" smtClean="0">
                  <a:ln>
                    <a:noFill/>
                  </a:ln>
                  <a:solidFill>
                    <a:srgbClr val="0097CC"/>
                  </a:solidFill>
                  <a:effectDag name="">
                    <a:cont type="tree" name="">
                      <a:effect ref="fillLine"/>
                      <a:outerShdw dist="38100" dir="13500000" algn="br">
                        <a:srgbClr val="55D3FF"/>
                      </a:outerShdw>
                    </a:cont>
                    <a:cont type="tree" name="">
                      <a:effect ref="fillLine"/>
                      <a:outerShdw dist="38100" dir="2700000" algn="tl">
                        <a:srgbClr val="005A7A"/>
                      </a:outerShdw>
                    </a:cont>
                    <a:effect ref="fillLine"/>
                  </a:effectDag>
                  <a:latin typeface="Arial" pitchFamily="34" charset="0"/>
                  <a:cs typeface="Arial" pitchFamily="34" charset="0"/>
                </a:rPr>
                <a:t>4 - 8 febbraio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rgbClr val="0097CC"/>
                  </a:solidFill>
                  <a:effectDag name="">
                    <a:cont type="tree" name="">
                      <a:effect ref="fillLine"/>
                      <a:outerShdw dist="38100" dir="13500000" algn="br">
                        <a:srgbClr val="55D3FF"/>
                      </a:outerShdw>
                    </a:cont>
                    <a:cont type="tree" name="">
                      <a:effect ref="fillLine"/>
                      <a:outerShdw dist="38100" dir="2700000" algn="tl">
                        <a:srgbClr val="005A7A"/>
                      </a:outerShdw>
                    </a:cont>
                    <a:effect ref="fillLine"/>
                  </a:effectDag>
                  <a:latin typeface="Arial" pitchFamily="34" charset="0"/>
                  <a:cs typeface="Arial" pitchFamily="34" charset="0"/>
                </a:rPr>
                <a:t>aula E2</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rgbClr val="0097CC"/>
                  </a:solidFill>
                  <a:effectDag name="">
                    <a:cont type="tree" name="">
                      <a:effect ref="fillLine"/>
                      <a:outerShdw dist="38100" dir="13500000" algn="br">
                        <a:srgbClr val="55D3FF"/>
                      </a:outerShdw>
                    </a:cont>
                    <a:cont type="tree" name="">
                      <a:effect ref="fillLine"/>
                      <a:outerShdw dist="38100" dir="2700000" algn="tl">
                        <a:srgbClr val="005A7A"/>
                      </a:outerShdw>
                    </a:cont>
                    <a:effect ref="fillLine"/>
                  </a:effectDag>
                  <a:latin typeface="Arial" pitchFamily="34" charset="0"/>
                  <a:cs typeface="Arial" pitchFamily="34" charset="0"/>
                </a:rPr>
                <a:t>ore 14.30-18.00</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it-IT" sz="36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it-IT" sz="36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logo sfondo blu"/>
            <p:cNvPicPr>
              <a:picLocks noChangeAspect="1" noChangeArrowheads="1"/>
            </p:cNvPicPr>
            <p:nvPr/>
          </p:nvPicPr>
          <p:blipFill>
            <a:blip r:embed="rId5" cstate="print"/>
            <a:srcRect/>
            <a:stretch>
              <a:fillRect/>
            </a:stretch>
          </p:blipFill>
          <p:spPr bwMode="auto">
            <a:xfrm>
              <a:off x="321324" y="98186"/>
              <a:ext cx="2074863" cy="484187"/>
            </a:xfrm>
            <a:prstGeom prst="rect">
              <a:avLst/>
            </a:prstGeom>
            <a:solidFill>
              <a:srgbClr val="FFFFFF"/>
            </a:solidFill>
            <a:ln w="9525">
              <a:solidFill>
                <a:srgbClr val="FFFFFF"/>
              </a:solidFill>
              <a:miter lim="800000"/>
              <a:headEnd/>
              <a:tailEnd/>
            </a:ln>
          </p:spPr>
        </p:pic>
        <p:pic>
          <p:nvPicPr>
            <p:cNvPr id="1028" name="Picture 4" descr="unife logo comunicazione"/>
            <p:cNvPicPr>
              <a:picLocks noChangeAspect="1" noChangeArrowheads="1"/>
            </p:cNvPicPr>
            <p:nvPr/>
          </p:nvPicPr>
          <p:blipFill>
            <a:blip r:embed="rId6" cstate="print"/>
            <a:srcRect/>
            <a:stretch>
              <a:fillRect/>
            </a:stretch>
          </p:blipFill>
          <p:spPr bwMode="auto">
            <a:xfrm>
              <a:off x="4779025" y="104536"/>
              <a:ext cx="2219325" cy="477838"/>
            </a:xfrm>
            <a:prstGeom prst="rect">
              <a:avLst/>
            </a:prstGeom>
            <a:solidFill>
              <a:srgbClr val="FFFFFF"/>
            </a:solidFill>
            <a:ln w="9525">
              <a:solidFill>
                <a:srgbClr val="FFFFFF"/>
              </a:solidFill>
              <a:miter lim="800000"/>
              <a:headEnd/>
              <a:tailEnd/>
            </a:ln>
          </p:spPr>
        </p:pic>
      </p:gr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57200"/>
            <a:ext cx="2952328" cy="841248"/>
          </a:xfrm>
        </p:spPr>
        <p:txBody>
          <a:bodyPr>
            <a:normAutofit/>
          </a:bodyPr>
          <a:lstStyle/>
          <a:p>
            <a:r>
              <a:rPr lang="it-IT" dirty="0" smtClean="0"/>
              <a:t>Diagnosi </a:t>
            </a:r>
            <a:r>
              <a:rPr lang="it-IT" sz="2200" dirty="0" smtClean="0"/>
              <a:t>(2/</a:t>
            </a:r>
            <a:r>
              <a:rPr lang="it-IT" sz="2200" dirty="0" err="1" smtClean="0"/>
              <a:t>2</a:t>
            </a:r>
            <a:r>
              <a:rPr lang="it-IT" sz="2200" dirty="0" smtClean="0"/>
              <a:t>)</a:t>
            </a:r>
            <a:endParaRPr lang="it-IT" dirty="0"/>
          </a:p>
        </p:txBody>
      </p:sp>
      <p:sp>
        <p:nvSpPr>
          <p:cNvPr id="15" name="Segnaposto numero diapositiva 14"/>
          <p:cNvSpPr>
            <a:spLocks noGrp="1"/>
          </p:cNvSpPr>
          <p:nvPr>
            <p:ph type="sldNum" sz="quarter" idx="12"/>
          </p:nvPr>
        </p:nvSpPr>
        <p:spPr/>
        <p:txBody>
          <a:bodyPr/>
          <a:lstStyle/>
          <a:p>
            <a:fld id="{B007B441-5312-499D-93C3-6E37886527FA}" type="slidenum">
              <a:rPr lang="it-IT" smtClean="0"/>
              <a:pPr/>
              <a:t>10</a:t>
            </a:fld>
            <a:endParaRPr lang="it-IT"/>
          </a:p>
        </p:txBody>
      </p:sp>
      <p:pic>
        <p:nvPicPr>
          <p:cNvPr id="6" name="Segnaposto contenuto 3" descr="diagnosi (2).bmp"/>
          <p:cNvPicPr>
            <a:picLocks noChangeAspect="1"/>
          </p:cNvPicPr>
          <p:nvPr/>
        </p:nvPicPr>
        <p:blipFill>
          <a:blip r:embed="rId2" cstate="print"/>
          <a:stretch>
            <a:fillRect/>
          </a:stretch>
        </p:blipFill>
        <p:spPr>
          <a:xfrm>
            <a:off x="3419872" y="188640"/>
            <a:ext cx="5547783" cy="5904657"/>
          </a:xfrm>
          <a:prstGeom prst="rect">
            <a:avLst/>
          </a:prstGeom>
        </p:spPr>
      </p:pic>
      <p:sp>
        <p:nvSpPr>
          <p:cNvPr id="7" name="CasellaDiTesto 6"/>
          <p:cNvSpPr txBox="1"/>
          <p:nvPr/>
        </p:nvSpPr>
        <p:spPr>
          <a:xfrm>
            <a:off x="6438347" y="6165304"/>
            <a:ext cx="2526141" cy="307777"/>
          </a:xfrm>
          <a:prstGeom prst="rect">
            <a:avLst/>
          </a:prstGeom>
          <a:noFill/>
        </p:spPr>
        <p:txBody>
          <a:bodyPr wrap="none" rtlCol="0">
            <a:spAutoFit/>
          </a:bodyPr>
          <a:lstStyle/>
          <a:p>
            <a:r>
              <a:rPr lang="it-IT" sz="1400" i="1" dirty="0" smtClean="0">
                <a:solidFill>
                  <a:schemeClr val="accent4"/>
                </a:solidFill>
              </a:rPr>
              <a:t>(Out </a:t>
            </a:r>
            <a:r>
              <a:rPr lang="it-IT" sz="1400" i="1" dirty="0" err="1" smtClean="0">
                <a:solidFill>
                  <a:schemeClr val="accent4"/>
                </a:solidFill>
              </a:rPr>
              <a:t>of</a:t>
            </a:r>
            <a:r>
              <a:rPr lang="it-IT" sz="1400" i="1" dirty="0" smtClean="0">
                <a:solidFill>
                  <a:schemeClr val="accent4"/>
                </a:solidFill>
              </a:rPr>
              <a:t> </a:t>
            </a:r>
            <a:r>
              <a:rPr lang="it-IT" sz="1400" i="1" dirty="0" err="1" smtClean="0">
                <a:solidFill>
                  <a:schemeClr val="accent4"/>
                </a:solidFill>
              </a:rPr>
              <a:t>Shadow</a:t>
            </a:r>
            <a:r>
              <a:rPr lang="it-IT" sz="1400" i="1" dirty="0" smtClean="0">
                <a:solidFill>
                  <a:schemeClr val="accent4"/>
                </a:solidFill>
              </a:rPr>
              <a:t>, Africa, 2004)</a:t>
            </a:r>
            <a:endParaRPr lang="it-IT" sz="1400" i="1" dirty="0">
              <a:solidFill>
                <a:schemeClr val="accent4"/>
              </a:solidFill>
            </a:endParaRPr>
          </a:p>
        </p:txBody>
      </p:sp>
      <p:sp>
        <p:nvSpPr>
          <p:cNvPr id="8" name="Rettangolo 7"/>
          <p:cNvSpPr/>
          <p:nvPr/>
        </p:nvSpPr>
        <p:spPr>
          <a:xfrm>
            <a:off x="3491880" y="5157192"/>
            <a:ext cx="5472608" cy="1440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491880" y="3645024"/>
            <a:ext cx="5472608" cy="1440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Trattamenti: Costi</a:t>
            </a:r>
            <a:endParaRPr lang="it-IT" sz="2200" cap="none" dirty="0"/>
          </a:p>
        </p:txBody>
      </p:sp>
      <p:sp>
        <p:nvSpPr>
          <p:cNvPr id="5" name="Segnaposto numero diapositiva 4"/>
          <p:cNvSpPr>
            <a:spLocks noGrp="1"/>
          </p:cNvSpPr>
          <p:nvPr>
            <p:ph type="sldNum" sz="quarter" idx="12"/>
          </p:nvPr>
        </p:nvSpPr>
        <p:spPr/>
        <p:txBody>
          <a:bodyPr/>
          <a:lstStyle/>
          <a:p>
            <a:fld id="{B007B441-5312-499D-93C3-6E37886527FA}" type="slidenum">
              <a:rPr lang="it-IT" smtClean="0"/>
              <a:pPr/>
              <a:t>11</a:t>
            </a:fld>
            <a:endParaRPr lang="it-IT"/>
          </a:p>
        </p:txBody>
      </p:sp>
      <p:sp>
        <p:nvSpPr>
          <p:cNvPr id="8" name="CasellaDiTesto 7"/>
          <p:cNvSpPr txBox="1"/>
          <p:nvPr/>
        </p:nvSpPr>
        <p:spPr>
          <a:xfrm>
            <a:off x="4355976" y="5445224"/>
            <a:ext cx="3895297" cy="307777"/>
          </a:xfrm>
          <a:prstGeom prst="rect">
            <a:avLst/>
          </a:prstGeom>
          <a:noFill/>
        </p:spPr>
        <p:txBody>
          <a:bodyPr wrap="none" rtlCol="0">
            <a:spAutoFit/>
          </a:bodyPr>
          <a:lstStyle/>
          <a:p>
            <a:r>
              <a:rPr lang="it-IT" sz="1400" i="1" dirty="0" smtClean="0">
                <a:solidFill>
                  <a:schemeClr val="accent4"/>
                </a:solidFill>
              </a:rPr>
              <a:t>(WHO, </a:t>
            </a:r>
            <a:r>
              <a:rPr lang="it-IT" sz="1400" i="1" dirty="0" err="1" smtClean="0">
                <a:solidFill>
                  <a:schemeClr val="accent4"/>
                </a:solidFill>
              </a:rPr>
              <a:t>Atlas</a:t>
            </a:r>
            <a:r>
              <a:rPr lang="it-IT" sz="1400" i="1" dirty="0" smtClean="0">
                <a:solidFill>
                  <a:schemeClr val="accent4"/>
                </a:solidFill>
              </a:rPr>
              <a:t> Epilepsy Care in the World, 2005)</a:t>
            </a:r>
            <a:endParaRPr lang="it-IT" sz="1400" i="1" dirty="0">
              <a:solidFill>
                <a:schemeClr val="accent4"/>
              </a:solidFill>
            </a:endParaRPr>
          </a:p>
        </p:txBody>
      </p:sp>
      <p:pic>
        <p:nvPicPr>
          <p:cNvPr id="13" name="Immagine 12" descr="Costi farmaci.jpg"/>
          <p:cNvPicPr>
            <a:picLocks noChangeAspect="1"/>
          </p:cNvPicPr>
          <p:nvPr/>
        </p:nvPicPr>
        <p:blipFill>
          <a:blip r:embed="rId3" cstate="print"/>
          <a:stretch>
            <a:fillRect/>
          </a:stretch>
        </p:blipFill>
        <p:spPr>
          <a:xfrm>
            <a:off x="1187624" y="1556791"/>
            <a:ext cx="6624736" cy="3479847"/>
          </a:xfrm>
          <a:prstGeom prst="rect">
            <a:avLst/>
          </a:prstGeom>
        </p:spPr>
      </p:pic>
      <p:pic>
        <p:nvPicPr>
          <p:cNvPr id="12" name="Immagine 11" descr="Farmaci.jpg"/>
          <p:cNvPicPr>
            <a:picLocks noChangeAspect="1"/>
          </p:cNvPicPr>
          <p:nvPr/>
        </p:nvPicPr>
        <p:blipFill>
          <a:blip r:embed="rId4" cstate="print"/>
          <a:stretch>
            <a:fillRect/>
          </a:stretch>
        </p:blipFill>
        <p:spPr>
          <a:xfrm>
            <a:off x="5868144" y="1680612"/>
            <a:ext cx="1890845" cy="1172324"/>
          </a:xfrm>
          <a:prstGeom prst="rect">
            <a:avLst/>
          </a:prstGeom>
        </p:spPr>
      </p:pic>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Trattamenti: disponibilità</a:t>
            </a:r>
            <a:endParaRPr lang="it-IT" dirty="0"/>
          </a:p>
        </p:txBody>
      </p:sp>
      <p:sp>
        <p:nvSpPr>
          <p:cNvPr id="5" name="Segnaposto numero diapositiva 4"/>
          <p:cNvSpPr>
            <a:spLocks noGrp="1"/>
          </p:cNvSpPr>
          <p:nvPr>
            <p:ph type="sldNum" sz="quarter" idx="12"/>
          </p:nvPr>
        </p:nvSpPr>
        <p:spPr/>
        <p:txBody>
          <a:bodyPr/>
          <a:lstStyle/>
          <a:p>
            <a:fld id="{B007B441-5312-499D-93C3-6E37886527FA}" type="slidenum">
              <a:rPr lang="it-IT" smtClean="0"/>
              <a:pPr/>
              <a:t>12</a:t>
            </a:fld>
            <a:endParaRPr lang="it-IT"/>
          </a:p>
        </p:txBody>
      </p:sp>
      <p:pic>
        <p:nvPicPr>
          <p:cNvPr id="1026" name="Picture 2"/>
          <p:cNvPicPr>
            <a:picLocks noGrp="1" noChangeAspect="1" noChangeArrowheads="1"/>
          </p:cNvPicPr>
          <p:nvPr>
            <p:ph sz="half" idx="4294967295"/>
          </p:nvPr>
        </p:nvPicPr>
        <p:blipFill>
          <a:blip r:embed="rId2" cstate="print"/>
          <a:srcRect/>
          <a:stretch>
            <a:fillRect/>
          </a:stretch>
        </p:blipFill>
        <p:spPr bwMode="auto">
          <a:xfrm>
            <a:off x="241234" y="1556792"/>
            <a:ext cx="8651246" cy="3384376"/>
          </a:xfrm>
          <a:prstGeom prst="rect">
            <a:avLst/>
          </a:prstGeom>
          <a:noFill/>
          <a:ln w="9525">
            <a:noFill/>
            <a:miter lim="800000"/>
            <a:headEnd/>
            <a:tailEnd/>
          </a:ln>
        </p:spPr>
      </p:pic>
      <p:sp>
        <p:nvSpPr>
          <p:cNvPr id="6" name="CasellaDiTesto 5"/>
          <p:cNvSpPr txBox="1"/>
          <p:nvPr/>
        </p:nvSpPr>
        <p:spPr>
          <a:xfrm>
            <a:off x="6906165" y="5445224"/>
            <a:ext cx="1973617" cy="307777"/>
          </a:xfrm>
          <a:prstGeom prst="rect">
            <a:avLst/>
          </a:prstGeom>
          <a:noFill/>
        </p:spPr>
        <p:txBody>
          <a:bodyPr wrap="none" rtlCol="0">
            <a:spAutoFit/>
          </a:bodyPr>
          <a:lstStyle/>
          <a:p>
            <a:r>
              <a:rPr lang="it-IT" sz="1400" i="1" dirty="0" smtClean="0">
                <a:solidFill>
                  <a:schemeClr val="accent4"/>
                </a:solidFill>
              </a:rPr>
              <a:t>(Cameron </a:t>
            </a:r>
            <a:r>
              <a:rPr lang="it-IT" sz="1400" i="1" dirty="0" err="1" smtClean="0">
                <a:solidFill>
                  <a:schemeClr val="accent4"/>
                </a:solidFill>
              </a:rPr>
              <a:t>et</a:t>
            </a:r>
            <a:r>
              <a:rPr lang="it-IT" sz="1400" i="1" dirty="0" smtClean="0">
                <a:solidFill>
                  <a:schemeClr val="accent4"/>
                </a:solidFill>
              </a:rPr>
              <a:t> al., 2012)</a:t>
            </a:r>
            <a:endParaRPr lang="it-IT" sz="1400" i="1" dirty="0">
              <a:solidFill>
                <a:schemeClr val="accent4"/>
              </a:solidFill>
            </a:endParaRPr>
          </a:p>
        </p:txBody>
      </p:sp>
      <p:sp>
        <p:nvSpPr>
          <p:cNvPr id="8" name="Ovale 7"/>
          <p:cNvSpPr/>
          <p:nvPr/>
        </p:nvSpPr>
        <p:spPr>
          <a:xfrm>
            <a:off x="4427984" y="1988840"/>
            <a:ext cx="1368152" cy="2520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67544" y="5386184"/>
            <a:ext cx="5112568" cy="584775"/>
          </a:xfrm>
          <a:prstGeom prst="rect">
            <a:avLst/>
          </a:prstGeom>
          <a:noFill/>
        </p:spPr>
        <p:txBody>
          <a:bodyPr wrap="square" rtlCol="0">
            <a:spAutoFit/>
          </a:bodyPr>
          <a:lstStyle/>
          <a:p>
            <a:r>
              <a:rPr lang="it-IT" sz="1600" dirty="0" smtClean="0">
                <a:solidFill>
                  <a:schemeClr val="tx2"/>
                </a:solidFill>
              </a:rPr>
              <a:t>Vietnam, Zambia etc.: disponibilità AED nel 50% delle farmacie</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539552" y="1556792"/>
            <a:ext cx="8280920" cy="1656184"/>
          </a:xfrm>
          <a:prstGeom prst="round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title"/>
          </p:nvPr>
        </p:nvSpPr>
        <p:spPr/>
        <p:txBody>
          <a:bodyPr/>
          <a:lstStyle/>
          <a:p>
            <a:r>
              <a:rPr lang="it-IT" dirty="0" smtClean="0"/>
              <a:t>Gap di trattamento </a:t>
            </a:r>
            <a:r>
              <a:rPr lang="it-IT" sz="2200" dirty="0" smtClean="0"/>
              <a:t>(1/3)</a:t>
            </a:r>
            <a:endParaRPr lang="it-IT" sz="2200" dirty="0"/>
          </a:p>
        </p:txBody>
      </p:sp>
      <p:sp>
        <p:nvSpPr>
          <p:cNvPr id="3" name="Segnaposto contenuto 2"/>
          <p:cNvSpPr>
            <a:spLocks noGrp="1"/>
          </p:cNvSpPr>
          <p:nvPr>
            <p:ph idx="1"/>
          </p:nvPr>
        </p:nvSpPr>
        <p:spPr>
          <a:xfrm>
            <a:off x="755576" y="1628800"/>
            <a:ext cx="8155632" cy="1944216"/>
          </a:xfrm>
        </p:spPr>
        <p:txBody>
          <a:bodyPr>
            <a:normAutofit/>
          </a:bodyPr>
          <a:lstStyle/>
          <a:p>
            <a:pPr marL="0" indent="0">
              <a:buNone/>
            </a:pPr>
            <a:r>
              <a:rPr lang="it-IT" sz="2200" dirty="0" smtClean="0"/>
              <a:t>Percentuale di pazienti epilettici non trattati, in una certa popolazione, ad un certo </a:t>
            </a:r>
            <a:r>
              <a:rPr lang="it-IT" sz="2200" dirty="0" err="1" smtClean="0"/>
              <a:t>time</a:t>
            </a:r>
            <a:r>
              <a:rPr lang="it-IT" sz="2200" dirty="0" smtClean="0"/>
              <a:t> </a:t>
            </a:r>
            <a:r>
              <a:rPr lang="it-IT" sz="2200" dirty="0" err="1" smtClean="0"/>
              <a:t>point</a:t>
            </a:r>
            <a:r>
              <a:rPr lang="it-IT" sz="2200" dirty="0" smtClean="0"/>
              <a:t>. Riferimento a deficit diagnostici e terapeutici”</a:t>
            </a:r>
          </a:p>
          <a:p>
            <a:pPr marL="0" indent="0" algn="r">
              <a:buNone/>
            </a:pPr>
            <a:r>
              <a:rPr lang="it-IT" sz="1400" i="1" dirty="0" smtClean="0">
                <a:solidFill>
                  <a:schemeClr val="accent4"/>
                </a:solidFill>
              </a:rPr>
              <a:t>(</a:t>
            </a:r>
            <a:r>
              <a:rPr lang="it-IT" sz="1500" i="1" dirty="0" err="1" smtClean="0">
                <a:solidFill>
                  <a:schemeClr val="accent4"/>
                </a:solidFill>
              </a:rPr>
              <a:t>Meinardi</a:t>
            </a:r>
            <a:r>
              <a:rPr lang="it-IT" sz="1500" i="1" dirty="0" smtClean="0">
                <a:solidFill>
                  <a:schemeClr val="accent4"/>
                </a:solidFill>
              </a:rPr>
              <a:t> </a:t>
            </a:r>
            <a:r>
              <a:rPr lang="it-IT" sz="1500" i="1" dirty="0" err="1" smtClean="0">
                <a:solidFill>
                  <a:schemeClr val="accent4"/>
                </a:solidFill>
              </a:rPr>
              <a:t>et</a:t>
            </a:r>
            <a:r>
              <a:rPr lang="it-IT" sz="1500" i="1" dirty="0" smtClean="0">
                <a:solidFill>
                  <a:schemeClr val="accent4"/>
                </a:solidFill>
              </a:rPr>
              <a:t> al, 2001; </a:t>
            </a:r>
            <a:r>
              <a:rPr lang="it-IT" sz="1500" i="1" dirty="0" err="1" smtClean="0">
                <a:solidFill>
                  <a:schemeClr val="accent4"/>
                </a:solidFill>
              </a:rPr>
              <a:t>Meyer</a:t>
            </a:r>
            <a:r>
              <a:rPr lang="it-IT" sz="1500" i="1" dirty="0" smtClean="0">
                <a:solidFill>
                  <a:schemeClr val="accent4"/>
                </a:solidFill>
              </a:rPr>
              <a:t> </a:t>
            </a:r>
            <a:r>
              <a:rPr lang="it-IT" sz="1500" i="1" dirty="0" err="1" smtClean="0">
                <a:solidFill>
                  <a:schemeClr val="accent4"/>
                </a:solidFill>
              </a:rPr>
              <a:t>et</a:t>
            </a:r>
            <a:r>
              <a:rPr lang="it-IT" sz="1500" i="1" dirty="0" smtClean="0">
                <a:solidFill>
                  <a:schemeClr val="accent4"/>
                </a:solidFill>
              </a:rPr>
              <a:t> al., 2009)</a:t>
            </a:r>
          </a:p>
        </p:txBody>
      </p:sp>
      <p:sp>
        <p:nvSpPr>
          <p:cNvPr id="5" name="Segnaposto numero diapositiva 4"/>
          <p:cNvSpPr>
            <a:spLocks noGrp="1"/>
          </p:cNvSpPr>
          <p:nvPr>
            <p:ph type="sldNum" sz="quarter" idx="12"/>
          </p:nvPr>
        </p:nvSpPr>
        <p:spPr/>
        <p:txBody>
          <a:bodyPr/>
          <a:lstStyle/>
          <a:p>
            <a:fld id="{B007B441-5312-499D-93C3-6E37886527FA}" type="slidenum">
              <a:rPr lang="it-IT" smtClean="0"/>
              <a:pPr/>
              <a:t>13</a:t>
            </a:fld>
            <a:endParaRPr lang="it-IT"/>
          </a:p>
        </p:txBody>
      </p:sp>
      <p:sp>
        <p:nvSpPr>
          <p:cNvPr id="7" name="Segnaposto contenuto 2"/>
          <p:cNvSpPr txBox="1">
            <a:spLocks/>
          </p:cNvSpPr>
          <p:nvPr/>
        </p:nvSpPr>
        <p:spPr>
          <a:xfrm>
            <a:off x="755576" y="3573016"/>
            <a:ext cx="7992888" cy="2880320"/>
          </a:xfrm>
          <a:prstGeom prst="rect">
            <a:avLst/>
          </a:prstGeom>
        </p:spPr>
        <p:txBody>
          <a:bodyPr vert="horz">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it-IT" sz="2000" b="0" u="none" strike="noStrike" kern="1200" cap="none" spc="0" normalizeH="0" baseline="0" noProof="0" dirty="0" smtClean="0">
                <a:ln>
                  <a:noFill/>
                </a:ln>
                <a:solidFill>
                  <a:schemeClr val="tx2"/>
                </a:solidFill>
                <a:effectLst/>
                <a:uLnTx/>
                <a:uFillTx/>
                <a:latin typeface="+mn-lt"/>
                <a:ea typeface="+mn-ea"/>
                <a:cs typeface="+mn-cs"/>
              </a:rPr>
              <a:t>Il gap di trattamento ha due componenti:</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it-IT" sz="2000" dirty="0" smtClean="0">
                <a:solidFill>
                  <a:schemeClr val="tx2"/>
                </a:solidFill>
              </a:rPr>
              <a:t>Mancato accesso alle strutture </a:t>
            </a:r>
            <a:r>
              <a:rPr lang="it-IT" sz="2000" dirty="0" err="1" smtClean="0">
                <a:solidFill>
                  <a:schemeClr val="tx2"/>
                </a:solidFill>
              </a:rPr>
              <a:t>biomediche</a:t>
            </a:r>
            <a:r>
              <a:rPr lang="it-IT" sz="2000" dirty="0" smtClean="0">
                <a:solidFill>
                  <a:schemeClr val="tx2"/>
                </a:solidFill>
              </a:rPr>
              <a:t> per diagnosi e cure</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it-IT" sz="2000" b="0" u="none" strike="noStrike" kern="1200" cap="none" spc="0" normalizeH="0" baseline="0" noProof="0" dirty="0" smtClean="0">
                <a:ln>
                  <a:noFill/>
                </a:ln>
                <a:solidFill>
                  <a:schemeClr val="tx2"/>
                </a:solidFill>
                <a:effectLst/>
                <a:uLnTx/>
                <a:uFillTx/>
                <a:latin typeface="+mn-lt"/>
                <a:ea typeface="+mn-ea"/>
                <a:cs typeface="+mn-cs"/>
              </a:rPr>
              <a:t>Nel caso di accesso, mancanza di aderenza alla terapia</a:t>
            </a:r>
          </a:p>
          <a:p>
            <a:pPr marL="342900" indent="-342900">
              <a:spcBef>
                <a:spcPct val="20000"/>
              </a:spcBef>
              <a:buClr>
                <a:schemeClr val="accent1"/>
              </a:buClr>
              <a:buSzPct val="70000"/>
              <a:defRPr/>
            </a:pPr>
            <a:r>
              <a:rPr lang="it-IT" sz="2000" dirty="0" smtClean="0">
                <a:solidFill>
                  <a:schemeClr val="tx2"/>
                </a:solidFill>
              </a:rPr>
              <a:t>Gap nei paesi a risorse limitate: &gt;80%</a:t>
            </a:r>
          </a:p>
          <a:p>
            <a:pPr marL="342900" lvl="0" indent="-342900">
              <a:spcBef>
                <a:spcPct val="20000"/>
              </a:spcBef>
              <a:buClr>
                <a:schemeClr val="accent1"/>
              </a:buClr>
              <a:buSzPct val="70000"/>
              <a:defRPr/>
            </a:pPr>
            <a:endParaRPr lang="it-IT" sz="2000" b="1" dirty="0" smtClean="0">
              <a:solidFill>
                <a:schemeClr val="tx2"/>
              </a:solidFill>
            </a:endParaRPr>
          </a:p>
          <a:p>
            <a:pPr marL="342900" lvl="0" indent="-342900">
              <a:spcBef>
                <a:spcPct val="20000"/>
              </a:spcBef>
              <a:buClr>
                <a:schemeClr val="accent1"/>
              </a:buClr>
              <a:buSzPct val="70000"/>
              <a:defRPr/>
            </a:pPr>
            <a:r>
              <a:rPr lang="it-IT" sz="2000" b="1" dirty="0" smtClean="0">
                <a:solidFill>
                  <a:schemeClr val="tx2"/>
                </a:solidFill>
              </a:rPr>
              <a:t>Gap di trattamento secondario: </a:t>
            </a:r>
            <a:r>
              <a:rPr lang="it-IT" sz="2000" dirty="0" smtClean="0">
                <a:solidFill>
                  <a:schemeClr val="tx2"/>
                </a:solidFill>
              </a:rPr>
              <a:t>grande proporzione di pazienti che interrompono il trattamento (es. India: 42,75%). Categorizzati: non in trattamento</a:t>
            </a:r>
          </a:p>
          <a:p>
            <a:pPr marL="342900" lvl="0" indent="-342900">
              <a:spcBef>
                <a:spcPct val="20000"/>
              </a:spcBef>
              <a:buClr>
                <a:schemeClr val="accent1"/>
              </a:buClr>
              <a:buSzPct val="70000"/>
              <a:defRPr/>
            </a:pPr>
            <a:r>
              <a:rPr lang="it-IT" sz="2000" i="1" dirty="0" smtClean="0">
                <a:solidFill>
                  <a:schemeClr val="tx2"/>
                </a:solidFill>
              </a:rPr>
              <a:t>							</a:t>
            </a:r>
            <a:r>
              <a:rPr lang="it-IT" sz="1500" i="1" dirty="0" smtClean="0">
                <a:solidFill>
                  <a:schemeClr val="accent4"/>
                </a:solidFill>
              </a:rPr>
              <a:t>(</a:t>
            </a:r>
            <a:r>
              <a:rPr lang="it-IT" sz="1500" i="1" dirty="0" err="1" smtClean="0">
                <a:solidFill>
                  <a:schemeClr val="accent4"/>
                </a:solidFill>
              </a:rPr>
              <a:t>Das</a:t>
            </a:r>
            <a:r>
              <a:rPr lang="it-IT" sz="1500" i="1" dirty="0" smtClean="0">
                <a:solidFill>
                  <a:schemeClr val="accent4"/>
                </a:solidFill>
              </a:rPr>
              <a:t> </a:t>
            </a:r>
            <a:r>
              <a:rPr lang="it-IT" sz="1500" i="1" dirty="0" err="1" smtClean="0">
                <a:solidFill>
                  <a:schemeClr val="accent4"/>
                </a:solidFill>
              </a:rPr>
              <a:t>et</a:t>
            </a:r>
            <a:r>
              <a:rPr lang="it-IT" sz="1500" i="1" dirty="0" smtClean="0">
                <a:solidFill>
                  <a:schemeClr val="accent4"/>
                </a:solidFill>
              </a:rPr>
              <a:t> al., </a:t>
            </a:r>
            <a:r>
              <a:rPr lang="it-IT" sz="1500" i="1" dirty="0" err="1" smtClean="0">
                <a:solidFill>
                  <a:schemeClr val="accent4"/>
                </a:solidFill>
              </a:rPr>
              <a:t>Seizure</a:t>
            </a:r>
            <a:r>
              <a:rPr lang="it-IT" sz="1500" i="1" dirty="0" smtClean="0">
                <a:solidFill>
                  <a:schemeClr val="accent4"/>
                </a:solidFill>
              </a:rPr>
              <a:t>, 2007)</a:t>
            </a:r>
          </a:p>
          <a:p>
            <a:pPr marL="342900" indent="-342900">
              <a:spcBef>
                <a:spcPct val="20000"/>
              </a:spcBef>
              <a:buClr>
                <a:schemeClr val="accent1"/>
              </a:buClr>
              <a:buSzPct val="70000"/>
              <a:defRPr/>
            </a:pPr>
            <a:endParaRPr lang="it-IT" sz="200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endParaRPr lang="it-IT" sz="200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it-IT" sz="2000" b="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Gap di trattamento </a:t>
            </a:r>
            <a:r>
              <a:rPr lang="it-IT" sz="2200" dirty="0" smtClean="0"/>
              <a:t>(2/3)</a:t>
            </a:r>
            <a:endParaRPr lang="it-IT" sz="2200" dirty="0"/>
          </a:p>
        </p:txBody>
      </p:sp>
      <p:graphicFrame>
        <p:nvGraphicFramePr>
          <p:cNvPr id="11" name="Segnaposto contenuto 10"/>
          <p:cNvGraphicFramePr>
            <a:graphicFrameLocks noGrp="1"/>
          </p:cNvGraphicFramePr>
          <p:nvPr>
            <p:ph sz="half" idx="1"/>
          </p:nvPr>
        </p:nvGraphicFramePr>
        <p:xfrm>
          <a:off x="5224264" y="2448416"/>
          <a:ext cx="3740224" cy="2204720"/>
        </p:xfrm>
        <a:graphic>
          <a:graphicData uri="http://schemas.openxmlformats.org/drawingml/2006/table">
            <a:tbl>
              <a:tblPr firstRow="1" bandRow="1">
                <a:tableStyleId>{5C22544A-7EE6-4342-B048-85BDC9FD1C3A}</a:tableStyleId>
              </a:tblPr>
              <a:tblGrid>
                <a:gridCol w="2171700"/>
                <a:gridCol w="1568524"/>
              </a:tblGrid>
              <a:tr h="370840">
                <a:tc>
                  <a:txBody>
                    <a:bodyPr/>
                    <a:lstStyle/>
                    <a:p>
                      <a:r>
                        <a:rPr lang="it-IT" sz="1400" dirty="0" smtClean="0"/>
                        <a:t>Paese</a:t>
                      </a:r>
                      <a:endParaRPr lang="it-IT" sz="1400" dirty="0"/>
                    </a:p>
                  </a:txBody>
                  <a:tcPr/>
                </a:tc>
                <a:tc>
                  <a:txBody>
                    <a:bodyPr/>
                    <a:lstStyle/>
                    <a:p>
                      <a:r>
                        <a:rPr lang="it-IT" sz="1400" dirty="0" smtClean="0"/>
                        <a:t>Treatment</a:t>
                      </a:r>
                      <a:r>
                        <a:rPr lang="it-IT" sz="1400" baseline="0" dirty="0" smtClean="0"/>
                        <a:t> Gap</a:t>
                      </a:r>
                      <a:endParaRPr lang="it-IT" sz="1400" dirty="0"/>
                    </a:p>
                  </a:txBody>
                  <a:tcPr/>
                </a:tc>
              </a:tr>
              <a:tr h="370840">
                <a:tc>
                  <a:txBody>
                    <a:bodyPr/>
                    <a:lstStyle/>
                    <a:p>
                      <a:r>
                        <a:rPr lang="it-IT" sz="1400" dirty="0" smtClean="0"/>
                        <a:t>Taiwan, Norvegia, Singapore, UK, USA</a:t>
                      </a:r>
                      <a:endParaRPr lang="it-IT" sz="1400" dirty="0"/>
                    </a:p>
                  </a:txBody>
                  <a:tcPr/>
                </a:tc>
                <a:tc>
                  <a:txBody>
                    <a:bodyPr/>
                    <a:lstStyle/>
                    <a:p>
                      <a:r>
                        <a:rPr lang="it-IT" sz="1400" dirty="0" smtClean="0"/>
                        <a:t>&lt;10%</a:t>
                      </a:r>
                      <a:endParaRPr lang="it-IT" sz="1400" dirty="0"/>
                    </a:p>
                  </a:txBody>
                  <a:tcPr/>
                </a:tc>
              </a:tr>
              <a:tr h="370840">
                <a:tc>
                  <a:txBody>
                    <a:bodyPr/>
                    <a:lstStyle/>
                    <a:p>
                      <a:r>
                        <a:rPr lang="it-IT" sz="1400" dirty="0" smtClean="0"/>
                        <a:t>Cina, Etiopia, Gambia, LAO</a:t>
                      </a:r>
                      <a:r>
                        <a:rPr lang="it-IT" sz="1400" baseline="0" dirty="0" smtClean="0"/>
                        <a:t> PDR, Nigeria, Pakistan, Togo, Uganda, Tanzania, Zambia</a:t>
                      </a:r>
                      <a:endParaRPr lang="it-IT" sz="1400" dirty="0"/>
                    </a:p>
                  </a:txBody>
                  <a:tcPr/>
                </a:tc>
                <a:tc>
                  <a:txBody>
                    <a:bodyPr/>
                    <a:lstStyle/>
                    <a:p>
                      <a:r>
                        <a:rPr lang="it-IT" sz="1400" dirty="0" smtClean="0"/>
                        <a:t>&gt;95%</a:t>
                      </a:r>
                      <a:endParaRPr lang="it-IT" sz="1400" dirty="0"/>
                    </a:p>
                  </a:txBody>
                  <a:tcPr/>
                </a:tc>
              </a:tr>
              <a:tr h="370840">
                <a:tc>
                  <a:txBody>
                    <a:bodyPr/>
                    <a:lstStyle/>
                    <a:p>
                      <a:r>
                        <a:rPr lang="it-IT" sz="1400" dirty="0" smtClean="0"/>
                        <a:t>India urbana vs rurale</a:t>
                      </a:r>
                      <a:endParaRPr lang="it-IT" sz="1400" dirty="0"/>
                    </a:p>
                  </a:txBody>
                  <a:tcPr/>
                </a:tc>
                <a:tc>
                  <a:txBody>
                    <a:bodyPr/>
                    <a:lstStyle/>
                    <a:p>
                      <a:r>
                        <a:rPr lang="it-IT" sz="1400" dirty="0" smtClean="0"/>
                        <a:t>22%</a:t>
                      </a:r>
                      <a:r>
                        <a:rPr lang="it-IT" sz="1400" baseline="0" dirty="0" smtClean="0"/>
                        <a:t> - 90%</a:t>
                      </a:r>
                      <a:endParaRPr lang="it-IT" sz="1400" dirty="0"/>
                    </a:p>
                  </a:txBody>
                  <a:tcPr/>
                </a:tc>
              </a:tr>
            </a:tbl>
          </a:graphicData>
        </a:graphic>
      </p:graphicFrame>
      <p:sp>
        <p:nvSpPr>
          <p:cNvPr id="8" name="Segnaposto numero diapositiva 7"/>
          <p:cNvSpPr>
            <a:spLocks noGrp="1"/>
          </p:cNvSpPr>
          <p:nvPr>
            <p:ph type="sldNum" sz="quarter" idx="12"/>
          </p:nvPr>
        </p:nvSpPr>
        <p:spPr/>
        <p:txBody>
          <a:bodyPr/>
          <a:lstStyle/>
          <a:p>
            <a:fld id="{B007B441-5312-499D-93C3-6E37886527FA}" type="slidenum">
              <a:rPr lang="it-IT" smtClean="0"/>
              <a:pPr/>
              <a:t>14</a:t>
            </a:fld>
            <a:endParaRPr lang="it-IT"/>
          </a:p>
        </p:txBody>
      </p:sp>
      <p:pic>
        <p:nvPicPr>
          <p:cNvPr id="7" name="Immagine 6" descr="Urban Rural.bmp"/>
          <p:cNvPicPr>
            <a:picLocks noChangeAspect="1"/>
          </p:cNvPicPr>
          <p:nvPr/>
        </p:nvPicPr>
        <p:blipFill>
          <a:blip r:embed="rId2" cstate="print"/>
          <a:stretch>
            <a:fillRect/>
          </a:stretch>
        </p:blipFill>
        <p:spPr>
          <a:xfrm>
            <a:off x="143895" y="1700808"/>
            <a:ext cx="4932161" cy="3669528"/>
          </a:xfrm>
          <a:prstGeom prst="rect">
            <a:avLst/>
          </a:prstGeom>
        </p:spPr>
      </p:pic>
      <p:sp>
        <p:nvSpPr>
          <p:cNvPr id="9" name="CasellaDiTesto 8"/>
          <p:cNvSpPr txBox="1"/>
          <p:nvPr/>
        </p:nvSpPr>
        <p:spPr>
          <a:xfrm>
            <a:off x="7236296" y="5661248"/>
            <a:ext cx="1734770" cy="307777"/>
          </a:xfrm>
          <a:prstGeom prst="rect">
            <a:avLst/>
          </a:prstGeom>
          <a:noFill/>
        </p:spPr>
        <p:txBody>
          <a:bodyPr wrap="none" rtlCol="0">
            <a:spAutoFit/>
          </a:bodyPr>
          <a:lstStyle/>
          <a:p>
            <a:r>
              <a:rPr lang="it-IT" sz="1400" i="1" dirty="0" smtClean="0">
                <a:solidFill>
                  <a:schemeClr val="accent4"/>
                </a:solidFill>
              </a:rPr>
              <a:t>(</a:t>
            </a:r>
            <a:r>
              <a:rPr lang="it-IT" sz="1400" i="1" dirty="0" err="1" smtClean="0">
                <a:solidFill>
                  <a:schemeClr val="accent4"/>
                </a:solidFill>
              </a:rPr>
              <a:t>Meyer</a:t>
            </a:r>
            <a:r>
              <a:rPr lang="it-IT" sz="1400" i="1" dirty="0" smtClean="0">
                <a:solidFill>
                  <a:schemeClr val="accent4"/>
                </a:solidFill>
              </a:rPr>
              <a:t> </a:t>
            </a:r>
            <a:r>
              <a:rPr lang="it-IT" sz="1400" i="1" dirty="0" err="1" smtClean="0">
                <a:solidFill>
                  <a:schemeClr val="accent4"/>
                </a:solidFill>
              </a:rPr>
              <a:t>et</a:t>
            </a:r>
            <a:r>
              <a:rPr lang="it-IT" sz="1400" i="1" dirty="0" smtClean="0">
                <a:solidFill>
                  <a:schemeClr val="accent4"/>
                </a:solidFill>
              </a:rPr>
              <a:t> al., 2010)</a:t>
            </a:r>
            <a:endParaRPr lang="it-IT" sz="1400" i="1" dirty="0">
              <a:solidFill>
                <a:schemeClr val="accent4"/>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arrotondato 7"/>
          <p:cNvSpPr/>
          <p:nvPr/>
        </p:nvSpPr>
        <p:spPr>
          <a:xfrm>
            <a:off x="4644008" y="1988840"/>
            <a:ext cx="4032448" cy="4392488"/>
          </a:xfrm>
          <a:prstGeom prst="round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7" name="Rettangolo arrotondato 6"/>
          <p:cNvSpPr/>
          <p:nvPr/>
        </p:nvSpPr>
        <p:spPr>
          <a:xfrm>
            <a:off x="251520" y="1988840"/>
            <a:ext cx="4104456" cy="4392488"/>
          </a:xfrm>
          <a:prstGeom prst="round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2" name="Titolo 1"/>
          <p:cNvSpPr>
            <a:spLocks noGrp="1"/>
          </p:cNvSpPr>
          <p:nvPr>
            <p:ph type="title"/>
          </p:nvPr>
        </p:nvSpPr>
        <p:spPr/>
        <p:txBody>
          <a:bodyPr/>
          <a:lstStyle/>
          <a:p>
            <a:r>
              <a:rPr lang="it-IT" dirty="0" smtClean="0"/>
              <a:t>Gap di trattamento </a:t>
            </a:r>
            <a:r>
              <a:rPr lang="it-IT" sz="2200" dirty="0" smtClean="0"/>
              <a:t>(3/</a:t>
            </a:r>
            <a:r>
              <a:rPr lang="it-IT" sz="2200" dirty="0" err="1" smtClean="0"/>
              <a:t>3</a:t>
            </a:r>
            <a:r>
              <a:rPr lang="it-IT" sz="2200" dirty="0" smtClean="0"/>
              <a:t>)</a:t>
            </a:r>
            <a:endParaRPr lang="it-IT" sz="2200" dirty="0"/>
          </a:p>
        </p:txBody>
      </p:sp>
      <p:sp>
        <p:nvSpPr>
          <p:cNvPr id="3" name="Segnaposto contenuto 2"/>
          <p:cNvSpPr>
            <a:spLocks noGrp="1"/>
          </p:cNvSpPr>
          <p:nvPr>
            <p:ph sz="half" idx="1"/>
          </p:nvPr>
        </p:nvSpPr>
        <p:spPr>
          <a:xfrm>
            <a:off x="251520" y="1600200"/>
            <a:ext cx="4104456" cy="4724400"/>
          </a:xfrm>
        </p:spPr>
        <p:txBody>
          <a:bodyPr>
            <a:normAutofit fontScale="77500" lnSpcReduction="20000"/>
          </a:bodyPr>
          <a:lstStyle/>
          <a:p>
            <a:pPr algn="ctr">
              <a:buNone/>
            </a:pPr>
            <a:r>
              <a:rPr lang="it-IT" b="1" dirty="0" smtClean="0">
                <a:solidFill>
                  <a:schemeClr val="accent1">
                    <a:lumMod val="50000"/>
                  </a:schemeClr>
                </a:solidFill>
              </a:rPr>
              <a:t>Cause</a:t>
            </a:r>
          </a:p>
          <a:p>
            <a:pPr>
              <a:buNone/>
            </a:pPr>
            <a:endParaRPr lang="it-IT" sz="1900" b="1" dirty="0" smtClean="0">
              <a:solidFill>
                <a:schemeClr val="accent1">
                  <a:lumMod val="50000"/>
                </a:schemeClr>
              </a:solidFill>
            </a:endParaRPr>
          </a:p>
          <a:p>
            <a:r>
              <a:rPr lang="it-IT" dirty="0" smtClean="0">
                <a:solidFill>
                  <a:schemeClr val="accent1">
                    <a:lumMod val="50000"/>
                  </a:schemeClr>
                </a:solidFill>
              </a:rPr>
              <a:t>Scarsa disponibilità dei farmaci, infrastrutture e personale qualificato</a:t>
            </a:r>
          </a:p>
          <a:p>
            <a:r>
              <a:rPr lang="it-IT" dirty="0" smtClean="0">
                <a:solidFill>
                  <a:schemeClr val="accent1">
                    <a:lumMod val="50000"/>
                  </a:schemeClr>
                </a:solidFill>
              </a:rPr>
              <a:t>Inadeguati rifornimenti e costi per i farmaci antiepilettici</a:t>
            </a:r>
          </a:p>
          <a:p>
            <a:r>
              <a:rPr lang="it-IT" dirty="0" smtClean="0">
                <a:solidFill>
                  <a:schemeClr val="accent1">
                    <a:lumMod val="50000"/>
                  </a:schemeClr>
                </a:solidFill>
              </a:rPr>
              <a:t>Livello del sistema sanitario, economia del paese,mancanza di priorità nelle politiche sanitarie delle nazioni</a:t>
            </a:r>
          </a:p>
          <a:p>
            <a:r>
              <a:rPr lang="it-IT" dirty="0" smtClean="0">
                <a:solidFill>
                  <a:schemeClr val="accent1">
                    <a:lumMod val="50000"/>
                  </a:schemeClr>
                </a:solidFill>
              </a:rPr>
              <a:t>Accesso limitato o assente nelle </a:t>
            </a:r>
            <a:r>
              <a:rPr lang="it-IT" smtClean="0">
                <a:solidFill>
                  <a:schemeClr val="accent1">
                    <a:lumMod val="50000"/>
                  </a:schemeClr>
                </a:solidFill>
              </a:rPr>
              <a:t>aree rurali</a:t>
            </a:r>
            <a:endParaRPr lang="it-IT" dirty="0" smtClean="0">
              <a:solidFill>
                <a:schemeClr val="accent1">
                  <a:lumMod val="50000"/>
                </a:schemeClr>
              </a:solidFill>
            </a:endParaRPr>
          </a:p>
          <a:p>
            <a:r>
              <a:rPr lang="it-IT" dirty="0" smtClean="0">
                <a:solidFill>
                  <a:schemeClr val="accent1">
                    <a:lumMod val="50000"/>
                  </a:schemeClr>
                </a:solidFill>
              </a:rPr>
              <a:t>Stigmatizzazione</a:t>
            </a:r>
          </a:p>
        </p:txBody>
      </p:sp>
      <p:sp>
        <p:nvSpPr>
          <p:cNvPr id="5" name="Segnaposto contenuto 4"/>
          <p:cNvSpPr>
            <a:spLocks noGrp="1"/>
          </p:cNvSpPr>
          <p:nvPr>
            <p:ph sz="half" idx="2"/>
          </p:nvPr>
        </p:nvSpPr>
        <p:spPr>
          <a:xfrm>
            <a:off x="4648200" y="1600200"/>
            <a:ext cx="4028256" cy="4724400"/>
          </a:xfrm>
        </p:spPr>
        <p:txBody>
          <a:bodyPr>
            <a:normAutofit fontScale="77500" lnSpcReduction="20000"/>
          </a:bodyPr>
          <a:lstStyle/>
          <a:p>
            <a:pPr algn="ctr">
              <a:buNone/>
              <a:defRPr/>
            </a:pPr>
            <a:r>
              <a:rPr lang="it-IT" b="1" dirty="0" smtClean="0">
                <a:solidFill>
                  <a:schemeClr val="accent1">
                    <a:lumMod val="50000"/>
                  </a:schemeClr>
                </a:solidFill>
              </a:rPr>
              <a:t>Conseguenze</a:t>
            </a:r>
          </a:p>
          <a:p>
            <a:pPr>
              <a:buNone/>
              <a:defRPr/>
            </a:pPr>
            <a:endParaRPr lang="it-IT" sz="1700" b="1" dirty="0" smtClean="0">
              <a:solidFill>
                <a:schemeClr val="accent1">
                  <a:lumMod val="50000"/>
                </a:schemeClr>
              </a:solidFill>
            </a:endParaRPr>
          </a:p>
          <a:p>
            <a:pPr lvl="0">
              <a:defRPr/>
            </a:pPr>
            <a:r>
              <a:rPr lang="it-IT" dirty="0" smtClean="0">
                <a:solidFill>
                  <a:schemeClr val="accent1">
                    <a:lumMod val="50000"/>
                  </a:schemeClr>
                </a:solidFill>
              </a:rPr>
              <a:t>Conseguenze sociali devastanti</a:t>
            </a:r>
          </a:p>
          <a:p>
            <a:pPr lvl="0">
              <a:defRPr/>
            </a:pPr>
            <a:r>
              <a:rPr lang="it-IT" dirty="0" smtClean="0">
                <a:solidFill>
                  <a:schemeClr val="accent1">
                    <a:lumMod val="50000"/>
                  </a:schemeClr>
                </a:solidFill>
              </a:rPr>
              <a:t>Scarse possibilità di lavoro, livello culturale basso, stato economico basso</a:t>
            </a:r>
          </a:p>
          <a:p>
            <a:pPr lvl="0">
              <a:defRPr/>
            </a:pPr>
            <a:r>
              <a:rPr lang="it-IT" dirty="0" smtClean="0">
                <a:solidFill>
                  <a:schemeClr val="accent1">
                    <a:lumMod val="50000"/>
                  </a:schemeClr>
                </a:solidFill>
              </a:rPr>
              <a:t>Stress psicologico, danni fisici (fratture, ustioni), elevata mortalità</a:t>
            </a:r>
          </a:p>
        </p:txBody>
      </p:sp>
      <p:sp>
        <p:nvSpPr>
          <p:cNvPr id="6" name="Segnaposto numero diapositiva 5"/>
          <p:cNvSpPr>
            <a:spLocks noGrp="1"/>
          </p:cNvSpPr>
          <p:nvPr>
            <p:ph type="sldNum" sz="quarter" idx="12"/>
          </p:nvPr>
        </p:nvSpPr>
        <p:spPr/>
        <p:txBody>
          <a:bodyPr/>
          <a:lstStyle/>
          <a:p>
            <a:fld id="{B007B441-5312-499D-93C3-6E37886527FA}" type="slidenum">
              <a:rPr lang="it-IT" smtClean="0"/>
              <a:pPr/>
              <a:t>15</a:t>
            </a:fld>
            <a:endParaRPr lang="it-IT"/>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uiExpan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457200"/>
            <a:ext cx="6499448" cy="838200"/>
          </a:xfrm>
        </p:spPr>
        <p:txBody>
          <a:bodyPr>
            <a:normAutofit/>
          </a:bodyPr>
          <a:lstStyle/>
          <a:p>
            <a:r>
              <a:rPr lang="it-IT" dirty="0" err="1" smtClean="0"/>
              <a:t>Bridging</a:t>
            </a:r>
            <a:r>
              <a:rPr lang="it-IT" dirty="0" smtClean="0"/>
              <a:t> the gap: iniziative</a:t>
            </a:r>
            <a:endParaRPr lang="it-IT" dirty="0"/>
          </a:p>
        </p:txBody>
      </p:sp>
      <p:sp>
        <p:nvSpPr>
          <p:cNvPr id="3" name="Segnaposto contenuto 2"/>
          <p:cNvSpPr>
            <a:spLocks noGrp="1"/>
          </p:cNvSpPr>
          <p:nvPr>
            <p:ph idx="1"/>
          </p:nvPr>
        </p:nvSpPr>
        <p:spPr>
          <a:xfrm>
            <a:off x="251520" y="1554163"/>
            <a:ext cx="6336704" cy="722709"/>
          </a:xfrm>
        </p:spPr>
        <p:txBody>
          <a:bodyPr>
            <a:normAutofit/>
          </a:bodyPr>
          <a:lstStyle/>
          <a:p>
            <a:pPr>
              <a:buNone/>
            </a:pPr>
            <a:r>
              <a:rPr lang="it-IT" sz="2000" dirty="0" smtClean="0"/>
              <a:t>1997, Global </a:t>
            </a:r>
            <a:r>
              <a:rPr lang="it-IT" sz="2000" dirty="0" err="1" smtClean="0"/>
              <a:t>Campaign</a:t>
            </a:r>
            <a:r>
              <a:rPr lang="it-IT" sz="2000" dirty="0" smtClean="0"/>
              <a:t> </a:t>
            </a:r>
            <a:r>
              <a:rPr lang="it-IT" sz="2000" dirty="0" err="1" smtClean="0"/>
              <a:t>Against</a:t>
            </a:r>
            <a:r>
              <a:rPr lang="it-IT" sz="2000" dirty="0" smtClean="0"/>
              <a:t> Epilepsy (WHO, ILAE, IBE): Out </a:t>
            </a:r>
            <a:r>
              <a:rPr lang="it-IT" sz="2000" dirty="0" err="1" smtClean="0"/>
              <a:t>of</a:t>
            </a:r>
            <a:r>
              <a:rPr lang="it-IT" sz="2000" dirty="0" smtClean="0"/>
              <a:t> the </a:t>
            </a:r>
            <a:r>
              <a:rPr lang="it-IT" sz="2000" dirty="0" err="1" smtClean="0"/>
              <a:t>shadows</a:t>
            </a:r>
            <a:endParaRPr lang="it-IT" sz="2000" dirty="0" smtClean="0"/>
          </a:p>
          <a:p>
            <a:pPr>
              <a:buNone/>
            </a:pPr>
            <a:endParaRPr lang="it-IT" sz="2000" dirty="0" smtClean="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16</a:t>
            </a:fld>
            <a:endParaRPr lang="it-IT"/>
          </a:p>
        </p:txBody>
      </p:sp>
      <p:pic>
        <p:nvPicPr>
          <p:cNvPr id="6" name="Picture 2"/>
          <p:cNvPicPr>
            <a:picLocks noChangeAspect="1" noChangeArrowheads="1"/>
          </p:cNvPicPr>
          <p:nvPr/>
        </p:nvPicPr>
        <p:blipFill>
          <a:blip r:embed="rId3" cstate="print"/>
          <a:srcRect/>
          <a:stretch>
            <a:fillRect/>
          </a:stretch>
        </p:blipFill>
        <p:spPr bwMode="auto">
          <a:xfrm>
            <a:off x="6876256" y="260648"/>
            <a:ext cx="1758178" cy="2067893"/>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539552" y="2492896"/>
            <a:ext cx="7961709" cy="3383306"/>
          </a:xfrm>
          <a:prstGeom prst="rect">
            <a:avLst/>
          </a:prstGeom>
          <a:noFill/>
          <a:ln w="9525">
            <a:noFill/>
            <a:miter lim="800000"/>
            <a:headEnd/>
            <a:tailEnd/>
          </a:ln>
        </p:spPr>
      </p:pic>
      <p:sp>
        <p:nvSpPr>
          <p:cNvPr id="8" name="CasellaDiTesto 7"/>
          <p:cNvSpPr txBox="1"/>
          <p:nvPr/>
        </p:nvSpPr>
        <p:spPr>
          <a:xfrm>
            <a:off x="251520" y="6021288"/>
            <a:ext cx="6336704" cy="369332"/>
          </a:xfrm>
          <a:prstGeom prst="rect">
            <a:avLst/>
          </a:prstGeom>
          <a:noFill/>
        </p:spPr>
        <p:txBody>
          <a:bodyPr wrap="square" rtlCol="0">
            <a:spAutoFit/>
          </a:bodyPr>
          <a:lstStyle/>
          <a:p>
            <a:r>
              <a:rPr lang="it-IT" dirty="0" smtClean="0">
                <a:solidFill>
                  <a:schemeClr val="tx2"/>
                </a:solidFill>
              </a:rPr>
              <a:t>2011, WHO: </a:t>
            </a:r>
            <a:r>
              <a:rPr lang="it-IT" dirty="0" err="1" smtClean="0">
                <a:solidFill>
                  <a:schemeClr val="tx2"/>
                </a:solidFill>
              </a:rPr>
              <a:t>mental</a:t>
            </a:r>
            <a:r>
              <a:rPr lang="it-IT" dirty="0" smtClean="0">
                <a:solidFill>
                  <a:schemeClr val="tx2"/>
                </a:solidFill>
              </a:rPr>
              <a:t> </a:t>
            </a:r>
            <a:r>
              <a:rPr lang="it-IT" dirty="0" err="1" smtClean="0">
                <a:solidFill>
                  <a:schemeClr val="tx2"/>
                </a:solidFill>
              </a:rPr>
              <a:t>health</a:t>
            </a:r>
            <a:r>
              <a:rPr lang="it-IT" dirty="0" smtClean="0">
                <a:solidFill>
                  <a:schemeClr val="tx2"/>
                </a:solidFill>
              </a:rPr>
              <a:t> Gap </a:t>
            </a:r>
            <a:r>
              <a:rPr lang="it-IT" dirty="0" err="1" smtClean="0">
                <a:solidFill>
                  <a:schemeClr val="tx2"/>
                </a:solidFill>
              </a:rPr>
              <a:t>Action</a:t>
            </a:r>
            <a:r>
              <a:rPr lang="it-IT" dirty="0" smtClean="0">
                <a:solidFill>
                  <a:schemeClr val="tx2"/>
                </a:solidFill>
              </a:rPr>
              <a:t> </a:t>
            </a:r>
            <a:r>
              <a:rPr lang="it-IT" dirty="0" err="1" smtClean="0">
                <a:solidFill>
                  <a:schemeClr val="tx2"/>
                </a:solidFill>
              </a:rPr>
              <a:t>Programme</a:t>
            </a:r>
            <a:r>
              <a:rPr lang="it-IT" dirty="0" smtClean="0">
                <a:solidFill>
                  <a:schemeClr val="tx2"/>
                </a:solidFill>
              </a:rPr>
              <a:t> (</a:t>
            </a:r>
            <a:r>
              <a:rPr lang="it-IT" dirty="0" err="1" smtClean="0">
                <a:solidFill>
                  <a:schemeClr val="tx2"/>
                </a:solidFill>
              </a:rPr>
              <a:t>mhGAP</a:t>
            </a:r>
            <a:r>
              <a:rPr lang="it-IT" dirty="0" smtClean="0">
                <a:solidFill>
                  <a:schemeClr val="tx2"/>
                </a:solidFill>
              </a:rPr>
              <a:t>)</a:t>
            </a:r>
            <a:endParaRPr lang="it-IT" dirty="0">
              <a:solidFill>
                <a:schemeClr val="tx2"/>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immagine 8" descr="Immagine1.jpg"/>
          <p:cNvPicPr>
            <a:picLocks noGrp="1" noChangeAspect="1"/>
          </p:cNvPicPr>
          <p:nvPr>
            <p:ph type="pic" idx="1"/>
          </p:nvPr>
        </p:nvPicPr>
        <p:blipFill>
          <a:blip r:embed="rId2" cstate="print"/>
          <a:srcRect l="3562" r="3562"/>
          <a:stretch>
            <a:fillRect/>
          </a:stretch>
        </p:blipFill>
        <p:spPr>
          <a:xfrm>
            <a:off x="2063080" y="332656"/>
            <a:ext cx="5029200" cy="3657600"/>
          </a:xfrm>
        </p:spPr>
      </p:pic>
      <p:sp>
        <p:nvSpPr>
          <p:cNvPr id="6" name="Segnaposto numero diapositiva 5"/>
          <p:cNvSpPr>
            <a:spLocks noGrp="1"/>
          </p:cNvSpPr>
          <p:nvPr>
            <p:ph type="sldNum" sz="quarter" idx="12"/>
          </p:nvPr>
        </p:nvSpPr>
        <p:spPr/>
        <p:txBody>
          <a:bodyPr/>
          <a:lstStyle/>
          <a:p>
            <a:fld id="{B007B441-5312-499D-93C3-6E37886527FA}" type="slidenum">
              <a:rPr lang="it-IT" smtClean="0"/>
              <a:pPr/>
              <a:t>17</a:t>
            </a:fld>
            <a:endParaRPr lang="it-IT"/>
          </a:p>
        </p:txBody>
      </p:sp>
      <p:sp>
        <p:nvSpPr>
          <p:cNvPr id="8" name="Segnaposto testo 7"/>
          <p:cNvSpPr>
            <a:spLocks noGrp="1"/>
          </p:cNvSpPr>
          <p:nvPr>
            <p:ph type="body" sz="half" idx="2"/>
          </p:nvPr>
        </p:nvSpPr>
        <p:spPr>
          <a:xfrm>
            <a:off x="323528" y="4365104"/>
            <a:ext cx="8352928" cy="2232248"/>
          </a:xfrm>
        </p:spPr>
        <p:txBody>
          <a:bodyPr>
            <a:normAutofit/>
          </a:bodyPr>
          <a:lstStyle/>
          <a:p>
            <a:r>
              <a:rPr lang="it-IT" sz="2400" b="1" dirty="0" smtClean="0"/>
              <a:t>Ringraziamenti:</a:t>
            </a:r>
          </a:p>
          <a:p>
            <a:endParaRPr lang="it-IT" dirty="0" smtClean="0"/>
          </a:p>
          <a:p>
            <a:r>
              <a:rPr lang="it-IT" sz="2400" dirty="0" smtClean="0"/>
              <a:t>Prof. Anna Siniscalchi (Università di Ferrara)</a:t>
            </a:r>
          </a:p>
          <a:p>
            <a:r>
              <a:rPr lang="it-IT" sz="2400" dirty="0" smtClean="0"/>
              <a:t>Prof. Patrizia Farina (Università Milano Bicocca)</a:t>
            </a:r>
          </a:p>
          <a:p>
            <a:r>
              <a:rPr lang="it-IT" sz="2400" dirty="0" smtClean="0"/>
              <a:t>Prof. Michele </a:t>
            </a:r>
            <a:r>
              <a:rPr lang="it-IT" sz="2400" dirty="0" err="1" smtClean="0"/>
              <a:t>Simonato</a:t>
            </a:r>
            <a:r>
              <a:rPr lang="it-IT" sz="2400" dirty="0" smtClean="0"/>
              <a:t> (Università di Ferrara)</a:t>
            </a:r>
          </a:p>
          <a:p>
            <a:endParaRPr lang="it-IT" sz="2400"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18</a:t>
            </a:fld>
            <a:endParaRPr lang="it-IT"/>
          </a:p>
        </p:txBody>
      </p:sp>
      <p:sp>
        <p:nvSpPr>
          <p:cNvPr id="3" name="CasellaDiTesto 2"/>
          <p:cNvSpPr txBox="1"/>
          <p:nvPr/>
        </p:nvSpPr>
        <p:spPr>
          <a:xfrm>
            <a:off x="2195736" y="2420888"/>
            <a:ext cx="4824536" cy="1862048"/>
          </a:xfrm>
          <a:prstGeom prst="rect">
            <a:avLst/>
          </a:prstGeom>
          <a:noFill/>
        </p:spPr>
        <p:txBody>
          <a:bodyPr wrap="square" rtlCol="0">
            <a:spAutoFit/>
          </a:bodyPr>
          <a:lstStyle/>
          <a:p>
            <a:pPr algn="ctr"/>
            <a:r>
              <a:rPr lang="it-IT" sz="11500" dirty="0" smtClean="0">
                <a:solidFill>
                  <a:schemeClr val="tx2"/>
                </a:solidFill>
              </a:rPr>
              <a:t>Q &amp; A</a:t>
            </a:r>
            <a:endParaRPr lang="it-IT" sz="11500" dirty="0">
              <a:solidFill>
                <a:schemeClr val="tx2"/>
              </a:solidFill>
            </a:endParaRPr>
          </a:p>
        </p:txBody>
      </p:sp>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Gap di trattamento secondario</a:t>
            </a:r>
            <a:endParaRPr lang="it-IT" dirty="0"/>
          </a:p>
        </p:txBody>
      </p:sp>
      <p:sp>
        <p:nvSpPr>
          <p:cNvPr id="3" name="Segnaposto contenuto 2"/>
          <p:cNvSpPr>
            <a:spLocks noGrp="1"/>
          </p:cNvSpPr>
          <p:nvPr>
            <p:ph idx="1"/>
          </p:nvPr>
        </p:nvSpPr>
        <p:spPr/>
        <p:txBody>
          <a:bodyPr>
            <a:normAutofit fontScale="92500"/>
          </a:bodyPr>
          <a:lstStyle/>
          <a:p>
            <a:r>
              <a:rPr lang="it-IT" dirty="0" smtClean="0"/>
              <a:t>Nei paesi in via di sviluppo, grande proporzione di pazienti epilettici che interrompono il trattamento (es. India: 42,75%) </a:t>
            </a:r>
            <a:r>
              <a:rPr lang="it-IT" sz="1900" dirty="0" smtClean="0"/>
              <a:t>(</a:t>
            </a:r>
            <a:r>
              <a:rPr lang="it-IT" sz="1900" dirty="0" err="1" smtClean="0"/>
              <a:t>Das</a:t>
            </a:r>
            <a:r>
              <a:rPr lang="it-IT" sz="1900" dirty="0" smtClean="0"/>
              <a:t> </a:t>
            </a:r>
            <a:r>
              <a:rPr lang="it-IT" sz="1900" dirty="0" err="1" smtClean="0"/>
              <a:t>et</a:t>
            </a:r>
            <a:r>
              <a:rPr lang="it-IT" sz="1900" dirty="0" smtClean="0"/>
              <a:t> al., </a:t>
            </a:r>
            <a:r>
              <a:rPr lang="it-IT" sz="1900" dirty="0" err="1" smtClean="0"/>
              <a:t>Seizure</a:t>
            </a:r>
            <a:r>
              <a:rPr lang="it-IT" sz="1900" dirty="0" smtClean="0"/>
              <a:t>, 2007)</a:t>
            </a:r>
          </a:p>
          <a:p>
            <a:r>
              <a:rPr lang="it-IT" dirty="0" smtClean="0"/>
              <a:t>Cause: scarsa informazione, perdita lavoro, frustrazione, </a:t>
            </a:r>
            <a:r>
              <a:rPr lang="it-IT" dirty="0" err="1" smtClean="0"/>
              <a:t>disuniforme</a:t>
            </a:r>
            <a:r>
              <a:rPr lang="it-IT" dirty="0" smtClean="0"/>
              <a:t> disponibilità locale di AED </a:t>
            </a:r>
          </a:p>
          <a:p>
            <a:r>
              <a:rPr lang="it-IT" dirty="0" smtClean="0"/>
              <a:t>Negli studi epidemiologici tali pazienti vengono categorizzati come “non in trattamento”</a:t>
            </a:r>
          </a:p>
        </p:txBody>
      </p:sp>
      <p:sp>
        <p:nvSpPr>
          <p:cNvPr id="7" name="Segnaposto numero diapositiva 6"/>
          <p:cNvSpPr>
            <a:spLocks noGrp="1"/>
          </p:cNvSpPr>
          <p:nvPr>
            <p:ph type="sldNum" sz="quarter" idx="12"/>
          </p:nvPr>
        </p:nvSpPr>
        <p:spPr/>
        <p:txBody>
          <a:bodyPr/>
          <a:lstStyle/>
          <a:p>
            <a:fld id="{B007B441-5312-499D-93C3-6E37886527FA}" type="slidenum">
              <a:rPr lang="it-IT" smtClean="0"/>
              <a:pPr/>
              <a:t>19</a:t>
            </a:fld>
            <a:endParaRPr lang="it-IT"/>
          </a:p>
        </p:txBody>
      </p:sp>
      <p:grpSp>
        <p:nvGrpSpPr>
          <p:cNvPr id="4" name="Gruppo 5"/>
          <p:cNvGrpSpPr/>
          <p:nvPr/>
        </p:nvGrpSpPr>
        <p:grpSpPr>
          <a:xfrm rot="20630003">
            <a:off x="1282595" y="2375307"/>
            <a:ext cx="6174366" cy="2076335"/>
            <a:chOff x="3491880" y="4869160"/>
            <a:chExt cx="5381625" cy="1809750"/>
          </a:xfrm>
        </p:grpSpPr>
        <p:pic>
          <p:nvPicPr>
            <p:cNvPr id="1026" name="Picture 2"/>
            <p:cNvPicPr>
              <a:picLocks noChangeAspect="1" noChangeArrowheads="1"/>
            </p:cNvPicPr>
            <p:nvPr/>
          </p:nvPicPr>
          <p:blipFill>
            <a:blip r:embed="rId2" cstate="print"/>
            <a:srcRect/>
            <a:stretch>
              <a:fillRect/>
            </a:stretch>
          </p:blipFill>
          <p:spPr bwMode="auto">
            <a:xfrm>
              <a:off x="3491880" y="4869160"/>
              <a:ext cx="5381625" cy="18097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452320" y="6478860"/>
              <a:ext cx="1400175" cy="190500"/>
            </a:xfrm>
            <a:prstGeom prst="rect">
              <a:avLst/>
            </a:prstGeom>
            <a:noFill/>
            <a:ln w="9525">
              <a:noFill/>
              <a:miter lim="800000"/>
              <a:headEnd/>
              <a:tailEnd/>
            </a:ln>
          </p:spPr>
        </p:pic>
      </p:gr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par>
                                <p:cTn id="16" presetID="37" presetClass="exit" presetSubtype="0" fill="hold" nodeType="withEffect">
                                  <p:stCondLst>
                                    <p:cond delay="0"/>
                                  </p:stCondLst>
                                  <p:childTnLst>
                                    <p:animEffect transition="out" filter="fade">
                                      <p:cBhvr>
                                        <p:cTn id="17" dur="1000"/>
                                        <p:tgtEl>
                                          <p:spTgt spid="4"/>
                                        </p:tgtEl>
                                      </p:cBhvr>
                                    </p:animEffect>
                                    <p:anim calcmode="lin" valueType="num">
                                      <p:cBhvr>
                                        <p:cTn id="18" dur="1000"/>
                                        <p:tgtEl>
                                          <p:spTgt spid="4"/>
                                        </p:tgtEl>
                                        <p:attrNameLst>
                                          <p:attrName>ppt_x</p:attrName>
                                        </p:attrNameLst>
                                      </p:cBhvr>
                                      <p:tavLst>
                                        <p:tav tm="0">
                                          <p:val>
                                            <p:strVal val="ppt_x"/>
                                          </p:val>
                                        </p:tav>
                                        <p:tav tm="100000">
                                          <p:val>
                                            <p:strVal val="ppt_x"/>
                                          </p:val>
                                        </p:tav>
                                      </p:tavLst>
                                    </p:anim>
                                    <p:anim calcmode="lin" valueType="num">
                                      <p:cBhvr>
                                        <p:cTn id="19" dur="100" decel="100000"/>
                                        <p:tgtEl>
                                          <p:spTgt spid="4"/>
                                        </p:tgtEl>
                                        <p:attrNameLst>
                                          <p:attrName>ppt_y</p:attrName>
                                        </p:attrNameLst>
                                      </p:cBhvr>
                                      <p:tavLst>
                                        <p:tav tm="0">
                                          <p:val>
                                            <p:strVal val="ppt_y"/>
                                          </p:val>
                                        </p:tav>
                                        <p:tav tm="100000">
                                          <p:val>
                                            <p:strVal val="ppt_y-.03"/>
                                          </p:val>
                                        </p:tav>
                                      </p:tavLst>
                                    </p:anim>
                                    <p:anim calcmode="lin" valueType="num">
                                      <p:cBhvr>
                                        <p:cTn id="20" dur="900" accel="100000">
                                          <p:stCondLst>
                                            <p:cond delay="100"/>
                                          </p:stCondLst>
                                        </p:cTn>
                                        <p:tgtEl>
                                          <p:spTgt spid="4"/>
                                        </p:tgtEl>
                                        <p:attrNameLst>
                                          <p:attrName>ppt_y</p:attrName>
                                        </p:attrNameLst>
                                      </p:cBhvr>
                                      <p:tavLst>
                                        <p:tav tm="0">
                                          <p:val>
                                            <p:strVal val="ppt_y"/>
                                          </p:val>
                                        </p:tav>
                                        <p:tav tm="100000">
                                          <p:val>
                                            <p:strVal val="ppt_y+1"/>
                                          </p:val>
                                        </p:tav>
                                      </p:tavLst>
                                    </p:anim>
                                    <p:set>
                                      <p:cBhvr>
                                        <p:cTn id="2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 cosa </a:t>
            </a:r>
            <a:r>
              <a:rPr lang="it-IT" dirty="0" err="1" smtClean="0"/>
              <a:t>parleremo…</a:t>
            </a:r>
            <a:endParaRPr lang="it-IT" dirty="0"/>
          </a:p>
        </p:txBody>
      </p:sp>
      <p:sp>
        <p:nvSpPr>
          <p:cNvPr id="3" name="Segnaposto contenuto 2"/>
          <p:cNvSpPr>
            <a:spLocks noGrp="1"/>
          </p:cNvSpPr>
          <p:nvPr>
            <p:ph idx="1"/>
          </p:nvPr>
        </p:nvSpPr>
        <p:spPr>
          <a:xfrm>
            <a:off x="304800" y="1626170"/>
            <a:ext cx="8686800" cy="3459014"/>
          </a:xfrm>
        </p:spPr>
        <p:txBody>
          <a:bodyPr>
            <a:normAutofit/>
          </a:bodyPr>
          <a:lstStyle/>
          <a:p>
            <a:r>
              <a:rPr lang="it-IT" sz="2800" dirty="0" smtClean="0"/>
              <a:t>Epilessie</a:t>
            </a:r>
          </a:p>
          <a:p>
            <a:r>
              <a:rPr lang="it-IT" sz="2800" dirty="0" smtClean="0"/>
              <a:t>Indicatori di presenza</a:t>
            </a:r>
          </a:p>
          <a:p>
            <a:r>
              <a:rPr lang="it-IT" sz="2800" dirty="0" smtClean="0"/>
              <a:t>Stato di accesso a diagnosi</a:t>
            </a:r>
          </a:p>
          <a:p>
            <a:r>
              <a:rPr lang="it-IT" sz="2800" dirty="0" smtClean="0"/>
              <a:t>Stato di accesso ai trattamenti</a:t>
            </a:r>
          </a:p>
          <a:p>
            <a:r>
              <a:rPr lang="it-IT" sz="2800" dirty="0" smtClean="0"/>
              <a:t>Gap di trattamento</a:t>
            </a:r>
          </a:p>
          <a:p>
            <a:r>
              <a:rPr lang="it-IT" sz="2800" dirty="0" smtClean="0"/>
              <a:t>Iniziative</a:t>
            </a:r>
            <a:endParaRPr lang="it-IT" sz="2800" dirty="0" smtClean="0"/>
          </a:p>
        </p:txBody>
      </p:sp>
      <p:sp>
        <p:nvSpPr>
          <p:cNvPr id="4" name="Segnaposto numero diapositiva 3"/>
          <p:cNvSpPr>
            <a:spLocks noGrp="1"/>
          </p:cNvSpPr>
          <p:nvPr>
            <p:ph type="sldNum" sz="quarter" idx="12"/>
          </p:nvPr>
        </p:nvSpPr>
        <p:spPr>
          <a:xfrm>
            <a:off x="8244408" y="332656"/>
            <a:ext cx="758952" cy="246888"/>
          </a:xfrm>
        </p:spPr>
        <p:txBody>
          <a:bodyPr/>
          <a:lstStyle/>
          <a:p>
            <a:fld id="{B007B441-5312-499D-93C3-6E37886527FA}" type="slidenum">
              <a:rPr lang="it-IT" smtClean="0"/>
              <a:pPr/>
              <a:t>2</a:t>
            </a:fld>
            <a:endParaRPr lang="it-IT" dirty="0"/>
          </a:p>
        </p:txBody>
      </p:sp>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Bridging</a:t>
            </a:r>
            <a:r>
              <a:rPr lang="it-IT" dirty="0" smtClean="0"/>
              <a:t> the gap</a:t>
            </a:r>
            <a:endParaRPr lang="it-IT" dirty="0"/>
          </a:p>
        </p:txBody>
      </p:sp>
      <p:sp>
        <p:nvSpPr>
          <p:cNvPr id="3" name="Segnaposto contenuto 2"/>
          <p:cNvSpPr>
            <a:spLocks noGrp="1"/>
          </p:cNvSpPr>
          <p:nvPr>
            <p:ph idx="1"/>
          </p:nvPr>
        </p:nvSpPr>
        <p:spPr/>
        <p:txBody>
          <a:bodyPr>
            <a:normAutofit/>
          </a:bodyPr>
          <a:lstStyle/>
          <a:p>
            <a:r>
              <a:rPr lang="it-IT" dirty="0" smtClean="0"/>
              <a:t>Aumentare l’accesso alle cure</a:t>
            </a:r>
          </a:p>
          <a:p>
            <a:r>
              <a:rPr lang="it-IT" dirty="0" smtClean="0"/>
              <a:t>Programmi di educazione e di training</a:t>
            </a:r>
          </a:p>
          <a:p>
            <a:r>
              <a:rPr lang="it-IT" dirty="0" err="1" smtClean="0"/>
              <a:t>Guidelines</a:t>
            </a:r>
            <a:r>
              <a:rPr lang="it-IT" dirty="0" smtClean="0"/>
              <a:t> per il management della patologia</a:t>
            </a:r>
          </a:p>
          <a:p>
            <a:r>
              <a:rPr lang="it-IT" dirty="0" smtClean="0"/>
              <a:t>Valutazione dell’ambiente </a:t>
            </a:r>
            <a:r>
              <a:rPr lang="it-IT" dirty="0" err="1" smtClean="0"/>
              <a:t>culturale-religioso</a:t>
            </a:r>
            <a:r>
              <a:rPr lang="it-IT" dirty="0" smtClean="0"/>
              <a:t> e collaborazione con i guaritori tradizionali</a:t>
            </a:r>
          </a:p>
          <a:p>
            <a:r>
              <a:rPr lang="it-IT" dirty="0" smtClean="0"/>
              <a:t>Integrazione della prevenzione per l’epilessia negli interventi sanitari</a:t>
            </a:r>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20</a:t>
            </a:fld>
            <a:endParaRPr lang="it-IT"/>
          </a:p>
        </p:txBody>
      </p:sp>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Trattamenti: Costi</a:t>
            </a:r>
            <a:endParaRPr lang="it-IT" dirty="0"/>
          </a:p>
        </p:txBody>
      </p:sp>
      <p:sp>
        <p:nvSpPr>
          <p:cNvPr id="3" name="Segnaposto numero diapositiva 2"/>
          <p:cNvSpPr>
            <a:spLocks noGrp="1"/>
          </p:cNvSpPr>
          <p:nvPr>
            <p:ph type="sldNum" sz="quarter" idx="12"/>
          </p:nvPr>
        </p:nvSpPr>
        <p:spPr/>
        <p:txBody>
          <a:bodyPr/>
          <a:lstStyle/>
          <a:p>
            <a:fld id="{B007B441-5312-499D-93C3-6E37886527FA}" type="slidenum">
              <a:rPr lang="it-IT" smtClean="0"/>
              <a:pPr/>
              <a:t>21</a:t>
            </a:fld>
            <a:endParaRPr lang="it-IT"/>
          </a:p>
        </p:txBody>
      </p:sp>
      <p:pic>
        <p:nvPicPr>
          <p:cNvPr id="2050" name="Picture 2"/>
          <p:cNvPicPr>
            <a:picLocks noChangeAspect="1" noChangeArrowheads="1"/>
          </p:cNvPicPr>
          <p:nvPr/>
        </p:nvPicPr>
        <p:blipFill>
          <a:blip r:embed="rId2" cstate="print"/>
          <a:srcRect/>
          <a:stretch>
            <a:fillRect/>
          </a:stretch>
        </p:blipFill>
        <p:spPr bwMode="auto">
          <a:xfrm>
            <a:off x="279524" y="1868150"/>
            <a:ext cx="8612956" cy="3275349"/>
          </a:xfrm>
          <a:prstGeom prst="rect">
            <a:avLst/>
          </a:prstGeom>
          <a:noFill/>
          <a:ln w="9525">
            <a:noFill/>
            <a:miter lim="800000"/>
            <a:headEnd/>
            <a:tailEnd/>
          </a:ln>
        </p:spPr>
      </p:pic>
      <p:sp>
        <p:nvSpPr>
          <p:cNvPr id="5" name="CasellaDiTesto 4"/>
          <p:cNvSpPr txBox="1"/>
          <p:nvPr/>
        </p:nvSpPr>
        <p:spPr>
          <a:xfrm>
            <a:off x="6906165" y="5445224"/>
            <a:ext cx="1973617" cy="307777"/>
          </a:xfrm>
          <a:prstGeom prst="rect">
            <a:avLst/>
          </a:prstGeom>
          <a:noFill/>
        </p:spPr>
        <p:txBody>
          <a:bodyPr wrap="none" rtlCol="0">
            <a:spAutoFit/>
          </a:bodyPr>
          <a:lstStyle/>
          <a:p>
            <a:r>
              <a:rPr lang="it-IT" sz="1400" i="1" dirty="0" smtClean="0">
                <a:solidFill>
                  <a:schemeClr val="accent4"/>
                </a:solidFill>
              </a:rPr>
              <a:t>(Cameron </a:t>
            </a:r>
            <a:r>
              <a:rPr lang="it-IT" sz="1400" i="1" dirty="0" err="1" smtClean="0">
                <a:solidFill>
                  <a:schemeClr val="accent4"/>
                </a:solidFill>
              </a:rPr>
              <a:t>et</a:t>
            </a:r>
            <a:r>
              <a:rPr lang="it-IT" sz="1400" i="1" dirty="0" smtClean="0">
                <a:solidFill>
                  <a:schemeClr val="accent4"/>
                </a:solidFill>
              </a:rPr>
              <a:t> al., 2012)</a:t>
            </a:r>
            <a:endParaRPr lang="it-IT" sz="1400" i="1" dirty="0">
              <a:solidFill>
                <a:schemeClr val="accent4"/>
              </a:solidFill>
            </a:endParaRPr>
          </a:p>
        </p:txBody>
      </p:sp>
      <p:sp>
        <p:nvSpPr>
          <p:cNvPr id="6" name="Ovale 5"/>
          <p:cNvSpPr/>
          <p:nvPr/>
        </p:nvSpPr>
        <p:spPr>
          <a:xfrm>
            <a:off x="3851920" y="2132856"/>
            <a:ext cx="2448272" cy="2520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arrotondato 23"/>
          <p:cNvSpPr/>
          <p:nvPr/>
        </p:nvSpPr>
        <p:spPr>
          <a:xfrm>
            <a:off x="467544" y="2996952"/>
            <a:ext cx="8136904" cy="3240360"/>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Epilessie </a:t>
            </a:r>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3</a:t>
            </a:fld>
            <a:endParaRPr lang="it-IT" dirty="0"/>
          </a:p>
        </p:txBody>
      </p:sp>
      <p:sp>
        <p:nvSpPr>
          <p:cNvPr id="3" name="Segnaposto contenuto 2"/>
          <p:cNvSpPr>
            <a:spLocks noGrp="1"/>
          </p:cNvSpPr>
          <p:nvPr>
            <p:ph idx="4294967295"/>
          </p:nvPr>
        </p:nvSpPr>
        <p:spPr>
          <a:xfrm>
            <a:off x="179512" y="1556792"/>
            <a:ext cx="8695805" cy="1008013"/>
          </a:xfrm>
          <a:prstGeom prst="rect">
            <a:avLst/>
          </a:prstGeom>
        </p:spPr>
        <p:txBody>
          <a:bodyPr>
            <a:normAutofit/>
          </a:bodyPr>
          <a:lstStyle/>
          <a:p>
            <a:r>
              <a:rPr lang="it-IT" sz="2400" b="1" dirty="0" smtClean="0"/>
              <a:t>Epilessie:</a:t>
            </a:r>
            <a:r>
              <a:rPr lang="it-IT" sz="2400" dirty="0" smtClean="0"/>
              <a:t> gruppo di disordini del sistema nervoso centrale, caratterizzati da un sintomo comune: la </a:t>
            </a:r>
            <a:r>
              <a:rPr lang="it-IT" sz="2400" b="1" i="1" dirty="0" smtClean="0"/>
              <a:t>crisi epilettica</a:t>
            </a:r>
          </a:p>
        </p:txBody>
      </p:sp>
      <p:pic>
        <p:nvPicPr>
          <p:cNvPr id="12" name="Immagine 11" descr="fokal.bmp"/>
          <p:cNvPicPr>
            <a:picLocks noChangeAspect="1"/>
          </p:cNvPicPr>
          <p:nvPr/>
        </p:nvPicPr>
        <p:blipFill>
          <a:blip r:embed="rId3" cstate="print"/>
          <a:stretch>
            <a:fillRect/>
          </a:stretch>
        </p:blipFill>
        <p:spPr>
          <a:xfrm>
            <a:off x="3779911" y="4293094"/>
            <a:ext cx="1728193" cy="1283311"/>
          </a:xfrm>
          <a:prstGeom prst="rect">
            <a:avLst/>
          </a:prstGeom>
        </p:spPr>
      </p:pic>
      <p:pic>
        <p:nvPicPr>
          <p:cNvPr id="13" name="Immagine 12" descr="generali.bmp"/>
          <p:cNvPicPr>
            <a:picLocks noChangeAspect="1"/>
          </p:cNvPicPr>
          <p:nvPr/>
        </p:nvPicPr>
        <p:blipFill>
          <a:blip r:embed="rId4" cstate="print"/>
          <a:stretch>
            <a:fillRect/>
          </a:stretch>
        </p:blipFill>
        <p:spPr>
          <a:xfrm>
            <a:off x="5778853" y="4293096"/>
            <a:ext cx="1745475" cy="1296144"/>
          </a:xfrm>
          <a:prstGeom prst="rect">
            <a:avLst/>
          </a:prstGeom>
        </p:spPr>
      </p:pic>
      <p:grpSp>
        <p:nvGrpSpPr>
          <p:cNvPr id="21" name="Gruppo 20"/>
          <p:cNvGrpSpPr/>
          <p:nvPr/>
        </p:nvGrpSpPr>
        <p:grpSpPr>
          <a:xfrm>
            <a:off x="3995935" y="5661248"/>
            <a:ext cx="1296144" cy="432048"/>
            <a:chOff x="1475656" y="4149080"/>
            <a:chExt cx="1296144" cy="432048"/>
          </a:xfrm>
        </p:grpSpPr>
        <p:sp>
          <p:nvSpPr>
            <p:cNvPr id="15" name="Rettangolo arrotondato 14"/>
            <p:cNvSpPr/>
            <p:nvPr/>
          </p:nvSpPr>
          <p:spPr>
            <a:xfrm>
              <a:off x="1475656" y="4149080"/>
              <a:ext cx="129614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chemeClr val="accent2">
                    <a:lumMod val="50000"/>
                  </a:schemeClr>
                </a:solidFill>
              </a:endParaRPr>
            </a:p>
          </p:txBody>
        </p:sp>
        <p:sp>
          <p:nvSpPr>
            <p:cNvPr id="16" name="CasellaDiTesto 15"/>
            <p:cNvSpPr txBox="1"/>
            <p:nvPr/>
          </p:nvSpPr>
          <p:spPr>
            <a:xfrm>
              <a:off x="1583160" y="4149080"/>
              <a:ext cx="1080120" cy="400110"/>
            </a:xfrm>
            <a:prstGeom prst="rect">
              <a:avLst/>
            </a:prstGeom>
            <a:noFill/>
          </p:spPr>
          <p:txBody>
            <a:bodyPr wrap="square" rtlCol="0">
              <a:spAutoFit/>
            </a:bodyPr>
            <a:lstStyle/>
            <a:p>
              <a:pPr algn="ctr"/>
              <a:r>
                <a:rPr lang="it-IT" sz="2000" dirty="0" smtClean="0">
                  <a:solidFill>
                    <a:schemeClr val="accent2">
                      <a:lumMod val="50000"/>
                    </a:schemeClr>
                  </a:solidFill>
                </a:rPr>
                <a:t>Parziali</a:t>
              </a:r>
              <a:endParaRPr lang="it-IT" sz="2000" dirty="0">
                <a:solidFill>
                  <a:schemeClr val="accent2">
                    <a:lumMod val="50000"/>
                  </a:schemeClr>
                </a:solidFill>
              </a:endParaRPr>
            </a:p>
          </p:txBody>
        </p:sp>
      </p:grpSp>
      <p:grpSp>
        <p:nvGrpSpPr>
          <p:cNvPr id="20" name="Gruppo 19"/>
          <p:cNvGrpSpPr/>
          <p:nvPr/>
        </p:nvGrpSpPr>
        <p:grpSpPr>
          <a:xfrm>
            <a:off x="5652120" y="5661248"/>
            <a:ext cx="2016224" cy="432048"/>
            <a:chOff x="5148064" y="4221088"/>
            <a:chExt cx="1944216" cy="432048"/>
          </a:xfrm>
        </p:grpSpPr>
        <p:sp>
          <p:nvSpPr>
            <p:cNvPr id="18" name="Rettangolo arrotondato 17"/>
            <p:cNvSpPr/>
            <p:nvPr/>
          </p:nvSpPr>
          <p:spPr>
            <a:xfrm>
              <a:off x="5148064" y="422108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solidFill>
                  <a:schemeClr val="accent2">
                    <a:lumMod val="50000"/>
                  </a:schemeClr>
                </a:solidFill>
              </a:endParaRPr>
            </a:p>
          </p:txBody>
        </p:sp>
        <p:sp>
          <p:nvSpPr>
            <p:cNvPr id="19" name="CasellaDiTesto 18"/>
            <p:cNvSpPr txBox="1"/>
            <p:nvPr/>
          </p:nvSpPr>
          <p:spPr>
            <a:xfrm>
              <a:off x="5243645" y="4221088"/>
              <a:ext cx="1800200" cy="400110"/>
            </a:xfrm>
            <a:prstGeom prst="rect">
              <a:avLst/>
            </a:prstGeom>
            <a:noFill/>
          </p:spPr>
          <p:txBody>
            <a:bodyPr wrap="square" rtlCol="0">
              <a:spAutoFit/>
            </a:bodyPr>
            <a:lstStyle/>
            <a:p>
              <a:pPr algn="ctr"/>
              <a:r>
                <a:rPr lang="it-IT" sz="2000" dirty="0" smtClean="0">
                  <a:solidFill>
                    <a:schemeClr val="accent2">
                      <a:lumMod val="50000"/>
                    </a:schemeClr>
                  </a:solidFill>
                </a:rPr>
                <a:t>Generalizzate</a:t>
              </a:r>
              <a:endParaRPr lang="it-IT" sz="2000" dirty="0">
                <a:solidFill>
                  <a:schemeClr val="accent2">
                    <a:lumMod val="50000"/>
                  </a:schemeClr>
                </a:solidFill>
              </a:endParaRPr>
            </a:p>
          </p:txBody>
        </p:sp>
      </p:grpSp>
      <p:sp>
        <p:nvSpPr>
          <p:cNvPr id="26" name="CasellaDiTesto 25"/>
          <p:cNvSpPr txBox="1"/>
          <p:nvPr/>
        </p:nvSpPr>
        <p:spPr>
          <a:xfrm>
            <a:off x="683568" y="3068960"/>
            <a:ext cx="7776864" cy="923330"/>
          </a:xfrm>
          <a:prstGeom prst="rect">
            <a:avLst/>
          </a:prstGeom>
          <a:noFill/>
        </p:spPr>
        <p:txBody>
          <a:bodyPr wrap="square" rtlCol="0">
            <a:spAutoFit/>
          </a:bodyPr>
          <a:lstStyle/>
          <a:p>
            <a:pPr marL="342900" indent="-342900">
              <a:spcBef>
                <a:spcPct val="20000"/>
              </a:spcBef>
              <a:buClr>
                <a:schemeClr val="accent1"/>
              </a:buClr>
              <a:buSzPct val="70000"/>
            </a:pPr>
            <a:r>
              <a:rPr lang="it-IT" b="1" dirty="0" smtClean="0">
                <a:solidFill>
                  <a:schemeClr val="tx2"/>
                </a:solidFill>
              </a:rPr>
              <a:t>Crisi:</a:t>
            </a:r>
            <a:r>
              <a:rPr lang="it-IT" dirty="0" smtClean="0">
                <a:solidFill>
                  <a:schemeClr val="tx2"/>
                </a:solidFill>
              </a:rPr>
              <a:t> manifestazione clinica (sintomi motori, sensitivo/sensoriali, psichici, associati o meno a perdita di coscienza) dovuta ad una scarica eccessiva e </a:t>
            </a:r>
            <a:r>
              <a:rPr lang="it-IT" dirty="0" err="1" smtClean="0">
                <a:solidFill>
                  <a:schemeClr val="tx2"/>
                </a:solidFill>
              </a:rPr>
              <a:t>ipersincrona</a:t>
            </a:r>
            <a:r>
              <a:rPr lang="it-IT" dirty="0" smtClean="0">
                <a:solidFill>
                  <a:schemeClr val="tx2"/>
                </a:solidFill>
              </a:rPr>
              <a:t> di una popolazione di neuroni</a:t>
            </a:r>
            <a:endParaRPr lang="it-IT" i="1" dirty="0" smtClean="0">
              <a:solidFill>
                <a:srgbClr val="FF9933"/>
              </a:solidFill>
            </a:endParaRPr>
          </a:p>
        </p:txBody>
      </p:sp>
      <p:pic>
        <p:nvPicPr>
          <p:cNvPr id="17" name="Picture 5" descr="01"/>
          <p:cNvPicPr>
            <a:picLocks noChangeAspect="1" noChangeArrowheads="1"/>
          </p:cNvPicPr>
          <p:nvPr/>
        </p:nvPicPr>
        <p:blipFill>
          <a:blip r:embed="rId5" cstate="print"/>
          <a:srcRect/>
          <a:stretch>
            <a:fillRect/>
          </a:stretch>
        </p:blipFill>
        <p:spPr bwMode="auto">
          <a:xfrm>
            <a:off x="1115616" y="4319663"/>
            <a:ext cx="2376264" cy="1269577"/>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Epilessie </a:t>
            </a:r>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4</a:t>
            </a:fld>
            <a:endParaRPr lang="it-IT"/>
          </a:p>
        </p:txBody>
      </p:sp>
      <p:grpSp>
        <p:nvGrpSpPr>
          <p:cNvPr id="16" name="Gruppo 15"/>
          <p:cNvGrpSpPr/>
          <p:nvPr/>
        </p:nvGrpSpPr>
        <p:grpSpPr>
          <a:xfrm>
            <a:off x="899592" y="1412776"/>
            <a:ext cx="2304256" cy="1440160"/>
            <a:chOff x="755576" y="1412776"/>
            <a:chExt cx="2304256" cy="1440160"/>
          </a:xfrm>
        </p:grpSpPr>
        <p:sp>
          <p:nvSpPr>
            <p:cNvPr id="12" name="Rettangolo 11"/>
            <p:cNvSpPr/>
            <p:nvPr/>
          </p:nvSpPr>
          <p:spPr>
            <a:xfrm>
              <a:off x="755576" y="1412776"/>
              <a:ext cx="2304256" cy="1440160"/>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043608" y="1532692"/>
              <a:ext cx="1728192" cy="1200329"/>
            </a:xfrm>
            <a:prstGeom prst="rect">
              <a:avLst/>
            </a:prstGeom>
            <a:noFill/>
          </p:spPr>
          <p:txBody>
            <a:bodyPr wrap="square" rtlCol="0">
              <a:spAutoFit/>
            </a:bodyPr>
            <a:lstStyle/>
            <a:p>
              <a:pPr algn="ctr"/>
              <a:r>
                <a:rPr lang="it-IT" b="1" dirty="0" smtClean="0">
                  <a:solidFill>
                    <a:schemeClr val="accent1">
                      <a:lumMod val="50000"/>
                    </a:schemeClr>
                  </a:solidFill>
                  <a:cs typeface="Times New Roman" pitchFamily="18" charset="0"/>
                </a:rPr>
                <a:t>Idiopatica (primaria)</a:t>
              </a:r>
              <a:endParaRPr lang="it-IT" dirty="0" smtClean="0">
                <a:solidFill>
                  <a:schemeClr val="accent1">
                    <a:lumMod val="50000"/>
                  </a:schemeClr>
                </a:solidFill>
                <a:effectLst>
                  <a:outerShdw blurRad="38100" dist="38100" dir="2700000" algn="tl">
                    <a:srgbClr val="000000"/>
                  </a:outerShdw>
                </a:effectLst>
                <a:cs typeface="Times New Roman" pitchFamily="18" charset="0"/>
              </a:endParaRPr>
            </a:p>
            <a:p>
              <a:pPr algn="ctr"/>
              <a:endParaRPr lang="it-IT" dirty="0" smtClean="0">
                <a:solidFill>
                  <a:schemeClr val="accent1">
                    <a:lumMod val="50000"/>
                  </a:schemeClr>
                </a:solidFill>
                <a:effectLst>
                  <a:outerShdw blurRad="38100" dist="38100" dir="2700000" algn="tl">
                    <a:srgbClr val="000000"/>
                  </a:outerShdw>
                </a:effectLst>
                <a:cs typeface="Times New Roman" pitchFamily="18" charset="0"/>
              </a:endParaRPr>
            </a:p>
            <a:p>
              <a:pPr algn="ctr"/>
              <a:r>
                <a:rPr lang="it-IT" dirty="0" smtClean="0">
                  <a:solidFill>
                    <a:schemeClr val="accent1">
                      <a:lumMod val="50000"/>
                    </a:schemeClr>
                  </a:solidFill>
                  <a:cs typeface="Times New Roman" pitchFamily="18" charset="0"/>
                </a:rPr>
                <a:t>(60 % dei casi) </a:t>
              </a:r>
              <a:endParaRPr lang="it-IT" dirty="0">
                <a:solidFill>
                  <a:schemeClr val="accent1">
                    <a:lumMod val="50000"/>
                  </a:schemeClr>
                </a:solidFill>
              </a:endParaRPr>
            </a:p>
          </p:txBody>
        </p:sp>
      </p:grpSp>
      <p:graphicFrame>
        <p:nvGraphicFramePr>
          <p:cNvPr id="15" name="Grafico 14"/>
          <p:cNvGraphicFramePr/>
          <p:nvPr/>
        </p:nvGraphicFramePr>
        <p:xfrm>
          <a:off x="1979712" y="3212976"/>
          <a:ext cx="4968552" cy="3055888"/>
        </p:xfrm>
        <a:graphic>
          <a:graphicData uri="http://schemas.openxmlformats.org/drawingml/2006/chart">
            <c:chart xmlns:c="http://schemas.openxmlformats.org/drawingml/2006/chart" xmlns:r="http://schemas.openxmlformats.org/officeDocument/2006/relationships" r:id="rId3"/>
          </a:graphicData>
        </a:graphic>
      </p:graphicFrame>
      <p:sp>
        <p:nvSpPr>
          <p:cNvPr id="10" name="CasellaDiTesto 1"/>
          <p:cNvSpPr txBox="1"/>
          <p:nvPr/>
        </p:nvSpPr>
        <p:spPr>
          <a:xfrm>
            <a:off x="4644008" y="3789040"/>
            <a:ext cx="2096131"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400" dirty="0" smtClean="0">
                <a:solidFill>
                  <a:schemeClr val="bg1"/>
                </a:solidFill>
                <a:latin typeface="+mn-lt"/>
                <a:ea typeface="GungsuhChe" pitchFamily="49" charset="-127"/>
              </a:rPr>
              <a:t>30% farmacoresistenza</a:t>
            </a:r>
          </a:p>
        </p:txBody>
      </p:sp>
      <p:grpSp>
        <p:nvGrpSpPr>
          <p:cNvPr id="14" name="Gruppo 13"/>
          <p:cNvGrpSpPr/>
          <p:nvPr/>
        </p:nvGrpSpPr>
        <p:grpSpPr>
          <a:xfrm>
            <a:off x="5868144" y="1412776"/>
            <a:ext cx="2304256" cy="1440160"/>
            <a:chOff x="4139952" y="1484784"/>
            <a:chExt cx="2304256" cy="1440160"/>
          </a:xfrm>
        </p:grpSpPr>
        <p:sp>
          <p:nvSpPr>
            <p:cNvPr id="13" name="Rettangolo 12"/>
            <p:cNvSpPr/>
            <p:nvPr/>
          </p:nvSpPr>
          <p:spPr>
            <a:xfrm>
              <a:off x="4139952" y="1484784"/>
              <a:ext cx="2304256" cy="1440160"/>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8" name="CasellaDiTesto 7"/>
            <p:cNvSpPr txBox="1"/>
            <p:nvPr/>
          </p:nvSpPr>
          <p:spPr>
            <a:xfrm>
              <a:off x="4427984" y="1604700"/>
              <a:ext cx="1728192" cy="1200329"/>
            </a:xfrm>
            <a:prstGeom prst="rect">
              <a:avLst/>
            </a:prstGeom>
            <a:noFill/>
          </p:spPr>
          <p:txBody>
            <a:bodyPr wrap="square" rtlCol="0">
              <a:spAutoFit/>
            </a:bodyPr>
            <a:lstStyle/>
            <a:p>
              <a:pPr algn="ctr"/>
              <a:r>
                <a:rPr lang="it-IT" b="1" dirty="0" smtClean="0">
                  <a:solidFill>
                    <a:schemeClr val="accent1">
                      <a:lumMod val="50000"/>
                    </a:schemeClr>
                  </a:solidFill>
                  <a:cs typeface="Times New Roman" pitchFamily="18" charset="0"/>
                </a:rPr>
                <a:t>Sintomatica (secondaria)</a:t>
              </a:r>
              <a:endParaRPr lang="it-IT" dirty="0" smtClean="0">
                <a:solidFill>
                  <a:schemeClr val="accent1">
                    <a:lumMod val="50000"/>
                  </a:schemeClr>
                </a:solidFill>
                <a:effectLst>
                  <a:outerShdw blurRad="38100" dist="38100" dir="2700000" algn="tl">
                    <a:srgbClr val="000000"/>
                  </a:outerShdw>
                </a:effectLst>
                <a:cs typeface="Times New Roman" pitchFamily="18" charset="0"/>
              </a:endParaRPr>
            </a:p>
            <a:p>
              <a:pPr algn="ctr"/>
              <a:endParaRPr lang="it-IT" dirty="0" smtClean="0">
                <a:solidFill>
                  <a:schemeClr val="accent1">
                    <a:lumMod val="50000"/>
                  </a:schemeClr>
                </a:solidFill>
                <a:effectLst>
                  <a:outerShdw blurRad="38100" dist="38100" dir="2700000" algn="tl">
                    <a:srgbClr val="000000"/>
                  </a:outerShdw>
                </a:effectLst>
                <a:cs typeface="Times New Roman" pitchFamily="18" charset="0"/>
              </a:endParaRPr>
            </a:p>
            <a:p>
              <a:pPr algn="ctr"/>
              <a:r>
                <a:rPr lang="it-IT" dirty="0" smtClean="0">
                  <a:solidFill>
                    <a:schemeClr val="accent1">
                      <a:lumMod val="50000"/>
                    </a:schemeClr>
                  </a:solidFill>
                  <a:cs typeface="Times New Roman" pitchFamily="18" charset="0"/>
                </a:rPr>
                <a:t>(40 % dei casi) </a:t>
              </a:r>
              <a:endParaRPr lang="it-IT" dirty="0">
                <a:solidFill>
                  <a:schemeClr val="accent1">
                    <a:lumMod val="50000"/>
                  </a:schemeClr>
                </a:solidFill>
              </a:endParaRPr>
            </a:p>
          </p:txBody>
        </p:sp>
      </p:gr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Epilessie: stigma</a:t>
            </a:r>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5</a:t>
            </a:fld>
            <a:endParaRPr lang="it-IT"/>
          </a:p>
        </p:txBody>
      </p:sp>
      <p:grpSp>
        <p:nvGrpSpPr>
          <p:cNvPr id="14" name="Gruppo 13"/>
          <p:cNvGrpSpPr/>
          <p:nvPr/>
        </p:nvGrpSpPr>
        <p:grpSpPr>
          <a:xfrm>
            <a:off x="395536" y="3429000"/>
            <a:ext cx="2160240" cy="3269977"/>
            <a:chOff x="395536" y="3429000"/>
            <a:chExt cx="2160240" cy="3269977"/>
          </a:xfrm>
        </p:grpSpPr>
        <p:pic>
          <p:nvPicPr>
            <p:cNvPr id="8" name="Immagine 7" descr="VanGogh.jpg"/>
            <p:cNvPicPr>
              <a:picLocks noChangeAspect="1"/>
            </p:cNvPicPr>
            <p:nvPr/>
          </p:nvPicPr>
          <p:blipFill>
            <a:blip r:embed="rId3" cstate="print"/>
            <a:stretch>
              <a:fillRect/>
            </a:stretch>
          </p:blipFill>
          <p:spPr>
            <a:xfrm>
              <a:off x="395536" y="3429000"/>
              <a:ext cx="2160240" cy="2779720"/>
            </a:xfrm>
            <a:prstGeom prst="rect">
              <a:avLst/>
            </a:prstGeom>
          </p:spPr>
        </p:pic>
        <p:sp>
          <p:nvSpPr>
            <p:cNvPr id="9" name="Text Box 7"/>
            <p:cNvSpPr txBox="1">
              <a:spLocks noChangeArrowheads="1"/>
            </p:cNvSpPr>
            <p:nvPr/>
          </p:nvSpPr>
          <p:spPr bwMode="auto">
            <a:xfrm>
              <a:off x="611560" y="6237312"/>
              <a:ext cx="1872208" cy="461665"/>
            </a:xfrm>
            <a:prstGeom prst="rect">
              <a:avLst/>
            </a:prstGeom>
            <a:noFill/>
            <a:ln w="9525">
              <a:noFill/>
              <a:miter lim="800000"/>
              <a:headEnd/>
              <a:tailEnd/>
            </a:ln>
            <a:effectLst/>
          </p:spPr>
          <p:txBody>
            <a:bodyPr wrap="square">
              <a:spAutoFit/>
            </a:bodyPr>
            <a:lstStyle/>
            <a:p>
              <a:pPr>
                <a:spcBef>
                  <a:spcPct val="50000"/>
                </a:spcBef>
              </a:pPr>
              <a:r>
                <a:rPr lang="en-US" sz="1200" i="1" dirty="0" smtClean="0">
                  <a:latin typeface="Times New Roman" pitchFamily="18" charset="0"/>
                  <a:ea typeface="GungsuhChe" pitchFamily="49" charset="-127"/>
                  <a:cs typeface="Times New Roman" pitchFamily="18" charset="0"/>
                </a:rPr>
                <a:t>The Red Curtain </a:t>
              </a:r>
              <a:br>
                <a:rPr lang="en-US" sz="1200" i="1" dirty="0" smtClean="0">
                  <a:latin typeface="Times New Roman" pitchFamily="18" charset="0"/>
                  <a:ea typeface="GungsuhChe" pitchFamily="49" charset="-127"/>
                  <a:cs typeface="Times New Roman" pitchFamily="18" charset="0"/>
                </a:rPr>
              </a:br>
              <a:r>
                <a:rPr lang="en-US" sz="1200" i="1" dirty="0" err="1" smtClean="0">
                  <a:latin typeface="Times New Roman" pitchFamily="18" charset="0"/>
                  <a:ea typeface="GungsuhChe" pitchFamily="49" charset="-127"/>
                  <a:cs typeface="Times New Roman" pitchFamily="18" charset="0"/>
                </a:rPr>
                <a:t>Anonymus</a:t>
              </a:r>
              <a:r>
                <a:rPr lang="en-US" sz="1200" i="1" dirty="0" smtClean="0">
                  <a:latin typeface="Times New Roman" pitchFamily="18" charset="0"/>
                  <a:ea typeface="GungsuhChe" pitchFamily="49" charset="-127"/>
                  <a:cs typeface="Times New Roman" pitchFamily="18" charset="0"/>
                </a:rPr>
                <a:t>, approx. 1965 </a:t>
              </a:r>
              <a:endParaRPr lang="it-IT" sz="1200" i="1" dirty="0">
                <a:latin typeface="Times New Roman" pitchFamily="18" charset="0"/>
                <a:ea typeface="GungsuhChe" pitchFamily="49" charset="-127"/>
                <a:cs typeface="Times New Roman" pitchFamily="18" charset="0"/>
              </a:endParaRPr>
            </a:p>
          </p:txBody>
        </p:sp>
      </p:grpSp>
      <p:sp>
        <p:nvSpPr>
          <p:cNvPr id="10" name="CasellaDiTesto 9"/>
          <p:cNvSpPr txBox="1"/>
          <p:nvPr/>
        </p:nvSpPr>
        <p:spPr>
          <a:xfrm>
            <a:off x="3131840" y="4027711"/>
            <a:ext cx="3096344" cy="1015663"/>
          </a:xfrm>
          <a:prstGeom prst="rect">
            <a:avLst/>
          </a:prstGeom>
          <a:noFill/>
        </p:spPr>
        <p:txBody>
          <a:bodyPr wrap="square" rtlCol="0">
            <a:spAutoFit/>
          </a:bodyPr>
          <a:lstStyle/>
          <a:p>
            <a:pPr algn="ctr"/>
            <a:r>
              <a:rPr lang="it-IT" sz="2000" b="1" dirty="0" smtClean="0">
                <a:solidFill>
                  <a:schemeClr val="accent1">
                    <a:lumMod val="50000"/>
                  </a:schemeClr>
                </a:solidFill>
              </a:rPr>
              <a:t>Etimologia</a:t>
            </a:r>
          </a:p>
          <a:p>
            <a:pPr algn="ctr"/>
            <a:r>
              <a:rPr lang="it-IT" sz="2000" i="1" dirty="0" err="1" smtClean="0">
                <a:solidFill>
                  <a:schemeClr val="accent1">
                    <a:lumMod val="50000"/>
                  </a:schemeClr>
                </a:solidFill>
              </a:rPr>
              <a:t>Epilambanein</a:t>
            </a:r>
            <a:r>
              <a:rPr lang="it-IT" sz="2000" i="1" dirty="0" smtClean="0">
                <a:solidFill>
                  <a:schemeClr val="accent1">
                    <a:lumMod val="50000"/>
                  </a:schemeClr>
                </a:solidFill>
              </a:rPr>
              <a:t>:</a:t>
            </a:r>
            <a:endParaRPr lang="it-IT" sz="2000" dirty="0" smtClean="0">
              <a:solidFill>
                <a:schemeClr val="accent1">
                  <a:lumMod val="50000"/>
                </a:schemeClr>
              </a:solidFill>
            </a:endParaRPr>
          </a:p>
          <a:p>
            <a:pPr algn="ctr"/>
            <a:r>
              <a:rPr lang="it-IT" sz="2000" dirty="0" smtClean="0">
                <a:solidFill>
                  <a:schemeClr val="accent1">
                    <a:lumMod val="50000"/>
                  </a:schemeClr>
                </a:solidFill>
              </a:rPr>
              <a:t>essere colti di sorpresa</a:t>
            </a:r>
            <a:endParaRPr lang="it-IT" sz="2000" dirty="0">
              <a:solidFill>
                <a:schemeClr val="accent1">
                  <a:lumMod val="50000"/>
                </a:schemeClr>
              </a:solidFill>
            </a:endParaRPr>
          </a:p>
        </p:txBody>
      </p:sp>
      <p:sp>
        <p:nvSpPr>
          <p:cNvPr id="11" name="Rettangolo 10"/>
          <p:cNvSpPr/>
          <p:nvPr/>
        </p:nvSpPr>
        <p:spPr>
          <a:xfrm>
            <a:off x="251520" y="1484784"/>
            <a:ext cx="8424936" cy="1584176"/>
          </a:xfrm>
          <a:prstGeom prst="rect">
            <a:avLst/>
          </a:prstGeom>
          <a:solidFill>
            <a:schemeClr val="accent4">
              <a:lumMod val="7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000" dirty="0" smtClean="0">
                <a:solidFill>
                  <a:schemeClr val="tx2"/>
                </a:solidFill>
                <a:latin typeface="GungsuhChe" pitchFamily="49" charset="-127"/>
                <a:ea typeface="GungsuhChe" pitchFamily="49" charset="-127"/>
              </a:rPr>
              <a:t>“Many people suffering from AIDS are not killed by the disease itself; they are killed by the stigma and discrimination surrounding everybody who has HIV and AIDS”</a:t>
            </a:r>
          </a:p>
          <a:p>
            <a:pPr algn="r">
              <a:buNone/>
            </a:pPr>
            <a:r>
              <a:rPr lang="en-US" sz="2000" dirty="0" smtClean="0">
                <a:solidFill>
                  <a:schemeClr val="tx2"/>
                </a:solidFill>
                <a:latin typeface="GungsuhChe" pitchFamily="49" charset="-127"/>
                <a:ea typeface="GungsuhChe" pitchFamily="49" charset="-127"/>
              </a:rPr>
              <a:t>Nelson Mandela</a:t>
            </a:r>
            <a:endParaRPr lang="it-IT" sz="2000" dirty="0" smtClean="0">
              <a:solidFill>
                <a:schemeClr val="tx2"/>
              </a:solidFill>
              <a:latin typeface="GungsuhChe" pitchFamily="49" charset="-127"/>
              <a:ea typeface="GungsuhChe" pitchFamily="49" charset="-127"/>
            </a:endParaRPr>
          </a:p>
          <a:p>
            <a:pPr algn="ctr"/>
            <a:endParaRPr lang="it-IT" dirty="0">
              <a:solidFill>
                <a:schemeClr val="accent4">
                  <a:lumMod val="40000"/>
                  <a:lumOff val="60000"/>
                </a:schemeClr>
              </a:solidFill>
            </a:endParaRPr>
          </a:p>
        </p:txBody>
      </p:sp>
      <p:grpSp>
        <p:nvGrpSpPr>
          <p:cNvPr id="13" name="Gruppo 12"/>
          <p:cNvGrpSpPr/>
          <p:nvPr/>
        </p:nvGrpSpPr>
        <p:grpSpPr>
          <a:xfrm>
            <a:off x="6516216" y="3429000"/>
            <a:ext cx="1944216" cy="3269977"/>
            <a:chOff x="6516216" y="3429000"/>
            <a:chExt cx="1944216" cy="3269977"/>
          </a:xfrm>
        </p:grpSpPr>
        <p:pic>
          <p:nvPicPr>
            <p:cNvPr id="4" name="Picture 5" descr="C:\Documents and Settings\DonataR\My Documents\Lezioni\Antiepilettici2005\postfall.jpg"/>
            <p:cNvPicPr>
              <a:picLocks noChangeAspect="1" noChangeArrowheads="1"/>
            </p:cNvPicPr>
            <p:nvPr/>
          </p:nvPicPr>
          <p:blipFill>
            <a:blip r:embed="rId4" cstate="print"/>
            <a:srcRect/>
            <a:stretch>
              <a:fillRect/>
            </a:stretch>
          </p:blipFill>
          <p:spPr bwMode="auto">
            <a:xfrm>
              <a:off x="6516216" y="3429000"/>
              <a:ext cx="1944216" cy="2827950"/>
            </a:xfrm>
            <a:prstGeom prst="rect">
              <a:avLst/>
            </a:prstGeom>
            <a:noFill/>
          </p:spPr>
        </p:pic>
        <p:sp>
          <p:nvSpPr>
            <p:cNvPr id="12" name="Text Box 7"/>
            <p:cNvSpPr txBox="1">
              <a:spLocks noChangeArrowheads="1"/>
            </p:cNvSpPr>
            <p:nvPr/>
          </p:nvSpPr>
          <p:spPr bwMode="auto">
            <a:xfrm>
              <a:off x="6876256" y="6237312"/>
              <a:ext cx="1368152" cy="461665"/>
            </a:xfrm>
            <a:prstGeom prst="rect">
              <a:avLst/>
            </a:prstGeom>
            <a:noFill/>
            <a:ln w="9525">
              <a:noFill/>
              <a:miter lim="800000"/>
              <a:headEnd/>
              <a:tailEnd/>
            </a:ln>
            <a:effectLst/>
          </p:spPr>
          <p:txBody>
            <a:bodyPr wrap="square">
              <a:spAutoFit/>
            </a:bodyPr>
            <a:lstStyle/>
            <a:p>
              <a:pPr>
                <a:spcBef>
                  <a:spcPct val="50000"/>
                </a:spcBef>
              </a:pPr>
              <a:r>
                <a:rPr lang="en-US" sz="1200" i="1" dirty="0" smtClean="0">
                  <a:latin typeface="Times New Roman" pitchFamily="18" charset="0"/>
                  <a:ea typeface="GungsuhChe" pitchFamily="49" charset="-127"/>
                  <a:cs typeface="Times New Roman" pitchFamily="18" charset="0"/>
                </a:rPr>
                <a:t>Falling Sickness</a:t>
              </a:r>
              <a:br>
                <a:rPr lang="en-US" sz="1200" i="1" dirty="0" smtClean="0">
                  <a:latin typeface="Times New Roman" pitchFamily="18" charset="0"/>
                  <a:ea typeface="GungsuhChe" pitchFamily="49" charset="-127"/>
                  <a:cs typeface="Times New Roman" pitchFamily="18" charset="0"/>
                </a:rPr>
              </a:br>
              <a:r>
                <a:rPr lang="en-US" sz="1200" i="1" dirty="0" err="1" smtClean="0">
                  <a:latin typeface="Times New Roman" pitchFamily="18" charset="0"/>
                  <a:ea typeface="GungsuhChe" pitchFamily="49" charset="-127"/>
                  <a:cs typeface="Times New Roman" pitchFamily="18" charset="0"/>
                </a:rPr>
                <a:t>Bodo</a:t>
              </a:r>
              <a:r>
                <a:rPr lang="en-US" sz="1200" i="1" dirty="0" smtClean="0">
                  <a:latin typeface="Times New Roman" pitchFamily="18" charset="0"/>
                  <a:ea typeface="GungsuhChe" pitchFamily="49" charset="-127"/>
                  <a:cs typeface="Times New Roman" pitchFamily="18" charset="0"/>
                </a:rPr>
                <a:t> Wentz, 1983 </a:t>
              </a:r>
              <a:endParaRPr lang="it-IT" sz="1200" i="1" dirty="0">
                <a:latin typeface="Times New Roman" pitchFamily="18" charset="0"/>
                <a:ea typeface="GungsuhChe" pitchFamily="49" charset="-127"/>
                <a:cs typeface="Times New Roman" pitchFamily="18" charset="0"/>
              </a:endParaRPr>
            </a:p>
          </p:txBody>
        </p:sp>
      </p:gr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Presenza di epilessia: Prevalenza</a:t>
            </a:r>
            <a:endParaRPr lang="it-IT" dirty="0"/>
          </a:p>
        </p:txBody>
      </p:sp>
      <p:pic>
        <p:nvPicPr>
          <p:cNvPr id="14" name="Segnaposto contenuto 13" descr="Immagine1.png"/>
          <p:cNvPicPr>
            <a:picLocks noGrp="1" noChangeAspect="1"/>
          </p:cNvPicPr>
          <p:nvPr>
            <p:ph sz="half" idx="1"/>
          </p:nvPr>
        </p:nvPicPr>
        <p:blipFill>
          <a:blip r:embed="rId3" cstate="print"/>
          <a:stretch>
            <a:fillRect/>
          </a:stretch>
        </p:blipFill>
        <p:spPr>
          <a:xfrm>
            <a:off x="5131559" y="2132856"/>
            <a:ext cx="3760921" cy="2602777"/>
          </a:xfrm>
        </p:spPr>
      </p:pic>
      <p:sp>
        <p:nvSpPr>
          <p:cNvPr id="5" name="Segnaposto numero diapositiva 4"/>
          <p:cNvSpPr>
            <a:spLocks noGrp="1"/>
          </p:cNvSpPr>
          <p:nvPr>
            <p:ph type="sldNum" sz="quarter" idx="12"/>
          </p:nvPr>
        </p:nvSpPr>
        <p:spPr/>
        <p:txBody>
          <a:bodyPr/>
          <a:lstStyle/>
          <a:p>
            <a:fld id="{B007B441-5312-499D-93C3-6E37886527FA}" type="slidenum">
              <a:rPr lang="it-IT" smtClean="0"/>
              <a:pPr/>
              <a:t>6</a:t>
            </a:fld>
            <a:endParaRPr lang="it-IT"/>
          </a:p>
        </p:txBody>
      </p:sp>
      <p:sp>
        <p:nvSpPr>
          <p:cNvPr id="7" name="Segnaposto contenuto 2"/>
          <p:cNvSpPr txBox="1">
            <a:spLocks/>
          </p:cNvSpPr>
          <p:nvPr/>
        </p:nvSpPr>
        <p:spPr>
          <a:xfrm>
            <a:off x="107504" y="1816224"/>
            <a:ext cx="5059288" cy="3556992"/>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it-IT" sz="2400" dirty="0" smtClean="0">
                <a:solidFill>
                  <a:schemeClr val="tx2"/>
                </a:solidFill>
              </a:rPr>
              <a:t>70</a:t>
            </a:r>
            <a:r>
              <a:rPr kumimoji="0" lang="it-IT" sz="2400" b="0" i="0" u="none" strike="noStrike" kern="1200" cap="none" spc="0" normalizeH="0" baseline="0" noProof="0" dirty="0" smtClean="0">
                <a:ln>
                  <a:noFill/>
                </a:ln>
                <a:solidFill>
                  <a:schemeClr val="tx2"/>
                </a:solidFill>
                <a:effectLst/>
                <a:uLnTx/>
                <a:uFillTx/>
                <a:latin typeface="+mn-lt"/>
                <a:ea typeface="+mn-ea"/>
                <a:cs typeface="+mn-cs"/>
              </a:rPr>
              <a:t>.000.000 di malati nel</a:t>
            </a:r>
            <a:r>
              <a:rPr kumimoji="0" lang="it-IT" sz="2400" b="0" i="0" u="none" strike="noStrike" kern="1200" cap="none" spc="0" normalizeH="0" noProof="0" dirty="0" smtClean="0">
                <a:ln>
                  <a:noFill/>
                </a:ln>
                <a:solidFill>
                  <a:schemeClr val="tx2"/>
                </a:solidFill>
                <a:effectLst/>
                <a:uLnTx/>
                <a:uFillTx/>
                <a:latin typeface="+mn-lt"/>
                <a:ea typeface="+mn-ea"/>
                <a:cs typeface="+mn-cs"/>
              </a:rPr>
              <a:t> </a:t>
            </a:r>
            <a:r>
              <a:rPr kumimoji="0" lang="it-IT" sz="2400" b="0" i="0" u="none" strike="noStrike" kern="1200" cap="none" spc="0" normalizeH="0" baseline="0" noProof="0" dirty="0" smtClean="0">
                <a:ln>
                  <a:noFill/>
                </a:ln>
                <a:solidFill>
                  <a:schemeClr val="tx2"/>
                </a:solidFill>
                <a:effectLst/>
                <a:uLnTx/>
                <a:uFillTx/>
                <a:latin typeface="+mn-lt"/>
                <a:ea typeface="+mn-ea"/>
                <a:cs typeface="+mn-cs"/>
              </a:rPr>
              <a:t>mondo (1% della popolazione mondiale)</a:t>
            </a:r>
          </a:p>
          <a:p>
            <a:pPr marL="342900" indent="-342900">
              <a:spcBef>
                <a:spcPct val="20000"/>
              </a:spcBef>
              <a:buClr>
                <a:schemeClr val="accent1"/>
              </a:buClr>
              <a:buSzPct val="70000"/>
              <a:buFont typeface="Wingdings 2"/>
              <a:buChar char=""/>
            </a:pPr>
            <a:r>
              <a:rPr lang="it-IT" sz="2400" dirty="0" smtClean="0">
                <a:solidFill>
                  <a:schemeClr val="tx2"/>
                </a:solidFill>
              </a:rPr>
              <a:t>30-57 nuovi casi/100.000/anno (49-190 paesi a risorse limitate)</a:t>
            </a:r>
            <a:endParaRPr kumimoji="0" lang="it-IT"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it-IT" sz="2400" b="0" i="0" u="none" strike="noStrike" kern="1200" cap="none" spc="0" normalizeH="0" baseline="0" noProof="0" dirty="0" smtClean="0">
                <a:ln>
                  <a:noFill/>
                </a:ln>
                <a:solidFill>
                  <a:schemeClr val="tx2"/>
                </a:solidFill>
                <a:effectLst/>
                <a:uLnTx/>
                <a:uFillTx/>
                <a:latin typeface="+mn-lt"/>
                <a:ea typeface="+mn-ea"/>
                <a:cs typeface="+mn-cs"/>
              </a:rPr>
              <a:t>80% </a:t>
            </a:r>
            <a:r>
              <a:rPr lang="it-IT" sz="2400" dirty="0" smtClean="0">
                <a:solidFill>
                  <a:schemeClr val="tx2"/>
                </a:solidFill>
              </a:rPr>
              <a:t>dei pazienti epilettici </a:t>
            </a:r>
            <a:r>
              <a:rPr kumimoji="0" lang="it-IT" sz="2400" b="0" i="0" u="none" strike="noStrike" kern="1200" cap="none" spc="0" normalizeH="0" baseline="0" noProof="0" dirty="0" smtClean="0">
                <a:ln>
                  <a:noFill/>
                </a:ln>
                <a:solidFill>
                  <a:schemeClr val="tx2"/>
                </a:solidFill>
                <a:effectLst/>
                <a:uLnTx/>
                <a:uFillTx/>
                <a:latin typeface="+mn-lt"/>
                <a:ea typeface="+mn-ea"/>
                <a:cs typeface="+mn-cs"/>
              </a:rPr>
              <a:t>nei paesi </a:t>
            </a:r>
            <a:r>
              <a:rPr lang="it-IT" sz="2400" dirty="0" smtClean="0">
                <a:solidFill>
                  <a:schemeClr val="tx2"/>
                </a:solidFill>
              </a:rPr>
              <a:t>a risorse limitate</a:t>
            </a:r>
            <a:endParaRPr kumimoji="0" lang="it-IT"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it-IT" sz="2400" b="0" i="0" u="none" strike="noStrike" kern="1200" cap="none" spc="0" normalizeH="0" baseline="0" noProof="0" dirty="0" smtClean="0">
                <a:ln>
                  <a:noFill/>
                </a:ln>
                <a:solidFill>
                  <a:schemeClr val="tx2"/>
                </a:solidFill>
                <a:effectLst/>
                <a:uLnTx/>
                <a:uFillTx/>
                <a:latin typeface="+mn-lt"/>
                <a:ea typeface="+mn-ea"/>
                <a:cs typeface="+mn-cs"/>
              </a:rPr>
              <a:t>80% dei pazienti epilettici non trattati</a:t>
            </a:r>
          </a:p>
        </p:txBody>
      </p:sp>
      <p:sp>
        <p:nvSpPr>
          <p:cNvPr id="13" name="Rettangolo 12"/>
          <p:cNvSpPr/>
          <p:nvPr/>
        </p:nvSpPr>
        <p:spPr>
          <a:xfrm>
            <a:off x="5275575" y="4005064"/>
            <a:ext cx="3528392"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259632" y="5209455"/>
            <a:ext cx="3888432" cy="307777"/>
          </a:xfrm>
          <a:prstGeom prst="rect">
            <a:avLst/>
          </a:prstGeom>
          <a:noFill/>
        </p:spPr>
        <p:txBody>
          <a:bodyPr wrap="square" rtlCol="0">
            <a:spAutoFit/>
          </a:bodyPr>
          <a:lstStyle/>
          <a:p>
            <a:r>
              <a:rPr lang="it-IT" sz="1400" i="1" dirty="0" smtClean="0">
                <a:solidFill>
                  <a:schemeClr val="accent4"/>
                </a:solidFill>
              </a:rPr>
              <a:t>(</a:t>
            </a:r>
            <a:r>
              <a:rPr lang="it-IT" sz="1400" i="1" dirty="0" err="1" smtClean="0">
                <a:solidFill>
                  <a:schemeClr val="accent4"/>
                </a:solidFill>
              </a:rPr>
              <a:t>Ngugi</a:t>
            </a:r>
            <a:r>
              <a:rPr lang="it-IT" sz="1400" i="1" dirty="0" smtClean="0">
                <a:solidFill>
                  <a:schemeClr val="accent4"/>
                </a:solidFill>
              </a:rPr>
              <a:t> </a:t>
            </a:r>
            <a:r>
              <a:rPr lang="it-IT" sz="1400" i="1" dirty="0" err="1" smtClean="0">
                <a:solidFill>
                  <a:schemeClr val="accent4"/>
                </a:solidFill>
              </a:rPr>
              <a:t>et</a:t>
            </a:r>
            <a:r>
              <a:rPr lang="it-IT" sz="1400" i="1" dirty="0" smtClean="0">
                <a:solidFill>
                  <a:schemeClr val="accent4"/>
                </a:solidFill>
              </a:rPr>
              <a:t> al., 2010; </a:t>
            </a:r>
            <a:r>
              <a:rPr lang="it-IT" sz="1400" i="1" dirty="0" err="1" smtClean="0">
                <a:solidFill>
                  <a:schemeClr val="accent4"/>
                </a:solidFill>
              </a:rPr>
              <a:t>Kwan</a:t>
            </a:r>
            <a:r>
              <a:rPr lang="it-IT" sz="1400" i="1" dirty="0" smtClean="0">
                <a:solidFill>
                  <a:schemeClr val="accent4"/>
                </a:solidFill>
              </a:rPr>
              <a:t> and </a:t>
            </a:r>
            <a:r>
              <a:rPr lang="it-IT" sz="1400" i="1" dirty="0" err="1" smtClean="0">
                <a:solidFill>
                  <a:schemeClr val="accent4"/>
                </a:solidFill>
              </a:rPr>
              <a:t>Brodie</a:t>
            </a:r>
            <a:r>
              <a:rPr lang="it-IT" sz="1400" i="1" dirty="0" smtClean="0">
                <a:solidFill>
                  <a:schemeClr val="accent4"/>
                </a:solidFill>
              </a:rPr>
              <a:t>, 2008)</a:t>
            </a:r>
            <a:endParaRPr lang="it-IT" sz="1400" i="1" dirty="0">
              <a:solidFill>
                <a:schemeClr val="accent4"/>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Mortalità</a:t>
            </a:r>
            <a:endParaRPr lang="it-IT" dirty="0"/>
          </a:p>
        </p:txBody>
      </p:sp>
      <p:sp>
        <p:nvSpPr>
          <p:cNvPr id="3" name="Segnaposto contenuto 2"/>
          <p:cNvSpPr>
            <a:spLocks noGrp="1"/>
          </p:cNvSpPr>
          <p:nvPr>
            <p:ph idx="1"/>
          </p:nvPr>
        </p:nvSpPr>
        <p:spPr>
          <a:xfrm>
            <a:off x="323528" y="2492896"/>
            <a:ext cx="4824536" cy="2592288"/>
          </a:xfrm>
        </p:spPr>
        <p:txBody>
          <a:bodyPr>
            <a:noAutofit/>
          </a:bodyPr>
          <a:lstStyle/>
          <a:p>
            <a:r>
              <a:rPr lang="it-IT" sz="2400" dirty="0" smtClean="0"/>
              <a:t>2–3 volte più alta nei paesi a risorse limitate rispetto a quelli ad alto reddito</a:t>
            </a:r>
          </a:p>
          <a:p>
            <a:pPr marL="342900" lvl="1" indent="-342900">
              <a:buFont typeface="Wingdings 2"/>
              <a:buChar char=""/>
            </a:pPr>
            <a:r>
              <a:rPr lang="it-IT" sz="2400" dirty="0" smtClean="0"/>
              <a:t>tasso di mortalità per epilessie secondarie maggiore di quelle idiopatiche</a:t>
            </a:r>
          </a:p>
        </p:txBody>
      </p:sp>
      <p:sp>
        <p:nvSpPr>
          <p:cNvPr id="7" name="Segnaposto numero diapositiva 6"/>
          <p:cNvSpPr>
            <a:spLocks noGrp="1"/>
          </p:cNvSpPr>
          <p:nvPr>
            <p:ph type="sldNum" sz="quarter" idx="12"/>
          </p:nvPr>
        </p:nvSpPr>
        <p:spPr/>
        <p:txBody>
          <a:bodyPr/>
          <a:lstStyle/>
          <a:p>
            <a:fld id="{B007B441-5312-499D-93C3-6E37886527FA}" type="slidenum">
              <a:rPr lang="it-IT" smtClean="0"/>
              <a:pPr/>
              <a:t>7</a:t>
            </a:fld>
            <a:endParaRPr lang="it-IT"/>
          </a:p>
        </p:txBody>
      </p:sp>
      <p:sp>
        <p:nvSpPr>
          <p:cNvPr id="5" name="CasellaDiTesto 4"/>
          <p:cNvSpPr txBox="1"/>
          <p:nvPr/>
        </p:nvSpPr>
        <p:spPr>
          <a:xfrm>
            <a:off x="5292080" y="5517232"/>
            <a:ext cx="3672408" cy="307777"/>
          </a:xfrm>
          <a:prstGeom prst="rect">
            <a:avLst/>
          </a:prstGeom>
          <a:noFill/>
        </p:spPr>
        <p:txBody>
          <a:bodyPr wrap="square" rtlCol="0">
            <a:spAutoFit/>
          </a:bodyPr>
          <a:lstStyle/>
          <a:p>
            <a:r>
              <a:rPr lang="it-IT" sz="1400" i="1" dirty="0" smtClean="0">
                <a:solidFill>
                  <a:schemeClr val="accent4"/>
                </a:solidFill>
              </a:rPr>
              <a:t>(</a:t>
            </a:r>
            <a:r>
              <a:rPr lang="it-IT" sz="1400" i="1" dirty="0" err="1" smtClean="0">
                <a:solidFill>
                  <a:schemeClr val="accent4"/>
                </a:solidFill>
              </a:rPr>
              <a:t>Atlas</a:t>
            </a:r>
            <a:r>
              <a:rPr lang="it-IT" sz="1400" i="1" dirty="0" smtClean="0">
                <a:solidFill>
                  <a:schemeClr val="accent4"/>
                </a:solidFill>
              </a:rPr>
              <a:t> </a:t>
            </a:r>
            <a:r>
              <a:rPr lang="it-IT" sz="1400" i="1" dirty="0" err="1" smtClean="0">
                <a:solidFill>
                  <a:schemeClr val="accent4"/>
                </a:solidFill>
              </a:rPr>
              <a:t>Eilepsy</a:t>
            </a:r>
            <a:r>
              <a:rPr lang="it-IT" sz="1400" i="1" dirty="0" smtClean="0">
                <a:solidFill>
                  <a:schemeClr val="accent4"/>
                </a:solidFill>
              </a:rPr>
              <a:t> care in the world 2005, WHO)</a:t>
            </a:r>
            <a:endParaRPr lang="it-IT" sz="1400" i="1" dirty="0">
              <a:solidFill>
                <a:schemeClr val="accent4"/>
              </a:solidFill>
            </a:endParaRPr>
          </a:p>
        </p:txBody>
      </p:sp>
      <p:sp>
        <p:nvSpPr>
          <p:cNvPr id="6" name="Rettangolo arrotondato 5"/>
          <p:cNvSpPr/>
          <p:nvPr/>
        </p:nvSpPr>
        <p:spPr>
          <a:xfrm>
            <a:off x="5292080" y="1628800"/>
            <a:ext cx="3672408" cy="3816424"/>
          </a:xfrm>
          <a:prstGeom prst="round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6408204" y="1599183"/>
            <a:ext cx="1440160" cy="461665"/>
          </a:xfrm>
          <a:prstGeom prst="rect">
            <a:avLst/>
          </a:prstGeom>
          <a:noFill/>
        </p:spPr>
        <p:txBody>
          <a:bodyPr wrap="square" rtlCol="0">
            <a:spAutoFit/>
          </a:bodyPr>
          <a:lstStyle/>
          <a:p>
            <a:pPr algn="ctr"/>
            <a:r>
              <a:rPr lang="it-IT" sz="2400" b="1" dirty="0" smtClean="0">
                <a:solidFill>
                  <a:schemeClr val="accent1">
                    <a:lumMod val="50000"/>
                  </a:schemeClr>
                </a:solidFill>
              </a:rPr>
              <a:t>Cause</a:t>
            </a:r>
            <a:endParaRPr lang="it-IT" sz="2400" b="1" dirty="0">
              <a:solidFill>
                <a:schemeClr val="accent1">
                  <a:lumMod val="50000"/>
                </a:schemeClr>
              </a:solidFill>
            </a:endParaRPr>
          </a:p>
        </p:txBody>
      </p:sp>
      <p:sp>
        <p:nvSpPr>
          <p:cNvPr id="12" name="Rettangolo 11"/>
          <p:cNvSpPr/>
          <p:nvPr/>
        </p:nvSpPr>
        <p:spPr>
          <a:xfrm>
            <a:off x="5364088" y="2212409"/>
            <a:ext cx="3528392" cy="2800767"/>
          </a:xfrm>
          <a:prstGeom prst="rect">
            <a:avLst/>
          </a:prstGeom>
        </p:spPr>
        <p:txBody>
          <a:bodyPr wrap="square">
            <a:spAutoFit/>
          </a:bodyPr>
          <a:lstStyle/>
          <a:p>
            <a:pPr marL="342900" indent="-342900">
              <a:spcBef>
                <a:spcPct val="20000"/>
              </a:spcBef>
              <a:buClr>
                <a:schemeClr val="accent1"/>
              </a:buClr>
              <a:buSzPct val="70000"/>
              <a:buFont typeface="Wingdings 2"/>
              <a:buChar char=""/>
            </a:pPr>
            <a:r>
              <a:rPr lang="it-IT" sz="2000" dirty="0" smtClean="0">
                <a:solidFill>
                  <a:schemeClr val="accent1">
                    <a:lumMod val="50000"/>
                  </a:schemeClr>
                </a:solidFill>
              </a:rPr>
              <a:t>Stato epilettico</a:t>
            </a:r>
          </a:p>
          <a:p>
            <a:pPr marL="342900" indent="-342900">
              <a:spcBef>
                <a:spcPct val="20000"/>
              </a:spcBef>
              <a:buClr>
                <a:schemeClr val="accent1"/>
              </a:buClr>
              <a:buSzPct val="70000"/>
              <a:buFont typeface="Wingdings 2"/>
              <a:buChar char=""/>
            </a:pPr>
            <a:r>
              <a:rPr lang="it-IT" sz="2000" dirty="0" smtClean="0">
                <a:solidFill>
                  <a:schemeClr val="accent1">
                    <a:lumMod val="50000"/>
                  </a:schemeClr>
                </a:solidFill>
              </a:rPr>
              <a:t>Patologia primaria</a:t>
            </a:r>
          </a:p>
          <a:p>
            <a:pPr marL="342900" indent="-342900">
              <a:spcBef>
                <a:spcPct val="20000"/>
              </a:spcBef>
              <a:buClr>
                <a:schemeClr val="accent1"/>
              </a:buClr>
              <a:buSzPct val="70000"/>
              <a:buFont typeface="Wingdings 2"/>
              <a:buChar char=""/>
            </a:pPr>
            <a:r>
              <a:rPr lang="it-IT" sz="2000" dirty="0" smtClean="0">
                <a:solidFill>
                  <a:schemeClr val="accent1">
                    <a:lumMod val="50000"/>
                  </a:schemeClr>
                </a:solidFill>
              </a:rPr>
              <a:t>Crisi in circostanze pericolose</a:t>
            </a:r>
          </a:p>
          <a:p>
            <a:pPr marL="342900" indent="-342900">
              <a:spcBef>
                <a:spcPct val="20000"/>
              </a:spcBef>
              <a:buClr>
                <a:schemeClr val="accent1"/>
              </a:buClr>
              <a:buSzPct val="70000"/>
              <a:buFont typeface="Wingdings 2"/>
              <a:buChar char=""/>
            </a:pPr>
            <a:r>
              <a:rPr lang="it-IT" sz="2000" dirty="0" smtClean="0">
                <a:solidFill>
                  <a:schemeClr val="accent1">
                    <a:lumMod val="50000"/>
                  </a:schemeClr>
                </a:solidFill>
              </a:rPr>
              <a:t>SUDEP (</a:t>
            </a:r>
            <a:r>
              <a:rPr lang="it-IT" sz="2000" dirty="0" err="1" smtClean="0">
                <a:solidFill>
                  <a:schemeClr val="accent1">
                    <a:lumMod val="50000"/>
                  </a:schemeClr>
                </a:solidFill>
              </a:rPr>
              <a:t>Sudden</a:t>
            </a:r>
            <a:r>
              <a:rPr lang="it-IT" sz="2000" dirty="0" smtClean="0">
                <a:solidFill>
                  <a:schemeClr val="accent1">
                    <a:lumMod val="50000"/>
                  </a:schemeClr>
                </a:solidFill>
              </a:rPr>
              <a:t> </a:t>
            </a:r>
            <a:r>
              <a:rPr lang="it-IT" sz="2000" dirty="0" err="1" smtClean="0">
                <a:solidFill>
                  <a:schemeClr val="accent1">
                    <a:lumMod val="50000"/>
                  </a:schemeClr>
                </a:solidFill>
              </a:rPr>
              <a:t>unexpected</a:t>
            </a:r>
            <a:r>
              <a:rPr lang="it-IT" sz="2000" dirty="0" smtClean="0">
                <a:solidFill>
                  <a:schemeClr val="accent1">
                    <a:lumMod val="50000"/>
                  </a:schemeClr>
                </a:solidFill>
              </a:rPr>
              <a:t> </a:t>
            </a:r>
            <a:r>
              <a:rPr lang="it-IT" sz="2000" dirty="0" err="1" smtClean="0">
                <a:solidFill>
                  <a:schemeClr val="accent1">
                    <a:lumMod val="50000"/>
                  </a:schemeClr>
                </a:solidFill>
              </a:rPr>
              <a:t>unexplained</a:t>
            </a:r>
            <a:r>
              <a:rPr lang="it-IT" sz="2000" dirty="0" smtClean="0">
                <a:solidFill>
                  <a:schemeClr val="accent1">
                    <a:lumMod val="50000"/>
                  </a:schemeClr>
                </a:solidFill>
              </a:rPr>
              <a:t> </a:t>
            </a:r>
            <a:r>
              <a:rPr lang="it-IT" sz="2000" dirty="0" err="1" smtClean="0">
                <a:solidFill>
                  <a:schemeClr val="accent1">
                    <a:lumMod val="50000"/>
                  </a:schemeClr>
                </a:solidFill>
              </a:rPr>
              <a:t>death</a:t>
            </a:r>
            <a:r>
              <a:rPr lang="it-IT" sz="2000" dirty="0" smtClean="0">
                <a:solidFill>
                  <a:schemeClr val="accent1">
                    <a:lumMod val="50000"/>
                  </a:schemeClr>
                </a:solidFill>
              </a:rPr>
              <a:t> </a:t>
            </a:r>
            <a:r>
              <a:rPr lang="it-IT" sz="2000" dirty="0" err="1" smtClean="0">
                <a:solidFill>
                  <a:schemeClr val="accent1">
                    <a:lumMod val="50000"/>
                  </a:schemeClr>
                </a:solidFill>
              </a:rPr>
              <a:t>epilepsy</a:t>
            </a:r>
            <a:r>
              <a:rPr lang="it-IT" sz="2000" dirty="0" smtClean="0">
                <a:solidFill>
                  <a:schemeClr val="accent1">
                    <a:lumMod val="50000"/>
                  </a:schemeClr>
                </a:solidFill>
              </a:rPr>
              <a:t>)</a:t>
            </a:r>
          </a:p>
          <a:p>
            <a:pPr marL="342900" indent="-342900">
              <a:spcBef>
                <a:spcPct val="20000"/>
              </a:spcBef>
              <a:buClr>
                <a:schemeClr val="accent1"/>
              </a:buClr>
              <a:buSzPct val="70000"/>
              <a:buFont typeface="Wingdings 2"/>
              <a:buChar char=""/>
            </a:pPr>
            <a:r>
              <a:rPr lang="it-IT" sz="2000" dirty="0" smtClean="0">
                <a:solidFill>
                  <a:schemeClr val="accent1">
                    <a:lumMod val="50000"/>
                  </a:schemeClr>
                </a:solidFill>
              </a:rPr>
              <a:t>Suicidio </a:t>
            </a:r>
          </a:p>
        </p:txBody>
      </p:sp>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188640"/>
            <a:ext cx="8686800" cy="838200"/>
          </a:xfrm>
        </p:spPr>
        <p:txBody>
          <a:bodyPr>
            <a:normAutofit fontScale="90000"/>
          </a:bodyPr>
          <a:lstStyle/>
          <a:p>
            <a:r>
              <a:rPr lang="it-IT" dirty="0" smtClean="0"/>
              <a:t>Principali indicatori per l’accesso a diagnosi e cure per l’epilessia</a:t>
            </a:r>
            <a:endParaRPr lang="it-IT" dirty="0"/>
          </a:p>
        </p:txBody>
      </p:sp>
      <p:sp>
        <p:nvSpPr>
          <p:cNvPr id="3" name="Segnaposto contenuto 2"/>
          <p:cNvSpPr>
            <a:spLocks noGrp="1"/>
          </p:cNvSpPr>
          <p:nvPr>
            <p:ph idx="1"/>
          </p:nvPr>
        </p:nvSpPr>
        <p:spPr>
          <a:xfrm>
            <a:off x="304800" y="1700808"/>
            <a:ext cx="8686800" cy="3242990"/>
          </a:xfrm>
        </p:spPr>
        <p:txBody>
          <a:bodyPr>
            <a:normAutofit/>
          </a:bodyPr>
          <a:lstStyle/>
          <a:p>
            <a:r>
              <a:rPr lang="it-IT" sz="2400" dirty="0" smtClean="0"/>
              <a:t>Numero di neurologi e </a:t>
            </a:r>
            <a:r>
              <a:rPr lang="it-IT" sz="2400" dirty="0" err="1" smtClean="0"/>
              <a:t>neuropediatri</a:t>
            </a:r>
            <a:endParaRPr lang="it-IT" sz="2400" dirty="0" smtClean="0"/>
          </a:p>
          <a:p>
            <a:r>
              <a:rPr lang="it-IT" sz="2400" dirty="0" smtClean="0"/>
              <a:t>TAC, RMN, EEG</a:t>
            </a:r>
          </a:p>
          <a:p>
            <a:r>
              <a:rPr lang="it-IT" sz="2400" dirty="0" smtClean="0"/>
              <a:t>Costo del farmaco in rapporto al reddito, disponibilità nelle farmacie, qualità del preparato</a:t>
            </a:r>
          </a:p>
          <a:p>
            <a:r>
              <a:rPr lang="it-IT" sz="2400" dirty="0" smtClean="0"/>
              <a:t>Monitoraggio del trattamento terapeutico</a:t>
            </a:r>
          </a:p>
          <a:p>
            <a:r>
              <a:rPr lang="it-IT" sz="2400" dirty="0" smtClean="0"/>
              <a:t>Accesso alla terapia chirurgica, numero di neurochirurghi</a:t>
            </a:r>
          </a:p>
          <a:p>
            <a:r>
              <a:rPr lang="it-IT" sz="2400" dirty="0" smtClean="0"/>
              <a:t>Gap di trattamento</a:t>
            </a:r>
          </a:p>
        </p:txBody>
      </p:sp>
      <p:sp>
        <p:nvSpPr>
          <p:cNvPr id="4" name="Segnaposto numero diapositiva 3"/>
          <p:cNvSpPr>
            <a:spLocks noGrp="1"/>
          </p:cNvSpPr>
          <p:nvPr>
            <p:ph type="sldNum" sz="quarter" idx="12"/>
          </p:nvPr>
        </p:nvSpPr>
        <p:spPr/>
        <p:txBody>
          <a:bodyPr/>
          <a:lstStyle/>
          <a:p>
            <a:fld id="{B007B441-5312-499D-93C3-6E37886527FA}" type="slidenum">
              <a:rPr lang="it-IT" smtClean="0"/>
              <a:pPr/>
              <a:t>8</a:t>
            </a:fld>
            <a:endParaRPr lang="it-IT"/>
          </a:p>
        </p:txBody>
      </p:sp>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395536" y="457200"/>
            <a:ext cx="3273425" cy="841375"/>
          </a:xfrm>
        </p:spPr>
        <p:txBody>
          <a:bodyPr>
            <a:normAutofit/>
          </a:bodyPr>
          <a:lstStyle/>
          <a:p>
            <a:r>
              <a:rPr lang="it-IT" dirty="0" smtClean="0"/>
              <a:t>Diagnosi </a:t>
            </a:r>
            <a:r>
              <a:rPr lang="it-IT" sz="2000" dirty="0" smtClean="0"/>
              <a:t>(1/2)</a:t>
            </a:r>
            <a:endParaRPr lang="it-IT" dirty="0" smtClean="0"/>
          </a:p>
        </p:txBody>
      </p:sp>
      <p:sp>
        <p:nvSpPr>
          <p:cNvPr id="15" name="Segnaposto numero diapositiva 14"/>
          <p:cNvSpPr>
            <a:spLocks noGrp="1"/>
          </p:cNvSpPr>
          <p:nvPr>
            <p:ph type="sldNum" sz="quarter" idx="12"/>
          </p:nvPr>
        </p:nvSpPr>
        <p:spPr/>
        <p:txBody>
          <a:bodyPr/>
          <a:lstStyle/>
          <a:p>
            <a:fld id="{FF3DC01A-09EE-434F-9E58-C1981E36A19B}" type="slidenum">
              <a:rPr lang="it-IT"/>
              <a:pPr/>
              <a:t>9</a:t>
            </a:fld>
            <a:endParaRPr lang="it-IT"/>
          </a:p>
        </p:txBody>
      </p:sp>
      <p:grpSp>
        <p:nvGrpSpPr>
          <p:cNvPr id="9" name="Gruppo 8"/>
          <p:cNvGrpSpPr/>
          <p:nvPr/>
        </p:nvGrpSpPr>
        <p:grpSpPr>
          <a:xfrm>
            <a:off x="683568" y="1196752"/>
            <a:ext cx="4968552" cy="5256584"/>
            <a:chOff x="683568" y="1196752"/>
            <a:chExt cx="4955232" cy="5589240"/>
          </a:xfrm>
        </p:grpSpPr>
        <p:pic>
          <p:nvPicPr>
            <p:cNvPr id="14342" name="Immagine 10" descr="specialisti.bmp"/>
            <p:cNvPicPr>
              <a:picLocks noChangeAspect="1"/>
            </p:cNvPicPr>
            <p:nvPr/>
          </p:nvPicPr>
          <p:blipFill>
            <a:blip r:embed="rId2" cstate="print"/>
            <a:srcRect r="28207" b="68205"/>
            <a:stretch>
              <a:fillRect/>
            </a:stretch>
          </p:blipFill>
          <p:spPr bwMode="auto">
            <a:xfrm>
              <a:off x="683568" y="1196752"/>
              <a:ext cx="4955232" cy="2747717"/>
            </a:xfrm>
            <a:prstGeom prst="rect">
              <a:avLst/>
            </a:prstGeom>
            <a:noFill/>
            <a:ln w="9525">
              <a:noFill/>
              <a:miter lim="800000"/>
              <a:headEnd/>
              <a:tailEnd/>
            </a:ln>
          </p:spPr>
        </p:pic>
        <p:pic>
          <p:nvPicPr>
            <p:cNvPr id="14343" name="Immagine 3" descr="specialisti.bmp"/>
            <p:cNvPicPr>
              <a:picLocks noChangeAspect="1"/>
            </p:cNvPicPr>
            <p:nvPr/>
          </p:nvPicPr>
          <p:blipFill>
            <a:blip r:embed="rId2" cstate="print"/>
            <a:srcRect t="21121" r="51283" b="35503"/>
            <a:stretch>
              <a:fillRect/>
            </a:stretch>
          </p:blipFill>
          <p:spPr bwMode="auto">
            <a:xfrm>
              <a:off x="683568" y="3053318"/>
              <a:ext cx="3348130" cy="3732674"/>
            </a:xfrm>
            <a:prstGeom prst="rect">
              <a:avLst/>
            </a:prstGeom>
            <a:noFill/>
            <a:ln w="9525">
              <a:noFill/>
              <a:miter lim="800000"/>
              <a:headEnd/>
              <a:tailEnd/>
            </a:ln>
          </p:spPr>
        </p:pic>
      </p:grpSp>
      <p:sp>
        <p:nvSpPr>
          <p:cNvPr id="8" name="CasellaDiTesto 7"/>
          <p:cNvSpPr txBox="1"/>
          <p:nvPr/>
        </p:nvSpPr>
        <p:spPr>
          <a:xfrm>
            <a:off x="3989071" y="6217567"/>
            <a:ext cx="3895297" cy="307777"/>
          </a:xfrm>
          <a:prstGeom prst="rect">
            <a:avLst/>
          </a:prstGeom>
          <a:noFill/>
        </p:spPr>
        <p:txBody>
          <a:bodyPr wrap="none" rtlCol="0">
            <a:spAutoFit/>
          </a:bodyPr>
          <a:lstStyle/>
          <a:p>
            <a:r>
              <a:rPr lang="it-IT" sz="1400" i="1" dirty="0" smtClean="0">
                <a:solidFill>
                  <a:schemeClr val="accent4"/>
                </a:solidFill>
              </a:rPr>
              <a:t>(WHO, </a:t>
            </a:r>
            <a:r>
              <a:rPr lang="it-IT" sz="1400" i="1" dirty="0" err="1" smtClean="0">
                <a:solidFill>
                  <a:schemeClr val="accent4"/>
                </a:solidFill>
              </a:rPr>
              <a:t>Atlas</a:t>
            </a:r>
            <a:r>
              <a:rPr lang="it-IT" sz="1400" i="1" dirty="0" smtClean="0">
                <a:solidFill>
                  <a:schemeClr val="accent4"/>
                </a:solidFill>
              </a:rPr>
              <a:t> Epilepsy Care in the World, 2005)</a:t>
            </a:r>
            <a:endParaRPr lang="it-IT" sz="1400" i="1" dirty="0">
              <a:solidFill>
                <a:schemeClr val="accent4"/>
              </a:solidFill>
            </a:endParaRPr>
          </a:p>
        </p:txBody>
      </p:sp>
      <p:sp>
        <p:nvSpPr>
          <p:cNvPr id="10" name="CasellaDiTesto 9"/>
          <p:cNvSpPr txBox="1"/>
          <p:nvPr/>
        </p:nvSpPr>
        <p:spPr>
          <a:xfrm>
            <a:off x="5724128" y="3769295"/>
            <a:ext cx="2699792" cy="2144177"/>
          </a:xfrm>
          <a:prstGeom prst="rect">
            <a:avLst/>
          </a:prstGeom>
          <a:noFill/>
        </p:spPr>
        <p:txBody>
          <a:bodyPr wrap="square" rtlCol="0">
            <a:spAutoFit/>
          </a:bodyPr>
          <a:lstStyle/>
          <a:p>
            <a:r>
              <a:rPr lang="it-IT" sz="1600" dirty="0" smtClean="0">
                <a:solidFill>
                  <a:schemeClr val="tx2"/>
                </a:solidFill>
              </a:rPr>
              <a:t>India, Laos, Bangladesh:</a:t>
            </a:r>
          </a:p>
          <a:p>
            <a:r>
              <a:rPr lang="it-IT" sz="1600" dirty="0" smtClean="0">
                <a:solidFill>
                  <a:schemeClr val="tx2"/>
                </a:solidFill>
              </a:rPr>
              <a:t>&lt; 1 neurologo/10</a:t>
            </a:r>
            <a:r>
              <a:rPr lang="it-IT" sz="1600" baseline="30000" dirty="0" smtClean="0">
                <a:solidFill>
                  <a:schemeClr val="tx2"/>
                </a:solidFill>
              </a:rPr>
              <a:t>6</a:t>
            </a:r>
            <a:endParaRPr lang="it-IT" sz="1600" dirty="0" smtClean="0">
              <a:solidFill>
                <a:schemeClr val="tx2"/>
              </a:solidFill>
            </a:endParaRPr>
          </a:p>
          <a:p>
            <a:r>
              <a:rPr lang="it-IT" sz="1600" dirty="0" smtClean="0">
                <a:solidFill>
                  <a:schemeClr val="tx2"/>
                </a:solidFill>
              </a:rPr>
              <a:t>Giappone:1-50/10</a:t>
            </a:r>
            <a:r>
              <a:rPr lang="it-IT" sz="1600" baseline="30000" dirty="0" smtClean="0">
                <a:solidFill>
                  <a:schemeClr val="tx2"/>
                </a:solidFill>
              </a:rPr>
              <a:t>6</a:t>
            </a:r>
            <a:endParaRPr lang="it-IT" sz="1600" dirty="0" smtClean="0">
              <a:solidFill>
                <a:schemeClr val="tx2"/>
              </a:solidFill>
            </a:endParaRPr>
          </a:p>
          <a:p>
            <a:endParaRPr lang="it-IT" sz="1600" dirty="0" smtClean="0">
              <a:solidFill>
                <a:schemeClr val="tx2"/>
              </a:solidFill>
            </a:endParaRPr>
          </a:p>
          <a:p>
            <a:r>
              <a:rPr lang="it-IT" sz="1600" dirty="0" smtClean="0">
                <a:solidFill>
                  <a:schemeClr val="tx2"/>
                </a:solidFill>
              </a:rPr>
              <a:t>Scarso numero di personale paramedico competente (terapisti, etc.)</a:t>
            </a:r>
          </a:p>
          <a:p>
            <a:endParaRPr lang="it-IT" sz="1600" baseline="30000" dirty="0" smtClean="0">
              <a:solidFill>
                <a:schemeClr val="tx2"/>
              </a:solidFill>
            </a:endParaRPr>
          </a:p>
          <a:p>
            <a:endParaRPr lang="it-IT" sz="1600" baseline="30000" dirty="0" smtClean="0">
              <a:solidFill>
                <a:schemeClr val="tx2"/>
              </a:solidFill>
            </a:endParaRPr>
          </a:p>
        </p:txBody>
      </p:sp>
      <p:sp>
        <p:nvSpPr>
          <p:cNvPr id="11" name="CasellaDiTesto 10"/>
          <p:cNvSpPr txBox="1"/>
          <p:nvPr/>
        </p:nvSpPr>
        <p:spPr>
          <a:xfrm>
            <a:off x="6876256" y="5785519"/>
            <a:ext cx="1576072" cy="307777"/>
          </a:xfrm>
          <a:prstGeom prst="rect">
            <a:avLst/>
          </a:prstGeom>
          <a:noFill/>
        </p:spPr>
        <p:txBody>
          <a:bodyPr wrap="none" rtlCol="0">
            <a:spAutoFit/>
          </a:bodyPr>
          <a:lstStyle/>
          <a:p>
            <a:r>
              <a:rPr lang="it-IT" sz="1400" i="1" dirty="0" smtClean="0">
                <a:solidFill>
                  <a:schemeClr val="accent4"/>
                </a:solidFill>
              </a:rPr>
              <a:t>(</a:t>
            </a:r>
            <a:r>
              <a:rPr lang="it-IT" sz="1400" i="1" dirty="0" err="1" smtClean="0">
                <a:solidFill>
                  <a:schemeClr val="accent4"/>
                </a:solidFill>
              </a:rPr>
              <a:t>Mac</a:t>
            </a:r>
            <a:r>
              <a:rPr lang="it-IT" sz="1400" i="1" dirty="0" smtClean="0">
                <a:solidFill>
                  <a:schemeClr val="accent4"/>
                </a:solidFill>
              </a:rPr>
              <a:t> </a:t>
            </a:r>
            <a:r>
              <a:rPr lang="it-IT" sz="1400" i="1" dirty="0" err="1" smtClean="0">
                <a:solidFill>
                  <a:schemeClr val="accent4"/>
                </a:solidFill>
              </a:rPr>
              <a:t>et</a:t>
            </a:r>
            <a:r>
              <a:rPr lang="it-IT" sz="1400" i="1" dirty="0" smtClean="0">
                <a:solidFill>
                  <a:schemeClr val="accent4"/>
                </a:solidFill>
              </a:rPr>
              <a:t> al., 2007)</a:t>
            </a:r>
            <a:endParaRPr lang="it-IT" sz="1400" i="1" dirty="0">
              <a:solidFill>
                <a:schemeClr val="accent4"/>
              </a:solidFill>
            </a:endParaRPr>
          </a:p>
        </p:txBody>
      </p:sp>
    </p:spTree>
  </p:cSld>
  <p:clrMapOvr>
    <a:masterClrMapping/>
  </p:clrMapOvr>
  <p:transition>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Univer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14518</TotalTime>
  <Words>1577</Words>
  <Application>Microsoft Office PowerPoint</Application>
  <PresentationFormat>Presentazione su schermo (4:3)</PresentationFormat>
  <Paragraphs>180</Paragraphs>
  <Slides>21</Slides>
  <Notes>9</Notes>
  <HiddenSlides>1</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Terra</vt:lpstr>
      <vt:lpstr>Stato di accesso a diagnosi e cure per l’epilessia</vt:lpstr>
      <vt:lpstr>Di cosa parleremo…</vt:lpstr>
      <vt:lpstr>Epilessie </vt:lpstr>
      <vt:lpstr>Epilessie </vt:lpstr>
      <vt:lpstr>Epilessie: stigma</vt:lpstr>
      <vt:lpstr>Presenza di epilessia: Prevalenza</vt:lpstr>
      <vt:lpstr>Mortalità</vt:lpstr>
      <vt:lpstr>Principali indicatori per l’accesso a diagnosi e cure per l’epilessia</vt:lpstr>
      <vt:lpstr>Diagnosi (1/2)</vt:lpstr>
      <vt:lpstr>Diagnosi (2/2)</vt:lpstr>
      <vt:lpstr>Trattamenti: Costi</vt:lpstr>
      <vt:lpstr>Trattamenti: disponibilità</vt:lpstr>
      <vt:lpstr>Gap di trattamento (1/3)</vt:lpstr>
      <vt:lpstr>Gap di trattamento (2/3)</vt:lpstr>
      <vt:lpstr>Gap di trattamento (3/3)</vt:lpstr>
      <vt:lpstr>Bridging the gap: iniziative</vt:lpstr>
      <vt:lpstr>Diapositiva 17</vt:lpstr>
      <vt:lpstr>Diapositiva 18</vt:lpstr>
      <vt:lpstr>Gap di trattamento secondario</vt:lpstr>
      <vt:lpstr>Bridging the gap</vt:lpstr>
      <vt:lpstr>Trattamenti: Costi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Stato di accesso a diagnosi e cure per l’epilessia</dc:title>
  <dc:creator>Donata</dc:creator>
  <cp:lastModifiedBy>Donata </cp:lastModifiedBy>
  <cp:revision>95</cp:revision>
  <dcterms:created xsi:type="dcterms:W3CDTF">2011-10-10T07:19:25Z</dcterms:created>
  <dcterms:modified xsi:type="dcterms:W3CDTF">2013-02-06T10:27:37Z</dcterms:modified>
</cp:coreProperties>
</file>