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5" r:id="rId12"/>
    <p:sldMasterId id="2147483817" r:id="rId13"/>
    <p:sldMasterId id="2147483829" r:id="rId14"/>
    <p:sldMasterId id="2147483841" r:id="rId15"/>
    <p:sldMasterId id="2147483853" r:id="rId16"/>
  </p:sldMasterIdLst>
  <p:notesMasterIdLst>
    <p:notesMasterId r:id="rId47"/>
  </p:notesMasterIdLst>
  <p:handoutMasterIdLst>
    <p:handoutMasterId r:id="rId48"/>
  </p:handoutMasterIdLst>
  <p:sldIdLst>
    <p:sldId id="257" r:id="rId17"/>
    <p:sldId id="258" r:id="rId18"/>
    <p:sldId id="286" r:id="rId19"/>
    <p:sldId id="282" r:id="rId20"/>
    <p:sldId id="283" r:id="rId21"/>
    <p:sldId id="284" r:id="rId22"/>
    <p:sldId id="285" r:id="rId23"/>
    <p:sldId id="291" r:id="rId24"/>
    <p:sldId id="292" r:id="rId25"/>
    <p:sldId id="293" r:id="rId26"/>
    <p:sldId id="294" r:id="rId27"/>
    <p:sldId id="290" r:id="rId28"/>
    <p:sldId id="306" r:id="rId29"/>
    <p:sldId id="304" r:id="rId30"/>
    <p:sldId id="305" r:id="rId31"/>
    <p:sldId id="307" r:id="rId32"/>
    <p:sldId id="259" r:id="rId33"/>
    <p:sldId id="295" r:id="rId34"/>
    <p:sldId id="260" r:id="rId35"/>
    <p:sldId id="299" r:id="rId36"/>
    <p:sldId id="296" r:id="rId37"/>
    <p:sldId id="300" r:id="rId38"/>
    <p:sldId id="298" r:id="rId39"/>
    <p:sldId id="301" r:id="rId40"/>
    <p:sldId id="303" r:id="rId41"/>
    <p:sldId id="302" r:id="rId42"/>
    <p:sldId id="297" r:id="rId43"/>
    <p:sldId id="275" r:id="rId44"/>
    <p:sldId id="277" r:id="rId45"/>
    <p:sldId id="278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49" autoAdjust="0"/>
  </p:normalViewPr>
  <p:slideViewPr>
    <p:cSldViewPr>
      <p:cViewPr varScale="1">
        <p:scale>
          <a:sx n="63" d="100"/>
          <a:sy n="63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it-IT" b="0"/>
              <a:t>Popolazione straniera residente in Italia al 1 gennaio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Foglio1!$B$3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Foglio1!$A$4:$A$12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Foglio1!$B$4:$B$12</c:f>
              <c:numCache>
                <c:formatCode>General</c:formatCode>
                <c:ptCount val="9"/>
                <c:pt idx="0">
                  <c:v>788274</c:v>
                </c:pt>
                <c:pt idx="1">
                  <c:v>1011927</c:v>
                </c:pt>
                <c:pt idx="2">
                  <c:v>1226712</c:v>
                </c:pt>
                <c:pt idx="3">
                  <c:v>1350588</c:v>
                </c:pt>
                <c:pt idx="4">
                  <c:v>1473073</c:v>
                </c:pt>
                <c:pt idx="5">
                  <c:v>1701817</c:v>
                </c:pt>
                <c:pt idx="6">
                  <c:v>1913602</c:v>
                </c:pt>
                <c:pt idx="7">
                  <c:v>2063407</c:v>
                </c:pt>
                <c:pt idx="8">
                  <c:v>2201211</c:v>
                </c:pt>
              </c:numCache>
            </c:numRef>
          </c:val>
        </c:ser>
        <c:ser>
          <c:idx val="1"/>
          <c:order val="1"/>
          <c:tx>
            <c:strRef>
              <c:f>Foglio1!$C$3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Foglio1!$A$4:$A$12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Foglio1!$C$4:$C$12</c:f>
              <c:numCache>
                <c:formatCode>General</c:formatCode>
                <c:ptCount val="9"/>
                <c:pt idx="0">
                  <c:v>761099</c:v>
                </c:pt>
                <c:pt idx="1">
                  <c:v>978232</c:v>
                </c:pt>
                <c:pt idx="2">
                  <c:v>1175445</c:v>
                </c:pt>
                <c:pt idx="3">
                  <c:v>1319926</c:v>
                </c:pt>
                <c:pt idx="4">
                  <c:v>1465849</c:v>
                </c:pt>
                <c:pt idx="5">
                  <c:v>1730834</c:v>
                </c:pt>
                <c:pt idx="6">
                  <c:v>1977693</c:v>
                </c:pt>
                <c:pt idx="7">
                  <c:v>2171652</c:v>
                </c:pt>
                <c:pt idx="8">
                  <c:v>2369106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0323456"/>
        <c:axId val="76551808"/>
      </c:barChart>
      <c:catAx>
        <c:axId val="1303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551808"/>
        <c:crosses val="autoZero"/>
        <c:auto val="1"/>
        <c:lblAlgn val="ctr"/>
        <c:lblOffset val="100"/>
        <c:noMultiLvlLbl val="0"/>
      </c:catAx>
      <c:valAx>
        <c:axId val="76551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03234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6859F-D8DD-4C56-9D4F-B3BE492E15E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45376A8-A984-4B5F-B119-0C9F32D6F2F6}">
      <dgm:prSet phldrT="[Testo]"/>
      <dgm:spPr/>
      <dgm:t>
        <a:bodyPr/>
        <a:lstStyle/>
        <a:p>
          <a:r>
            <a:rPr lang="en-GB" dirty="0" err="1" smtClean="0"/>
            <a:t>Analisi</a:t>
          </a:r>
          <a:endParaRPr lang="en-GB" dirty="0"/>
        </a:p>
      </dgm:t>
    </dgm:pt>
    <dgm:pt modelId="{716F6C4D-A929-4FB3-8518-77A610F00829}" type="parTrans" cxnId="{AD29BB92-384A-4359-9EA6-DF7DA4DFB5FE}">
      <dgm:prSet/>
      <dgm:spPr/>
      <dgm:t>
        <a:bodyPr/>
        <a:lstStyle/>
        <a:p>
          <a:endParaRPr lang="en-GB"/>
        </a:p>
      </dgm:t>
    </dgm:pt>
    <dgm:pt modelId="{88EFC856-2A5A-4681-92D3-9A9E47A2F2F6}" type="sibTrans" cxnId="{AD29BB92-384A-4359-9EA6-DF7DA4DFB5FE}">
      <dgm:prSet/>
      <dgm:spPr/>
      <dgm:t>
        <a:bodyPr/>
        <a:lstStyle/>
        <a:p>
          <a:endParaRPr lang="en-GB"/>
        </a:p>
      </dgm:t>
    </dgm:pt>
    <dgm:pt modelId="{240DDAC2-CAD6-4036-8446-27A68049D4C8}">
      <dgm:prSet phldrT="[Testo]"/>
      <dgm:spPr/>
      <dgm:t>
        <a:bodyPr/>
        <a:lstStyle/>
        <a:p>
          <a:r>
            <a:rPr lang="en-GB" dirty="0" err="1" smtClean="0"/>
            <a:t>Articoli</a:t>
          </a:r>
          <a:r>
            <a:rPr lang="en-GB" dirty="0" smtClean="0"/>
            <a:t> </a:t>
          </a:r>
          <a:r>
            <a:rPr lang="en-GB" dirty="0" err="1" smtClean="0"/>
            <a:t>scientifici</a:t>
          </a:r>
          <a:endParaRPr lang="en-GB" dirty="0"/>
        </a:p>
      </dgm:t>
    </dgm:pt>
    <dgm:pt modelId="{652AF334-6E24-4252-B400-1EE1B4E9E938}" type="parTrans" cxnId="{CA699B7D-6C54-4088-ACE7-D8F018B6FF96}">
      <dgm:prSet/>
      <dgm:spPr/>
      <dgm:t>
        <a:bodyPr/>
        <a:lstStyle/>
        <a:p>
          <a:endParaRPr lang="en-GB"/>
        </a:p>
      </dgm:t>
    </dgm:pt>
    <dgm:pt modelId="{DD804F01-C7BC-4F20-9BF7-44B09D00AC46}" type="sibTrans" cxnId="{CA699B7D-6C54-4088-ACE7-D8F018B6FF96}">
      <dgm:prSet/>
      <dgm:spPr/>
      <dgm:t>
        <a:bodyPr/>
        <a:lstStyle/>
        <a:p>
          <a:endParaRPr lang="en-GB"/>
        </a:p>
      </dgm:t>
    </dgm:pt>
    <dgm:pt modelId="{F3825F89-4847-4381-B6FC-B13EAD9EC605}">
      <dgm:prSet phldrT="[Testo]"/>
      <dgm:spPr/>
      <dgm:t>
        <a:bodyPr/>
        <a:lstStyle/>
        <a:p>
          <a:r>
            <a:rPr lang="en-GB" dirty="0" err="1" smtClean="0"/>
            <a:t>Conferenze</a:t>
          </a:r>
          <a:r>
            <a:rPr lang="en-GB" dirty="0" smtClean="0"/>
            <a:t> </a:t>
          </a:r>
          <a:r>
            <a:rPr lang="en-GB" dirty="0" err="1" smtClean="0"/>
            <a:t>sul</a:t>
          </a:r>
          <a:r>
            <a:rPr lang="en-GB" dirty="0" smtClean="0"/>
            <a:t> </a:t>
          </a:r>
          <a:r>
            <a:rPr lang="en-GB" dirty="0" err="1" smtClean="0"/>
            <a:t>tema</a:t>
          </a:r>
          <a:endParaRPr lang="en-GB" dirty="0"/>
        </a:p>
      </dgm:t>
    </dgm:pt>
    <dgm:pt modelId="{55199DE4-A6CE-4B01-88E3-91C1C4D79ED5}" type="parTrans" cxnId="{101ABA41-785B-47D0-9AB5-D71588F58249}">
      <dgm:prSet/>
      <dgm:spPr/>
      <dgm:t>
        <a:bodyPr/>
        <a:lstStyle/>
        <a:p>
          <a:endParaRPr lang="en-GB"/>
        </a:p>
      </dgm:t>
    </dgm:pt>
    <dgm:pt modelId="{21ADEEAE-A334-4055-99BA-044EB7CE1984}" type="sibTrans" cxnId="{101ABA41-785B-47D0-9AB5-D71588F58249}">
      <dgm:prSet/>
      <dgm:spPr/>
      <dgm:t>
        <a:bodyPr/>
        <a:lstStyle/>
        <a:p>
          <a:endParaRPr lang="en-GB"/>
        </a:p>
      </dgm:t>
    </dgm:pt>
    <dgm:pt modelId="{889063C4-A770-42EF-8A33-931B5A9286F9}">
      <dgm:prSet phldrT="[Testo]"/>
      <dgm:spPr/>
      <dgm:t>
        <a:bodyPr/>
        <a:lstStyle/>
        <a:p>
          <a:r>
            <a:rPr lang="en-GB" dirty="0" err="1" smtClean="0"/>
            <a:t>Indagine</a:t>
          </a:r>
          <a:endParaRPr lang="en-GB" dirty="0"/>
        </a:p>
      </dgm:t>
    </dgm:pt>
    <dgm:pt modelId="{349C3E15-524D-43FE-A875-7BB9F6AB4B78}" type="parTrans" cxnId="{AD2AC7BF-C324-41F2-B3CC-603181DEE17F}">
      <dgm:prSet/>
      <dgm:spPr/>
      <dgm:t>
        <a:bodyPr/>
        <a:lstStyle/>
        <a:p>
          <a:endParaRPr lang="en-GB"/>
        </a:p>
      </dgm:t>
    </dgm:pt>
    <dgm:pt modelId="{CFB437C9-F9C0-4577-9F7A-1617FEA1F818}" type="sibTrans" cxnId="{AD2AC7BF-C324-41F2-B3CC-603181DEE17F}">
      <dgm:prSet/>
      <dgm:spPr/>
      <dgm:t>
        <a:bodyPr/>
        <a:lstStyle/>
        <a:p>
          <a:endParaRPr lang="en-GB"/>
        </a:p>
      </dgm:t>
    </dgm:pt>
    <dgm:pt modelId="{06D64F5C-8BD9-4E2A-8A06-5A0832221B60}">
      <dgm:prSet phldrT="[Testo]"/>
      <dgm:spPr/>
      <dgm:t>
        <a:bodyPr/>
        <a:lstStyle/>
        <a:p>
          <a:r>
            <a:rPr lang="en-GB" dirty="0" smtClean="0"/>
            <a:t>E’ </a:t>
          </a:r>
          <a:r>
            <a:rPr lang="en-GB" dirty="0" err="1" smtClean="0"/>
            <a:t>stata</a:t>
          </a:r>
          <a:r>
            <a:rPr lang="en-GB" dirty="0" smtClean="0"/>
            <a:t> </a:t>
          </a:r>
          <a:r>
            <a:rPr lang="en-GB" dirty="0" err="1" smtClean="0"/>
            <a:t>fatta</a:t>
          </a:r>
          <a:r>
            <a:rPr lang="en-GB" dirty="0" smtClean="0"/>
            <a:t> </a:t>
          </a:r>
          <a:r>
            <a:rPr lang="en-GB" dirty="0" err="1" smtClean="0"/>
            <a:t>richiesta</a:t>
          </a:r>
          <a:r>
            <a:rPr lang="en-GB" dirty="0" smtClean="0"/>
            <a:t> a </a:t>
          </a:r>
          <a:r>
            <a:rPr lang="en-GB" dirty="0" err="1" smtClean="0"/>
            <a:t>referenti</a:t>
          </a:r>
          <a:r>
            <a:rPr lang="en-GB" dirty="0" smtClean="0"/>
            <a:t>  </a:t>
          </a:r>
          <a:r>
            <a:rPr lang="en-GB" dirty="0" err="1" smtClean="0"/>
            <a:t>delle</a:t>
          </a:r>
          <a:r>
            <a:rPr lang="en-GB" dirty="0" smtClean="0"/>
            <a:t> 21 </a:t>
          </a:r>
          <a:r>
            <a:rPr lang="en-GB" dirty="0" err="1" smtClean="0"/>
            <a:t>Regioni</a:t>
          </a:r>
          <a:r>
            <a:rPr lang="en-GB" dirty="0" smtClean="0"/>
            <a:t> e PA di </a:t>
          </a:r>
          <a:r>
            <a:rPr lang="en-GB" dirty="0" err="1" smtClean="0"/>
            <a:t>sottomettere</a:t>
          </a:r>
          <a:r>
            <a:rPr lang="en-GB" dirty="0" smtClean="0"/>
            <a:t> </a:t>
          </a:r>
          <a:r>
            <a:rPr lang="en-GB" dirty="0" err="1" smtClean="0"/>
            <a:t>esperienze</a:t>
          </a:r>
          <a:r>
            <a:rPr lang="en-GB" dirty="0" smtClean="0"/>
            <a:t> e “</a:t>
          </a:r>
          <a:r>
            <a:rPr lang="en-GB" dirty="0" err="1" smtClean="0"/>
            <a:t>buone</a:t>
          </a:r>
          <a:r>
            <a:rPr lang="en-GB" dirty="0" smtClean="0"/>
            <a:t> </a:t>
          </a:r>
          <a:r>
            <a:rPr lang="en-GB" dirty="0" err="1" smtClean="0"/>
            <a:t>pratiche</a:t>
          </a:r>
          <a:r>
            <a:rPr lang="en-GB" dirty="0" smtClean="0"/>
            <a:t>” </a:t>
          </a:r>
          <a:r>
            <a:rPr lang="en-GB" dirty="0" err="1" smtClean="0"/>
            <a:t>nel</a:t>
          </a:r>
          <a:r>
            <a:rPr lang="en-GB" dirty="0" smtClean="0"/>
            <a:t> campo </a:t>
          </a:r>
          <a:r>
            <a:rPr lang="en-GB" dirty="0" err="1" smtClean="0"/>
            <a:t>delle</a:t>
          </a:r>
          <a:r>
            <a:rPr lang="en-GB" dirty="0" smtClean="0"/>
            <a:t> </a:t>
          </a:r>
          <a:r>
            <a:rPr lang="en-GB" dirty="0" err="1" smtClean="0"/>
            <a:t>vaccinazioni</a:t>
          </a:r>
          <a:r>
            <a:rPr lang="en-GB" dirty="0" smtClean="0"/>
            <a:t> </a:t>
          </a:r>
          <a:r>
            <a:rPr lang="en-GB" dirty="0" err="1" smtClean="0"/>
            <a:t>rivolte</a:t>
          </a:r>
          <a:r>
            <a:rPr lang="en-GB" dirty="0" smtClean="0"/>
            <a:t> </a:t>
          </a:r>
          <a:r>
            <a:rPr lang="en-GB" dirty="0" err="1" smtClean="0"/>
            <a:t>alle</a:t>
          </a:r>
          <a:r>
            <a:rPr lang="en-GB" dirty="0" smtClean="0"/>
            <a:t> </a:t>
          </a:r>
          <a:r>
            <a:rPr lang="en-GB" dirty="0" err="1" smtClean="0"/>
            <a:t>popolazioni</a:t>
          </a:r>
          <a:r>
            <a:rPr lang="en-GB" dirty="0" smtClean="0"/>
            <a:t> </a:t>
          </a:r>
          <a:r>
            <a:rPr lang="en-GB" dirty="0" err="1" smtClean="0"/>
            <a:t>migranti</a:t>
          </a:r>
          <a:endParaRPr lang="en-GB" dirty="0"/>
        </a:p>
      </dgm:t>
    </dgm:pt>
    <dgm:pt modelId="{43BB8E4B-E1FD-4305-92FB-6EE356186514}" type="parTrans" cxnId="{DB2FE65B-94AA-4B55-8AB5-A74EF3CB2EA0}">
      <dgm:prSet/>
      <dgm:spPr/>
      <dgm:t>
        <a:bodyPr/>
        <a:lstStyle/>
        <a:p>
          <a:endParaRPr lang="en-GB"/>
        </a:p>
      </dgm:t>
    </dgm:pt>
    <dgm:pt modelId="{12481425-8B4C-4713-AA4D-0AB143E10B19}" type="sibTrans" cxnId="{DB2FE65B-94AA-4B55-8AB5-A74EF3CB2EA0}">
      <dgm:prSet/>
      <dgm:spPr/>
      <dgm:t>
        <a:bodyPr/>
        <a:lstStyle/>
        <a:p>
          <a:endParaRPr lang="en-GB"/>
        </a:p>
      </dgm:t>
    </dgm:pt>
    <dgm:pt modelId="{31EB29ED-3E6C-44BE-8A5E-7DB384D021C6}">
      <dgm:prSet phldrT="[Testo]"/>
      <dgm:spPr/>
      <dgm:t>
        <a:bodyPr/>
        <a:lstStyle/>
        <a:p>
          <a:r>
            <a:rPr lang="en-GB" dirty="0" err="1" smtClean="0"/>
            <a:t>Letteratura</a:t>
          </a:r>
          <a:r>
            <a:rPr lang="en-GB" dirty="0" smtClean="0"/>
            <a:t> </a:t>
          </a:r>
          <a:r>
            <a:rPr lang="en-GB" dirty="0" err="1" smtClean="0"/>
            <a:t>Grigia</a:t>
          </a:r>
          <a:endParaRPr lang="en-GB" dirty="0"/>
        </a:p>
      </dgm:t>
    </dgm:pt>
    <dgm:pt modelId="{D6D27B2E-FFC1-4B59-AF6F-721CBFC49408}" type="parTrans" cxnId="{4957F71C-8876-4ACF-9A6C-DB2A2F9CEDF6}">
      <dgm:prSet/>
      <dgm:spPr/>
      <dgm:t>
        <a:bodyPr/>
        <a:lstStyle/>
        <a:p>
          <a:endParaRPr lang="en-GB"/>
        </a:p>
      </dgm:t>
    </dgm:pt>
    <dgm:pt modelId="{A0A391F3-8E49-465B-BE1D-78B91C64AFAF}" type="sibTrans" cxnId="{4957F71C-8876-4ACF-9A6C-DB2A2F9CEDF6}">
      <dgm:prSet/>
      <dgm:spPr/>
      <dgm:t>
        <a:bodyPr/>
        <a:lstStyle/>
        <a:p>
          <a:endParaRPr lang="en-GB"/>
        </a:p>
      </dgm:t>
    </dgm:pt>
    <dgm:pt modelId="{D72AAAF8-BFC9-4A2D-BFEB-8A6E79485BF1}">
      <dgm:prSet phldrT="[Testo]"/>
      <dgm:spPr/>
      <dgm:t>
        <a:bodyPr/>
        <a:lstStyle/>
        <a:p>
          <a:r>
            <a:rPr lang="en-GB" dirty="0" err="1" smtClean="0"/>
            <a:t>Esperienze</a:t>
          </a:r>
          <a:r>
            <a:rPr lang="en-GB" dirty="0" smtClean="0"/>
            <a:t> </a:t>
          </a:r>
          <a:r>
            <a:rPr lang="en-GB" dirty="0" err="1" smtClean="0"/>
            <a:t>sono</a:t>
          </a:r>
          <a:r>
            <a:rPr lang="en-GB" dirty="0" smtClean="0"/>
            <a:t> state </a:t>
          </a:r>
          <a:r>
            <a:rPr lang="en-GB" dirty="0" err="1" smtClean="0"/>
            <a:t>raccolte</a:t>
          </a:r>
          <a:r>
            <a:rPr lang="en-GB" dirty="0" smtClean="0"/>
            <a:t> </a:t>
          </a:r>
          <a:r>
            <a:rPr lang="en-GB" dirty="0" err="1" smtClean="0"/>
            <a:t>tra</a:t>
          </a:r>
          <a:r>
            <a:rPr lang="en-GB" dirty="0" smtClean="0"/>
            <a:t> </a:t>
          </a:r>
          <a:r>
            <a:rPr lang="en-GB" dirty="0" err="1" smtClean="0"/>
            <a:t>il</a:t>
          </a:r>
          <a:r>
            <a:rPr lang="en-GB" dirty="0" smtClean="0"/>
            <a:t> 1 </a:t>
          </a:r>
          <a:r>
            <a:rPr lang="en-GB" dirty="0" err="1" smtClean="0"/>
            <a:t>aprile</a:t>
          </a:r>
          <a:r>
            <a:rPr lang="en-GB" dirty="0" smtClean="0"/>
            <a:t> </a:t>
          </a:r>
          <a:r>
            <a:rPr lang="en-GB" dirty="0" err="1" smtClean="0"/>
            <a:t>ed</a:t>
          </a:r>
          <a:r>
            <a:rPr lang="en-GB" dirty="0" smtClean="0"/>
            <a:t> </a:t>
          </a:r>
          <a:r>
            <a:rPr lang="en-GB" dirty="0" err="1" smtClean="0"/>
            <a:t>il</a:t>
          </a:r>
          <a:r>
            <a:rPr lang="en-GB" dirty="0" smtClean="0"/>
            <a:t> 13 </a:t>
          </a:r>
          <a:r>
            <a:rPr lang="en-GB" dirty="0" err="1" smtClean="0"/>
            <a:t>giugno</a:t>
          </a:r>
          <a:r>
            <a:rPr lang="en-GB" dirty="0" smtClean="0"/>
            <a:t> 2011</a:t>
          </a:r>
          <a:endParaRPr lang="en-GB" dirty="0"/>
        </a:p>
      </dgm:t>
    </dgm:pt>
    <dgm:pt modelId="{E47A28B9-ADA1-41F5-9376-D57D0A1EA6D7}" type="parTrans" cxnId="{8E74EF78-2E08-4E5B-9D9E-7799D2F93342}">
      <dgm:prSet/>
      <dgm:spPr/>
      <dgm:t>
        <a:bodyPr/>
        <a:lstStyle/>
        <a:p>
          <a:endParaRPr lang="en-GB"/>
        </a:p>
      </dgm:t>
    </dgm:pt>
    <dgm:pt modelId="{EC0BCB42-50FF-4F73-9A45-C68533A84BE3}" type="sibTrans" cxnId="{8E74EF78-2E08-4E5B-9D9E-7799D2F93342}">
      <dgm:prSet/>
      <dgm:spPr/>
      <dgm:t>
        <a:bodyPr/>
        <a:lstStyle/>
        <a:p>
          <a:endParaRPr lang="en-GB"/>
        </a:p>
      </dgm:t>
    </dgm:pt>
    <dgm:pt modelId="{F6C30FDB-BD67-4B54-83D2-C04A358C89A2}" type="pres">
      <dgm:prSet presAssocID="{3916859F-D8DD-4C56-9D4F-B3BE492E1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D803BD-7568-4BEE-AD95-544338E78EC8}" type="pres">
      <dgm:prSet presAssocID="{645376A8-A984-4B5F-B119-0C9F32D6F2F6}" presName="linNode" presStyleCnt="0"/>
      <dgm:spPr/>
      <dgm:t>
        <a:bodyPr/>
        <a:lstStyle/>
        <a:p>
          <a:endParaRPr lang="en-GB"/>
        </a:p>
      </dgm:t>
    </dgm:pt>
    <dgm:pt modelId="{5AB961BD-C82F-4FA1-9C2E-686B6CC0B529}" type="pres">
      <dgm:prSet presAssocID="{645376A8-A984-4B5F-B119-0C9F32D6F2F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F62162-1967-4742-8974-CA1728F2FA21}" type="pres">
      <dgm:prSet presAssocID="{645376A8-A984-4B5F-B119-0C9F32D6F2F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0F74C7-B065-4D70-97FC-9CDEDD3C4A3F}" type="pres">
      <dgm:prSet presAssocID="{88EFC856-2A5A-4681-92D3-9A9E47A2F2F6}" presName="sp" presStyleCnt="0"/>
      <dgm:spPr/>
      <dgm:t>
        <a:bodyPr/>
        <a:lstStyle/>
        <a:p>
          <a:endParaRPr lang="en-GB"/>
        </a:p>
      </dgm:t>
    </dgm:pt>
    <dgm:pt modelId="{0C1C62B9-482C-4A5D-991C-9B16F50CCE08}" type="pres">
      <dgm:prSet presAssocID="{889063C4-A770-42EF-8A33-931B5A9286F9}" presName="linNode" presStyleCnt="0"/>
      <dgm:spPr/>
      <dgm:t>
        <a:bodyPr/>
        <a:lstStyle/>
        <a:p>
          <a:endParaRPr lang="en-GB"/>
        </a:p>
      </dgm:t>
    </dgm:pt>
    <dgm:pt modelId="{6AB10F2E-6164-45EC-96DA-B48A6B4EB853}" type="pres">
      <dgm:prSet presAssocID="{889063C4-A770-42EF-8A33-931B5A9286F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A978BC-7EA9-4F89-BFED-3F20CD2E1F1E}" type="pres">
      <dgm:prSet presAssocID="{889063C4-A770-42EF-8A33-931B5A9286F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2FE65B-94AA-4B55-8AB5-A74EF3CB2EA0}" srcId="{889063C4-A770-42EF-8A33-931B5A9286F9}" destId="{06D64F5C-8BD9-4E2A-8A06-5A0832221B60}" srcOrd="0" destOrd="0" parTransId="{43BB8E4B-E1FD-4305-92FB-6EE356186514}" sibTransId="{12481425-8B4C-4713-AA4D-0AB143E10B19}"/>
    <dgm:cxn modelId="{8E74EF78-2E08-4E5B-9D9E-7799D2F93342}" srcId="{889063C4-A770-42EF-8A33-931B5A9286F9}" destId="{D72AAAF8-BFC9-4A2D-BFEB-8A6E79485BF1}" srcOrd="1" destOrd="0" parTransId="{E47A28B9-ADA1-41F5-9376-D57D0A1EA6D7}" sibTransId="{EC0BCB42-50FF-4F73-9A45-C68533A84BE3}"/>
    <dgm:cxn modelId="{0F1CB1C0-889B-4916-B352-B0DCFC781A83}" type="presOf" srcId="{240DDAC2-CAD6-4036-8446-27A68049D4C8}" destId="{3AF62162-1967-4742-8974-CA1728F2FA21}" srcOrd="0" destOrd="0" presId="urn:microsoft.com/office/officeart/2005/8/layout/vList5"/>
    <dgm:cxn modelId="{19A69055-4F37-4393-B82D-66D2BAFD19AF}" type="presOf" srcId="{D72AAAF8-BFC9-4A2D-BFEB-8A6E79485BF1}" destId="{9DA978BC-7EA9-4F89-BFED-3F20CD2E1F1E}" srcOrd="0" destOrd="1" presId="urn:microsoft.com/office/officeart/2005/8/layout/vList5"/>
    <dgm:cxn modelId="{6C7B85A9-DCF5-4DCE-9AF6-B02B0E644B4E}" type="presOf" srcId="{3916859F-D8DD-4C56-9D4F-B3BE492E15E1}" destId="{F6C30FDB-BD67-4B54-83D2-C04A358C89A2}" srcOrd="0" destOrd="0" presId="urn:microsoft.com/office/officeart/2005/8/layout/vList5"/>
    <dgm:cxn modelId="{DB6EB8BB-F36F-4112-97D8-06712E42611D}" type="presOf" srcId="{06D64F5C-8BD9-4E2A-8A06-5A0832221B60}" destId="{9DA978BC-7EA9-4F89-BFED-3F20CD2E1F1E}" srcOrd="0" destOrd="0" presId="urn:microsoft.com/office/officeart/2005/8/layout/vList5"/>
    <dgm:cxn modelId="{101ABA41-785B-47D0-9AB5-D71588F58249}" srcId="{645376A8-A984-4B5F-B119-0C9F32D6F2F6}" destId="{F3825F89-4847-4381-B6FC-B13EAD9EC605}" srcOrd="1" destOrd="0" parTransId="{55199DE4-A6CE-4B01-88E3-91C1C4D79ED5}" sibTransId="{21ADEEAE-A334-4055-99BA-044EB7CE1984}"/>
    <dgm:cxn modelId="{C0B85E8D-8C06-466F-B08A-12E529A0C4B1}" type="presOf" srcId="{645376A8-A984-4B5F-B119-0C9F32D6F2F6}" destId="{5AB961BD-C82F-4FA1-9C2E-686B6CC0B529}" srcOrd="0" destOrd="0" presId="urn:microsoft.com/office/officeart/2005/8/layout/vList5"/>
    <dgm:cxn modelId="{AD29BB92-384A-4359-9EA6-DF7DA4DFB5FE}" srcId="{3916859F-D8DD-4C56-9D4F-B3BE492E15E1}" destId="{645376A8-A984-4B5F-B119-0C9F32D6F2F6}" srcOrd="0" destOrd="0" parTransId="{716F6C4D-A929-4FB3-8518-77A610F00829}" sibTransId="{88EFC856-2A5A-4681-92D3-9A9E47A2F2F6}"/>
    <dgm:cxn modelId="{74E82B3F-B6C7-4EAB-8AFB-346ECC4E8D68}" type="presOf" srcId="{F3825F89-4847-4381-B6FC-B13EAD9EC605}" destId="{3AF62162-1967-4742-8974-CA1728F2FA21}" srcOrd="0" destOrd="1" presId="urn:microsoft.com/office/officeart/2005/8/layout/vList5"/>
    <dgm:cxn modelId="{C09092F8-A68B-4A18-AFBE-FC4B1C1C95C9}" type="presOf" srcId="{889063C4-A770-42EF-8A33-931B5A9286F9}" destId="{6AB10F2E-6164-45EC-96DA-B48A6B4EB853}" srcOrd="0" destOrd="0" presId="urn:microsoft.com/office/officeart/2005/8/layout/vList5"/>
    <dgm:cxn modelId="{4957F71C-8876-4ACF-9A6C-DB2A2F9CEDF6}" srcId="{645376A8-A984-4B5F-B119-0C9F32D6F2F6}" destId="{31EB29ED-3E6C-44BE-8A5E-7DB384D021C6}" srcOrd="2" destOrd="0" parTransId="{D6D27B2E-FFC1-4B59-AF6F-721CBFC49408}" sibTransId="{A0A391F3-8E49-465B-BE1D-78B91C64AFAF}"/>
    <dgm:cxn modelId="{CA699B7D-6C54-4088-ACE7-D8F018B6FF96}" srcId="{645376A8-A984-4B5F-B119-0C9F32D6F2F6}" destId="{240DDAC2-CAD6-4036-8446-27A68049D4C8}" srcOrd="0" destOrd="0" parTransId="{652AF334-6E24-4252-B400-1EE1B4E9E938}" sibTransId="{DD804F01-C7BC-4F20-9BF7-44B09D00AC46}"/>
    <dgm:cxn modelId="{AD2AC7BF-C324-41F2-B3CC-603181DEE17F}" srcId="{3916859F-D8DD-4C56-9D4F-B3BE492E15E1}" destId="{889063C4-A770-42EF-8A33-931B5A9286F9}" srcOrd="1" destOrd="0" parTransId="{349C3E15-524D-43FE-A875-7BB9F6AB4B78}" sibTransId="{CFB437C9-F9C0-4577-9F7A-1617FEA1F818}"/>
    <dgm:cxn modelId="{36C44AE1-9FFE-47D0-B9F7-7AA3BC4AC36F}" type="presOf" srcId="{31EB29ED-3E6C-44BE-8A5E-7DB384D021C6}" destId="{3AF62162-1967-4742-8974-CA1728F2FA21}" srcOrd="0" destOrd="2" presId="urn:microsoft.com/office/officeart/2005/8/layout/vList5"/>
    <dgm:cxn modelId="{9F0A0D5C-6A91-4FD7-95CE-8B1AEB4E1BF9}" type="presParOf" srcId="{F6C30FDB-BD67-4B54-83D2-C04A358C89A2}" destId="{A2D803BD-7568-4BEE-AD95-544338E78EC8}" srcOrd="0" destOrd="0" presId="urn:microsoft.com/office/officeart/2005/8/layout/vList5"/>
    <dgm:cxn modelId="{AF706DD5-3B13-45F8-91BB-BB2F13329BF8}" type="presParOf" srcId="{A2D803BD-7568-4BEE-AD95-544338E78EC8}" destId="{5AB961BD-C82F-4FA1-9C2E-686B6CC0B529}" srcOrd="0" destOrd="0" presId="urn:microsoft.com/office/officeart/2005/8/layout/vList5"/>
    <dgm:cxn modelId="{59CFD63A-8880-466F-8489-75685C09D855}" type="presParOf" srcId="{A2D803BD-7568-4BEE-AD95-544338E78EC8}" destId="{3AF62162-1967-4742-8974-CA1728F2FA21}" srcOrd="1" destOrd="0" presId="urn:microsoft.com/office/officeart/2005/8/layout/vList5"/>
    <dgm:cxn modelId="{DB982922-ECA1-4322-861A-8D91E9806391}" type="presParOf" srcId="{F6C30FDB-BD67-4B54-83D2-C04A358C89A2}" destId="{F10F74C7-B065-4D70-97FC-9CDEDD3C4A3F}" srcOrd="1" destOrd="0" presId="urn:microsoft.com/office/officeart/2005/8/layout/vList5"/>
    <dgm:cxn modelId="{2F59531A-1B30-43CB-8EE3-E6E8483E9DF3}" type="presParOf" srcId="{F6C30FDB-BD67-4B54-83D2-C04A358C89A2}" destId="{0C1C62B9-482C-4A5D-991C-9B16F50CCE08}" srcOrd="2" destOrd="0" presId="urn:microsoft.com/office/officeart/2005/8/layout/vList5"/>
    <dgm:cxn modelId="{4C80B893-8F07-413B-91D9-359151C4CC2B}" type="presParOf" srcId="{0C1C62B9-482C-4A5D-991C-9B16F50CCE08}" destId="{6AB10F2E-6164-45EC-96DA-B48A6B4EB853}" srcOrd="0" destOrd="0" presId="urn:microsoft.com/office/officeart/2005/8/layout/vList5"/>
    <dgm:cxn modelId="{991F81E7-074C-41FF-89A7-3CF13B1E165A}" type="presParOf" srcId="{0C1C62B9-482C-4A5D-991C-9B16F50CCE08}" destId="{9DA978BC-7EA9-4F89-BFED-3F20CD2E1F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73ED7-AAAA-41C6-9E7A-A2115A000BA5}" type="doc">
      <dgm:prSet loTypeId="urn:microsoft.com/office/officeart/2005/8/layout/radial3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B3B0E9BB-EC0A-4D87-ABFA-A3C4A0551E9F}">
      <dgm:prSet phldrT="[Testo]" custT="1"/>
      <dgm:spPr/>
      <dgm:t>
        <a:bodyPr/>
        <a:lstStyle/>
        <a:p>
          <a:r>
            <a:rPr lang="en-GB" sz="4800" dirty="0" err="1" smtClean="0"/>
            <a:t>Diritto</a:t>
          </a:r>
          <a:r>
            <a:rPr lang="en-GB" sz="4800" dirty="0" smtClean="0"/>
            <a:t> </a:t>
          </a:r>
          <a:r>
            <a:rPr lang="en-GB" sz="4800" dirty="0" err="1" smtClean="0"/>
            <a:t>giuridico</a:t>
          </a:r>
          <a:endParaRPr lang="en-GB" sz="4800" dirty="0"/>
        </a:p>
      </dgm:t>
    </dgm:pt>
    <dgm:pt modelId="{5F1EF40A-BE79-4C12-B1F1-2F7BDD3A4D06}" type="parTrans" cxnId="{2A5AB88C-D1B0-4013-A5A5-0F3463A6E644}">
      <dgm:prSet/>
      <dgm:spPr/>
      <dgm:t>
        <a:bodyPr/>
        <a:lstStyle/>
        <a:p>
          <a:endParaRPr lang="en-GB" sz="2000"/>
        </a:p>
      </dgm:t>
    </dgm:pt>
    <dgm:pt modelId="{ACF62AEE-30CD-43E5-8230-0775D8934570}" type="sibTrans" cxnId="{2A5AB88C-D1B0-4013-A5A5-0F3463A6E644}">
      <dgm:prSet/>
      <dgm:spPr/>
      <dgm:t>
        <a:bodyPr/>
        <a:lstStyle/>
        <a:p>
          <a:endParaRPr lang="en-GB" sz="2000"/>
        </a:p>
      </dgm:t>
    </dgm:pt>
    <dgm:pt modelId="{6134B6F3-3B1E-41EB-B3E8-D12B7312A332}">
      <dgm:prSet phldrT="[Testo]" custT="1"/>
      <dgm:spPr/>
      <dgm:t>
        <a:bodyPr/>
        <a:lstStyle/>
        <a:p>
          <a:r>
            <a:rPr lang="en-GB" sz="1400" dirty="0" err="1" smtClean="0"/>
            <a:t>Attività</a:t>
          </a:r>
          <a:r>
            <a:rPr lang="en-GB" sz="1400" dirty="0" smtClean="0"/>
            <a:t> per </a:t>
          </a:r>
          <a:r>
            <a:rPr lang="en-GB" sz="1400" dirty="0" err="1" smtClean="0"/>
            <a:t>migliorare</a:t>
          </a:r>
          <a:r>
            <a:rPr lang="en-GB" sz="1400" dirty="0" smtClean="0"/>
            <a:t> </a:t>
          </a:r>
          <a:r>
            <a:rPr lang="en-GB" sz="1400" dirty="0" err="1" smtClean="0"/>
            <a:t>l’accesso</a:t>
          </a:r>
          <a:r>
            <a:rPr lang="en-GB" sz="1400" dirty="0" smtClean="0"/>
            <a:t> a </a:t>
          </a:r>
          <a:r>
            <a:rPr lang="en-GB" sz="1400" dirty="0" err="1" smtClean="0"/>
            <a:t>servizi</a:t>
          </a:r>
          <a:r>
            <a:rPr lang="en-GB" sz="1400" dirty="0" smtClean="0"/>
            <a:t> </a:t>
          </a:r>
          <a:r>
            <a:rPr lang="en-GB" sz="1400" dirty="0" err="1" smtClean="0"/>
            <a:t>pubblici</a:t>
          </a:r>
          <a:r>
            <a:rPr lang="en-GB" sz="1400" dirty="0" smtClean="0"/>
            <a:t> </a:t>
          </a:r>
          <a:r>
            <a:rPr lang="en-GB" sz="1400" dirty="0" err="1" smtClean="0"/>
            <a:t>esistenti</a:t>
          </a:r>
          <a:endParaRPr lang="en-GB" sz="1400" dirty="0"/>
        </a:p>
      </dgm:t>
    </dgm:pt>
    <dgm:pt modelId="{43502B87-4CA6-4D5E-A8AF-05483FBDCE8D}" type="parTrans" cxnId="{3FD69680-D721-4786-9A47-E04E4D6F259A}">
      <dgm:prSet/>
      <dgm:spPr/>
      <dgm:t>
        <a:bodyPr/>
        <a:lstStyle/>
        <a:p>
          <a:endParaRPr lang="en-GB" sz="2000"/>
        </a:p>
      </dgm:t>
    </dgm:pt>
    <dgm:pt modelId="{4FA92B1C-420B-44E0-A48F-C7DD35B7DCE8}" type="sibTrans" cxnId="{3FD69680-D721-4786-9A47-E04E4D6F259A}">
      <dgm:prSet/>
      <dgm:spPr/>
      <dgm:t>
        <a:bodyPr/>
        <a:lstStyle/>
        <a:p>
          <a:endParaRPr lang="en-GB" sz="2000"/>
        </a:p>
      </dgm:t>
    </dgm:pt>
    <dgm:pt modelId="{042780E0-5486-410D-AE42-69C71C193A5E}">
      <dgm:prSet phldrT="[Testo]" custT="1"/>
      <dgm:spPr/>
      <dgm:t>
        <a:bodyPr/>
        <a:lstStyle/>
        <a:p>
          <a:r>
            <a:rPr lang="en-GB" sz="1400" dirty="0" err="1" smtClean="0"/>
            <a:t>Azioni</a:t>
          </a:r>
          <a:r>
            <a:rPr lang="en-GB" sz="1400" dirty="0" smtClean="0"/>
            <a:t> ad hoc per </a:t>
          </a:r>
          <a:r>
            <a:rPr lang="en-GB" sz="1400" dirty="0" err="1" smtClean="0"/>
            <a:t>popolazioni</a:t>
          </a:r>
          <a:r>
            <a:rPr lang="en-GB" sz="1400" dirty="0" smtClean="0"/>
            <a:t> </a:t>
          </a:r>
          <a:r>
            <a:rPr lang="en-GB" sz="1400" dirty="0" err="1" smtClean="0"/>
            <a:t>vulnerabili</a:t>
          </a:r>
          <a:endParaRPr lang="en-GB" sz="1400" dirty="0"/>
        </a:p>
      </dgm:t>
    </dgm:pt>
    <dgm:pt modelId="{7C295A10-2D43-46A9-AEB4-E047D464F5F0}" type="parTrans" cxnId="{BA526B45-CEB2-4027-8DF8-804DF02B80F0}">
      <dgm:prSet/>
      <dgm:spPr/>
      <dgm:t>
        <a:bodyPr/>
        <a:lstStyle/>
        <a:p>
          <a:endParaRPr lang="en-GB" sz="2000"/>
        </a:p>
      </dgm:t>
    </dgm:pt>
    <dgm:pt modelId="{6CB493D9-6B46-45FB-A205-1077AED240C4}" type="sibTrans" cxnId="{BA526B45-CEB2-4027-8DF8-804DF02B80F0}">
      <dgm:prSet/>
      <dgm:spPr/>
      <dgm:t>
        <a:bodyPr/>
        <a:lstStyle/>
        <a:p>
          <a:endParaRPr lang="en-GB" sz="2000"/>
        </a:p>
      </dgm:t>
    </dgm:pt>
    <dgm:pt modelId="{6AA5172E-25DE-4728-B77D-7ACD2E23456E}">
      <dgm:prSet phldrT="[Testo]" custT="1"/>
      <dgm:spPr/>
      <dgm:t>
        <a:bodyPr/>
        <a:lstStyle/>
        <a:p>
          <a:r>
            <a:rPr lang="en-GB" sz="1400" dirty="0" err="1" smtClean="0"/>
            <a:t>Attività</a:t>
          </a:r>
          <a:r>
            <a:rPr lang="en-GB" sz="1400" dirty="0" smtClean="0"/>
            <a:t> </a:t>
          </a:r>
          <a:r>
            <a:rPr lang="en-GB" sz="1400" dirty="0" err="1" smtClean="0"/>
            <a:t>complementari</a:t>
          </a:r>
          <a:r>
            <a:rPr lang="en-GB" sz="1400" dirty="0" smtClean="0"/>
            <a:t> per fare </a:t>
          </a:r>
          <a:r>
            <a:rPr lang="en-GB" sz="1400" dirty="0" err="1" smtClean="0"/>
            <a:t>da</a:t>
          </a:r>
          <a:r>
            <a:rPr lang="en-GB" sz="1400" dirty="0" smtClean="0"/>
            <a:t> </a:t>
          </a:r>
          <a:r>
            <a:rPr lang="en-GB" sz="1400" dirty="0" err="1" smtClean="0"/>
            <a:t>ponte</a:t>
          </a:r>
          <a:r>
            <a:rPr lang="en-GB" sz="1400" dirty="0" smtClean="0"/>
            <a:t> e </a:t>
          </a:r>
          <a:r>
            <a:rPr lang="en-GB" sz="1400" dirty="0" err="1" smtClean="0"/>
            <a:t>favorire</a:t>
          </a:r>
          <a:r>
            <a:rPr lang="en-GB" sz="1400" dirty="0" smtClean="0"/>
            <a:t> </a:t>
          </a:r>
          <a:r>
            <a:rPr lang="en-GB" sz="1400" dirty="0" err="1" smtClean="0"/>
            <a:t>l’accesso</a:t>
          </a:r>
          <a:r>
            <a:rPr lang="en-GB" sz="1400" dirty="0" smtClean="0"/>
            <a:t> a </a:t>
          </a:r>
          <a:r>
            <a:rPr lang="en-GB" sz="1400" dirty="0" err="1" smtClean="0"/>
            <a:t>servizi</a:t>
          </a:r>
          <a:r>
            <a:rPr lang="en-GB" sz="1400" dirty="0" smtClean="0"/>
            <a:t> </a:t>
          </a:r>
          <a:r>
            <a:rPr lang="en-GB" sz="1400" dirty="0" err="1" smtClean="0"/>
            <a:t>publici</a:t>
          </a:r>
          <a:r>
            <a:rPr lang="en-GB" sz="1400" dirty="0" smtClean="0"/>
            <a:t> </a:t>
          </a:r>
          <a:r>
            <a:rPr lang="en-GB" sz="1400" dirty="0" err="1" smtClean="0"/>
            <a:t>esistenti</a:t>
          </a:r>
          <a:endParaRPr lang="en-GB" sz="1400" dirty="0"/>
        </a:p>
      </dgm:t>
    </dgm:pt>
    <dgm:pt modelId="{C328A2E5-B30D-4708-B9DD-12501D470980}" type="parTrans" cxnId="{8B52951F-25BC-41F7-8366-2544109A9DDD}">
      <dgm:prSet/>
      <dgm:spPr/>
      <dgm:t>
        <a:bodyPr/>
        <a:lstStyle/>
        <a:p>
          <a:endParaRPr lang="en-GB" sz="2000"/>
        </a:p>
      </dgm:t>
    </dgm:pt>
    <dgm:pt modelId="{1192B584-0B70-44DB-B3E8-55AAB1A72696}" type="sibTrans" cxnId="{8B52951F-25BC-41F7-8366-2544109A9DDD}">
      <dgm:prSet/>
      <dgm:spPr/>
      <dgm:t>
        <a:bodyPr/>
        <a:lstStyle/>
        <a:p>
          <a:endParaRPr lang="en-GB" sz="2000"/>
        </a:p>
      </dgm:t>
    </dgm:pt>
    <dgm:pt modelId="{75007EA4-10BC-44A7-8B46-C9758A72B080}" type="pres">
      <dgm:prSet presAssocID="{37173ED7-AAAA-41C6-9E7A-A2115A000B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BFBD7D7-016D-4F0B-8F3E-A231B1649105}" type="pres">
      <dgm:prSet presAssocID="{37173ED7-AAAA-41C6-9E7A-A2115A000BA5}" presName="radial" presStyleCnt="0">
        <dgm:presLayoutVars>
          <dgm:animLvl val="ctr"/>
        </dgm:presLayoutVars>
      </dgm:prSet>
      <dgm:spPr/>
    </dgm:pt>
    <dgm:pt modelId="{BE893847-EA41-4A84-BA71-11674D987219}" type="pres">
      <dgm:prSet presAssocID="{B3B0E9BB-EC0A-4D87-ABFA-A3C4A0551E9F}" presName="centerShape" presStyleLbl="vennNode1" presStyleIdx="0" presStyleCnt="4"/>
      <dgm:spPr/>
      <dgm:t>
        <a:bodyPr/>
        <a:lstStyle/>
        <a:p>
          <a:endParaRPr lang="en-GB"/>
        </a:p>
      </dgm:t>
    </dgm:pt>
    <dgm:pt modelId="{1612C86D-172D-486D-9ADD-704041FD3B02}" type="pres">
      <dgm:prSet presAssocID="{6134B6F3-3B1E-41EB-B3E8-D12B7312A332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E196A4-E500-45E5-9F9C-42BEEA01AC1D}" type="pres">
      <dgm:prSet presAssocID="{042780E0-5486-410D-AE42-69C71C193A5E}" presName="node" presStyleLbl="vennNode1" presStyleIdx="2" presStyleCnt="4" custScaleX="111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5EE979-E89F-4AA9-B510-46CC4BD143A6}" type="pres">
      <dgm:prSet presAssocID="{6AA5172E-25DE-4728-B77D-7ACD2E23456E}" presName="node" presStyleLbl="vennNode1" presStyleIdx="3" presStyleCnt="4" custScaleX="1212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42FC06-7A71-4E47-A9B0-37663FE042B5}" type="presOf" srcId="{37173ED7-AAAA-41C6-9E7A-A2115A000BA5}" destId="{75007EA4-10BC-44A7-8B46-C9758A72B080}" srcOrd="0" destOrd="0" presId="urn:microsoft.com/office/officeart/2005/8/layout/radial3"/>
    <dgm:cxn modelId="{C98E331A-BE3D-496C-91EB-AF868D3C4C2A}" type="presOf" srcId="{B3B0E9BB-EC0A-4D87-ABFA-A3C4A0551E9F}" destId="{BE893847-EA41-4A84-BA71-11674D987219}" srcOrd="0" destOrd="0" presId="urn:microsoft.com/office/officeart/2005/8/layout/radial3"/>
    <dgm:cxn modelId="{3FD69680-D721-4786-9A47-E04E4D6F259A}" srcId="{B3B0E9BB-EC0A-4D87-ABFA-A3C4A0551E9F}" destId="{6134B6F3-3B1E-41EB-B3E8-D12B7312A332}" srcOrd="0" destOrd="0" parTransId="{43502B87-4CA6-4D5E-A8AF-05483FBDCE8D}" sibTransId="{4FA92B1C-420B-44E0-A48F-C7DD35B7DCE8}"/>
    <dgm:cxn modelId="{2A5AB88C-D1B0-4013-A5A5-0F3463A6E644}" srcId="{37173ED7-AAAA-41C6-9E7A-A2115A000BA5}" destId="{B3B0E9BB-EC0A-4D87-ABFA-A3C4A0551E9F}" srcOrd="0" destOrd="0" parTransId="{5F1EF40A-BE79-4C12-B1F1-2F7BDD3A4D06}" sibTransId="{ACF62AEE-30CD-43E5-8230-0775D8934570}"/>
    <dgm:cxn modelId="{BFCAACDB-8B95-4CC8-B1F5-07507A318951}" type="presOf" srcId="{042780E0-5486-410D-AE42-69C71C193A5E}" destId="{F3E196A4-E500-45E5-9F9C-42BEEA01AC1D}" srcOrd="0" destOrd="0" presId="urn:microsoft.com/office/officeart/2005/8/layout/radial3"/>
    <dgm:cxn modelId="{BA526B45-CEB2-4027-8DF8-804DF02B80F0}" srcId="{B3B0E9BB-EC0A-4D87-ABFA-A3C4A0551E9F}" destId="{042780E0-5486-410D-AE42-69C71C193A5E}" srcOrd="1" destOrd="0" parTransId="{7C295A10-2D43-46A9-AEB4-E047D464F5F0}" sibTransId="{6CB493D9-6B46-45FB-A205-1077AED240C4}"/>
    <dgm:cxn modelId="{A0195156-87A4-4999-B6C2-14843E45FFB7}" type="presOf" srcId="{6AA5172E-25DE-4728-B77D-7ACD2E23456E}" destId="{CB5EE979-E89F-4AA9-B510-46CC4BD143A6}" srcOrd="0" destOrd="0" presId="urn:microsoft.com/office/officeart/2005/8/layout/radial3"/>
    <dgm:cxn modelId="{6BA2FC38-F375-4776-A251-548DE9BB8275}" type="presOf" srcId="{6134B6F3-3B1E-41EB-B3E8-D12B7312A332}" destId="{1612C86D-172D-486D-9ADD-704041FD3B02}" srcOrd="0" destOrd="0" presId="urn:microsoft.com/office/officeart/2005/8/layout/radial3"/>
    <dgm:cxn modelId="{8B52951F-25BC-41F7-8366-2544109A9DDD}" srcId="{B3B0E9BB-EC0A-4D87-ABFA-A3C4A0551E9F}" destId="{6AA5172E-25DE-4728-B77D-7ACD2E23456E}" srcOrd="2" destOrd="0" parTransId="{C328A2E5-B30D-4708-B9DD-12501D470980}" sibTransId="{1192B584-0B70-44DB-B3E8-55AAB1A72696}"/>
    <dgm:cxn modelId="{97515A6B-D08C-4327-A04A-27C9A871E533}" type="presParOf" srcId="{75007EA4-10BC-44A7-8B46-C9758A72B080}" destId="{0BFBD7D7-016D-4F0B-8F3E-A231B1649105}" srcOrd="0" destOrd="0" presId="urn:microsoft.com/office/officeart/2005/8/layout/radial3"/>
    <dgm:cxn modelId="{463B15A7-5F10-4877-B176-9A31B149011B}" type="presParOf" srcId="{0BFBD7D7-016D-4F0B-8F3E-A231B1649105}" destId="{BE893847-EA41-4A84-BA71-11674D987219}" srcOrd="0" destOrd="0" presId="urn:microsoft.com/office/officeart/2005/8/layout/radial3"/>
    <dgm:cxn modelId="{E941902B-91C4-45B4-9406-9C4E35A125B2}" type="presParOf" srcId="{0BFBD7D7-016D-4F0B-8F3E-A231B1649105}" destId="{1612C86D-172D-486D-9ADD-704041FD3B02}" srcOrd="1" destOrd="0" presId="urn:microsoft.com/office/officeart/2005/8/layout/radial3"/>
    <dgm:cxn modelId="{E5ADBB23-75F3-448C-AC1E-10FD26BD67C5}" type="presParOf" srcId="{0BFBD7D7-016D-4F0B-8F3E-A231B1649105}" destId="{F3E196A4-E500-45E5-9F9C-42BEEA01AC1D}" srcOrd="2" destOrd="0" presId="urn:microsoft.com/office/officeart/2005/8/layout/radial3"/>
    <dgm:cxn modelId="{EE46B3DA-B1B9-473E-8B6F-018B9B823363}" type="presParOf" srcId="{0BFBD7D7-016D-4F0B-8F3E-A231B1649105}" destId="{CB5EE979-E89F-4AA9-B510-46CC4BD143A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62162-1967-4742-8974-CA1728F2FA21}">
      <dsp:nvSpPr>
        <dsp:cNvPr id="0" name=""/>
        <dsp:cNvSpPr/>
      </dsp:nvSpPr>
      <dsp:spPr>
        <a:xfrm rot="5400000">
          <a:off x="4494233" y="-1457836"/>
          <a:ext cx="1685999" cy="502327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Articoli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scientifici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Conferenze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sul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tema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Letteratura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Grigia</a:t>
          </a:r>
          <a:endParaRPr lang="en-GB" sz="1600" kern="1200" dirty="0"/>
        </a:p>
      </dsp:txBody>
      <dsp:txXfrm rot="-5400000">
        <a:off x="2825594" y="293107"/>
        <a:ext cx="4940974" cy="1521391"/>
      </dsp:txXfrm>
    </dsp:sp>
    <dsp:sp modelId="{5AB961BD-C82F-4FA1-9C2E-686B6CC0B529}">
      <dsp:nvSpPr>
        <dsp:cNvPr id="0" name=""/>
        <dsp:cNvSpPr/>
      </dsp:nvSpPr>
      <dsp:spPr>
        <a:xfrm>
          <a:off x="0" y="52"/>
          <a:ext cx="2825593" cy="21074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err="1" smtClean="0"/>
            <a:t>Analisi</a:t>
          </a:r>
          <a:endParaRPr lang="en-GB" sz="4800" kern="1200" dirty="0"/>
        </a:p>
      </dsp:txBody>
      <dsp:txXfrm>
        <a:off x="102880" y="102932"/>
        <a:ext cx="2619833" cy="1901739"/>
      </dsp:txXfrm>
    </dsp:sp>
    <dsp:sp modelId="{9DA978BC-7EA9-4F89-BFED-3F20CD2E1F1E}">
      <dsp:nvSpPr>
        <dsp:cNvPr id="0" name=""/>
        <dsp:cNvSpPr/>
      </dsp:nvSpPr>
      <dsp:spPr>
        <a:xfrm rot="5400000">
          <a:off x="4494233" y="755038"/>
          <a:ext cx="1685999" cy="5023278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E’ </a:t>
          </a:r>
          <a:r>
            <a:rPr lang="en-GB" sz="1600" kern="1200" dirty="0" err="1" smtClean="0"/>
            <a:t>stata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fatta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richiesta</a:t>
          </a:r>
          <a:r>
            <a:rPr lang="en-GB" sz="1600" kern="1200" dirty="0" smtClean="0"/>
            <a:t> a </a:t>
          </a:r>
          <a:r>
            <a:rPr lang="en-GB" sz="1600" kern="1200" dirty="0" err="1" smtClean="0"/>
            <a:t>referenti</a:t>
          </a:r>
          <a:r>
            <a:rPr lang="en-GB" sz="1600" kern="1200" dirty="0" smtClean="0"/>
            <a:t>  </a:t>
          </a:r>
          <a:r>
            <a:rPr lang="en-GB" sz="1600" kern="1200" dirty="0" err="1" smtClean="0"/>
            <a:t>delle</a:t>
          </a:r>
          <a:r>
            <a:rPr lang="en-GB" sz="1600" kern="1200" dirty="0" smtClean="0"/>
            <a:t> 21 </a:t>
          </a:r>
          <a:r>
            <a:rPr lang="en-GB" sz="1600" kern="1200" dirty="0" err="1" smtClean="0"/>
            <a:t>Regioni</a:t>
          </a:r>
          <a:r>
            <a:rPr lang="en-GB" sz="1600" kern="1200" dirty="0" smtClean="0"/>
            <a:t> e PA di </a:t>
          </a:r>
          <a:r>
            <a:rPr lang="en-GB" sz="1600" kern="1200" dirty="0" err="1" smtClean="0"/>
            <a:t>sottomettere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esperienze</a:t>
          </a:r>
          <a:r>
            <a:rPr lang="en-GB" sz="1600" kern="1200" dirty="0" smtClean="0"/>
            <a:t> e “</a:t>
          </a:r>
          <a:r>
            <a:rPr lang="en-GB" sz="1600" kern="1200" dirty="0" err="1" smtClean="0"/>
            <a:t>buone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pratiche</a:t>
          </a:r>
          <a:r>
            <a:rPr lang="en-GB" sz="1600" kern="1200" dirty="0" smtClean="0"/>
            <a:t>” </a:t>
          </a:r>
          <a:r>
            <a:rPr lang="en-GB" sz="1600" kern="1200" dirty="0" err="1" smtClean="0"/>
            <a:t>nel</a:t>
          </a:r>
          <a:r>
            <a:rPr lang="en-GB" sz="1600" kern="1200" dirty="0" smtClean="0"/>
            <a:t> campo </a:t>
          </a:r>
          <a:r>
            <a:rPr lang="en-GB" sz="1600" kern="1200" dirty="0" err="1" smtClean="0"/>
            <a:t>delle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vaccinazioni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rivolte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alle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popolazioni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migranti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Esperienze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sono</a:t>
          </a:r>
          <a:r>
            <a:rPr lang="en-GB" sz="1600" kern="1200" dirty="0" smtClean="0"/>
            <a:t> state </a:t>
          </a:r>
          <a:r>
            <a:rPr lang="en-GB" sz="1600" kern="1200" dirty="0" err="1" smtClean="0"/>
            <a:t>raccolte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tra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il</a:t>
          </a:r>
          <a:r>
            <a:rPr lang="en-GB" sz="1600" kern="1200" dirty="0" smtClean="0"/>
            <a:t> 1 </a:t>
          </a:r>
          <a:r>
            <a:rPr lang="en-GB" sz="1600" kern="1200" dirty="0" err="1" smtClean="0"/>
            <a:t>aprile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ed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il</a:t>
          </a:r>
          <a:r>
            <a:rPr lang="en-GB" sz="1600" kern="1200" dirty="0" smtClean="0"/>
            <a:t> 13 </a:t>
          </a:r>
          <a:r>
            <a:rPr lang="en-GB" sz="1600" kern="1200" dirty="0" err="1" smtClean="0"/>
            <a:t>giugno</a:t>
          </a:r>
          <a:r>
            <a:rPr lang="en-GB" sz="1600" kern="1200" dirty="0" smtClean="0"/>
            <a:t> 2011</a:t>
          </a:r>
          <a:endParaRPr lang="en-GB" sz="1600" kern="1200" dirty="0"/>
        </a:p>
      </dsp:txBody>
      <dsp:txXfrm rot="-5400000">
        <a:off x="2825594" y="2505981"/>
        <a:ext cx="4940974" cy="1521391"/>
      </dsp:txXfrm>
    </dsp:sp>
    <dsp:sp modelId="{6AB10F2E-6164-45EC-96DA-B48A6B4EB853}">
      <dsp:nvSpPr>
        <dsp:cNvPr id="0" name=""/>
        <dsp:cNvSpPr/>
      </dsp:nvSpPr>
      <dsp:spPr>
        <a:xfrm>
          <a:off x="0" y="2212927"/>
          <a:ext cx="2825593" cy="210749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err="1" smtClean="0"/>
            <a:t>Indagine</a:t>
          </a:r>
          <a:endParaRPr lang="en-GB" sz="4800" kern="1200" dirty="0"/>
        </a:p>
      </dsp:txBody>
      <dsp:txXfrm>
        <a:off x="102880" y="2315807"/>
        <a:ext cx="2619833" cy="1901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93847-EA41-4A84-BA71-11674D987219}">
      <dsp:nvSpPr>
        <dsp:cNvPr id="0" name=""/>
        <dsp:cNvSpPr/>
      </dsp:nvSpPr>
      <dsp:spPr>
        <a:xfrm>
          <a:off x="2863724" y="1581183"/>
          <a:ext cx="3317361" cy="33173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err="1" smtClean="0"/>
            <a:t>Diritto</a:t>
          </a:r>
          <a:r>
            <a:rPr lang="en-GB" sz="4800" kern="1200" dirty="0" smtClean="0"/>
            <a:t> </a:t>
          </a:r>
          <a:r>
            <a:rPr lang="en-GB" sz="4800" kern="1200" dirty="0" err="1" smtClean="0"/>
            <a:t>giuridico</a:t>
          </a:r>
          <a:endParaRPr lang="en-GB" sz="4800" kern="1200" dirty="0"/>
        </a:p>
      </dsp:txBody>
      <dsp:txXfrm>
        <a:off x="3349540" y="2066999"/>
        <a:ext cx="2345729" cy="2345729"/>
      </dsp:txXfrm>
    </dsp:sp>
    <dsp:sp modelId="{1612C86D-172D-486D-9ADD-704041FD3B02}">
      <dsp:nvSpPr>
        <dsp:cNvPr id="0" name=""/>
        <dsp:cNvSpPr/>
      </dsp:nvSpPr>
      <dsp:spPr>
        <a:xfrm>
          <a:off x="3693064" y="252269"/>
          <a:ext cx="1658680" cy="16586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Attività</a:t>
          </a:r>
          <a:r>
            <a:rPr lang="en-GB" sz="1400" kern="1200" dirty="0" smtClean="0"/>
            <a:t> per </a:t>
          </a:r>
          <a:r>
            <a:rPr lang="en-GB" sz="1400" kern="1200" dirty="0" err="1" smtClean="0"/>
            <a:t>migliorare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l’accesso</a:t>
          </a:r>
          <a:r>
            <a:rPr lang="en-GB" sz="1400" kern="1200" dirty="0" smtClean="0"/>
            <a:t> a </a:t>
          </a:r>
          <a:r>
            <a:rPr lang="en-GB" sz="1400" kern="1200" dirty="0" err="1" smtClean="0"/>
            <a:t>servizi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pubblici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esistenti</a:t>
          </a:r>
          <a:endParaRPr lang="en-GB" sz="1400" kern="1200" dirty="0"/>
        </a:p>
      </dsp:txBody>
      <dsp:txXfrm>
        <a:off x="3935972" y="495177"/>
        <a:ext cx="1172864" cy="1172864"/>
      </dsp:txXfrm>
    </dsp:sp>
    <dsp:sp modelId="{F3E196A4-E500-45E5-9F9C-42BEEA01AC1D}">
      <dsp:nvSpPr>
        <dsp:cNvPr id="0" name=""/>
        <dsp:cNvSpPr/>
      </dsp:nvSpPr>
      <dsp:spPr>
        <a:xfrm>
          <a:off x="5465863" y="3489650"/>
          <a:ext cx="1851286" cy="16586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Azioni</a:t>
          </a:r>
          <a:r>
            <a:rPr lang="en-GB" sz="1400" kern="1200" dirty="0" smtClean="0"/>
            <a:t> ad hoc per </a:t>
          </a:r>
          <a:r>
            <a:rPr lang="en-GB" sz="1400" kern="1200" dirty="0" err="1" smtClean="0"/>
            <a:t>popolazioni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vulnerabili</a:t>
          </a:r>
          <a:endParaRPr lang="en-GB" sz="1400" kern="1200" dirty="0"/>
        </a:p>
      </dsp:txBody>
      <dsp:txXfrm>
        <a:off x="5736978" y="3732558"/>
        <a:ext cx="1309056" cy="1172864"/>
      </dsp:txXfrm>
    </dsp:sp>
    <dsp:sp modelId="{CB5EE979-E89F-4AA9-B510-46CC4BD143A6}">
      <dsp:nvSpPr>
        <dsp:cNvPr id="0" name=""/>
        <dsp:cNvSpPr/>
      </dsp:nvSpPr>
      <dsp:spPr>
        <a:xfrm>
          <a:off x="1647337" y="3489650"/>
          <a:ext cx="2011929" cy="16586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Attività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complementari</a:t>
          </a:r>
          <a:r>
            <a:rPr lang="en-GB" sz="1400" kern="1200" dirty="0" smtClean="0"/>
            <a:t> per fare </a:t>
          </a:r>
          <a:r>
            <a:rPr lang="en-GB" sz="1400" kern="1200" dirty="0" err="1" smtClean="0"/>
            <a:t>da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ponte</a:t>
          </a:r>
          <a:r>
            <a:rPr lang="en-GB" sz="1400" kern="1200" dirty="0" smtClean="0"/>
            <a:t> e </a:t>
          </a:r>
          <a:r>
            <a:rPr lang="en-GB" sz="1400" kern="1200" dirty="0" err="1" smtClean="0"/>
            <a:t>favorire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l’accesso</a:t>
          </a:r>
          <a:r>
            <a:rPr lang="en-GB" sz="1400" kern="1200" dirty="0" smtClean="0"/>
            <a:t> a </a:t>
          </a:r>
          <a:r>
            <a:rPr lang="en-GB" sz="1400" kern="1200" dirty="0" err="1" smtClean="0"/>
            <a:t>servizi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publici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esistenti</a:t>
          </a:r>
          <a:endParaRPr lang="en-GB" sz="1400" kern="1200" dirty="0"/>
        </a:p>
      </dsp:txBody>
      <dsp:txXfrm>
        <a:off x="1941977" y="3732558"/>
        <a:ext cx="1422649" cy="117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97BD-6E9D-49F8-AE83-8909562F6E1B}" type="datetimeFigureOut">
              <a:rPr lang="en-GB" smtClean="0"/>
              <a:pPr/>
              <a:t>07/02/2013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4D9CF-1631-4CA4-B056-042B4ACE307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40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E6999-6D78-453A-8C47-5AD834BA29BD}" type="datetimeFigureOut">
              <a:rPr lang="en-GB" smtClean="0"/>
              <a:pPr/>
              <a:t>07/02/2013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4490A-0E3B-4158-AB27-8317973A52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8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movax.eu/index.php/promovax/project/zagreb" TargetMode="External"/><Relationship Id="rId13" Type="http://schemas.openxmlformats.org/officeDocument/2006/relationships/hyperlink" Target="http://www.promovax.eu/index.php/promovax/project/cii" TargetMode="External"/><Relationship Id="rId3" Type="http://schemas.openxmlformats.org/officeDocument/2006/relationships/hyperlink" Target="http://www.promovax.eu/index.php/promovax/project/prolepsis" TargetMode="External"/><Relationship Id="rId7" Type="http://schemas.openxmlformats.org/officeDocument/2006/relationships/hyperlink" Target="http://www.promovax.eu/index.php/promovax/project/niom" TargetMode="External"/><Relationship Id="rId12" Type="http://schemas.openxmlformats.org/officeDocument/2006/relationships/hyperlink" Target="http://www.promovax.eu/index.php/promovax/project/is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romovax.eu/index.php/promovax/project/sintef" TargetMode="External"/><Relationship Id="rId11" Type="http://schemas.openxmlformats.org/officeDocument/2006/relationships/hyperlink" Target="http://www.promovax.eu/index.php/promovax/project/milan" TargetMode="External"/><Relationship Id="rId5" Type="http://schemas.openxmlformats.org/officeDocument/2006/relationships/hyperlink" Target="http://www.promovax.eu/index.php/promovax/project/uniss" TargetMode="External"/><Relationship Id="rId10" Type="http://schemas.openxmlformats.org/officeDocument/2006/relationships/hyperlink" Target="http://www.promovax.eu/index.php/promovax/project/pecs" TargetMode="External"/><Relationship Id="rId4" Type="http://schemas.openxmlformats.org/officeDocument/2006/relationships/hyperlink" Target="http://www.promovax.eu/index.php/promovax/project/tud" TargetMode="External"/><Relationship Id="rId9" Type="http://schemas.openxmlformats.org/officeDocument/2006/relationships/hyperlink" Target="http://www.promovax.eu/index.php/promovax/project/rubsi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490A-0E3B-4158-AB27-8317973A52A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3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490A-0E3B-4158-AB27-8317973A52A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stranieri residenti in Italia mostrano modelli insediativi molto diversi in relazione alla cittadinanza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appartenenza. Le collettività più numerose - rumeni, albanesi e marocchini - sono ben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rappresentate in quasi tutte le aree del Paese, sebbene con gradi di concentrazione differenti a seconda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delle zone (Tabella A.4 in Appendice). Le suddette collettività sono, in ordine differente, ai primi tre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 per consistenza numerica in dodici regioni su venti (Tabella 6). I rumeni sono la comunità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prevalente nel Lazio (dove rappresentano il 36,0% del totale degli stranieri residenti, pari a circa 179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mila individui), in Piemonte (34,5%, oltre 130 mila unità), in Lombardia (13,1%, quasi 129 mila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persone), nel Veneto (20,2%, quasi 97 mila residenti). Gli albanesi predominano numericamente in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Puglia dove, con quasi 22 mila presenze, costituiscono il 26,1% della popolazione straniera residente,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anche nelle Marche, dove sono più di 22 mila (15,8%). I marocchini sono la prima comunità in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Emilia-Romagna, con più di 67 mila residenti (14,6%).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Esistono poi collettività che rivestono un ruolo significativo solo in alcune realtà geografiche. Ad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esempio, gli ecuadoriani costituiscono la prima comunità in Liguria, rappresentando il 17,9% (più di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mila unità) del totale degli stranieri residenti in questa regione, mentre gli ucraini sono la prima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collettività in Campania, con un’incidenza del 22,6% (pari a oltre 33 mila unità). I tunisini sono il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12,5% (circa 16 mila individui) degli stranieri dimoranti in Sicilia, dove rappresentano la seconda</a:t>
            </a:r>
          </a:p>
          <a:p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comunità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cittadini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stranieri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Alcune cittadinanze, come quella cinese o filippina, presentano una distribuzione “a macchia di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leopardo”. I cinesi sono presenti in modo consistente soprattutto all’interno delle aree che gravitano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attorno ad alcune città del Nord e del Centro quali Milano, Parma, Reggio nell’Emilia, Prato 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Firenze. In particolare, essi costituiscono la comunità più numerosa nella provincia di Prato dove, con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circa 12 mila presenze, rappresentano il 38,2% del totale degli stranieri. I filippini risultano invece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particolarmente concentrati all’interno di alcune grandi realtà urbane: Roma, Milano, Bologna,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Firenze con i loro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hinterlands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fenomeno della concentrazione di alcune cittadinanze a livello locale è rafforzato dall’azione delle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catene migratorie (ricongiungimenti familiari e attrazione della singola comunità nei confronti del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paese di origine). Considerando la tipologia dei comuni – capoluogo/non capoluogo – (Tabella 7) si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osserva che filippini e peruviani risiedono principalmente nei comuni capoluogo di provincia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(rispettivamente il 79,6% ed il 61,2%), dove sono prevalentemente occupati nel settore dei servizi alle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famiglie. Viceversa il 79,1% dei macedoni, quasi l’83% degli indiani, il 78% dei marocchini, quasi il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 degli albanesi e il 71% dei tunisini risiedono in comuni non capoluogo, dove operano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prevalentemente nell’agricoltura, zootecnia e pesca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490A-0E3B-4158-AB27-8317973A52A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Italia </a:t>
            </a:r>
            <a:r>
              <a:rPr lang="en-GB" dirty="0" err="1" smtClean="0"/>
              <a:t>sussiste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diritto</a:t>
            </a:r>
            <a:r>
              <a:rPr lang="en-GB" dirty="0" smtClean="0"/>
              <a:t> alla salute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popolazione</a:t>
            </a:r>
            <a:r>
              <a:rPr lang="en-GB" dirty="0" smtClean="0"/>
              <a:t> </a:t>
            </a:r>
            <a:r>
              <a:rPr lang="en-GB" dirty="0" err="1" smtClean="0"/>
              <a:t>migrante</a:t>
            </a:r>
            <a:r>
              <a:rPr lang="en-GB" dirty="0" smtClean="0"/>
              <a:t> a </a:t>
            </a:r>
            <a:r>
              <a:rPr lang="en-GB" dirty="0" err="1" smtClean="0"/>
              <a:t>prescindere</a:t>
            </a:r>
            <a:r>
              <a:rPr lang="en-GB" dirty="0" smtClean="0"/>
              <a:t> </a:t>
            </a:r>
            <a:r>
              <a:rPr lang="en-GB" dirty="0" err="1" smtClean="0"/>
              <a:t>dallo</a:t>
            </a:r>
            <a:r>
              <a:rPr lang="en-GB" dirty="0" smtClean="0"/>
              <a:t> status (</a:t>
            </a:r>
            <a:r>
              <a:rPr lang="en-GB" dirty="0" err="1" smtClean="0"/>
              <a:t>regolare</a:t>
            </a:r>
            <a:r>
              <a:rPr lang="en-GB" dirty="0" smtClean="0"/>
              <a:t>/</a:t>
            </a:r>
            <a:r>
              <a:rPr lang="en-GB" dirty="0" err="1" smtClean="0"/>
              <a:t>irregolare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490A-0E3B-4158-AB27-8317973A52A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dati sanitari disponibili evidenziano un superamento delle situazioni di esclusione diffusa dai servizi da parte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degli immigrati ma indicano anche una 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fragilità sociale di questa popolazione che, pur nella sua eterogeneità,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mostra ambiti di sofferenza sanitaria in gran parte imputabile a incerte politiche di integrazione soprattutto in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ambito locale, a difficoltà di accesso ai servizi, a problematiche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relazionali-comunicative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grado di accessibilità e fruibilità dei servizi sanitari rappresenta quindi una questione cruciale per la salute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migrante, l’accessibilità dipendendo prevalentemente dalla normativa, la fruibilità dalla capacità “culturale”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 servizi di adeguare le risposte alle necessità dei nuovi utenti.</a:t>
            </a: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 più volte ha sottolineato il dr. Maurizio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Marceca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 in una prima fase l’immigrato può essere particolarmente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vulnerabile per le condizioni di degrado e disagio in cui è costretto a vivere, col tempo, superata l’emergenza,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prevale la possibilità/capacità di interagire con l’organizzazione, l’offerta dei servizi, la capacità di lettura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 propri bisogni di salute e di saperli esprimere e, viceversa, la capacità del sistema sanitario del paese di adattarsi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nuova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utenza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490A-0E3B-4158-AB27-8317973A52A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490A-0E3B-4158-AB27-8317973A52A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490A-0E3B-4158-AB27-8317973A52A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Partner: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•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Institute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of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Preventive Medicine,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Environmental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Occupational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Health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Prolepsis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Greece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•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Technische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Universität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Dresden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Germany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• Università degli Studi di Sassari - Italy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• The SINTEF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Foundation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Norway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•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Nofer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Institute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of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Occupational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Medicine 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Poland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•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University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of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Zagreb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Medical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School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 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Croatia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•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RUBSI–Research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Unit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Behaviour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 and Social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Issues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 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Cyprus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•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University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of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Pécs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 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Hungary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• Università degli Studi di Milano - Italy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• Istituto Superiore di Sanità - Italy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•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Cyprus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University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of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Technology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 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Cyprus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490A-0E3B-4158-AB27-8317973A52A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490A-0E3B-4158-AB27-8317973A52A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274638"/>
            <a:ext cx="2141537" cy="617855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75388" cy="61785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323850" y="1989138"/>
            <a:ext cx="8569325" cy="446405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31E-C739-4AD4-8355-4580FF792999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EpiSouth Plus Kick-off Meeting, Luxemburg, February 2011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214264" y="6356350"/>
            <a:ext cx="1764000" cy="365125"/>
          </a:xfrm>
        </p:spPr>
        <p:txBody>
          <a:bodyPr/>
          <a:lstStyle/>
          <a:p>
            <a:fld id="{418C4B0D-CED3-4AD4-ADE0-576503AB2BCC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47864" y="6356350"/>
            <a:ext cx="2895600" cy="365125"/>
          </a:xfrm>
        </p:spPr>
        <p:txBody>
          <a:bodyPr/>
          <a:lstStyle/>
          <a:p>
            <a:r>
              <a:rPr lang="en-US" dirty="0" smtClean="0"/>
              <a:t>EpiSouth Plus Kick-off Meeting, Luxemburg, February 2011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/>
          <p:nvPr userDrawn="1"/>
        </p:nvPicPr>
        <p:blipFill>
          <a:blip r:embed="rId2" cstate="print">
            <a:duotone>
              <a:srgbClr val="7598D9">
                <a:shade val="45000"/>
                <a:satMod val="135000"/>
              </a:srgbClr>
              <a:prstClr val="white"/>
            </a:duotone>
          </a:blip>
          <a:srcRect l="43896" r="36824"/>
          <a:stretch>
            <a:fillRect/>
          </a:stretch>
        </p:blipFill>
        <p:spPr bwMode="auto">
          <a:xfrm>
            <a:off x="35496" y="116632"/>
            <a:ext cx="1080120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1D4A-8A98-417B-BB11-7AA41427458F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EpiSouth Plus Kick-off Meeting, Luxemburg, February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3CF8-0BDD-4318-91C1-1853D23C6770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EpiSouth Plus Kick-off Meeting, Luxemburg, February 2011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89A-2301-47B2-97ED-F171DC5A93BF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EpiSouth Plus Kick-off Meeting, Luxemburg, February 2011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C0B0-B75D-4745-AAC0-68CC4689222A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EpiSouth Plus Kick-off Meeting, Luxemburg, February 2011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B11-EF8B-4F5E-A00D-C774D503A8FE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EpiSouth Plus Kick-off Meeting, Luxemburg, February 2011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608-4FC0-4C1B-B219-DAC048B687D8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EpiSouth Plus Kick-off Meeting, Luxemburg, February 2011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6EB-05FE-407A-A373-595D583816BB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EpiSouth Plus Kick-off Meeting, Luxemburg, February 2011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CE8-73FE-4A61-A367-8145FBCEB01F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EpiSouth Plus Kick-off Meeting, Luxemburg, February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A32E-FEF9-4F27-BD27-C852EB149127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EpiSouth Plus Kick-off Meeting, Luxemburg, February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274638"/>
            <a:ext cx="2141537" cy="617855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75388" cy="61785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2084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42084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edg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976313"/>
            <a:ext cx="2141537" cy="5476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976313"/>
            <a:ext cx="6275388" cy="5476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hyperlink" Target="http://episouth.test.cineca.it/index.html" TargetMode="Externa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hyperlink" Target="http://episouth.test.cineca.it/index.html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2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 cstate="print"/>
          <a:srcRect t="96581"/>
          <a:stretch>
            <a:fillRect/>
          </a:stretch>
        </p:blipFill>
        <p:spPr bwMode="auto">
          <a:xfrm>
            <a:off x="-1588" y="6634163"/>
            <a:ext cx="9182101" cy="2365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1140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140740" name="Rectangle 4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8880A413-D981-4626-9A7E-D58F5E64C393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sz="1400" b="1">
              <a:solidFill>
                <a:schemeClr val="bg1"/>
              </a:solidFill>
            </a:endParaRPr>
          </a:p>
        </p:txBody>
      </p:sp>
      <p:sp>
        <p:nvSpPr>
          <p:cNvPr id="1140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pic>
        <p:nvPicPr>
          <p:cNvPr id="10247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313" y="44450"/>
            <a:ext cx="210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5" cstate="print"/>
          <a:srcRect l="1312" t="15854" r="37079" b="69768"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4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4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39" grpId="0"/>
      <p:bldP spid="114074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07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07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07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07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07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074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07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074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07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07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4" cstate="print"/>
          <a:srcRect t="96581"/>
          <a:stretch>
            <a:fillRect/>
          </a:stretch>
        </p:blipFill>
        <p:spPr bwMode="auto">
          <a:xfrm>
            <a:off x="-1588" y="6634163"/>
            <a:ext cx="9182101" cy="2365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1145859" name="Rectangle 3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ED323D8-7CD6-4304-B5A2-1E477DD13F68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45860" name="Rectangle 4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sz="1400" b="1">
              <a:solidFill>
                <a:schemeClr val="bg1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pic>
        <p:nvPicPr>
          <p:cNvPr id="11270" name="Picture 6" descr="EpiSouth Logo">
            <a:hlinkClick r:id="rId15" tooltip="EpiSouth Logo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-1588"/>
            <a:ext cx="90360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479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479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79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4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4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06" grpId="0"/>
      <p:bldP spid="114790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7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79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79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79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7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79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79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79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7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79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79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79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7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79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79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79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7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79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79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79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-12700"/>
            <a:ext cx="9182101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89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1489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0" y="65690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it-IT" altLang="it-IT" sz="1600" b="1">
                <a:solidFill>
                  <a:schemeClr val="bg1"/>
                </a:solidFill>
              </a:rPr>
              <a:t>www.cineca.it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C8875D81-EE0B-4A6E-9E13-BCCB65D7623E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48935" name="Rectangle 7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© CINECA </a:t>
            </a:r>
            <a:r>
              <a:rPr lang="en-US" sz="1400" b="1">
                <a:solidFill>
                  <a:schemeClr val="bg1"/>
                </a:solidFill>
              </a:rPr>
              <a:t>2006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489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/>
      <p:bldP spid="114893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89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89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89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893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89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89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89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893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89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89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89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893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89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89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89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893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89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89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89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89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-12700"/>
            <a:ext cx="9182101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logo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7733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99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0" y="65690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it-IT" altLang="it-IT" sz="1600" b="1">
                <a:solidFill>
                  <a:schemeClr val="bg1"/>
                </a:solidFill>
              </a:rPr>
              <a:t>www.cineca.it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61D7DEA-93D4-4786-9ECB-3D11ED7CE439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49959" name="Rectangle 7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© CINECA </a:t>
            </a:r>
            <a:r>
              <a:rPr lang="en-US" sz="1400" b="1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11499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499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499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9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9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9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9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9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9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9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9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9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99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99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99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56" grpId="0"/>
      <p:bldP spid="114996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99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99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99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996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99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99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99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996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99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99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99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996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99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99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99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996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99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99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99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499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 cstate="print"/>
          <a:srcRect t="96581"/>
          <a:stretch>
            <a:fillRect/>
          </a:stretch>
        </p:blipFill>
        <p:spPr bwMode="auto">
          <a:xfrm>
            <a:off x="-1588" y="6634163"/>
            <a:ext cx="9182101" cy="2365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1150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150980" name="Rectangle 4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AE69762-7C38-4CC9-A98E-59A677C07A77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50981" name="Rectangle 5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sz="1400" b="1">
              <a:solidFill>
                <a:schemeClr val="bg1"/>
              </a:solidFill>
            </a:endParaRPr>
          </a:p>
        </p:txBody>
      </p:sp>
      <p:sp>
        <p:nvSpPr>
          <p:cNvPr id="1150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pic>
        <p:nvPicPr>
          <p:cNvPr id="15367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313" y="44450"/>
            <a:ext cx="210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5" cstate="print"/>
          <a:srcRect l="1312" t="15854" r="37079" b="69768"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509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0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0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0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0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0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0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0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0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0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0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0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0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0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0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0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/>
      <p:bldP spid="115098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0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509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509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5098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0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509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509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5098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0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509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509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5098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0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509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509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5098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0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509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509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509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7DFE-FDB5-4634-AD9A-637D99997B3E}" type="datetime1">
              <a:rPr lang="it-IT" smtClean="0"/>
              <a:pPr/>
              <a:t>07/02/2013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EpiSouth Plus Kick-off Meeting, Luxemburg, February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1A37-66BA-4BE7-A673-327FB0B58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-12700"/>
            <a:ext cx="9182101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65690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it-IT" altLang="it-IT" sz="1600" b="1">
                <a:solidFill>
                  <a:schemeClr val="bg1"/>
                </a:solidFill>
              </a:rPr>
              <a:t>www.cineca.it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BE3211F-E28F-43AC-B95F-4785309F433D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© CINECA </a:t>
            </a:r>
            <a:r>
              <a:rPr lang="en-US" sz="1400" b="1">
                <a:solidFill>
                  <a:schemeClr val="bg1"/>
                </a:solidFill>
              </a:rPr>
              <a:t>2006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-12700"/>
            <a:ext cx="9182101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5" descr="logo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7733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344076" name="Rectangle 12"/>
          <p:cNvSpPr>
            <a:spLocks noChangeArrowheads="1"/>
          </p:cNvSpPr>
          <p:nvPr/>
        </p:nvSpPr>
        <p:spPr bwMode="auto">
          <a:xfrm>
            <a:off x="0" y="65690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it-IT" altLang="it-IT" sz="1600" b="1">
                <a:solidFill>
                  <a:schemeClr val="bg1"/>
                </a:solidFill>
              </a:rPr>
              <a:t>www.cineca.it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44077" name="Rectangle 13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F2BCD40-D65D-4718-B063-923F3744FDED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44078" name="Rectangle 14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© CINECA </a:t>
            </a:r>
            <a:r>
              <a:rPr lang="en-US" sz="1400" b="1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3440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40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4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4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4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4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4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4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4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4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4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4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4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4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4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4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4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2" grpId="0"/>
      <p:bldP spid="34408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40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40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408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40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40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408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40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40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408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40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40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408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40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40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40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 t="96581"/>
          <a:stretch>
            <a:fillRect/>
          </a:stretch>
        </p:blipFill>
        <p:spPr bwMode="auto">
          <a:xfrm>
            <a:off x="-1588" y="6634163"/>
            <a:ext cx="9182101" cy="2365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B431BA8-310E-4146-821C-B8422DBA6768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574471" name="Rectangle 7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sz="1400" b="1">
              <a:solidFill>
                <a:schemeClr val="bg1"/>
              </a:solidFill>
            </a:endParaRPr>
          </a:p>
        </p:txBody>
      </p:sp>
      <p:sp>
        <p:nvSpPr>
          <p:cNvPr id="5744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pic>
        <p:nvPicPr>
          <p:cNvPr id="4103" name="Picture 12" descr="banner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0"/>
            <a:ext cx="88931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74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744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4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4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4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4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4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4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4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4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4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/>
      <p:bldP spid="5744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4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44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44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44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4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44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44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44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4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44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44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44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4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44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44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44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4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44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44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44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/>
          <a:srcRect t="96581"/>
          <a:stretch>
            <a:fillRect/>
          </a:stretch>
        </p:blipFill>
        <p:spPr bwMode="auto">
          <a:xfrm>
            <a:off x="-1588" y="6634163"/>
            <a:ext cx="9182101" cy="2365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10188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18884" name="Rectangle 4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FD94DC0-C612-4D96-A575-9EB96E3C263D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018885" name="Rectangle 5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sz="1400" b="1">
              <a:solidFill>
                <a:schemeClr val="bg1"/>
              </a:solidFill>
            </a:endParaRPr>
          </a:p>
        </p:txBody>
      </p:sp>
      <p:sp>
        <p:nvSpPr>
          <p:cNvPr id="10188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pic>
        <p:nvPicPr>
          <p:cNvPr id="5127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313" y="44450"/>
            <a:ext cx="210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5" cstate="print"/>
          <a:srcRect l="1312" t="15854" r="37079" b="69768"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188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188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188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1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1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1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1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8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8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8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8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8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8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3" grpId="0"/>
      <p:bldP spid="101888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88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188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88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1888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88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188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88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1888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88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188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88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1888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88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188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88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1888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88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188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88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188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print"/>
          <a:srcRect t="96581"/>
          <a:stretch>
            <a:fillRect/>
          </a:stretch>
        </p:blipFill>
        <p:spPr bwMode="auto">
          <a:xfrm>
            <a:off x="-1588" y="6634163"/>
            <a:ext cx="9182101" cy="2365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8840701-37F5-4753-BD7A-5CB4B6F8FA46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sz="1400" b="1">
              <a:solidFill>
                <a:schemeClr val="bg1"/>
              </a:solidFill>
            </a:endParaRPr>
          </a:p>
        </p:txBody>
      </p:sp>
      <p:sp>
        <p:nvSpPr>
          <p:cNvPr id="11356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pic>
        <p:nvPicPr>
          <p:cNvPr id="6150" name="Picture 6" descr="EpiSouth Logo">
            <a:hlinkClick r:id="rId14" tooltip="EpiSouth Logo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-1588"/>
            <a:ext cx="90360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 cstate="print"/>
          <a:srcRect t="96581"/>
          <a:stretch>
            <a:fillRect/>
          </a:stretch>
        </p:blipFill>
        <p:spPr bwMode="auto">
          <a:xfrm>
            <a:off x="-1588" y="6634163"/>
            <a:ext cx="9182101" cy="2365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1135624" name="Rectangle 8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F3D1DACC-ED19-41A1-A798-55617C554D01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35625" name="Rectangle 9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sz="1400" b="1">
              <a:solidFill>
                <a:schemeClr val="bg1"/>
              </a:solidFill>
            </a:endParaRPr>
          </a:p>
        </p:txBody>
      </p:sp>
      <p:pic>
        <p:nvPicPr>
          <p:cNvPr id="6154" name="Picture 10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313" y="44450"/>
            <a:ext cx="210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7" cstate="print"/>
          <a:srcRect l="1312" t="15854" r="37079" b="69768"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5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5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5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2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5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56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56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56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5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56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56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562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5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56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56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562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5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56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56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562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5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56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56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56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37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376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76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3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3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66" grpId="0"/>
      <p:bldP spid="113766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7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76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76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76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7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76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76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76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7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76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76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76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7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76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76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76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7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76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76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76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-12700"/>
            <a:ext cx="9182101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8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138693" name="Rectangle 5"/>
          <p:cNvSpPr>
            <a:spLocks noChangeArrowheads="1"/>
          </p:cNvSpPr>
          <p:nvPr/>
        </p:nvSpPr>
        <p:spPr bwMode="auto">
          <a:xfrm>
            <a:off x="0" y="65690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it-IT" altLang="it-IT" sz="1600" b="1">
                <a:solidFill>
                  <a:schemeClr val="bg1"/>
                </a:solidFill>
              </a:rPr>
              <a:t>www.cineca.it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38694" name="Rectangle 6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3891D1EC-EFB4-406D-A23A-2BFBE650A924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38695" name="Rectangle 7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© CINECA </a:t>
            </a:r>
            <a:r>
              <a:rPr lang="en-US" sz="1400" b="1">
                <a:solidFill>
                  <a:schemeClr val="bg1"/>
                </a:solidFill>
              </a:rPr>
              <a:t>2006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386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386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86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1" grpId="0"/>
      <p:bldP spid="113869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8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86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86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869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8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86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86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869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8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86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86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869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8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86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86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869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8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86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86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86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-12700"/>
            <a:ext cx="9182101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logo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7733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97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8229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139717" name="Rectangle 5"/>
          <p:cNvSpPr>
            <a:spLocks noChangeArrowheads="1"/>
          </p:cNvSpPr>
          <p:nvPr/>
        </p:nvSpPr>
        <p:spPr bwMode="auto">
          <a:xfrm>
            <a:off x="0" y="65690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it-IT" altLang="it-IT" sz="1600" b="1">
                <a:solidFill>
                  <a:schemeClr val="bg1"/>
                </a:solidFill>
              </a:rPr>
              <a:t>www.cineca.it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39718" name="Rectangle 6"/>
          <p:cNvSpPr>
            <a:spLocks noChangeArrowheads="1"/>
          </p:cNvSpPr>
          <p:nvPr/>
        </p:nvSpPr>
        <p:spPr bwMode="auto">
          <a:xfrm>
            <a:off x="5513388" y="6610350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725F5D-98EE-4FBD-A068-0861DEC03C0C}" type="slidenum">
              <a:rPr lang="en-US" sz="1400" b="1">
                <a:solidFill>
                  <a:schemeClr val="bg1"/>
                </a:solidFill>
              </a:rPr>
              <a:pPr algn="r">
                <a:defRPr/>
              </a:pPr>
              <a:t>‹N›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39719" name="Rectangle 7"/>
          <p:cNvSpPr>
            <a:spLocks noChangeArrowheads="1"/>
          </p:cNvSpPr>
          <p:nvPr/>
        </p:nvSpPr>
        <p:spPr bwMode="auto">
          <a:xfrm>
            <a:off x="2700338" y="6594475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© CINECA </a:t>
            </a:r>
            <a:r>
              <a:rPr lang="en-US" sz="1400" b="1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11397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397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397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97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3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3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9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9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9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9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9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9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9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9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9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6" grpId="0"/>
      <p:bldP spid="113972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9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97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97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97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9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97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97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97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9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97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97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97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9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97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97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97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9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397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97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397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A69A4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8.xml"/><Relationship Id="rId5" Type="http://schemas.openxmlformats.org/officeDocument/2006/relationships/chart" Target="../charts/chart1.xml"/><Relationship Id="rId4" Type="http://schemas.openxmlformats.org/officeDocument/2006/relationships/hyperlink" Target="http://www.istat.it/it/files/2012/12/Migrazioni_popolazione-resident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51648" cy="1828800"/>
          </a:xfrm>
        </p:spPr>
        <p:txBody>
          <a:bodyPr>
            <a:normAutofit/>
          </a:bodyPr>
          <a:lstStyle/>
          <a:p>
            <a:r>
              <a:rPr lang="it-IT" dirty="0"/>
              <a:t>Accesso alle vaccinazioni nelle popolazioni migranti in </a:t>
            </a:r>
            <a:r>
              <a:rPr lang="it-IT" dirty="0" smtClean="0"/>
              <a:t>Italia </a:t>
            </a:r>
            <a:endParaRPr lang="en-GB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03548" y="3789040"/>
            <a:ext cx="8136904" cy="1080120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Iniziative</a:t>
            </a:r>
            <a:r>
              <a:rPr lang="en-GB" sz="2800" dirty="0" smtClean="0"/>
              <a:t> volte a </a:t>
            </a:r>
            <a:r>
              <a:rPr lang="en-GB" sz="2800" dirty="0" err="1" smtClean="0"/>
              <a:t>migliorare</a:t>
            </a:r>
            <a:r>
              <a:rPr lang="en-GB" sz="2800" dirty="0" smtClean="0"/>
              <a:t> </a:t>
            </a:r>
            <a:r>
              <a:rPr lang="en-GB" sz="2800" dirty="0" err="1" smtClean="0"/>
              <a:t>l’accesso</a:t>
            </a:r>
            <a:r>
              <a:rPr lang="en-GB" sz="2800" dirty="0" smtClean="0"/>
              <a:t> </a:t>
            </a:r>
            <a:r>
              <a:rPr lang="en-GB" sz="2800" dirty="0" err="1" smtClean="0"/>
              <a:t>alle</a:t>
            </a:r>
            <a:r>
              <a:rPr lang="en-GB" sz="2800" dirty="0" smtClean="0"/>
              <a:t> </a:t>
            </a:r>
            <a:r>
              <a:rPr lang="en-GB" sz="2800" dirty="0" err="1" smtClean="0"/>
              <a:t>vaccinazioni</a:t>
            </a:r>
            <a:r>
              <a:rPr lang="en-GB" sz="2800" dirty="0" smtClean="0"/>
              <a:t> </a:t>
            </a:r>
            <a:r>
              <a:rPr lang="en-GB" sz="2800" dirty="0" err="1" smtClean="0"/>
              <a:t>nella</a:t>
            </a:r>
            <a:r>
              <a:rPr lang="en-GB" sz="2800" dirty="0" smtClean="0"/>
              <a:t> </a:t>
            </a:r>
            <a:r>
              <a:rPr lang="en-GB" sz="2800" dirty="0" err="1" smtClean="0"/>
              <a:t>popolazione</a:t>
            </a:r>
            <a:r>
              <a:rPr lang="en-GB" sz="2800" dirty="0" smtClean="0"/>
              <a:t> </a:t>
            </a:r>
            <a:r>
              <a:rPr lang="en-GB" sz="2800" dirty="0" err="1" smtClean="0"/>
              <a:t>migrante</a:t>
            </a:r>
            <a:r>
              <a:rPr lang="en-GB" sz="2800" dirty="0" smtClean="0"/>
              <a:t> </a:t>
            </a:r>
            <a:r>
              <a:rPr lang="en-GB" sz="2800" dirty="0" err="1" smtClean="0"/>
              <a:t>sul</a:t>
            </a:r>
            <a:r>
              <a:rPr lang="en-GB" sz="2800" dirty="0" smtClean="0"/>
              <a:t> </a:t>
            </a:r>
            <a:r>
              <a:rPr lang="en-GB" sz="2800" dirty="0" err="1" smtClean="0"/>
              <a:t>territorio</a:t>
            </a:r>
            <a:r>
              <a:rPr lang="en-GB" sz="2800" dirty="0" smtClean="0"/>
              <a:t> </a:t>
            </a:r>
            <a:r>
              <a:rPr lang="en-GB" sz="2800" dirty="0" err="1" smtClean="0"/>
              <a:t>nazionale</a:t>
            </a:r>
            <a:endParaRPr lang="en-GB" sz="2800" dirty="0"/>
          </a:p>
        </p:txBody>
      </p:sp>
      <p:pic>
        <p:nvPicPr>
          <p:cNvPr id="6" name="Picture 11" descr="ISS_lorx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4050"/>
            <a:ext cx="749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187624" y="58052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Flavia Riccardo</a:t>
            </a:r>
          </a:p>
          <a:p>
            <a:r>
              <a:rPr lang="it-IT" dirty="0" smtClean="0"/>
              <a:t>Reparto di Epidemiologia delle Malattie Infettive – CNESPS ISS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bg1"/>
                </a:solidFill>
              </a:rPr>
              <a:t>FARMACI ESSENZIALI E MALATTIE TRASCURATE, </a:t>
            </a:r>
            <a:r>
              <a:rPr lang="it-IT" sz="1600" i="1" dirty="0" smtClean="0">
                <a:solidFill>
                  <a:schemeClr val="bg1"/>
                </a:solidFill>
              </a:rPr>
              <a:t>Ferrara 4-8 febbraio 2013</a:t>
            </a:r>
            <a:endParaRPr lang="it-IT" sz="1600" i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16632"/>
            <a:ext cx="44672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499176" cy="1143000"/>
          </a:xfrm>
        </p:spPr>
        <p:txBody>
          <a:bodyPr/>
          <a:lstStyle/>
          <a:p>
            <a:r>
              <a:rPr lang="en-GB" dirty="0" smtClean="0"/>
              <a:t>Salute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diritto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accesso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600200"/>
            <a:ext cx="3744416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Art 32- 34: Legge 40 del 1998 (Turco Napolitano)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Complementate</a:t>
            </a:r>
            <a:r>
              <a:rPr lang="it-IT" dirty="0" smtClean="0"/>
              <a:t> da politiche e norme nazionali, regionali, locali </a:t>
            </a:r>
          </a:p>
          <a:p>
            <a:pPr>
              <a:buNone/>
            </a:pPr>
            <a:endParaRPr lang="en-GB" sz="2800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331640" y="6237312"/>
            <a:ext cx="6912768" cy="365125"/>
          </a:xfrm>
        </p:spPr>
        <p:txBody>
          <a:bodyPr/>
          <a:lstStyle/>
          <a:p>
            <a:r>
              <a:rPr lang="en-US" dirty="0" err="1" smtClean="0"/>
              <a:t>Fonti</a:t>
            </a:r>
            <a:endParaRPr lang="en-US" dirty="0" smtClean="0"/>
          </a:p>
          <a:p>
            <a:r>
              <a:rPr lang="en-US" dirty="0" smtClean="0"/>
              <a:t> http://www.senato.it/istituzione/29375/131289/131307/131311/articolo.htm; http://www.camera.it/parlam/leggi/98040l.htm; http://www.caritasroma.it/Portals/3/DIRITTO_ALLA_SALUTE.pdf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404" y="1196752"/>
            <a:ext cx="326106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err="1" smtClean="0"/>
              <a:t>Problemi</a:t>
            </a:r>
            <a:r>
              <a:rPr lang="en-GB" dirty="0" smtClean="0"/>
              <a:t> </a:t>
            </a:r>
            <a:r>
              <a:rPr lang="en-GB" dirty="0" err="1" smtClean="0"/>
              <a:t>nell’attuazione</a:t>
            </a:r>
            <a:r>
              <a:rPr lang="en-GB" dirty="0" smtClean="0"/>
              <a:t> del </a:t>
            </a:r>
            <a:r>
              <a:rPr lang="en-GB" dirty="0" err="1" smtClean="0"/>
              <a:t>diritto</a:t>
            </a:r>
            <a:r>
              <a:rPr lang="en-GB" dirty="0" smtClean="0"/>
              <a:t> per:</a:t>
            </a:r>
          </a:p>
          <a:p>
            <a:pPr lvl="2">
              <a:lnSpc>
                <a:spcPct val="150000"/>
              </a:lnSpc>
            </a:pPr>
            <a:r>
              <a:rPr lang="en-GB" dirty="0" err="1" smtClean="0"/>
              <a:t>Mancata</a:t>
            </a:r>
            <a:r>
              <a:rPr lang="en-GB" dirty="0" smtClean="0"/>
              <a:t> </a:t>
            </a:r>
            <a:r>
              <a:rPr lang="en-GB" dirty="0" err="1" smtClean="0"/>
              <a:t>conoscenza</a:t>
            </a:r>
            <a:r>
              <a:rPr lang="en-GB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en-GB" dirty="0" err="1" smtClean="0"/>
              <a:t>Attuazione</a:t>
            </a:r>
            <a:r>
              <a:rPr lang="en-GB" dirty="0" smtClean="0"/>
              <a:t> </a:t>
            </a:r>
            <a:r>
              <a:rPr lang="en-GB" dirty="0" err="1" smtClean="0"/>
              <a:t>normativa</a:t>
            </a:r>
            <a:r>
              <a:rPr lang="en-GB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en-GB" dirty="0" err="1" smtClean="0"/>
              <a:t>Perchè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servizio</a:t>
            </a:r>
            <a:r>
              <a:rPr lang="en-GB" dirty="0" smtClean="0"/>
              <a:t> non è </a:t>
            </a:r>
            <a:r>
              <a:rPr lang="en-GB" dirty="0" err="1" smtClean="0"/>
              <a:t>fruibile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87624" y="44624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Salute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diritto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accesso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331640" y="6237312"/>
            <a:ext cx="6912768" cy="365125"/>
          </a:xfrm>
        </p:spPr>
        <p:txBody>
          <a:bodyPr/>
          <a:lstStyle/>
          <a:p>
            <a:r>
              <a:rPr lang="en-US" dirty="0" err="1" smtClean="0"/>
              <a:t>Fonte</a:t>
            </a:r>
            <a:r>
              <a:rPr lang="en-US" dirty="0" smtClean="0"/>
              <a:t> S</a:t>
            </a:r>
            <a:r>
              <a:rPr lang="it-IT" dirty="0" smtClean="0"/>
              <a:t>. </a:t>
            </a:r>
            <a:r>
              <a:rPr lang="it-IT" dirty="0" err="1" smtClean="0"/>
              <a:t>Geraci</a:t>
            </a:r>
            <a:r>
              <a:rPr lang="it-IT" dirty="0" smtClean="0"/>
              <a:t>: immigrazione e salute: per una cittadinanza di diritti http://www.simmweb.it/</a:t>
            </a:r>
            <a:r>
              <a:rPr lang="it-IT" dirty="0" err="1" smtClean="0"/>
              <a:t>fileadmin</a:t>
            </a:r>
            <a:r>
              <a:rPr lang="it-IT" dirty="0" smtClean="0"/>
              <a:t>/documenti/</a:t>
            </a:r>
            <a:r>
              <a:rPr lang="it-IT" dirty="0" err="1" smtClean="0"/>
              <a:t>GrIs</a:t>
            </a:r>
            <a:r>
              <a:rPr lang="it-IT" dirty="0" smtClean="0"/>
              <a:t>/una_rete_per_la_salute_degli_immigrati.pdf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9176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GB" dirty="0" smtClean="0"/>
              <a:t>Salute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diritto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accesso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768752" cy="365125"/>
          </a:xfrm>
        </p:spPr>
        <p:txBody>
          <a:bodyPr/>
          <a:lstStyle/>
          <a:p>
            <a:r>
              <a:rPr lang="en-US" dirty="0" err="1" smtClean="0"/>
              <a:t>Fonti</a:t>
            </a:r>
            <a:r>
              <a:rPr lang="en-US" dirty="0" smtClean="0"/>
              <a:t> </a:t>
            </a:r>
            <a:r>
              <a:rPr lang="it-IT" dirty="0" smtClean="0"/>
              <a:t>MSF Al di là del muro Viaggio nei centri per migranti in Italia, sintesi, Gennaio 2010 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Da studi sui servizi nei </a:t>
            </a:r>
            <a:r>
              <a:rPr lang="it-IT" sz="2400" b="1" dirty="0" smtClean="0">
                <a:solidFill>
                  <a:srgbClr val="C00000"/>
                </a:solidFill>
              </a:rPr>
              <a:t>centri di immigrazione </a:t>
            </a:r>
            <a:r>
              <a:rPr lang="it-IT" sz="2400" dirty="0" smtClean="0"/>
              <a:t>risulta che questi tendono ad essere impostati a fornire assistenza sanitaria reattiva piuttosto che preventiva.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E’ possibile che </a:t>
            </a:r>
            <a:r>
              <a:rPr lang="it-IT" sz="2400" b="1" dirty="0" smtClean="0">
                <a:solidFill>
                  <a:srgbClr val="C00000"/>
                </a:solidFill>
              </a:rPr>
              <a:t>l’accesso ai servizi sanitari </a:t>
            </a:r>
            <a:r>
              <a:rPr lang="it-IT" sz="2400" dirty="0" smtClean="0"/>
              <a:t>avvenga più frequentemente in risposta ad episodi di malattia anche nella popolazione migrante al di fuori dei centri di immigrazione.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276872"/>
            <a:ext cx="7499176" cy="35283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Studio </a:t>
            </a:r>
            <a:r>
              <a:rPr lang="en-GB" sz="2400" dirty="0" err="1" smtClean="0"/>
              <a:t>delle</a:t>
            </a:r>
            <a:r>
              <a:rPr lang="en-GB" sz="2400" dirty="0" smtClean="0"/>
              <a:t> </a:t>
            </a:r>
            <a:r>
              <a:rPr lang="en-GB" sz="2400" dirty="0" err="1" smtClean="0"/>
              <a:t>barriere</a:t>
            </a:r>
            <a:r>
              <a:rPr lang="en-GB" sz="2400" dirty="0" smtClean="0"/>
              <a:t> </a:t>
            </a:r>
            <a:r>
              <a:rPr lang="en-GB" sz="2400" dirty="0" err="1" smtClean="0"/>
              <a:t>all’accesso</a:t>
            </a:r>
            <a:r>
              <a:rPr lang="en-GB" sz="2400" dirty="0" smtClean="0"/>
              <a:t> </a:t>
            </a:r>
            <a:r>
              <a:rPr lang="en-GB" sz="2400" dirty="0" err="1" smtClean="0"/>
              <a:t>dei</a:t>
            </a:r>
            <a:r>
              <a:rPr lang="en-GB" sz="2400" dirty="0" smtClean="0"/>
              <a:t> </a:t>
            </a:r>
            <a:r>
              <a:rPr lang="en-GB" sz="2400" dirty="0" err="1" smtClean="0"/>
              <a:t>servizi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prevenzione</a:t>
            </a:r>
            <a:r>
              <a:rPr lang="en-GB" sz="2400" dirty="0" smtClean="0"/>
              <a:t> </a:t>
            </a:r>
            <a:r>
              <a:rPr lang="en-GB" sz="2400" dirty="0" err="1" smtClean="0"/>
              <a:t>tra</a:t>
            </a:r>
            <a:r>
              <a:rPr lang="en-GB" sz="2400" dirty="0" smtClean="0"/>
              <a:t> cui le </a:t>
            </a:r>
            <a:r>
              <a:rPr lang="en-GB" sz="2400" dirty="0" err="1" smtClean="0"/>
              <a:t>vaccinazioni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err="1" smtClean="0"/>
              <a:t>Scarsa</a:t>
            </a:r>
            <a:r>
              <a:rPr lang="en-GB" sz="2400" dirty="0" smtClean="0"/>
              <a:t> </a:t>
            </a:r>
            <a:r>
              <a:rPr lang="en-GB" sz="2400" dirty="0" err="1" smtClean="0"/>
              <a:t>possibilità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monitorare</a:t>
            </a:r>
            <a:r>
              <a:rPr lang="en-GB" sz="2400" dirty="0" smtClean="0"/>
              <a:t> la </a:t>
            </a:r>
            <a:r>
              <a:rPr lang="en-GB" sz="2400" dirty="0" err="1" smtClean="0"/>
              <a:t>copertura</a:t>
            </a:r>
            <a:r>
              <a:rPr lang="en-GB" sz="2400" dirty="0" smtClean="0"/>
              <a:t> </a:t>
            </a:r>
            <a:r>
              <a:rPr lang="en-GB" sz="2400" dirty="0" err="1" smtClean="0"/>
              <a:t>vaccinale</a:t>
            </a:r>
            <a:r>
              <a:rPr lang="en-GB" sz="2400" dirty="0" smtClean="0"/>
              <a:t> in </a:t>
            </a:r>
            <a:r>
              <a:rPr lang="en-GB" sz="2400" dirty="0" err="1" smtClean="0"/>
              <a:t>sottogruppi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popolazione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popolazione</a:t>
            </a:r>
            <a:r>
              <a:rPr lang="en-GB" dirty="0" smtClean="0"/>
              <a:t> </a:t>
            </a:r>
            <a:r>
              <a:rPr lang="en-GB" dirty="0" err="1" smtClean="0"/>
              <a:t>migrante</a:t>
            </a:r>
            <a:r>
              <a:rPr lang="en-GB" dirty="0" smtClean="0"/>
              <a:t> è </a:t>
            </a:r>
            <a:r>
              <a:rPr lang="en-GB" dirty="0" err="1" smtClean="0"/>
              <a:t>gruppo</a:t>
            </a:r>
            <a:r>
              <a:rPr lang="en-GB" dirty="0" smtClean="0"/>
              <a:t> a </a:t>
            </a:r>
            <a:r>
              <a:rPr lang="en-GB" dirty="0" err="1" smtClean="0"/>
              <a:t>rischio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bassa</a:t>
            </a:r>
            <a:r>
              <a:rPr lang="en-GB" dirty="0" smtClean="0"/>
              <a:t> </a:t>
            </a:r>
            <a:r>
              <a:rPr lang="en-GB" dirty="0" err="1" smtClean="0"/>
              <a:t>immunizzazione</a:t>
            </a:r>
            <a:r>
              <a:rPr lang="en-GB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17071" r="52131" b="31571"/>
          <a:stretch>
            <a:fillRect/>
          </a:stretch>
        </p:blipFill>
        <p:spPr bwMode="auto">
          <a:xfrm>
            <a:off x="683568" y="0"/>
            <a:ext cx="7776864" cy="498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0038" t="30484" r="27863" b="51027"/>
          <a:stretch>
            <a:fillRect/>
          </a:stretch>
        </p:blipFill>
        <p:spPr bwMode="auto">
          <a:xfrm>
            <a:off x="2843808" y="5085184"/>
            <a:ext cx="41764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2606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Who Gets Measles in Europe? d JID 2011:204 (</a:t>
            </a:r>
            <a:r>
              <a:rPr lang="en-US" sz="1200" dirty="0" err="1" smtClean="0"/>
              <a:t>Suppl</a:t>
            </a:r>
            <a:r>
              <a:rPr lang="en-US" sz="1200" dirty="0" smtClean="0"/>
              <a:t> 1) d S353</a:t>
            </a:r>
            <a:endParaRPr lang="en-US" sz="1200" dirty="0"/>
          </a:p>
        </p:txBody>
      </p:sp>
      <p:sp>
        <p:nvSpPr>
          <p:cNvPr id="6" name="Rettangolo 5"/>
          <p:cNvSpPr/>
          <p:nvPr/>
        </p:nvSpPr>
        <p:spPr>
          <a:xfrm>
            <a:off x="251520" y="908720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Documentazione</a:t>
            </a:r>
            <a:r>
              <a:rPr lang="en-GB" sz="1400" dirty="0" smtClean="0"/>
              <a:t> </a:t>
            </a:r>
            <a:r>
              <a:rPr lang="en-GB" sz="1400" dirty="0" err="1" smtClean="0"/>
              <a:t>di</a:t>
            </a:r>
            <a:r>
              <a:rPr lang="en-GB" sz="1400" dirty="0" smtClean="0"/>
              <a:t> </a:t>
            </a:r>
            <a:r>
              <a:rPr lang="en-GB" sz="1400" dirty="0" err="1" smtClean="0"/>
              <a:t>epidemie</a:t>
            </a:r>
            <a:r>
              <a:rPr lang="en-GB" sz="1400" dirty="0" smtClean="0"/>
              <a:t> </a:t>
            </a:r>
            <a:r>
              <a:rPr lang="en-GB" sz="1400" dirty="0" err="1" smtClean="0"/>
              <a:t>da</a:t>
            </a:r>
            <a:r>
              <a:rPr lang="en-GB" sz="1400" dirty="0" smtClean="0"/>
              <a:t> </a:t>
            </a:r>
            <a:r>
              <a:rPr lang="en-GB" sz="1400" dirty="0" err="1" smtClean="0"/>
              <a:t>malattie</a:t>
            </a:r>
            <a:r>
              <a:rPr lang="en-GB" sz="1400" dirty="0" smtClean="0"/>
              <a:t> </a:t>
            </a:r>
            <a:r>
              <a:rPr lang="en-GB" sz="1400" dirty="0" err="1" smtClean="0"/>
              <a:t>prevenibili</a:t>
            </a:r>
            <a:r>
              <a:rPr lang="en-GB" sz="1400" dirty="0" smtClean="0"/>
              <a:t> </a:t>
            </a:r>
            <a:r>
              <a:rPr lang="en-GB" sz="1400" dirty="0" err="1" smtClean="0"/>
              <a:t>da</a:t>
            </a:r>
            <a:r>
              <a:rPr lang="en-GB" sz="1400" dirty="0" smtClean="0"/>
              <a:t> </a:t>
            </a:r>
            <a:r>
              <a:rPr lang="en-GB" sz="1400" dirty="0" err="1" smtClean="0"/>
              <a:t>vaccino</a:t>
            </a:r>
            <a:endParaRPr lang="en-GB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AC1B1A37-66BA-4BE7-A673-327FB0B58E18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2367" t="18158" r="50553" b="53394"/>
          <a:stretch>
            <a:fillRect/>
          </a:stretch>
        </p:blipFill>
        <p:spPr bwMode="auto">
          <a:xfrm>
            <a:off x="251520" y="692696"/>
            <a:ext cx="4747333" cy="196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51189" t="18098" r="18926" b="44924"/>
          <a:stretch>
            <a:fillRect/>
          </a:stretch>
        </p:blipFill>
        <p:spPr bwMode="auto">
          <a:xfrm>
            <a:off x="251520" y="3068960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6300192" y="260648"/>
            <a:ext cx="2172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Health Policy 105 (2012) 17– 24</a:t>
            </a:r>
            <a:endParaRPr lang="en-US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51742" t="55076" r="19479" b="27462"/>
          <a:stretch>
            <a:fillRect/>
          </a:stretch>
        </p:blipFill>
        <p:spPr bwMode="auto">
          <a:xfrm>
            <a:off x="4932040" y="2592288"/>
            <a:ext cx="37444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51660" t="31511" r="19561" b="38701"/>
          <a:stretch>
            <a:fillRect/>
          </a:stretch>
        </p:blipFill>
        <p:spPr bwMode="auto">
          <a:xfrm>
            <a:off x="4932040" y="3789040"/>
            <a:ext cx="37444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14109" t="7913" r="15605" b="76510"/>
          <a:stretch>
            <a:fillRect/>
          </a:stretch>
        </p:blipFill>
        <p:spPr bwMode="auto">
          <a:xfrm>
            <a:off x="0" y="6543319"/>
            <a:ext cx="2664296" cy="31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2699792" y="6608385"/>
            <a:ext cx="2277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tx1">
                    <a:tint val="75000"/>
                  </a:schemeClr>
                </a:solidFill>
              </a:rPr>
              <a:t>http://www.episouthnetwork.org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9176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GB" dirty="0" err="1" smtClean="0"/>
              <a:t>Favorire</a:t>
            </a:r>
            <a:r>
              <a:rPr lang="en-GB" dirty="0" smtClean="0"/>
              <a:t> </a:t>
            </a:r>
            <a:r>
              <a:rPr lang="en-GB" dirty="0" err="1" smtClean="0"/>
              <a:t>l’accesso</a:t>
            </a:r>
            <a:r>
              <a:rPr lang="en-GB" dirty="0" smtClean="0"/>
              <a:t>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servizi</a:t>
            </a:r>
            <a:r>
              <a:rPr lang="en-GB" dirty="0" smtClean="0"/>
              <a:t> </a:t>
            </a:r>
            <a:r>
              <a:rPr lang="en-GB" dirty="0" err="1" smtClean="0"/>
              <a:t>vaccinali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popolazioni</a:t>
            </a:r>
            <a:r>
              <a:rPr lang="en-GB" dirty="0" smtClean="0"/>
              <a:t> </a:t>
            </a:r>
            <a:r>
              <a:rPr lang="en-GB" dirty="0" err="1" smtClean="0"/>
              <a:t>migranti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187624" y="2647453"/>
            <a:ext cx="7499176" cy="27257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Analisi delle diverse iniziative territoriali per favorire l’accesso ai servizi di prevenzione con particolare attenzione ai servizi vaccinali in Italia.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Nell’ambito del progetto europeo PROMOVAX (http://www.promovax.eu/)</a:t>
            </a:r>
          </a:p>
          <a:p>
            <a:pPr>
              <a:buNone/>
            </a:pP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Metodologia</a:t>
            </a:r>
            <a:endParaRPr lang="en-GB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115616" y="1988840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C1B1A37-66BA-4BE7-A673-327FB0B58E18}" type="slidenum">
              <a:rPr lang="it-IT" smtClean="0"/>
              <a:pPr/>
              <a:t>17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Risultati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6 </a:t>
            </a:r>
            <a:r>
              <a:rPr lang="en-GB" dirty="0" err="1" smtClean="0"/>
              <a:t>Regioni</a:t>
            </a:r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fornito</a:t>
            </a:r>
            <a:r>
              <a:rPr lang="en-GB" dirty="0" smtClean="0"/>
              <a:t> </a:t>
            </a:r>
            <a:r>
              <a:rPr lang="en-GB" dirty="0" err="1" smtClean="0"/>
              <a:t>rapporti</a:t>
            </a:r>
            <a:r>
              <a:rPr lang="en-GB" dirty="0" smtClean="0"/>
              <a:t> di “</a:t>
            </a:r>
            <a:r>
              <a:rPr lang="en-GB" dirty="0" err="1" smtClean="0"/>
              <a:t>buone</a:t>
            </a:r>
            <a:r>
              <a:rPr lang="en-GB" dirty="0" smtClean="0"/>
              <a:t> </a:t>
            </a:r>
            <a:r>
              <a:rPr lang="en-GB" dirty="0" err="1" smtClean="0"/>
              <a:t>pratiche</a:t>
            </a:r>
            <a:r>
              <a:rPr lang="en-GB" dirty="0" smtClean="0"/>
              <a:t>”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loro</a:t>
            </a:r>
            <a:r>
              <a:rPr lang="en-GB" dirty="0" smtClean="0"/>
              <a:t> </a:t>
            </a:r>
            <a:r>
              <a:rPr lang="en-GB" dirty="0" err="1" smtClean="0"/>
              <a:t>territorio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Dati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iniziative</a:t>
            </a:r>
            <a:r>
              <a:rPr lang="en-GB" dirty="0" smtClean="0"/>
              <a:t> </a:t>
            </a:r>
            <a:r>
              <a:rPr lang="en-GB" dirty="0" err="1" smtClean="0"/>
              <a:t>rilevanti</a:t>
            </a:r>
            <a:r>
              <a:rPr lang="en-GB" dirty="0" smtClean="0"/>
              <a:t> </a:t>
            </a:r>
            <a:r>
              <a:rPr lang="en-GB" dirty="0" err="1" smtClean="0"/>
              <a:t>pubblicate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web o </a:t>
            </a:r>
            <a:r>
              <a:rPr lang="en-GB" dirty="0" err="1" smtClean="0"/>
              <a:t>presentati</a:t>
            </a:r>
            <a:r>
              <a:rPr lang="en-GB" dirty="0" smtClean="0"/>
              <a:t> a </a:t>
            </a:r>
            <a:r>
              <a:rPr lang="en-GB" dirty="0" err="1" smtClean="0"/>
              <a:t>congressi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state </a:t>
            </a:r>
            <a:r>
              <a:rPr lang="en-GB" dirty="0" err="1" smtClean="0"/>
              <a:t>reperite</a:t>
            </a:r>
            <a:r>
              <a:rPr lang="en-GB" dirty="0" smtClean="0"/>
              <a:t> in </a:t>
            </a:r>
            <a:r>
              <a:rPr lang="en-GB" dirty="0" err="1" smtClean="0"/>
              <a:t>altre</a:t>
            </a:r>
            <a:r>
              <a:rPr lang="en-GB" dirty="0" smtClean="0"/>
              <a:t> 4 </a:t>
            </a:r>
            <a:r>
              <a:rPr lang="en-GB" dirty="0" err="1" smtClean="0"/>
              <a:t>Regioni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770549"/>
              </p:ext>
            </p:extLst>
          </p:nvPr>
        </p:nvGraphicFramePr>
        <p:xfrm>
          <a:off x="0" y="1268760"/>
          <a:ext cx="8964488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Tipi di </a:t>
            </a:r>
            <a:r>
              <a:rPr lang="en-GB" dirty="0" err="1" smtClean="0"/>
              <a:t>iniziative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3244188" y="185759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948264" y="42210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43988" y="43058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C1B1A37-66BA-4BE7-A673-327FB0B58E18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popolazione</a:t>
            </a:r>
            <a:r>
              <a:rPr lang="en-GB" dirty="0" smtClean="0"/>
              <a:t> </a:t>
            </a:r>
            <a:r>
              <a:rPr lang="en-GB" dirty="0" err="1" smtClean="0"/>
              <a:t>migrante</a:t>
            </a:r>
            <a:r>
              <a:rPr lang="en-GB" dirty="0" smtClean="0"/>
              <a:t> in Italia: un puzzle </a:t>
            </a:r>
            <a:r>
              <a:rPr lang="en-GB" dirty="0" err="1" smtClean="0"/>
              <a:t>incompleto</a:t>
            </a:r>
            <a:endParaRPr lang="en-GB" dirty="0" smtClean="0"/>
          </a:p>
          <a:p>
            <a:r>
              <a:rPr lang="en-GB" dirty="0" smtClean="0"/>
              <a:t>Salute: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diritto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accesso</a:t>
            </a:r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popolazione</a:t>
            </a:r>
            <a:r>
              <a:rPr lang="en-GB" dirty="0" smtClean="0"/>
              <a:t> </a:t>
            </a:r>
            <a:r>
              <a:rPr lang="en-GB" dirty="0" err="1" smtClean="0"/>
              <a:t>migrante</a:t>
            </a:r>
            <a:r>
              <a:rPr lang="en-GB" dirty="0" smtClean="0"/>
              <a:t> è </a:t>
            </a:r>
            <a:r>
              <a:rPr lang="en-GB" dirty="0" err="1" smtClean="0"/>
              <a:t>gruppo</a:t>
            </a:r>
            <a:r>
              <a:rPr lang="en-GB" dirty="0" smtClean="0"/>
              <a:t> a </a:t>
            </a:r>
            <a:r>
              <a:rPr lang="en-GB" dirty="0" err="1" smtClean="0"/>
              <a:t>rischio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bassa</a:t>
            </a:r>
            <a:r>
              <a:rPr lang="en-GB" dirty="0" smtClean="0"/>
              <a:t> </a:t>
            </a:r>
            <a:r>
              <a:rPr lang="en-GB" dirty="0" err="1" smtClean="0"/>
              <a:t>immunizzazione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Iniziative</a:t>
            </a:r>
            <a:r>
              <a:rPr lang="en-GB" dirty="0" smtClean="0"/>
              <a:t> volte a </a:t>
            </a:r>
            <a:r>
              <a:rPr lang="en-GB" dirty="0" err="1" smtClean="0"/>
              <a:t>migliorare</a:t>
            </a:r>
            <a:r>
              <a:rPr lang="en-GB" dirty="0" smtClean="0"/>
              <a:t> </a:t>
            </a:r>
            <a:r>
              <a:rPr lang="en-GB" dirty="0" err="1" smtClean="0"/>
              <a:t>l’accesso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vaccinazione</a:t>
            </a:r>
            <a:r>
              <a:rPr lang="en-GB" dirty="0" smtClean="0"/>
              <a:t> in Italia</a:t>
            </a:r>
          </a:p>
          <a:p>
            <a:r>
              <a:rPr lang="en-GB" dirty="0" err="1" smtClean="0"/>
              <a:t>Limiti</a:t>
            </a:r>
            <a:r>
              <a:rPr lang="en-GB" dirty="0" smtClean="0"/>
              <a:t> e </a:t>
            </a:r>
            <a:r>
              <a:rPr lang="en-GB" dirty="0" err="1" smtClean="0"/>
              <a:t>conclusioni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AC1B1A37-66BA-4BE7-A673-327FB0B58E18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Iniziative</a:t>
            </a:r>
            <a:r>
              <a:rPr lang="en-GB" dirty="0" smtClean="0"/>
              <a:t> </a:t>
            </a:r>
            <a:r>
              <a:rPr lang="en-GB" dirty="0" err="1" smtClean="0"/>
              <a:t>Nazionali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Rete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Società</a:t>
            </a:r>
            <a:r>
              <a:rPr lang="en-GB" dirty="0" smtClean="0"/>
              <a:t> Italiana di </a:t>
            </a:r>
            <a:r>
              <a:rPr lang="en-GB" dirty="0" err="1" smtClean="0"/>
              <a:t>Medicina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Migrazioni</a:t>
            </a:r>
            <a:r>
              <a:rPr lang="en-GB" dirty="0" smtClean="0"/>
              <a:t> (SIMM).</a:t>
            </a:r>
          </a:p>
          <a:p>
            <a:r>
              <a:rPr lang="en-GB" dirty="0" err="1" smtClean="0"/>
              <a:t>Rete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CARITAS </a:t>
            </a:r>
            <a:r>
              <a:rPr lang="en-GB" dirty="0" err="1" smtClean="0"/>
              <a:t>diocesane</a:t>
            </a:r>
            <a:r>
              <a:rPr lang="en-GB" dirty="0" smtClean="0"/>
              <a:t>.</a:t>
            </a:r>
          </a:p>
          <a:p>
            <a:r>
              <a:rPr lang="en-GB" dirty="0" smtClean="0"/>
              <a:t>Progetto CCM </a:t>
            </a:r>
            <a:r>
              <a:rPr lang="it-IT" dirty="0" smtClean="0"/>
              <a:t>affidato alla Regione Marche “</a:t>
            </a:r>
            <a:r>
              <a:rPr lang="en-GB" dirty="0" err="1" smtClean="0"/>
              <a:t>Promozione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salute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popolazione</a:t>
            </a:r>
            <a:r>
              <a:rPr lang="en-GB" dirty="0" smtClean="0"/>
              <a:t> </a:t>
            </a:r>
            <a:r>
              <a:rPr lang="en-GB" dirty="0" err="1" smtClean="0"/>
              <a:t>immigrata</a:t>
            </a:r>
            <a:r>
              <a:rPr lang="en-GB" dirty="0" smtClean="0"/>
              <a:t> in Italia”.</a:t>
            </a:r>
          </a:p>
          <a:p>
            <a:r>
              <a:rPr lang="en-GB" dirty="0" err="1" smtClean="0"/>
              <a:t>Protocollo</a:t>
            </a:r>
            <a:r>
              <a:rPr lang="en-GB" dirty="0" smtClean="0"/>
              <a:t> </a:t>
            </a:r>
            <a:r>
              <a:rPr lang="en-GB" dirty="0" err="1" smtClean="0"/>
              <a:t>operativo</a:t>
            </a:r>
            <a:r>
              <a:rPr lang="en-GB" dirty="0" smtClean="0"/>
              <a:t> per la </a:t>
            </a:r>
            <a:r>
              <a:rPr lang="en-GB" dirty="0" err="1" smtClean="0"/>
              <a:t>sorveglianza</a:t>
            </a:r>
            <a:r>
              <a:rPr lang="en-GB" dirty="0" smtClean="0"/>
              <a:t> sindromica e la </a:t>
            </a:r>
            <a:r>
              <a:rPr lang="en-GB" dirty="0" err="1" smtClean="0"/>
              <a:t>profilassi</a:t>
            </a:r>
            <a:r>
              <a:rPr lang="en-GB" dirty="0" smtClean="0"/>
              <a:t> </a:t>
            </a:r>
            <a:r>
              <a:rPr lang="en-GB" dirty="0" err="1" smtClean="0"/>
              <a:t>immunitaria</a:t>
            </a:r>
            <a:r>
              <a:rPr lang="en-GB" dirty="0" smtClean="0"/>
              <a:t> in </a:t>
            </a:r>
            <a:r>
              <a:rPr lang="en-GB" dirty="0" err="1" smtClean="0"/>
              <a:t>relazione</a:t>
            </a:r>
            <a:r>
              <a:rPr lang="en-GB" dirty="0" smtClean="0"/>
              <a:t> </a:t>
            </a:r>
            <a:r>
              <a:rPr lang="en-GB" dirty="0" err="1" smtClean="0"/>
              <a:t>all’emergenza</a:t>
            </a:r>
            <a:r>
              <a:rPr lang="en-GB" dirty="0" smtClean="0"/>
              <a:t> </a:t>
            </a:r>
            <a:r>
              <a:rPr lang="en-GB" dirty="0" err="1" smtClean="0"/>
              <a:t>immigrati</a:t>
            </a:r>
            <a:r>
              <a:rPr lang="en-GB" dirty="0" smtClean="0"/>
              <a:t> </a:t>
            </a:r>
            <a:r>
              <a:rPr lang="en-GB" dirty="0" err="1" smtClean="0"/>
              <a:t>dall’africa</a:t>
            </a:r>
            <a:r>
              <a:rPr lang="en-GB" dirty="0" smtClean="0"/>
              <a:t> </a:t>
            </a:r>
            <a:r>
              <a:rPr lang="en-GB" dirty="0" err="1" smtClean="0"/>
              <a:t>settentrionale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Iniziative</a:t>
            </a:r>
            <a:r>
              <a:rPr lang="en-GB" dirty="0" smtClean="0"/>
              <a:t> </a:t>
            </a:r>
            <a:r>
              <a:rPr lang="en-GB" dirty="0" err="1" smtClean="0"/>
              <a:t>locali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72" name="Rettangolo 171"/>
          <p:cNvSpPr/>
          <p:nvPr/>
        </p:nvSpPr>
        <p:spPr>
          <a:xfrm>
            <a:off x="1043608" y="1412776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 smtClean="0"/>
              <a:t>Sono</a:t>
            </a:r>
            <a:r>
              <a:rPr lang="en-GB" sz="2800" dirty="0" smtClean="0"/>
              <a:t> state </a:t>
            </a:r>
            <a:r>
              <a:rPr lang="en-GB" sz="2800" dirty="0" err="1" smtClean="0"/>
              <a:t>raccolte</a:t>
            </a:r>
            <a:r>
              <a:rPr lang="en-GB" sz="2800" dirty="0" smtClean="0"/>
              <a:t> 21 </a:t>
            </a:r>
            <a:r>
              <a:rPr lang="en-GB" sz="2800" dirty="0" err="1" smtClean="0"/>
              <a:t>iniziative</a:t>
            </a:r>
            <a:r>
              <a:rPr lang="en-GB" sz="2800" dirty="0" smtClean="0"/>
              <a:t>.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1403648" y="2536360"/>
            <a:ext cx="6917711" cy="3717341"/>
            <a:chOff x="1403648" y="2536360"/>
            <a:chExt cx="6917711" cy="3717341"/>
          </a:xfrm>
        </p:grpSpPr>
        <p:grpSp>
          <p:nvGrpSpPr>
            <p:cNvPr id="29" name="Gruppo 28"/>
            <p:cNvGrpSpPr/>
            <p:nvPr/>
          </p:nvGrpSpPr>
          <p:grpSpPr>
            <a:xfrm>
              <a:off x="2195736" y="5445224"/>
              <a:ext cx="5879335" cy="808477"/>
              <a:chOff x="4786313" y="1928818"/>
              <a:chExt cx="7171559" cy="1041453"/>
            </a:xfrm>
          </p:grpSpPr>
          <p:sp>
            <p:nvSpPr>
              <p:cNvPr id="30" name="Rectangle 47"/>
              <p:cNvSpPr>
                <a:spLocks noChangeArrowheads="1"/>
              </p:cNvSpPr>
              <p:nvPr/>
            </p:nvSpPr>
            <p:spPr bwMode="auto">
              <a:xfrm>
                <a:off x="4786313" y="1995042"/>
                <a:ext cx="208739" cy="1978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1050"/>
              </a:p>
            </p:txBody>
          </p:sp>
          <p:sp>
            <p:nvSpPr>
              <p:cNvPr id="31" name="Rectangle 48"/>
              <p:cNvSpPr>
                <a:spLocks noChangeArrowheads="1"/>
              </p:cNvSpPr>
              <p:nvPr/>
            </p:nvSpPr>
            <p:spPr bwMode="auto">
              <a:xfrm>
                <a:off x="4786313" y="2323541"/>
                <a:ext cx="197669" cy="1978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1050"/>
              </a:p>
            </p:txBody>
          </p:sp>
          <p:sp>
            <p:nvSpPr>
              <p:cNvPr id="32" name="Text Box 50"/>
              <p:cNvSpPr txBox="1">
                <a:spLocks noChangeArrowheads="1"/>
              </p:cNvSpPr>
              <p:nvPr/>
            </p:nvSpPr>
            <p:spPr bwMode="auto">
              <a:xfrm>
                <a:off x="5006913" y="1995044"/>
                <a:ext cx="225333" cy="327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 sz="1050"/>
              </a:p>
            </p:txBody>
          </p:sp>
          <p:sp>
            <p:nvSpPr>
              <p:cNvPr id="33" name="Text Box 52"/>
              <p:cNvSpPr txBox="1">
                <a:spLocks noChangeArrowheads="1"/>
              </p:cNvSpPr>
              <p:nvPr/>
            </p:nvSpPr>
            <p:spPr bwMode="auto">
              <a:xfrm>
                <a:off x="5049818" y="1928818"/>
                <a:ext cx="4766856" cy="356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200" dirty="0">
                    <a:latin typeface="Calibri" pitchFamily="34" charset="0"/>
                  </a:rPr>
                  <a:t> </a:t>
                </a:r>
                <a:r>
                  <a:rPr lang="en-US" sz="1200" dirty="0" smtClean="0">
                    <a:latin typeface="Calibri" pitchFamily="34" charset="0"/>
                  </a:rPr>
                  <a:t>1. </a:t>
                </a:r>
                <a:r>
                  <a:rPr lang="en-GB" sz="1200" dirty="0" err="1" smtClean="0"/>
                  <a:t>Attività</a:t>
                </a:r>
                <a:r>
                  <a:rPr lang="en-GB" sz="1200" dirty="0" smtClean="0"/>
                  <a:t> per </a:t>
                </a:r>
                <a:r>
                  <a:rPr lang="en-GB" sz="1200" dirty="0" err="1" smtClean="0"/>
                  <a:t>mgliorare</a:t>
                </a:r>
                <a:r>
                  <a:rPr lang="en-GB" sz="1200" dirty="0" smtClean="0"/>
                  <a:t> </a:t>
                </a:r>
                <a:r>
                  <a:rPr lang="en-GB" sz="1200" dirty="0" err="1" smtClean="0"/>
                  <a:t>l’accesso</a:t>
                </a:r>
                <a:r>
                  <a:rPr lang="en-GB" sz="1200" dirty="0" smtClean="0"/>
                  <a:t> a </a:t>
                </a:r>
                <a:r>
                  <a:rPr lang="en-GB" sz="1200" dirty="0" err="1" smtClean="0"/>
                  <a:t>servizi</a:t>
                </a:r>
                <a:r>
                  <a:rPr lang="en-GB" sz="1200" dirty="0" smtClean="0"/>
                  <a:t> </a:t>
                </a:r>
                <a:r>
                  <a:rPr lang="en-GB" sz="1200" dirty="0" err="1" smtClean="0"/>
                  <a:t>pubblici</a:t>
                </a:r>
                <a:r>
                  <a:rPr lang="en-GB" sz="1200" dirty="0" smtClean="0"/>
                  <a:t> </a:t>
                </a:r>
                <a:r>
                  <a:rPr lang="en-GB" sz="1200" dirty="0" err="1" smtClean="0"/>
                  <a:t>esistenti</a:t>
                </a:r>
                <a:endParaRPr lang="en-GB" sz="1200" dirty="0" smtClean="0"/>
              </a:p>
            </p:txBody>
          </p:sp>
          <p:sp>
            <p:nvSpPr>
              <p:cNvPr id="34" name="Text Box 53"/>
              <p:cNvSpPr txBox="1">
                <a:spLocks noChangeArrowheads="1"/>
              </p:cNvSpPr>
              <p:nvPr/>
            </p:nvSpPr>
            <p:spPr bwMode="auto">
              <a:xfrm>
                <a:off x="5068565" y="2258198"/>
                <a:ext cx="3494641" cy="356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200" dirty="0" smtClean="0">
                    <a:latin typeface="Calibri" pitchFamily="34" charset="0"/>
                  </a:rPr>
                  <a:t>2. </a:t>
                </a:r>
                <a:r>
                  <a:rPr lang="en-GB" sz="1200" dirty="0" err="1" smtClean="0"/>
                  <a:t>Azioni</a:t>
                </a:r>
                <a:r>
                  <a:rPr lang="en-GB" sz="1200" dirty="0" smtClean="0"/>
                  <a:t> ad hoc per </a:t>
                </a:r>
                <a:r>
                  <a:rPr lang="en-GB" sz="1200" dirty="0" err="1" smtClean="0"/>
                  <a:t>popolazioni</a:t>
                </a:r>
                <a:r>
                  <a:rPr lang="en-GB" sz="1200" dirty="0" smtClean="0"/>
                  <a:t> </a:t>
                </a:r>
                <a:r>
                  <a:rPr lang="en-GB" sz="1200" dirty="0" err="1" smtClean="0"/>
                  <a:t>vulnerabili</a:t>
                </a:r>
                <a:endParaRPr lang="en-GB" sz="1200" dirty="0" smtClean="0"/>
              </a:p>
            </p:txBody>
          </p:sp>
          <p:sp>
            <p:nvSpPr>
              <p:cNvPr id="35" name="Rectangle 47"/>
              <p:cNvSpPr>
                <a:spLocks noChangeArrowheads="1"/>
              </p:cNvSpPr>
              <p:nvPr/>
            </p:nvSpPr>
            <p:spPr bwMode="auto">
              <a:xfrm>
                <a:off x="4786314" y="2643182"/>
                <a:ext cx="208739" cy="1978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1050"/>
              </a:p>
            </p:txBody>
          </p:sp>
          <p:sp>
            <p:nvSpPr>
              <p:cNvPr id="36" name="Text Box 50"/>
              <p:cNvSpPr txBox="1">
                <a:spLocks noChangeArrowheads="1"/>
              </p:cNvSpPr>
              <p:nvPr/>
            </p:nvSpPr>
            <p:spPr bwMode="auto">
              <a:xfrm>
                <a:off x="5006913" y="2643185"/>
                <a:ext cx="225333" cy="327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 sz="1050"/>
              </a:p>
            </p:txBody>
          </p:sp>
          <p:sp>
            <p:nvSpPr>
              <p:cNvPr id="37" name="Text Box 52"/>
              <p:cNvSpPr txBox="1">
                <a:spLocks noChangeArrowheads="1"/>
              </p:cNvSpPr>
              <p:nvPr/>
            </p:nvSpPr>
            <p:spPr bwMode="auto">
              <a:xfrm>
                <a:off x="5072065" y="2571747"/>
                <a:ext cx="6885807" cy="356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200" dirty="0" smtClean="0">
                    <a:latin typeface="Calibri" pitchFamily="34" charset="0"/>
                  </a:rPr>
                  <a:t>3. </a:t>
                </a:r>
                <a:r>
                  <a:rPr lang="en-GB" sz="1200" dirty="0" err="1" smtClean="0"/>
                  <a:t>Attività</a:t>
                </a:r>
                <a:r>
                  <a:rPr lang="en-GB" sz="1200" dirty="0" smtClean="0"/>
                  <a:t> </a:t>
                </a:r>
                <a:r>
                  <a:rPr lang="en-GB" sz="1200" dirty="0" err="1" smtClean="0"/>
                  <a:t>complementari</a:t>
                </a:r>
                <a:r>
                  <a:rPr lang="en-GB" sz="1200" dirty="0" smtClean="0"/>
                  <a:t> per fare </a:t>
                </a:r>
                <a:r>
                  <a:rPr lang="en-GB" sz="1200" dirty="0" err="1" smtClean="0"/>
                  <a:t>da</a:t>
                </a:r>
                <a:r>
                  <a:rPr lang="en-GB" sz="1200" dirty="0" smtClean="0"/>
                  <a:t> </a:t>
                </a:r>
                <a:r>
                  <a:rPr lang="en-GB" sz="1200" dirty="0" err="1" smtClean="0"/>
                  <a:t>ponte</a:t>
                </a:r>
                <a:r>
                  <a:rPr lang="en-GB" sz="1200" dirty="0" smtClean="0"/>
                  <a:t> e </a:t>
                </a:r>
                <a:r>
                  <a:rPr lang="en-GB" sz="1200" dirty="0" err="1" smtClean="0"/>
                  <a:t>favorire</a:t>
                </a:r>
                <a:r>
                  <a:rPr lang="en-GB" sz="1200" dirty="0" smtClean="0"/>
                  <a:t> </a:t>
                </a:r>
                <a:r>
                  <a:rPr lang="en-GB" sz="1200" dirty="0" err="1" smtClean="0"/>
                  <a:t>l’accesso</a:t>
                </a:r>
                <a:r>
                  <a:rPr lang="en-GB" sz="1200" dirty="0" smtClean="0"/>
                  <a:t> a </a:t>
                </a:r>
                <a:r>
                  <a:rPr lang="en-GB" sz="1200" dirty="0" err="1" smtClean="0"/>
                  <a:t>servizi</a:t>
                </a:r>
                <a:r>
                  <a:rPr lang="en-GB" sz="1200" dirty="0" smtClean="0"/>
                  <a:t> </a:t>
                </a:r>
                <a:r>
                  <a:rPr lang="en-GB" sz="1200" dirty="0" err="1" smtClean="0"/>
                  <a:t>publici</a:t>
                </a:r>
                <a:r>
                  <a:rPr lang="en-GB" sz="1200" dirty="0" smtClean="0"/>
                  <a:t> </a:t>
                </a:r>
                <a:r>
                  <a:rPr lang="en-GB" sz="1200" dirty="0" err="1" smtClean="0"/>
                  <a:t>esistenti</a:t>
                </a:r>
                <a:endParaRPr lang="en-GB" sz="1200" dirty="0" smtClean="0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2536360"/>
              <a:ext cx="1800200" cy="233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2536360"/>
              <a:ext cx="1805143" cy="233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2564904"/>
              <a:ext cx="1805143" cy="233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</a:rPr>
              <a:t>1. </a:t>
            </a:r>
            <a:r>
              <a:rPr lang="en-GB" sz="2800" dirty="0" err="1" smtClean="0"/>
              <a:t>Attività</a:t>
            </a:r>
            <a:r>
              <a:rPr lang="en-GB" sz="2800" dirty="0" smtClean="0"/>
              <a:t> per </a:t>
            </a:r>
            <a:r>
              <a:rPr lang="en-GB" sz="2800" dirty="0" err="1" smtClean="0"/>
              <a:t>migliorare</a:t>
            </a:r>
            <a:r>
              <a:rPr lang="en-GB" sz="2800" dirty="0" smtClean="0"/>
              <a:t> </a:t>
            </a:r>
            <a:r>
              <a:rPr lang="en-GB" sz="2800" dirty="0" err="1" smtClean="0"/>
              <a:t>l’accesso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800" dirty="0" smtClean="0"/>
              <a:t>a </a:t>
            </a:r>
            <a:r>
              <a:rPr lang="en-GB" sz="2800" dirty="0" err="1" smtClean="0"/>
              <a:t>servizi</a:t>
            </a:r>
            <a:r>
              <a:rPr lang="en-GB" sz="2800" dirty="0" smtClean="0"/>
              <a:t> </a:t>
            </a:r>
            <a:r>
              <a:rPr lang="en-GB" sz="2800" dirty="0" err="1" smtClean="0"/>
              <a:t>pubblici</a:t>
            </a:r>
            <a:r>
              <a:rPr lang="en-GB" sz="2800" dirty="0" smtClean="0"/>
              <a:t> </a:t>
            </a:r>
            <a:r>
              <a:rPr lang="en-GB" sz="2800" dirty="0" err="1" smtClean="0"/>
              <a:t>esistenti</a:t>
            </a:r>
            <a:endParaRPr lang="en-GB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7811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12 </a:t>
            </a:r>
            <a:r>
              <a:rPr lang="en-GB" dirty="0" err="1" smtClean="0"/>
              <a:t>iniziative</a:t>
            </a:r>
            <a:endParaRPr lang="en-GB" dirty="0" smtClean="0"/>
          </a:p>
          <a:p>
            <a:r>
              <a:rPr lang="en-GB" dirty="0" smtClean="0"/>
              <a:t>83% </a:t>
            </a:r>
            <a:r>
              <a:rPr lang="en-GB" dirty="0" err="1" smtClean="0"/>
              <a:t>all’interno</a:t>
            </a:r>
            <a:r>
              <a:rPr lang="en-GB" dirty="0" smtClean="0"/>
              <a:t> di ASL </a:t>
            </a:r>
          </a:p>
          <a:p>
            <a:r>
              <a:rPr lang="en-GB" dirty="0" smtClean="0"/>
              <a:t>3 </a:t>
            </a:r>
            <a:r>
              <a:rPr lang="en-GB" dirty="0" err="1" smtClean="0"/>
              <a:t>focalizzate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</a:t>
            </a:r>
            <a:r>
              <a:rPr lang="en-GB" dirty="0" err="1" smtClean="0"/>
              <a:t>vaccinazione</a:t>
            </a:r>
            <a:r>
              <a:rPr lang="en-GB" dirty="0" smtClean="0"/>
              <a:t>, le </a:t>
            </a:r>
            <a:r>
              <a:rPr lang="en-GB" dirty="0" err="1" smtClean="0"/>
              <a:t>rimanenti</a:t>
            </a:r>
            <a:r>
              <a:rPr lang="en-GB" dirty="0" smtClean="0"/>
              <a:t> con un </a:t>
            </a:r>
            <a:r>
              <a:rPr lang="en-GB" dirty="0" err="1" smtClean="0"/>
              <a:t>approccio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ampio</a:t>
            </a:r>
            <a:r>
              <a:rPr lang="en-GB" dirty="0" smtClean="0"/>
              <a:t> di </a:t>
            </a:r>
            <a:r>
              <a:rPr lang="en-GB" dirty="0" err="1" smtClean="0"/>
              <a:t>accesso</a:t>
            </a:r>
            <a:r>
              <a:rPr lang="en-GB" dirty="0" smtClean="0"/>
              <a:t> alla salute.</a:t>
            </a:r>
          </a:p>
          <a:p>
            <a:r>
              <a:rPr lang="en-GB" dirty="0" err="1" smtClean="0"/>
              <a:t>Tutte</a:t>
            </a:r>
            <a:r>
              <a:rPr lang="en-GB" dirty="0" smtClean="0"/>
              <a:t> </a:t>
            </a:r>
            <a:r>
              <a:rPr lang="en-GB" dirty="0" err="1" smtClean="0"/>
              <a:t>producono</a:t>
            </a:r>
            <a:r>
              <a:rPr lang="en-GB" dirty="0" smtClean="0"/>
              <a:t> </a:t>
            </a:r>
            <a:r>
              <a:rPr lang="en-GB" dirty="0" err="1" smtClean="0"/>
              <a:t>materiale</a:t>
            </a:r>
            <a:r>
              <a:rPr lang="en-GB" dirty="0" smtClean="0"/>
              <a:t> </a:t>
            </a:r>
            <a:r>
              <a:rPr lang="en-GB" dirty="0" err="1" smtClean="0"/>
              <a:t>informativo</a:t>
            </a:r>
            <a:r>
              <a:rPr lang="en-GB" dirty="0" smtClean="0"/>
              <a:t> </a:t>
            </a:r>
            <a:r>
              <a:rPr lang="en-GB" dirty="0" err="1" smtClean="0"/>
              <a:t>tradotto</a:t>
            </a:r>
            <a:r>
              <a:rPr lang="en-GB" dirty="0" smtClean="0"/>
              <a:t> (</a:t>
            </a:r>
            <a:r>
              <a:rPr lang="en-GB" dirty="0" err="1" smtClean="0"/>
              <a:t>fino</a:t>
            </a:r>
            <a:r>
              <a:rPr lang="en-GB" dirty="0" smtClean="0"/>
              <a:t> a 18 </a:t>
            </a:r>
            <a:r>
              <a:rPr lang="en-GB" dirty="0" err="1" smtClean="0"/>
              <a:t>lingue</a:t>
            </a:r>
            <a:r>
              <a:rPr lang="en-GB" dirty="0" smtClean="0"/>
              <a:t>) </a:t>
            </a:r>
          </a:p>
          <a:p>
            <a:r>
              <a:rPr lang="en-GB" dirty="0" smtClean="0"/>
              <a:t>50%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iniziative</a:t>
            </a:r>
            <a:r>
              <a:rPr lang="en-GB" dirty="0" smtClean="0"/>
              <a:t> </a:t>
            </a:r>
            <a:r>
              <a:rPr lang="en-GB" dirty="0" err="1" smtClean="0"/>
              <a:t>prevedono</a:t>
            </a:r>
            <a:r>
              <a:rPr lang="en-GB" dirty="0" smtClean="0"/>
              <a:t> </a:t>
            </a:r>
            <a:r>
              <a:rPr lang="en-GB" dirty="0" err="1" smtClean="0"/>
              <a:t>servizi</a:t>
            </a:r>
            <a:r>
              <a:rPr lang="en-GB" dirty="0" smtClean="0"/>
              <a:t> di </a:t>
            </a:r>
            <a:r>
              <a:rPr lang="en-GB" dirty="0" err="1" smtClean="0"/>
              <a:t>mediazione</a:t>
            </a:r>
            <a:r>
              <a:rPr lang="en-GB" dirty="0" smtClean="0"/>
              <a:t> </a:t>
            </a:r>
            <a:r>
              <a:rPr lang="en-GB" dirty="0" err="1" smtClean="0"/>
              <a:t>culturale</a:t>
            </a:r>
            <a:r>
              <a:rPr lang="en-GB" dirty="0" smtClean="0"/>
              <a:t> e </a:t>
            </a:r>
            <a:r>
              <a:rPr lang="en-GB" dirty="0" err="1" smtClean="0"/>
              <a:t>linguistica</a:t>
            </a:r>
            <a:endParaRPr lang="en-GB" dirty="0" smtClean="0"/>
          </a:p>
          <a:p>
            <a:r>
              <a:rPr lang="en-GB" dirty="0" smtClean="0"/>
              <a:t>58% </a:t>
            </a:r>
            <a:r>
              <a:rPr lang="en-GB" dirty="0" err="1" smtClean="0"/>
              <a:t>comprendono</a:t>
            </a:r>
            <a:r>
              <a:rPr lang="en-GB" dirty="0" smtClean="0"/>
              <a:t> </a:t>
            </a:r>
            <a:r>
              <a:rPr lang="en-GB" dirty="0" err="1" smtClean="0"/>
              <a:t>programmi</a:t>
            </a:r>
            <a:r>
              <a:rPr lang="en-GB" dirty="0" smtClean="0"/>
              <a:t> di </a:t>
            </a:r>
            <a:r>
              <a:rPr lang="en-GB" dirty="0" err="1" smtClean="0"/>
              <a:t>formazione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it-IT" sz="2800" dirty="0" smtClean="0"/>
              <a:t>2. </a:t>
            </a:r>
            <a:r>
              <a:rPr lang="en-GB" sz="2800" dirty="0" err="1" smtClean="0"/>
              <a:t>Azioni</a:t>
            </a:r>
            <a:r>
              <a:rPr lang="en-GB" sz="2800" dirty="0" smtClean="0"/>
              <a:t> ad hoc per </a:t>
            </a:r>
            <a:r>
              <a:rPr lang="en-GB" sz="2800" dirty="0" err="1" smtClean="0"/>
              <a:t>popolazioni</a:t>
            </a:r>
            <a:r>
              <a:rPr lang="en-GB" sz="2800" dirty="0" smtClean="0"/>
              <a:t> </a:t>
            </a:r>
            <a:r>
              <a:rPr lang="en-GB" sz="2800" dirty="0" err="1" smtClean="0"/>
              <a:t>vulnerabili</a:t>
            </a:r>
            <a:endParaRPr lang="en-GB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187624" y="1600200"/>
            <a:ext cx="7499176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noProof="0" dirty="0" smtClean="0"/>
              <a:t>4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iniziative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temporanee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campagne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vaccinali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prodotto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informativo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err="1" smtClean="0"/>
              <a:t>Tutte</a:t>
            </a:r>
            <a:r>
              <a:rPr lang="en-GB" sz="3200" dirty="0" smtClean="0"/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prevedevano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mediazione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culturale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linguistica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ha </a:t>
            </a:r>
            <a:r>
              <a:rPr lang="en-GB" sz="3200" dirty="0" err="1" smtClean="0"/>
              <a:t>condotto</a:t>
            </a:r>
            <a:r>
              <a:rPr lang="en-GB" sz="3200" dirty="0" smtClean="0"/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formazione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>
                <a:latin typeface="Calibri" pitchFamily="34" charset="0"/>
              </a:rPr>
              <a:t>3. </a:t>
            </a:r>
            <a:r>
              <a:rPr lang="en-GB" sz="2800" dirty="0" err="1" smtClean="0"/>
              <a:t>Attività</a:t>
            </a:r>
            <a:r>
              <a:rPr lang="en-GB" sz="2800" dirty="0" smtClean="0"/>
              <a:t> </a:t>
            </a:r>
            <a:r>
              <a:rPr lang="en-GB" sz="2800" dirty="0" err="1" smtClean="0"/>
              <a:t>complementari</a:t>
            </a:r>
            <a:r>
              <a:rPr lang="en-GB" sz="2800" dirty="0" smtClean="0"/>
              <a:t> per fare </a:t>
            </a:r>
            <a:r>
              <a:rPr lang="en-GB" sz="2800" dirty="0" err="1" smtClean="0"/>
              <a:t>da</a:t>
            </a:r>
            <a:r>
              <a:rPr lang="en-GB" sz="2800" dirty="0" smtClean="0"/>
              <a:t> </a:t>
            </a:r>
            <a:r>
              <a:rPr lang="en-GB" sz="2800" dirty="0" err="1" smtClean="0"/>
              <a:t>ponte</a:t>
            </a:r>
            <a:r>
              <a:rPr lang="en-GB" sz="2800" dirty="0" smtClean="0"/>
              <a:t> e </a:t>
            </a:r>
            <a:r>
              <a:rPr lang="en-GB" sz="2800" dirty="0" err="1" smtClean="0"/>
              <a:t>favorire</a:t>
            </a:r>
            <a:r>
              <a:rPr lang="en-GB" sz="2800" dirty="0" smtClean="0"/>
              <a:t> </a:t>
            </a:r>
            <a:r>
              <a:rPr lang="en-GB" sz="2800" dirty="0" err="1" smtClean="0"/>
              <a:t>l’accesso</a:t>
            </a:r>
            <a:r>
              <a:rPr lang="en-GB" sz="2800" dirty="0" smtClean="0"/>
              <a:t> a </a:t>
            </a:r>
            <a:r>
              <a:rPr lang="en-GB" sz="2800" dirty="0" err="1" smtClean="0"/>
              <a:t>servizi</a:t>
            </a:r>
            <a:r>
              <a:rPr lang="en-GB" sz="2800" dirty="0" smtClean="0"/>
              <a:t> </a:t>
            </a:r>
            <a:r>
              <a:rPr lang="en-GB" sz="2800" dirty="0" err="1" smtClean="0"/>
              <a:t>publici</a:t>
            </a:r>
            <a:r>
              <a:rPr lang="en-GB" sz="2800" dirty="0" smtClean="0"/>
              <a:t> </a:t>
            </a:r>
            <a:r>
              <a:rPr lang="en-GB" sz="2800" dirty="0" err="1" smtClean="0"/>
              <a:t>esistenti</a:t>
            </a:r>
            <a:endParaRPr lang="en-GB" sz="280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52578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GB" dirty="0" smtClean="0"/>
              <a:t>5 </a:t>
            </a:r>
            <a:r>
              <a:rPr lang="en-GB" dirty="0" err="1" smtClean="0"/>
              <a:t>iniziative</a:t>
            </a:r>
            <a:endParaRPr lang="en-GB" dirty="0" smtClean="0"/>
          </a:p>
          <a:p>
            <a:pPr lvl="0">
              <a:defRPr/>
            </a:pPr>
            <a:r>
              <a:rPr lang="en-GB" dirty="0" smtClean="0"/>
              <a:t>2 </a:t>
            </a:r>
            <a:r>
              <a:rPr lang="en-GB" dirty="0" err="1" smtClean="0"/>
              <a:t>all’interno</a:t>
            </a:r>
            <a:r>
              <a:rPr lang="en-GB" dirty="0" smtClean="0"/>
              <a:t> di ASL, 3 </a:t>
            </a:r>
            <a:r>
              <a:rPr lang="en-GB" dirty="0" err="1" smtClean="0"/>
              <a:t>frutto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collaborazioni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attori</a:t>
            </a:r>
            <a:r>
              <a:rPr lang="en-GB" dirty="0" smtClean="0"/>
              <a:t> </a:t>
            </a:r>
            <a:r>
              <a:rPr lang="en-GB" dirty="0" err="1" smtClean="0"/>
              <a:t>pubblici</a:t>
            </a:r>
            <a:r>
              <a:rPr lang="en-GB" dirty="0" smtClean="0"/>
              <a:t> o </a:t>
            </a:r>
            <a:r>
              <a:rPr lang="en-GB" dirty="0" err="1" smtClean="0"/>
              <a:t>privati</a:t>
            </a:r>
            <a:r>
              <a:rPr lang="en-GB" dirty="0" smtClean="0"/>
              <a:t> (CARITAS e Croce </a:t>
            </a:r>
            <a:r>
              <a:rPr lang="en-GB" dirty="0" err="1" smtClean="0"/>
              <a:t>Rossa</a:t>
            </a:r>
            <a:r>
              <a:rPr lang="en-GB" dirty="0" smtClean="0"/>
              <a:t> Italiana)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SSN</a:t>
            </a:r>
          </a:p>
          <a:p>
            <a:pPr lvl="0">
              <a:defRPr/>
            </a:pPr>
            <a:r>
              <a:rPr lang="en-GB" dirty="0" smtClean="0"/>
              <a:t>2 </a:t>
            </a:r>
            <a:r>
              <a:rPr lang="en-GB" dirty="0" err="1" smtClean="0"/>
              <a:t>temporanee</a:t>
            </a:r>
            <a:r>
              <a:rPr lang="en-GB" dirty="0" smtClean="0"/>
              <a:t> (</a:t>
            </a:r>
            <a:r>
              <a:rPr lang="en-GB" dirty="0" err="1" smtClean="0"/>
              <a:t>Progetti</a:t>
            </a:r>
            <a:r>
              <a:rPr lang="en-GB" dirty="0" smtClean="0"/>
              <a:t>)</a:t>
            </a:r>
          </a:p>
          <a:p>
            <a:pPr lvl="0">
              <a:defRPr/>
            </a:pPr>
            <a:r>
              <a:rPr lang="en-GB" dirty="0" err="1" smtClean="0"/>
              <a:t>Tutte</a:t>
            </a:r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prodotto</a:t>
            </a:r>
            <a:r>
              <a:rPr lang="en-GB" dirty="0" smtClean="0"/>
              <a:t> </a:t>
            </a:r>
            <a:r>
              <a:rPr lang="en-GB" dirty="0" err="1" smtClean="0"/>
              <a:t>materiale</a:t>
            </a:r>
            <a:r>
              <a:rPr lang="en-GB" dirty="0" smtClean="0"/>
              <a:t> </a:t>
            </a:r>
            <a:r>
              <a:rPr lang="en-GB" dirty="0" err="1" smtClean="0"/>
              <a:t>informativo</a:t>
            </a:r>
            <a:endParaRPr lang="en-GB" dirty="0" smtClean="0"/>
          </a:p>
          <a:p>
            <a:pPr lvl="0">
              <a:defRPr/>
            </a:pPr>
            <a:r>
              <a:rPr lang="en-GB" dirty="0" smtClean="0"/>
              <a:t>4 </a:t>
            </a:r>
            <a:r>
              <a:rPr lang="en-GB" dirty="0" err="1" smtClean="0"/>
              <a:t>riferivano</a:t>
            </a:r>
            <a:r>
              <a:rPr lang="en-GB" dirty="0" smtClean="0"/>
              <a:t> </a:t>
            </a:r>
            <a:r>
              <a:rPr lang="en-GB" dirty="0" err="1" smtClean="0"/>
              <a:t>servizi</a:t>
            </a:r>
            <a:r>
              <a:rPr lang="en-GB" dirty="0" smtClean="0"/>
              <a:t> di </a:t>
            </a:r>
            <a:r>
              <a:rPr lang="en-GB" dirty="0" err="1" smtClean="0"/>
              <a:t>mediazione</a:t>
            </a:r>
            <a:r>
              <a:rPr lang="en-GB" dirty="0" smtClean="0"/>
              <a:t> </a:t>
            </a:r>
            <a:r>
              <a:rPr lang="en-GB" dirty="0" err="1" smtClean="0"/>
              <a:t>culturale</a:t>
            </a:r>
            <a:r>
              <a:rPr lang="en-GB" dirty="0" smtClean="0"/>
              <a:t> e </a:t>
            </a:r>
            <a:r>
              <a:rPr lang="en-GB" dirty="0" err="1" smtClean="0"/>
              <a:t>linguistica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1 ha </a:t>
            </a:r>
            <a:r>
              <a:rPr lang="en-GB" dirty="0" err="1" smtClean="0"/>
              <a:t>condotto</a:t>
            </a:r>
            <a:r>
              <a:rPr lang="en-GB" dirty="0" smtClean="0"/>
              <a:t> </a:t>
            </a:r>
            <a:r>
              <a:rPr lang="en-GB" dirty="0" err="1" smtClean="0"/>
              <a:t>programmi</a:t>
            </a:r>
            <a:r>
              <a:rPr lang="en-GB" dirty="0" smtClean="0"/>
              <a:t> di </a:t>
            </a:r>
            <a:r>
              <a:rPr lang="en-GB" dirty="0" err="1" smtClean="0"/>
              <a:t>formazione</a:t>
            </a:r>
            <a:endParaRPr lang="en-GB" dirty="0" smtClean="0"/>
          </a:p>
          <a:p>
            <a:pPr lvl="0">
              <a:defRPr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25760"/>
            <a:ext cx="7920880" cy="1143000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 err="1" smtClean="0"/>
              <a:t>sintesi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25</a:t>
            </a:fld>
            <a:endParaRPr lang="it-IT" dirty="0"/>
          </a:p>
        </p:txBody>
      </p:sp>
      <p:grpSp>
        <p:nvGrpSpPr>
          <p:cNvPr id="32" name="Gruppo 31"/>
          <p:cNvGrpSpPr/>
          <p:nvPr/>
        </p:nvGrpSpPr>
        <p:grpSpPr>
          <a:xfrm>
            <a:off x="1115616" y="1414517"/>
            <a:ext cx="7901100" cy="5254843"/>
            <a:chOff x="1115616" y="1414517"/>
            <a:chExt cx="7901100" cy="5254843"/>
          </a:xfrm>
        </p:grpSpPr>
        <p:sp>
          <p:nvSpPr>
            <p:cNvPr id="44" name="Ovale 43"/>
            <p:cNvSpPr/>
            <p:nvPr/>
          </p:nvSpPr>
          <p:spPr>
            <a:xfrm>
              <a:off x="1187624" y="4725144"/>
              <a:ext cx="2448272" cy="10801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 smtClean="0"/>
                <a:t>Ospedale</a:t>
              </a:r>
              <a:endParaRPr lang="en-GB" sz="1400" dirty="0"/>
            </a:p>
          </p:txBody>
        </p:sp>
        <p:sp>
          <p:nvSpPr>
            <p:cNvPr id="28" name="Ovale 27"/>
            <p:cNvSpPr/>
            <p:nvPr/>
          </p:nvSpPr>
          <p:spPr>
            <a:xfrm>
              <a:off x="2915816" y="5085184"/>
              <a:ext cx="360040" cy="36004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403648" y="6021288"/>
              <a:ext cx="1512168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Tipo</a:t>
              </a:r>
              <a:r>
                <a:rPr lang="en-GB" dirty="0" smtClean="0"/>
                <a:t> 1</a:t>
              </a:r>
              <a:endParaRPr lang="en-GB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3131840" y="6021288"/>
              <a:ext cx="1512168" cy="64807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Tipo</a:t>
              </a:r>
              <a:r>
                <a:rPr lang="en-GB" dirty="0" smtClean="0"/>
                <a:t> 2</a:t>
              </a:r>
              <a:endParaRPr lang="en-GB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4860032" y="6021288"/>
              <a:ext cx="1512168" cy="64807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Tipo</a:t>
              </a:r>
              <a:r>
                <a:rPr lang="en-GB" dirty="0" smtClean="0"/>
                <a:t> 3</a:t>
              </a:r>
              <a:endParaRPr lang="en-GB" dirty="0"/>
            </a:p>
          </p:txBody>
        </p:sp>
        <p:sp>
          <p:nvSpPr>
            <p:cNvPr id="9" name="Ovale 8"/>
            <p:cNvSpPr/>
            <p:nvPr/>
          </p:nvSpPr>
          <p:spPr>
            <a:xfrm>
              <a:off x="1331640" y="3212976"/>
              <a:ext cx="2448272" cy="10801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/>
            </a:p>
            <a:p>
              <a:pPr algn="ctr"/>
              <a:r>
                <a:rPr lang="en-GB" sz="1400" dirty="0" smtClean="0"/>
                <a:t>Servizio </a:t>
              </a:r>
              <a:r>
                <a:rPr lang="en-GB" sz="1400" dirty="0" err="1" smtClean="0"/>
                <a:t>vaccinale</a:t>
              </a:r>
              <a:endParaRPr lang="en-GB" sz="1400" dirty="0" smtClean="0"/>
            </a:p>
            <a:p>
              <a:pPr algn="ctr"/>
              <a:r>
                <a:rPr lang="en-GB" sz="1400" dirty="0" smtClean="0"/>
                <a:t>ASL/</a:t>
              </a:r>
              <a:r>
                <a:rPr lang="en-GB" sz="1400" dirty="0" err="1" smtClean="0"/>
                <a:t>Ospedale</a:t>
              </a:r>
              <a:endParaRPr lang="en-GB" sz="1400" dirty="0"/>
            </a:p>
          </p:txBody>
        </p:sp>
        <p:sp>
          <p:nvSpPr>
            <p:cNvPr id="10" name="Ovale 9"/>
            <p:cNvSpPr/>
            <p:nvPr/>
          </p:nvSpPr>
          <p:spPr>
            <a:xfrm>
              <a:off x="1763688" y="3356992"/>
              <a:ext cx="432048" cy="28803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e 10"/>
            <p:cNvSpPr/>
            <p:nvPr/>
          </p:nvSpPr>
          <p:spPr>
            <a:xfrm>
              <a:off x="4860032" y="1556792"/>
              <a:ext cx="2304256" cy="1008112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Popolazione</a:t>
              </a:r>
              <a:r>
                <a:rPr lang="en-GB" dirty="0" smtClean="0"/>
                <a:t> </a:t>
              </a:r>
              <a:r>
                <a:rPr lang="en-GB" dirty="0" err="1" smtClean="0"/>
                <a:t>migrante</a:t>
              </a:r>
              <a:endParaRPr lang="en-GB" dirty="0"/>
            </a:p>
          </p:txBody>
        </p:sp>
        <p:cxnSp>
          <p:nvCxnSpPr>
            <p:cNvPr id="13" name="Connettore 2 12"/>
            <p:cNvCxnSpPr>
              <a:stCxn id="11" idx="3"/>
              <a:endCxn id="10" idx="7"/>
            </p:cNvCxnSpPr>
            <p:nvPr/>
          </p:nvCxnSpPr>
          <p:spPr>
            <a:xfrm rot="5400000">
              <a:off x="3174023" y="1375712"/>
              <a:ext cx="981903" cy="30650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Forma 14"/>
            <p:cNvCxnSpPr>
              <a:stCxn id="10" idx="0"/>
            </p:cNvCxnSpPr>
            <p:nvPr/>
          </p:nvCxnSpPr>
          <p:spPr>
            <a:xfrm rot="5400000" flipH="1" flipV="1">
              <a:off x="2591780" y="1160748"/>
              <a:ext cx="1584176" cy="2808312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1115616" y="1414517"/>
              <a:ext cx="34639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/>
                <a:t>Disseminazione</a:t>
              </a:r>
              <a:r>
                <a:rPr lang="en-GB" sz="1400" dirty="0" smtClean="0"/>
                <a:t> (info, </a:t>
              </a:r>
              <a:r>
                <a:rPr lang="en-GB" sz="1400" dirty="0" err="1" smtClean="0"/>
                <a:t>materiale</a:t>
              </a:r>
              <a:r>
                <a:rPr lang="en-GB" sz="1400" dirty="0" smtClean="0"/>
                <a:t>, </a:t>
              </a:r>
              <a:r>
                <a:rPr lang="en-GB" sz="1400" dirty="0" err="1" smtClean="0"/>
                <a:t>linee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guida</a:t>
              </a:r>
              <a:r>
                <a:rPr lang="en-GB" sz="1400" dirty="0" smtClean="0"/>
                <a:t>),</a:t>
              </a:r>
            </a:p>
            <a:p>
              <a:r>
                <a:rPr lang="en-GB" sz="1400" dirty="0" err="1" smtClean="0"/>
                <a:t>Passaparola</a:t>
              </a:r>
              <a:endParaRPr lang="en-GB" sz="1400" dirty="0"/>
            </a:p>
          </p:txBody>
        </p:sp>
        <p:sp>
          <p:nvSpPr>
            <p:cNvPr id="17" name="Ovale 16"/>
            <p:cNvSpPr/>
            <p:nvPr/>
          </p:nvSpPr>
          <p:spPr>
            <a:xfrm>
              <a:off x="6588224" y="2132856"/>
              <a:ext cx="194320" cy="19432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e 17"/>
            <p:cNvSpPr/>
            <p:nvPr/>
          </p:nvSpPr>
          <p:spPr>
            <a:xfrm>
              <a:off x="5148064" y="1988840"/>
              <a:ext cx="194320" cy="19432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e 21"/>
            <p:cNvSpPr/>
            <p:nvPr/>
          </p:nvSpPr>
          <p:spPr>
            <a:xfrm>
              <a:off x="5436096" y="4293096"/>
              <a:ext cx="2808312" cy="914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 smtClean="0"/>
                <a:t>Struttura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esterna</a:t>
              </a:r>
              <a:r>
                <a:rPr lang="en-GB" sz="1400" dirty="0" smtClean="0"/>
                <a:t>/ASL</a:t>
              </a:r>
              <a:endParaRPr lang="en-GB" sz="1400" dirty="0"/>
            </a:p>
          </p:txBody>
        </p:sp>
        <p:sp>
          <p:nvSpPr>
            <p:cNvPr id="25" name="Ovale 24"/>
            <p:cNvSpPr/>
            <p:nvPr/>
          </p:nvSpPr>
          <p:spPr>
            <a:xfrm>
              <a:off x="6740624" y="1844824"/>
              <a:ext cx="194320" cy="19432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Forma 28"/>
            <p:cNvCxnSpPr>
              <a:stCxn id="11" idx="4"/>
              <a:endCxn id="9" idx="6"/>
            </p:cNvCxnSpPr>
            <p:nvPr/>
          </p:nvCxnSpPr>
          <p:spPr>
            <a:xfrm rot="5400000">
              <a:off x="4301970" y="2042846"/>
              <a:ext cx="1188132" cy="2232248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>
              <a:stCxn id="11" idx="5"/>
              <a:endCxn id="22" idx="0"/>
            </p:cNvCxnSpPr>
            <p:nvPr/>
          </p:nvCxnSpPr>
          <p:spPr>
            <a:xfrm rot="16200000" flipH="1">
              <a:off x="5895631" y="3348475"/>
              <a:ext cx="1875826" cy="134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Forma 32"/>
            <p:cNvCxnSpPr>
              <a:stCxn id="22" idx="4"/>
              <a:endCxn id="9" idx="5"/>
            </p:cNvCxnSpPr>
            <p:nvPr/>
          </p:nvCxnSpPr>
          <p:spPr>
            <a:xfrm rot="5400000" flipH="1">
              <a:off x="4594522" y="2961766"/>
              <a:ext cx="1072580" cy="3418881"/>
            </a:xfrm>
            <a:prstGeom prst="curvedConnector3">
              <a:avLst>
                <a:gd name="adj1" fmla="val -21313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Ovale 44"/>
            <p:cNvSpPr/>
            <p:nvPr/>
          </p:nvSpPr>
          <p:spPr>
            <a:xfrm>
              <a:off x="3009528" y="5178896"/>
              <a:ext cx="194320" cy="19432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Connettore 7 47"/>
            <p:cNvCxnSpPr>
              <a:stCxn id="22" idx="5"/>
              <a:endCxn id="45" idx="2"/>
            </p:cNvCxnSpPr>
            <p:nvPr/>
          </p:nvCxnSpPr>
          <p:spPr>
            <a:xfrm rot="5400000">
              <a:off x="5320099" y="2763014"/>
              <a:ext cx="202471" cy="4823612"/>
            </a:xfrm>
            <a:prstGeom prst="curvedConnector4">
              <a:avLst>
                <a:gd name="adj1" fmla="val 260892"/>
                <a:gd name="adj2" fmla="val 106300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Connettore 2 51"/>
            <p:cNvCxnSpPr>
              <a:endCxn id="9" idx="4"/>
            </p:cNvCxnSpPr>
            <p:nvPr/>
          </p:nvCxnSpPr>
          <p:spPr>
            <a:xfrm rot="16200000" flipV="1">
              <a:off x="2429762" y="4419110"/>
              <a:ext cx="792088" cy="5400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Ovale 25"/>
            <p:cNvSpPr/>
            <p:nvPr/>
          </p:nvSpPr>
          <p:spPr>
            <a:xfrm>
              <a:off x="6660232" y="6237312"/>
              <a:ext cx="296416" cy="279648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7020272" y="6237312"/>
              <a:ext cx="1996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Popolazione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migrante</a:t>
              </a:r>
              <a:endParaRPr lang="en-GB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Italia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Europa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err="1" smtClean="0"/>
              <a:t>Diritto</a:t>
            </a:r>
            <a:r>
              <a:rPr lang="en-GB" dirty="0" smtClean="0"/>
              <a:t> alla salute per la </a:t>
            </a:r>
            <a:r>
              <a:rPr lang="en-GB" dirty="0" err="1" smtClean="0"/>
              <a:t>popolazione</a:t>
            </a:r>
            <a:r>
              <a:rPr lang="en-GB" dirty="0" smtClean="0"/>
              <a:t> </a:t>
            </a:r>
            <a:r>
              <a:rPr lang="en-GB" dirty="0" err="1" smtClean="0"/>
              <a:t>straniera</a:t>
            </a:r>
            <a:r>
              <a:rPr lang="en-GB" dirty="0" smtClean="0"/>
              <a:t> a </a:t>
            </a:r>
            <a:r>
              <a:rPr lang="en-GB" dirty="0" err="1" smtClean="0"/>
              <a:t>prescindere</a:t>
            </a:r>
            <a:r>
              <a:rPr lang="en-GB" dirty="0" smtClean="0"/>
              <a:t> </a:t>
            </a:r>
            <a:r>
              <a:rPr lang="en-GB" dirty="0" err="1" smtClean="0"/>
              <a:t>dallo</a:t>
            </a:r>
            <a:r>
              <a:rPr lang="en-GB" dirty="0" smtClean="0"/>
              <a:t> status. </a:t>
            </a:r>
          </a:p>
          <a:p>
            <a:pPr>
              <a:lnSpc>
                <a:spcPct val="150000"/>
              </a:lnSpc>
            </a:pPr>
            <a:r>
              <a:rPr lang="en-GB" dirty="0" err="1" smtClean="0"/>
              <a:t>Condizione</a:t>
            </a:r>
            <a:r>
              <a:rPr lang="en-GB" dirty="0" smtClean="0"/>
              <a:t> </a:t>
            </a:r>
            <a:r>
              <a:rPr lang="en-GB" dirty="0" err="1" smtClean="0"/>
              <a:t>peculiare</a:t>
            </a:r>
            <a:r>
              <a:rPr lang="en-GB" dirty="0" smtClean="0"/>
              <a:t> </a:t>
            </a:r>
            <a:r>
              <a:rPr lang="en-GB" dirty="0" err="1" smtClean="0"/>
              <a:t>rispetto</a:t>
            </a:r>
            <a:r>
              <a:rPr lang="en-GB" dirty="0" smtClean="0"/>
              <a:t> a </a:t>
            </a:r>
            <a:r>
              <a:rPr lang="en-GB" dirty="0" err="1" smtClean="0"/>
              <a:t>molti</a:t>
            </a:r>
            <a:r>
              <a:rPr lang="en-GB" dirty="0" smtClean="0"/>
              <a:t> </a:t>
            </a:r>
            <a:r>
              <a:rPr lang="en-GB" dirty="0" err="1" smtClean="0"/>
              <a:t>Paesi</a:t>
            </a:r>
            <a:r>
              <a:rPr lang="en-GB" dirty="0" smtClean="0"/>
              <a:t> </a:t>
            </a:r>
            <a:r>
              <a:rPr lang="en-GB" dirty="0" err="1" smtClean="0"/>
              <a:t>Europei</a:t>
            </a:r>
            <a:r>
              <a:rPr lang="en-GB" dirty="0" smtClean="0"/>
              <a:t> (Progetto PROMOVAX).</a:t>
            </a:r>
          </a:p>
          <a:p>
            <a:pPr>
              <a:lnSpc>
                <a:spcPct val="150000"/>
              </a:lnSpc>
            </a:pPr>
            <a:r>
              <a:rPr lang="en-GB" dirty="0" err="1" smtClean="0"/>
              <a:t>Questo</a:t>
            </a:r>
            <a:r>
              <a:rPr lang="en-GB" dirty="0" smtClean="0"/>
              <a:t> e la forte </a:t>
            </a:r>
            <a:r>
              <a:rPr lang="en-GB" dirty="0" err="1" smtClean="0"/>
              <a:t>autonomia</a:t>
            </a:r>
            <a:r>
              <a:rPr lang="en-GB" dirty="0" smtClean="0"/>
              <a:t> </a:t>
            </a:r>
            <a:r>
              <a:rPr lang="en-GB" dirty="0" err="1" smtClean="0"/>
              <a:t>Regionale</a:t>
            </a:r>
            <a:r>
              <a:rPr lang="en-GB" dirty="0" smtClean="0"/>
              <a:t> </a:t>
            </a:r>
            <a:r>
              <a:rPr lang="en-GB" dirty="0" err="1" smtClean="0"/>
              <a:t>sembra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condizionante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modalità</a:t>
            </a:r>
            <a:r>
              <a:rPr lang="en-GB" dirty="0" smtClean="0"/>
              <a:t> di </a:t>
            </a:r>
            <a:r>
              <a:rPr lang="en-GB" dirty="0" err="1" smtClean="0"/>
              <a:t>sviluppo</a:t>
            </a:r>
            <a:r>
              <a:rPr lang="en-GB" dirty="0" smtClean="0"/>
              <a:t> di </a:t>
            </a:r>
            <a:r>
              <a:rPr lang="en-GB" dirty="0" err="1" smtClean="0"/>
              <a:t>iniziative</a:t>
            </a:r>
            <a:r>
              <a:rPr lang="en-GB" dirty="0" smtClean="0"/>
              <a:t> volte a </a:t>
            </a:r>
            <a:r>
              <a:rPr lang="en-GB" dirty="0" err="1" smtClean="0"/>
              <a:t>migliorare</a:t>
            </a:r>
            <a:r>
              <a:rPr lang="en-GB" dirty="0" smtClean="0"/>
              <a:t> </a:t>
            </a:r>
            <a:r>
              <a:rPr lang="en-GB" dirty="0" err="1" smtClean="0"/>
              <a:t>l’accesso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vaccinazioni</a:t>
            </a: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GB" dirty="0" err="1" smtClean="0"/>
              <a:t>Numerose</a:t>
            </a: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GB" dirty="0" smtClean="0"/>
              <a:t>Integrate con </a:t>
            </a:r>
            <a:r>
              <a:rPr lang="en-GB" dirty="0" err="1" smtClean="0"/>
              <a:t>il</a:t>
            </a:r>
            <a:r>
              <a:rPr lang="en-GB" dirty="0" smtClean="0"/>
              <a:t> SSN</a:t>
            </a:r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C1B1A37-66BA-4BE7-A673-327FB0B58E18}" type="slidenum">
              <a:rPr lang="it-IT" smtClean="0"/>
              <a:pPr/>
              <a:t>26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Italia e </a:t>
            </a:r>
            <a:r>
              <a:rPr lang="en-GB" dirty="0" err="1" smtClean="0"/>
              <a:t>realtà</a:t>
            </a:r>
            <a:r>
              <a:rPr lang="en-GB" dirty="0" smtClean="0"/>
              <a:t> locale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 smtClean="0"/>
              <a:t>Forte </a:t>
            </a:r>
            <a:r>
              <a:rPr lang="en-GB" dirty="0" err="1" smtClean="0"/>
              <a:t>radicazione</a:t>
            </a:r>
            <a:r>
              <a:rPr lang="en-GB" dirty="0" smtClean="0"/>
              <a:t> </a:t>
            </a:r>
            <a:r>
              <a:rPr lang="en-GB" dirty="0" err="1" smtClean="0"/>
              <a:t>territoriale</a:t>
            </a:r>
            <a:r>
              <a:rPr lang="en-GB" dirty="0" smtClean="0"/>
              <a:t> di </a:t>
            </a:r>
            <a:r>
              <a:rPr lang="en-GB" dirty="0" err="1" smtClean="0"/>
              <a:t>iniziative</a:t>
            </a:r>
            <a:r>
              <a:rPr lang="en-GB" dirty="0" smtClean="0"/>
              <a:t> “</a:t>
            </a:r>
            <a:r>
              <a:rPr lang="en-GB" dirty="0" err="1" smtClean="0"/>
              <a:t>grassroot</a:t>
            </a:r>
            <a:r>
              <a:rPr lang="en-GB" dirty="0" smtClean="0"/>
              <a:t>”.</a:t>
            </a:r>
          </a:p>
          <a:p>
            <a:pPr>
              <a:lnSpc>
                <a:spcPct val="170000"/>
              </a:lnSpc>
              <a:buNone/>
            </a:pPr>
            <a:endParaRPr lang="en-GB" dirty="0" smtClean="0"/>
          </a:p>
          <a:p>
            <a:pPr>
              <a:lnSpc>
                <a:spcPct val="170000"/>
              </a:lnSpc>
            </a:pPr>
            <a:r>
              <a:rPr lang="en-GB" dirty="0" err="1" smtClean="0"/>
              <a:t>Rischio</a:t>
            </a:r>
            <a:r>
              <a:rPr lang="en-GB" dirty="0" smtClean="0"/>
              <a:t> di </a:t>
            </a:r>
            <a:r>
              <a:rPr lang="en-GB" dirty="0" err="1" smtClean="0"/>
              <a:t>perdere</a:t>
            </a:r>
            <a:r>
              <a:rPr lang="en-GB" dirty="0" smtClean="0"/>
              <a:t> </a:t>
            </a:r>
            <a:r>
              <a:rPr lang="en-GB" dirty="0" err="1" smtClean="0"/>
              <a:t>l’esperienza</a:t>
            </a:r>
            <a:r>
              <a:rPr lang="en-GB" dirty="0" smtClean="0"/>
              <a:t> </a:t>
            </a:r>
            <a:r>
              <a:rPr lang="en-GB" dirty="0" err="1" smtClean="0"/>
              <a:t>maturata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argomenti</a:t>
            </a:r>
            <a:r>
              <a:rPr lang="en-GB" dirty="0" smtClean="0"/>
              <a:t> </a:t>
            </a:r>
            <a:r>
              <a:rPr lang="en-GB" dirty="0" err="1" smtClean="0"/>
              <a:t>tecnici</a:t>
            </a:r>
            <a:r>
              <a:rPr lang="en-GB" dirty="0" smtClean="0"/>
              <a:t> </a:t>
            </a:r>
            <a:r>
              <a:rPr lang="en-GB" dirty="0" err="1" smtClean="0"/>
              <a:t>specifici</a:t>
            </a:r>
            <a:r>
              <a:rPr lang="en-GB" dirty="0" smtClean="0"/>
              <a:t> </a:t>
            </a:r>
            <a:r>
              <a:rPr lang="en-GB" dirty="0" err="1" smtClean="0"/>
              <a:t>nei</a:t>
            </a:r>
            <a:r>
              <a:rPr lang="en-GB" dirty="0" smtClean="0"/>
              <a:t> </a:t>
            </a:r>
            <a:r>
              <a:rPr lang="en-GB" dirty="0" err="1" smtClean="0"/>
              <a:t>discorsi</a:t>
            </a:r>
            <a:r>
              <a:rPr lang="en-GB" dirty="0" smtClean="0"/>
              <a:t> di policy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generali</a:t>
            </a:r>
            <a:r>
              <a:rPr lang="en-GB" dirty="0" smtClean="0"/>
              <a:t>.</a:t>
            </a:r>
          </a:p>
          <a:p>
            <a:pPr>
              <a:lnSpc>
                <a:spcPct val="170000"/>
              </a:lnSpc>
            </a:pPr>
            <a:endParaRPr lang="en-GB" dirty="0" smtClean="0"/>
          </a:p>
          <a:p>
            <a:pPr>
              <a:lnSpc>
                <a:spcPct val="170000"/>
              </a:lnSpc>
            </a:pPr>
            <a:r>
              <a:rPr lang="en-GB" dirty="0" err="1" smtClean="0"/>
              <a:t>Necessità</a:t>
            </a:r>
            <a:r>
              <a:rPr lang="en-GB" dirty="0" smtClean="0"/>
              <a:t> di </a:t>
            </a:r>
            <a:r>
              <a:rPr lang="en-GB" b="1" dirty="0" err="1" smtClean="0">
                <a:solidFill>
                  <a:srgbClr val="C00000"/>
                </a:solidFill>
              </a:rPr>
              <a:t>scambiare</a:t>
            </a:r>
            <a:r>
              <a:rPr lang="en-GB" dirty="0" smtClean="0"/>
              <a:t> </a:t>
            </a:r>
            <a:r>
              <a:rPr lang="en-GB" dirty="0" err="1" smtClean="0"/>
              <a:t>esperienze</a:t>
            </a:r>
            <a:r>
              <a:rPr lang="en-GB" dirty="0" smtClean="0"/>
              <a:t> e </a:t>
            </a:r>
            <a:r>
              <a:rPr lang="en-GB" dirty="0" err="1" smtClean="0"/>
              <a:t>materiale</a:t>
            </a:r>
            <a:r>
              <a:rPr lang="en-GB" dirty="0" smtClean="0"/>
              <a:t> </a:t>
            </a:r>
            <a:r>
              <a:rPr lang="en-GB" dirty="0" err="1" smtClean="0"/>
              <a:t>sviluppato</a:t>
            </a:r>
            <a:r>
              <a:rPr lang="en-GB" dirty="0" smtClean="0"/>
              <a:t> per </a:t>
            </a:r>
            <a:r>
              <a:rPr lang="en-GB" dirty="0" err="1" smtClean="0"/>
              <a:t>permetterne</a:t>
            </a:r>
            <a:r>
              <a:rPr lang="en-GB" dirty="0" smtClean="0"/>
              <a:t> la </a:t>
            </a:r>
            <a:r>
              <a:rPr lang="en-GB" dirty="0" err="1" smtClean="0"/>
              <a:t>replicazione</a:t>
            </a:r>
            <a:r>
              <a:rPr lang="en-GB" dirty="0" smtClean="0"/>
              <a:t> e </a:t>
            </a:r>
            <a:r>
              <a:rPr lang="en-GB" dirty="0" err="1" smtClean="0"/>
              <a:t>l’uso</a:t>
            </a:r>
            <a:r>
              <a:rPr lang="en-GB" dirty="0" smtClean="0"/>
              <a:t>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Limiti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raccolta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iniziative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600200"/>
            <a:ext cx="770485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err="1" smtClean="0"/>
              <a:t>Necessità</a:t>
            </a:r>
            <a:r>
              <a:rPr lang="en-GB" dirty="0" smtClean="0"/>
              <a:t> di </a:t>
            </a:r>
            <a:r>
              <a:rPr lang="en-GB" dirty="0" err="1" smtClean="0"/>
              <a:t>aumentare</a:t>
            </a:r>
            <a:r>
              <a:rPr lang="en-GB" dirty="0" smtClean="0"/>
              <a:t> la </a:t>
            </a:r>
            <a:r>
              <a:rPr lang="en-GB" dirty="0" err="1" smtClean="0"/>
              <a:t>rappresentatività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err="1" smtClean="0"/>
              <a:t>Affinare</a:t>
            </a:r>
            <a:r>
              <a:rPr lang="en-GB" dirty="0" smtClean="0"/>
              <a:t> con </a:t>
            </a:r>
            <a:r>
              <a:rPr lang="en-GB" dirty="0" err="1" smtClean="0"/>
              <a:t>l’aumento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conoscenza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esperienze</a:t>
            </a:r>
            <a:r>
              <a:rPr lang="en-GB" dirty="0" smtClean="0"/>
              <a:t> maturate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concetto</a:t>
            </a:r>
            <a:r>
              <a:rPr lang="en-GB" dirty="0" smtClean="0"/>
              <a:t> di “</a:t>
            </a:r>
            <a:r>
              <a:rPr lang="en-GB" dirty="0" err="1" smtClean="0"/>
              <a:t>buona</a:t>
            </a:r>
            <a:r>
              <a:rPr lang="en-GB" dirty="0" smtClean="0"/>
              <a:t> </a:t>
            </a:r>
            <a:r>
              <a:rPr lang="en-GB" dirty="0" err="1" smtClean="0"/>
              <a:t>pratica</a:t>
            </a:r>
            <a:r>
              <a:rPr lang="en-GB" dirty="0" smtClean="0"/>
              <a:t>”</a:t>
            </a:r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C1B1A37-66BA-4BE7-A673-327FB0B58E18}" type="slidenum">
              <a:rPr lang="it-IT" smtClean="0"/>
              <a:pPr/>
              <a:t>28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Conclusioni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>
                <a:latin typeface="Calibri"/>
                <a:ea typeface="Times New Roman"/>
                <a:cs typeface="Times New Roman"/>
              </a:rPr>
              <a:t>Visibilità</a:t>
            </a:r>
            <a:r>
              <a:rPr lang="en-GB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latin typeface="Calibri"/>
                <a:ea typeface="Times New Roman"/>
                <a:cs typeface="Times New Roman"/>
              </a:rPr>
              <a:t>delle</a:t>
            </a:r>
            <a:r>
              <a:rPr lang="en-GB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latin typeface="Calibri"/>
                <a:ea typeface="Times New Roman"/>
                <a:cs typeface="Times New Roman"/>
              </a:rPr>
              <a:t>azioni</a:t>
            </a:r>
            <a:r>
              <a:rPr lang="en-GB" sz="2800" dirty="0" smtClean="0">
                <a:latin typeface="Calibri"/>
                <a:ea typeface="Times New Roman"/>
                <a:cs typeface="Times New Roman"/>
              </a:rPr>
              <a:t> volte a </a:t>
            </a:r>
            <a:r>
              <a:rPr lang="en-GB" sz="2800" dirty="0" err="1" smtClean="0">
                <a:latin typeface="Calibri"/>
                <a:ea typeface="Times New Roman"/>
                <a:cs typeface="Times New Roman"/>
              </a:rPr>
              <a:t>migliorare</a:t>
            </a:r>
            <a:r>
              <a:rPr lang="en-GB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latin typeface="Calibri"/>
                <a:ea typeface="Times New Roman"/>
                <a:cs typeface="Times New Roman"/>
              </a:rPr>
              <a:t>l’accesso</a:t>
            </a:r>
            <a:r>
              <a:rPr lang="en-GB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latin typeface="Calibri"/>
                <a:ea typeface="Times New Roman"/>
                <a:cs typeface="Times New Roman"/>
              </a:rPr>
              <a:t>alle</a:t>
            </a:r>
            <a:r>
              <a:rPr lang="en-GB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latin typeface="Calibri"/>
                <a:ea typeface="Times New Roman"/>
                <a:cs typeface="Times New Roman"/>
              </a:rPr>
              <a:t>vaccinazioni</a:t>
            </a:r>
            <a:r>
              <a:rPr lang="en-GB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latin typeface="Calibri"/>
                <a:ea typeface="Times New Roman"/>
                <a:cs typeface="Times New Roman"/>
              </a:rPr>
              <a:t>della</a:t>
            </a:r>
            <a:r>
              <a:rPr lang="en-GB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latin typeface="Calibri"/>
                <a:ea typeface="Times New Roman"/>
                <a:cs typeface="Times New Roman"/>
              </a:rPr>
              <a:t>popolazione</a:t>
            </a:r>
            <a:r>
              <a:rPr lang="en-GB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latin typeface="Calibri"/>
                <a:ea typeface="Times New Roman"/>
                <a:cs typeface="Times New Roman"/>
              </a:rPr>
              <a:t>migrante</a:t>
            </a:r>
            <a:r>
              <a:rPr lang="en-GB" sz="2800" dirty="0" smtClean="0">
                <a:latin typeface="Calibri"/>
                <a:ea typeface="Times New Roman"/>
                <a:cs typeface="Times New Roman"/>
              </a:rPr>
              <a:t>:</a:t>
            </a:r>
          </a:p>
          <a:p>
            <a:pPr>
              <a:buNone/>
            </a:pPr>
            <a:endParaRPr lang="en-GB" sz="2800" dirty="0" smtClean="0">
              <a:latin typeface="Calibri"/>
              <a:ea typeface="Times New Roman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en-GB" sz="2400" b="1" dirty="0" err="1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Internazionale</a:t>
            </a:r>
            <a:r>
              <a:rPr lang="en-GB" sz="24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: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 le </a:t>
            </a:r>
            <a:r>
              <a:rPr lang="en-GB" sz="2400" dirty="0" err="1" smtClean="0">
                <a:latin typeface="Calibri"/>
                <a:ea typeface="Times New Roman"/>
                <a:cs typeface="Times New Roman"/>
              </a:rPr>
              <a:t>iniziative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latin typeface="Calibri"/>
                <a:ea typeface="Times New Roman"/>
                <a:cs typeface="Times New Roman"/>
              </a:rPr>
              <a:t>sono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 state </a:t>
            </a:r>
            <a:r>
              <a:rPr lang="en-GB" sz="2400" dirty="0" err="1" smtClean="0">
                <a:latin typeface="Calibri"/>
                <a:ea typeface="Times New Roman"/>
                <a:cs typeface="Times New Roman"/>
              </a:rPr>
              <a:t>valutate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latin typeface="Calibri"/>
                <a:ea typeface="Times New Roman"/>
                <a:cs typeface="Times New Roman"/>
              </a:rPr>
              <a:t>nell’ambito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 del </a:t>
            </a:r>
            <a:r>
              <a:rPr lang="en-GB" sz="2400" dirty="0" err="1" smtClean="0">
                <a:latin typeface="Calibri"/>
                <a:ea typeface="Times New Roman"/>
                <a:cs typeface="Times New Roman"/>
              </a:rPr>
              <a:t>progetto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latin typeface="Calibri"/>
                <a:ea typeface="Times New Roman"/>
                <a:cs typeface="Times New Roman"/>
              </a:rPr>
              <a:t>europeo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 PROMOVAX e </a:t>
            </a:r>
            <a:r>
              <a:rPr lang="en-GB" sz="2400" dirty="0" err="1" smtClean="0">
                <a:latin typeface="Calibri"/>
                <a:ea typeface="Times New Roman"/>
                <a:cs typeface="Times New Roman"/>
              </a:rPr>
              <a:t>sono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latin typeface="Calibri"/>
                <a:ea typeface="Times New Roman"/>
                <a:cs typeface="Times New Roman"/>
              </a:rPr>
              <a:t>diventate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latin typeface="Calibri"/>
                <a:ea typeface="Times New Roman"/>
                <a:cs typeface="Times New Roman"/>
              </a:rPr>
              <a:t>delle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 best practices </a:t>
            </a:r>
            <a:r>
              <a:rPr lang="en-GB" sz="2400" dirty="0" err="1" smtClean="0">
                <a:latin typeface="Calibri"/>
                <a:ea typeface="Times New Roman"/>
                <a:cs typeface="Times New Roman"/>
              </a:rPr>
              <a:t>europee</a:t>
            </a:r>
            <a:r>
              <a:rPr lang="en-GB" sz="2400" dirty="0" smtClean="0">
                <a:latin typeface="Calibri"/>
                <a:ea typeface="Times New Roman"/>
                <a:cs typeface="Times New Roman"/>
              </a:rPr>
              <a:t>.</a:t>
            </a:r>
            <a:r>
              <a:rPr lang="en-GB" sz="2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GB" sz="2400" b="1" dirty="0" err="1" smtClean="0">
                <a:solidFill>
                  <a:srgbClr val="C00000"/>
                </a:solidFill>
                <a:ea typeface="Times New Roman"/>
                <a:cs typeface="Times New Roman"/>
              </a:rPr>
              <a:t>Nazionale</a:t>
            </a:r>
            <a:r>
              <a:rPr lang="en-GB" sz="2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:</a:t>
            </a:r>
            <a:r>
              <a:rPr lang="en-GB" sz="2400" dirty="0" smtClean="0"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ea typeface="Times New Roman"/>
                <a:cs typeface="Times New Roman"/>
              </a:rPr>
              <a:t>una</a:t>
            </a:r>
            <a:r>
              <a:rPr lang="en-GB" sz="2400" dirty="0" smtClean="0"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ea typeface="Times New Roman"/>
                <a:cs typeface="Times New Roman"/>
              </a:rPr>
              <a:t>nuova</a:t>
            </a:r>
            <a:r>
              <a:rPr lang="en-GB" sz="2400" dirty="0" smtClean="0"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ea typeface="Times New Roman"/>
                <a:cs typeface="Times New Roman"/>
              </a:rPr>
              <a:t>sezione</a:t>
            </a:r>
            <a:r>
              <a:rPr lang="en-GB" sz="2400" dirty="0" smtClean="0"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ea typeface="Times New Roman"/>
                <a:cs typeface="Times New Roman"/>
              </a:rPr>
              <a:t>di</a:t>
            </a:r>
            <a:r>
              <a:rPr lang="en-GB" sz="2400" dirty="0" smtClean="0"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ea typeface="Times New Roman"/>
                <a:cs typeface="Times New Roman"/>
              </a:rPr>
              <a:t>EpiCentro</a:t>
            </a:r>
            <a:r>
              <a:rPr lang="en-GB" sz="2400" dirty="0" smtClean="0">
                <a:ea typeface="Times New Roman"/>
                <a:cs typeface="Times New Roman"/>
              </a:rPr>
              <a:t>. </a:t>
            </a:r>
          </a:p>
          <a:p>
            <a:pPr lvl="1">
              <a:lnSpc>
                <a:spcPct val="150000"/>
              </a:lnSpc>
            </a:pPr>
            <a:endParaRPr lang="en-GB" sz="24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C1B1A37-66BA-4BE7-A673-327FB0B58E18}" type="slidenum">
              <a:rPr lang="it-IT" smtClean="0"/>
              <a:pPr/>
              <a:t>29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popolazione</a:t>
            </a:r>
            <a:r>
              <a:rPr lang="en-GB" dirty="0" smtClean="0"/>
              <a:t> </a:t>
            </a:r>
            <a:r>
              <a:rPr lang="en-GB" dirty="0" err="1" smtClean="0"/>
              <a:t>migrante</a:t>
            </a:r>
            <a:r>
              <a:rPr lang="en-GB" dirty="0" smtClean="0"/>
              <a:t> in Italia: un puzzle </a:t>
            </a:r>
            <a:r>
              <a:rPr lang="en-GB" dirty="0" err="1" smtClean="0"/>
              <a:t>incompleto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2276872"/>
            <a:ext cx="7499176" cy="3849291"/>
          </a:xfrm>
        </p:spPr>
        <p:txBody>
          <a:bodyPr/>
          <a:lstStyle/>
          <a:p>
            <a:r>
              <a:rPr lang="en-GB" dirty="0" err="1" smtClean="0"/>
              <a:t>Popolazione</a:t>
            </a:r>
            <a:r>
              <a:rPr lang="en-GB" dirty="0" smtClean="0"/>
              <a:t> </a:t>
            </a:r>
            <a:r>
              <a:rPr lang="en-GB" dirty="0" err="1" smtClean="0"/>
              <a:t>migrante</a:t>
            </a:r>
            <a:r>
              <a:rPr lang="en-GB" dirty="0" smtClean="0"/>
              <a:t> </a:t>
            </a:r>
            <a:r>
              <a:rPr lang="en-GB" dirty="0" err="1" smtClean="0"/>
              <a:t>residente</a:t>
            </a:r>
            <a:endParaRPr lang="en-GB" dirty="0" smtClean="0"/>
          </a:p>
          <a:p>
            <a:r>
              <a:rPr lang="en-GB" dirty="0" err="1" smtClean="0"/>
              <a:t>Richiedenti</a:t>
            </a:r>
            <a:r>
              <a:rPr lang="en-GB" dirty="0" smtClean="0"/>
              <a:t> </a:t>
            </a:r>
            <a:r>
              <a:rPr lang="en-GB" dirty="0" err="1" smtClean="0"/>
              <a:t>asilo</a:t>
            </a:r>
            <a:endParaRPr lang="en-GB" dirty="0" smtClean="0"/>
          </a:p>
          <a:p>
            <a:r>
              <a:rPr lang="en-GB" dirty="0" err="1" smtClean="0"/>
              <a:t>Migranti</a:t>
            </a:r>
            <a:r>
              <a:rPr lang="en-GB" dirty="0" smtClean="0"/>
              <a:t> </a:t>
            </a:r>
            <a:r>
              <a:rPr lang="en-GB" dirty="0" err="1" smtClean="0"/>
              <a:t>irregolari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146" name="Picture 2" descr="C:\Users\riccardo_flavia\AppData\Local\Microsoft\Windows\Temporary Internet Files\Content.IE5\F4ENF8RO\MC9004348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21088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Grazie</a:t>
            </a:r>
            <a:endParaRPr lang="en-GB" dirty="0"/>
          </a:p>
        </p:txBody>
      </p:sp>
      <p:pic>
        <p:nvPicPr>
          <p:cNvPr id="2" name="Segnaposto immagine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Popolazione</a:t>
            </a:r>
            <a:r>
              <a:rPr lang="en-GB" dirty="0" smtClean="0"/>
              <a:t> </a:t>
            </a:r>
            <a:r>
              <a:rPr lang="en-GB" dirty="0" err="1" smtClean="0"/>
              <a:t>straniera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residente</a:t>
            </a:r>
            <a:r>
              <a:rPr lang="en-GB" dirty="0" smtClean="0"/>
              <a:t> in Italia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855365"/>
            <a:ext cx="7704856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 cittadini stranieri residenti in Italia al 1° gennaio 2011 sono oltre 4,5 milioni pari al 7,5% del totale dei residenti.</a:t>
            </a:r>
          </a:p>
          <a:p>
            <a:endParaRPr lang="it-IT" sz="2800" dirty="0" smtClean="0"/>
          </a:p>
          <a:p>
            <a:r>
              <a:rPr lang="it-IT" sz="2800" dirty="0" smtClean="0"/>
              <a:t>Nel 2010 sono nati circa 78mila bambini stranieri, il 13,9% del totale dei nati da residenti in Italia.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627784" y="6165304"/>
            <a:ext cx="4680520" cy="509141"/>
          </a:xfrm>
        </p:spPr>
        <p:txBody>
          <a:bodyPr/>
          <a:lstStyle/>
          <a:p>
            <a:r>
              <a:rPr lang="en-US" dirty="0" err="1" smtClean="0"/>
              <a:t>Fonte</a:t>
            </a:r>
            <a:r>
              <a:rPr lang="en-US" dirty="0" smtClean="0"/>
              <a:t> ISTAT</a:t>
            </a:r>
          </a:p>
          <a:p>
            <a:endParaRPr lang="en-US" dirty="0" smtClean="0"/>
          </a:p>
          <a:p>
            <a:r>
              <a:rPr lang="it-IT" sz="1100" dirty="0" smtClean="0"/>
              <a:t>http://noi-italia2012.istat.it/</a:t>
            </a:r>
            <a:r>
              <a:rPr lang="it-IT" sz="1100" dirty="0" err="1" smtClean="0"/>
              <a:t>fileadmin</a:t>
            </a:r>
            <a:r>
              <a:rPr lang="it-IT" sz="1100" dirty="0" smtClean="0"/>
              <a:t>/</a:t>
            </a:r>
            <a:r>
              <a:rPr lang="it-IT" sz="1100" dirty="0" err="1" smtClean="0"/>
              <a:t>user_upload</a:t>
            </a:r>
            <a:r>
              <a:rPr lang="it-IT" sz="1100" dirty="0" smtClean="0"/>
              <a:t>/allegati/21.pdf</a:t>
            </a:r>
            <a:endParaRPr lang="it-IT" sz="11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0635" t="20374" r="23354" b="38088"/>
          <a:stretch>
            <a:fillRect/>
          </a:stretch>
        </p:blipFill>
        <p:spPr bwMode="auto">
          <a:xfrm>
            <a:off x="4860032" y="3140968"/>
            <a:ext cx="380742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627784" y="6165304"/>
            <a:ext cx="4680520" cy="509141"/>
          </a:xfrm>
        </p:spPr>
        <p:txBody>
          <a:bodyPr/>
          <a:lstStyle/>
          <a:p>
            <a:r>
              <a:rPr lang="en-US" dirty="0" err="1" smtClean="0"/>
              <a:t>Fonte</a:t>
            </a:r>
            <a:r>
              <a:rPr lang="en-US" dirty="0" smtClean="0"/>
              <a:t> ISTAT</a:t>
            </a:r>
          </a:p>
          <a:p>
            <a:endParaRPr lang="en-US" dirty="0" smtClean="0"/>
          </a:p>
          <a:p>
            <a:r>
              <a:rPr lang="it-IT" sz="1100" dirty="0" smtClean="0">
                <a:hlinkClick r:id="rId4"/>
              </a:rPr>
              <a:t>http://www.istat.it/</a:t>
            </a:r>
            <a:r>
              <a:rPr lang="it-IT" sz="1100" dirty="0" err="1" smtClean="0">
                <a:hlinkClick r:id="rId4"/>
              </a:rPr>
              <a:t>it</a:t>
            </a:r>
            <a:r>
              <a:rPr lang="it-IT" sz="1100" dirty="0" smtClean="0">
                <a:hlinkClick r:id="rId4"/>
              </a:rPr>
              <a:t>/</a:t>
            </a:r>
            <a:r>
              <a:rPr lang="it-IT" sz="1100" dirty="0" err="1" smtClean="0">
                <a:hlinkClick r:id="rId4"/>
              </a:rPr>
              <a:t>files</a:t>
            </a:r>
            <a:r>
              <a:rPr lang="it-IT" sz="1100" dirty="0" smtClean="0">
                <a:hlinkClick r:id="rId4"/>
              </a:rPr>
              <a:t>/2012/12/</a:t>
            </a:r>
            <a:r>
              <a:rPr lang="it-IT" sz="1100" dirty="0" err="1" smtClean="0">
                <a:hlinkClick r:id="rId4"/>
              </a:rPr>
              <a:t>Migrazioni_popolazione-residente.pdf</a:t>
            </a:r>
            <a:endParaRPr lang="it-IT" sz="1100" dirty="0" smtClean="0"/>
          </a:p>
          <a:p>
            <a:r>
              <a:rPr lang="it-IT" sz="1100" dirty="0" smtClean="0"/>
              <a:t>http://demo.istat.it/</a:t>
            </a:r>
            <a:endParaRPr lang="it-IT" sz="1100" dirty="0"/>
          </a:p>
        </p:txBody>
      </p:sp>
      <p:graphicFrame>
        <p:nvGraphicFramePr>
          <p:cNvPr id="6" name="Grafico 5"/>
          <p:cNvGraphicFramePr/>
          <p:nvPr/>
        </p:nvGraphicFramePr>
        <p:xfrm>
          <a:off x="1259632" y="260648"/>
          <a:ext cx="76485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ttangolo 6"/>
          <p:cNvSpPr/>
          <p:nvPr/>
        </p:nvSpPr>
        <p:spPr>
          <a:xfrm>
            <a:off x="1331640" y="393305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 trend in crescita ma le nuove iscrizioni dall’estero mostrano una tendenza alla diminuzione dopo un picco nel 2007/2008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1780" t="18098" r="26674" b="12055"/>
          <a:stretch>
            <a:fillRect/>
          </a:stretch>
        </p:blipFill>
        <p:spPr bwMode="auto">
          <a:xfrm>
            <a:off x="2987824" y="1124744"/>
            <a:ext cx="41044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Impatto</a:t>
            </a:r>
            <a:r>
              <a:rPr lang="en-GB" dirty="0" smtClean="0"/>
              <a:t> </a:t>
            </a:r>
            <a:r>
              <a:rPr lang="en-GB" dirty="0" err="1" smtClean="0"/>
              <a:t>differenziale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territorio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480720" cy="509141"/>
          </a:xfrm>
        </p:spPr>
        <p:txBody>
          <a:bodyPr/>
          <a:lstStyle/>
          <a:p>
            <a:r>
              <a:rPr lang="en-US" dirty="0" err="1" smtClean="0"/>
              <a:t>Fonte</a:t>
            </a:r>
            <a:r>
              <a:rPr lang="en-US" dirty="0" smtClean="0"/>
              <a:t> ISTAT</a:t>
            </a:r>
          </a:p>
          <a:p>
            <a:endParaRPr lang="en-US" dirty="0" smtClean="0"/>
          </a:p>
          <a:p>
            <a:r>
              <a:rPr lang="it-IT" sz="1100" dirty="0" smtClean="0"/>
              <a:t>http://www.istat.it/</a:t>
            </a:r>
            <a:r>
              <a:rPr lang="it-IT" sz="1100" dirty="0" err="1" smtClean="0"/>
              <a:t>it</a:t>
            </a:r>
            <a:r>
              <a:rPr lang="it-IT" sz="1100" dirty="0" smtClean="0"/>
              <a:t>/archivio/39726</a:t>
            </a:r>
            <a:endParaRPr lang="it-IT" sz="1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43808" y="1196752"/>
            <a:ext cx="4104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/>
              <a:t>Stranieri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residenti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nei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comuni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italiani</a:t>
            </a:r>
            <a:r>
              <a:rPr lang="en-GB" sz="1200" b="1" dirty="0" smtClean="0"/>
              <a:t>  al 1 </a:t>
            </a:r>
            <a:r>
              <a:rPr lang="en-GB" sz="1200" b="1" dirty="0" err="1" smtClean="0"/>
              <a:t>Gennaio</a:t>
            </a:r>
            <a:r>
              <a:rPr lang="en-GB" sz="1200" b="1" dirty="0" smtClean="0"/>
              <a:t> 2011, per 100 </a:t>
            </a:r>
            <a:r>
              <a:rPr lang="en-GB" sz="1200" b="1" dirty="0" err="1" smtClean="0"/>
              <a:t>residenti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nei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comuni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italiani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Richiedenti</a:t>
            </a:r>
            <a:r>
              <a:rPr lang="en-GB" dirty="0" smtClean="0"/>
              <a:t> </a:t>
            </a:r>
            <a:r>
              <a:rPr lang="en-GB" dirty="0" err="1" smtClean="0"/>
              <a:t>asilo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600200"/>
            <a:ext cx="3672408" cy="4525963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L’Italia</a:t>
            </a:r>
            <a:r>
              <a:rPr lang="en-GB" sz="2400" dirty="0" smtClean="0"/>
              <a:t> in base </a:t>
            </a:r>
            <a:r>
              <a:rPr lang="en-GB" sz="2400" dirty="0" err="1" smtClean="0"/>
              <a:t>alle</a:t>
            </a:r>
            <a:r>
              <a:rPr lang="en-GB" sz="2400" dirty="0" smtClean="0"/>
              <a:t> </a:t>
            </a:r>
            <a:r>
              <a:rPr lang="en-GB" sz="2400" dirty="0" err="1" smtClean="0"/>
              <a:t>stime</a:t>
            </a:r>
            <a:r>
              <a:rPr lang="en-GB" sz="2400" dirty="0" smtClean="0"/>
              <a:t> UNHCR è </a:t>
            </a:r>
            <a:r>
              <a:rPr lang="en-GB" sz="2400" dirty="0" err="1" smtClean="0"/>
              <a:t>il</a:t>
            </a:r>
            <a:r>
              <a:rPr lang="en-GB" sz="2400" dirty="0" smtClean="0"/>
              <a:t> quarto </a:t>
            </a:r>
            <a:r>
              <a:rPr lang="en-GB" sz="2400" dirty="0" err="1" smtClean="0"/>
              <a:t>Paese</a:t>
            </a:r>
            <a:r>
              <a:rPr lang="en-GB" sz="2400" dirty="0" smtClean="0"/>
              <a:t> al </a:t>
            </a:r>
            <a:r>
              <a:rPr lang="en-GB" sz="2400" dirty="0" err="1" smtClean="0"/>
              <a:t>mondo</a:t>
            </a:r>
            <a:r>
              <a:rPr lang="en-GB" sz="2400" dirty="0" smtClean="0"/>
              <a:t> per </a:t>
            </a:r>
            <a:r>
              <a:rPr lang="en-GB" sz="2400" dirty="0" err="1" smtClean="0"/>
              <a:t>numero</a:t>
            </a:r>
            <a:r>
              <a:rPr lang="en-GB" sz="2400" dirty="0" smtClean="0"/>
              <a:t> di </a:t>
            </a:r>
            <a:r>
              <a:rPr lang="en-GB" sz="2400" dirty="0" err="1" smtClean="0"/>
              <a:t>nuove</a:t>
            </a:r>
            <a:r>
              <a:rPr lang="en-GB" sz="2400" dirty="0" smtClean="0"/>
              <a:t> </a:t>
            </a:r>
            <a:r>
              <a:rPr lang="en-GB" sz="2400" dirty="0" err="1" smtClean="0"/>
              <a:t>richieste</a:t>
            </a:r>
            <a:r>
              <a:rPr lang="en-GB" sz="2400" dirty="0" smtClean="0"/>
              <a:t> di </a:t>
            </a:r>
            <a:r>
              <a:rPr lang="en-GB" sz="2400" dirty="0" err="1" smtClean="0"/>
              <a:t>asilo</a:t>
            </a:r>
            <a:r>
              <a:rPr lang="en-GB" sz="2400" dirty="0" smtClean="0"/>
              <a:t> (34,100 </a:t>
            </a:r>
            <a:r>
              <a:rPr lang="en-GB" sz="2400" dirty="0" err="1" smtClean="0"/>
              <a:t>nel</a:t>
            </a:r>
            <a:r>
              <a:rPr lang="en-GB" sz="2400" dirty="0" smtClean="0"/>
              <a:t> 2011).</a:t>
            </a:r>
          </a:p>
          <a:p>
            <a:endParaRPr lang="en-GB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43608" y="6304235"/>
            <a:ext cx="7416824" cy="365125"/>
          </a:xfrm>
        </p:spPr>
        <p:txBody>
          <a:bodyPr/>
          <a:lstStyle/>
          <a:p>
            <a:r>
              <a:rPr lang="en-US" dirty="0" err="1" smtClean="0"/>
              <a:t>Fonti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UNHCR </a:t>
            </a:r>
            <a:r>
              <a:rPr lang="en-US" sz="1050" dirty="0" smtClean="0"/>
              <a:t>http://www.sssup.it/UploadDocs/14011_UNHCR_asylum_levelsandtrends.pdf</a:t>
            </a:r>
            <a:endParaRPr lang="en-US" sz="800" dirty="0" smtClean="0"/>
          </a:p>
          <a:p>
            <a:r>
              <a:rPr lang="en-US" dirty="0" err="1" smtClean="0"/>
              <a:t>Ministero</a:t>
            </a:r>
            <a:r>
              <a:rPr lang="en-US" dirty="0" smtClean="0"/>
              <a:t> </a:t>
            </a:r>
            <a:r>
              <a:rPr lang="en-US" dirty="0" err="1" smtClean="0"/>
              <a:t>dell’Interno</a:t>
            </a:r>
            <a:r>
              <a:rPr lang="en-US" dirty="0" smtClean="0"/>
              <a:t> </a:t>
            </a:r>
            <a:r>
              <a:rPr lang="en-US" sz="1050" dirty="0" smtClean="0"/>
              <a:t>h</a:t>
            </a:r>
            <a:r>
              <a:rPr lang="en-US" sz="800" dirty="0" smtClean="0"/>
              <a:t>ttp://www1.interno.it/mininterno/export/sites/default/it/assets/files/17/0888_Cartina_aggiornata_CDA_CARA_per_sito.pdf</a:t>
            </a:r>
            <a:endParaRPr lang="it-IT" sz="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21662" r="43277" b="34972"/>
          <a:stretch>
            <a:fillRect/>
          </a:stretch>
        </p:blipFill>
        <p:spPr bwMode="auto">
          <a:xfrm>
            <a:off x="1547664" y="3645024"/>
            <a:ext cx="3251586" cy="242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618" t="18158" r="66050" b="11995"/>
          <a:stretch>
            <a:fillRect/>
          </a:stretch>
        </p:blipFill>
        <p:spPr bwMode="auto">
          <a:xfrm>
            <a:off x="5436096" y="1340768"/>
            <a:ext cx="333566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Migranti</a:t>
            </a:r>
            <a:r>
              <a:rPr lang="en-GB" dirty="0" smtClean="0"/>
              <a:t> </a:t>
            </a:r>
            <a:r>
              <a:rPr lang="en-GB" dirty="0" err="1" smtClean="0"/>
              <a:t>irregolari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Statistiche</a:t>
            </a:r>
            <a:r>
              <a:rPr lang="en-GB" dirty="0" smtClean="0"/>
              <a:t> </a:t>
            </a:r>
            <a:r>
              <a:rPr lang="en-GB" dirty="0" err="1" smtClean="0"/>
              <a:t>ufficiali</a:t>
            </a:r>
            <a:r>
              <a:rPr lang="en-GB" dirty="0" smtClean="0"/>
              <a:t> non </a:t>
            </a:r>
            <a:r>
              <a:rPr lang="en-GB" dirty="0" err="1" smtClean="0"/>
              <a:t>disponibili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Stime</a:t>
            </a:r>
            <a:r>
              <a:rPr lang="en-GB" dirty="0" smtClean="0"/>
              <a:t> </a:t>
            </a:r>
            <a:r>
              <a:rPr lang="en-GB" dirty="0" err="1" smtClean="0"/>
              <a:t>intorno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500.000 </a:t>
            </a:r>
            <a:r>
              <a:rPr lang="en-GB" dirty="0" err="1" smtClean="0"/>
              <a:t>unità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territorio</a:t>
            </a:r>
            <a:r>
              <a:rPr lang="en-GB" dirty="0" smtClean="0"/>
              <a:t> </a:t>
            </a:r>
            <a:r>
              <a:rPr lang="en-GB" dirty="0" err="1" smtClean="0"/>
              <a:t>nazionale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187624" y="6165304"/>
            <a:ext cx="7200800" cy="509141"/>
          </a:xfrm>
        </p:spPr>
        <p:txBody>
          <a:bodyPr/>
          <a:lstStyle/>
          <a:p>
            <a:r>
              <a:rPr lang="en-US" dirty="0" err="1" smtClean="0"/>
              <a:t>Fonte</a:t>
            </a:r>
            <a:r>
              <a:rPr lang="en-US" dirty="0" smtClean="0"/>
              <a:t> European Migration Network </a:t>
            </a:r>
            <a:r>
              <a:rPr lang="it-IT" dirty="0" smtClean="0"/>
              <a:t>Risposte pratiche all’immigrazione irregolare il caso italiano, 2012 (A cura del Punto di Contatto Nazionale EMN  </a:t>
            </a:r>
            <a:r>
              <a:rPr lang="it-IT" dirty="0" err="1" smtClean="0"/>
              <a:t>Centre</a:t>
            </a:r>
            <a:r>
              <a:rPr lang="it-IT" dirty="0" smtClean="0"/>
              <a:t> Studi e Ricerche IDOS Con il supporto del Ministero dell’Interno ); immagine http://www.protezionecivile.gov.it/</a:t>
            </a:r>
            <a:r>
              <a:rPr lang="it-IT" dirty="0" err="1" smtClean="0"/>
              <a:t>jcms</a:t>
            </a:r>
            <a:endParaRPr lang="it-IT" sz="1100" dirty="0"/>
          </a:p>
        </p:txBody>
      </p:sp>
      <p:pic>
        <p:nvPicPr>
          <p:cNvPr id="4098" name="Picture 2" descr="Migranti in arrivo dal Nord Africa - Foto di Sara Prestianni (http://www.flickr.com/photos/noborder/2494723189/), rilasciata sotto la licenza Creative Commons-Attribuzione 2.0 (http://www.creativecommons.org/licenses/by/2.0/it/legalco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61177"/>
            <a:ext cx="3115072" cy="207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Art 32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costituzione</a:t>
            </a:r>
            <a:endParaRPr lang="en-GB" dirty="0" smtClean="0"/>
          </a:p>
          <a:p>
            <a:pPr algn="ctr">
              <a:lnSpc>
                <a:spcPct val="150000"/>
              </a:lnSpc>
              <a:buNone/>
            </a:pPr>
            <a:r>
              <a:rPr lang="it-IT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“La Repubblica tutela la salute come fondamentale </a:t>
            </a:r>
            <a:r>
              <a:rPr lang="it-IT" sz="2400" b="1" i="1" dirty="0" smtClean="0">
                <a:solidFill>
                  <a:srgbClr val="C00000"/>
                </a:solidFill>
              </a:rPr>
              <a:t>diritto dell'individuo e interesse della collettività</a:t>
            </a:r>
            <a:r>
              <a:rPr lang="it-IT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 garantisce cure gratuite agli indigenti. Nessuno può essere obbligato a un determinato trattamento sanitario se non per disposizione di legge. La legge non può in nessun caso violare i limiti imposti dal rispetto della persona umana”.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1A37-66BA-4BE7-A673-327FB0B58E18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87624" y="44624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Salute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diritto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accesso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Flavia Semplice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Personalizza struttura">
  <a:themeElements>
    <a:clrScheme name="7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Personalizza struttura">
  <a:themeElements>
    <a:clrScheme name="9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Personalizza struttura">
  <a:themeElements>
    <a:clrScheme name="10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Personalizza struttura">
  <a:themeElements>
    <a:clrScheme name="1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ersonalizza struttura">
  <a:themeElements>
    <a:clrScheme name="3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ersonalizza struttura">
  <a:themeElements>
    <a:clrScheme name="4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ersonalizza struttura">
  <a:themeElements>
    <a:clrScheme name="5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truttura predefinita">
  <a:themeElements>
    <a:clrScheme name="2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ruttura predefinit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Personalizza struttura">
  <a:themeElements>
    <a:clrScheme name="6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Personalizza struttura">
      <a:majorFont>
        <a:latin typeface="Trebuchet MS"/>
        <a:ea typeface=""/>
        <a:cs typeface="Arial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Flavia Semplice</Template>
  <TotalTime>2819</TotalTime>
  <Words>1951</Words>
  <Application>Microsoft Office PowerPoint</Application>
  <PresentationFormat>Presentazione su schermo (4:3)</PresentationFormat>
  <Paragraphs>245</Paragraphs>
  <Slides>30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Titoli diapositive</vt:lpstr>
      </vt:variant>
      <vt:variant>
        <vt:i4>30</vt:i4>
      </vt:variant>
    </vt:vector>
  </HeadingPairs>
  <TitlesOfParts>
    <vt:vector size="46" baseType="lpstr">
      <vt:lpstr>Tema Flavia Semplice</vt:lpstr>
      <vt:lpstr>1_Struttura predefinita</vt:lpstr>
      <vt:lpstr>1_Personalizza struttura</vt:lpstr>
      <vt:lpstr>3_Personalizza struttura</vt:lpstr>
      <vt:lpstr>4_Personalizza struttura</vt:lpstr>
      <vt:lpstr>5_Personalizza struttura</vt:lpstr>
      <vt:lpstr>2_Personalizza struttura</vt:lpstr>
      <vt:lpstr>2_Struttura predefinita</vt:lpstr>
      <vt:lpstr>6_Personalizza struttura</vt:lpstr>
      <vt:lpstr>7_Personalizza struttura</vt:lpstr>
      <vt:lpstr>8_Personalizza struttura</vt:lpstr>
      <vt:lpstr>9_Personalizza struttura</vt:lpstr>
      <vt:lpstr>3_Struttura predefinita</vt:lpstr>
      <vt:lpstr>10_Personalizza struttura</vt:lpstr>
      <vt:lpstr>11_Personalizza struttura</vt:lpstr>
      <vt:lpstr>Tema di Office</vt:lpstr>
      <vt:lpstr>Accesso alle vaccinazioni nelle popolazioni migranti in Italia </vt:lpstr>
      <vt:lpstr>Outline</vt:lpstr>
      <vt:lpstr>La popolazione migrante in Italia: un puzzle incompleto</vt:lpstr>
      <vt:lpstr>Popolazione straniera  residente in Italia</vt:lpstr>
      <vt:lpstr>Presentazione standard di PowerPoint</vt:lpstr>
      <vt:lpstr>Impatto differenziale sul territorio</vt:lpstr>
      <vt:lpstr>Richiedenti asilo</vt:lpstr>
      <vt:lpstr>Migranti irregolari</vt:lpstr>
      <vt:lpstr>Presentazione standard di PowerPoint</vt:lpstr>
      <vt:lpstr>Salute tra diritto ed accesso</vt:lpstr>
      <vt:lpstr>Presentazione standard di PowerPoint</vt:lpstr>
      <vt:lpstr>Salute tra diritto ed accesso</vt:lpstr>
      <vt:lpstr>La popolazione migrante è gruppo a rischio di bassa immunizzazione?</vt:lpstr>
      <vt:lpstr>Presentazione standard di PowerPoint</vt:lpstr>
      <vt:lpstr>Presentazione standard di PowerPoint</vt:lpstr>
      <vt:lpstr>Favorire l’accesso ai servizi vaccinali delle popolazioni migranti</vt:lpstr>
      <vt:lpstr>Metodologia</vt:lpstr>
      <vt:lpstr>Risultati</vt:lpstr>
      <vt:lpstr>Tipi di iniziative</vt:lpstr>
      <vt:lpstr>Iniziative Nazionali</vt:lpstr>
      <vt:lpstr>Iniziative locali</vt:lpstr>
      <vt:lpstr>1. Attività per migliorare l’accesso  a servizi pubblici esistenti</vt:lpstr>
      <vt:lpstr>2. Azioni ad hoc per popolazioni vulnerabili</vt:lpstr>
      <vt:lpstr>3. Attività complementari per fare da ponte e favorire l’accesso a servizi publici esistenti</vt:lpstr>
      <vt:lpstr>In sintesi</vt:lpstr>
      <vt:lpstr>Italia ed Europa</vt:lpstr>
      <vt:lpstr>Italia e realtà locale</vt:lpstr>
      <vt:lpstr>Limiti nella raccolta delle iniziative</vt:lpstr>
      <vt:lpstr>Conclusioni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and Vaccination Practices for Migrants  (Calabria Region, Italy)</dc:title>
  <dc:creator>Dente Maria Grazia</dc:creator>
  <cp:lastModifiedBy>Aula E1</cp:lastModifiedBy>
  <cp:revision>194</cp:revision>
  <dcterms:created xsi:type="dcterms:W3CDTF">2011-04-24T19:28:48Z</dcterms:created>
  <dcterms:modified xsi:type="dcterms:W3CDTF">2013-02-07T15:22:30Z</dcterms:modified>
</cp:coreProperties>
</file>