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xls" ContentType="application/vnd.ms-exce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372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62" r:id="rId62"/>
    <p:sldId id="317" r:id="rId63"/>
    <p:sldId id="370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63" r:id="rId72"/>
    <p:sldId id="364" r:id="rId73"/>
    <p:sldId id="365" r:id="rId74"/>
    <p:sldId id="366" r:id="rId75"/>
    <p:sldId id="367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73" r:id="rId85"/>
    <p:sldId id="333" r:id="rId86"/>
    <p:sldId id="334" r:id="rId87"/>
    <p:sldId id="335" r:id="rId88"/>
    <p:sldId id="336" r:id="rId89"/>
    <p:sldId id="337" r:id="rId90"/>
    <p:sldId id="338" r:id="rId91"/>
    <p:sldId id="339" r:id="rId92"/>
    <p:sldId id="340" r:id="rId93"/>
    <p:sldId id="341" r:id="rId94"/>
    <p:sldId id="342" r:id="rId95"/>
    <p:sldId id="343" r:id="rId96"/>
    <p:sldId id="368" r:id="rId97"/>
    <p:sldId id="344" r:id="rId98"/>
    <p:sldId id="345" r:id="rId99"/>
    <p:sldId id="346" r:id="rId100"/>
    <p:sldId id="347" r:id="rId101"/>
    <p:sldId id="348" r:id="rId102"/>
    <p:sldId id="349" r:id="rId103"/>
    <p:sldId id="350" r:id="rId104"/>
    <p:sldId id="351" r:id="rId105"/>
    <p:sldId id="352" r:id="rId106"/>
    <p:sldId id="353" r:id="rId107"/>
    <p:sldId id="354" r:id="rId108"/>
    <p:sldId id="355" r:id="rId109"/>
    <p:sldId id="356" r:id="rId110"/>
    <p:sldId id="357" r:id="rId111"/>
    <p:sldId id="358" r:id="rId112"/>
    <p:sldId id="359" r:id="rId113"/>
    <p:sldId id="371" r:id="rId114"/>
    <p:sldId id="360" r:id="rId1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90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image" Target="../media/image9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9E327-FD7B-4FF7-AD8C-00AD83B858CD}" type="datetimeFigureOut">
              <a:rPr lang="it-IT" smtClean="0"/>
              <a:pPr/>
              <a:t>08/02/2013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936E3-0C67-4E59-936B-31BEB3395CC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1440" tIns="45720" rIns="91440" bIns="45720" anchor="t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 lvl="0"/>
            <a:r>
              <a:rPr lang="it-IT" dirty="0"/>
              <a:t>L’Italia è il paese con il più alto rapporto al mondo: </a:t>
            </a:r>
            <a:r>
              <a:rPr lang="it-IT" dirty="0" smtClean="0"/>
              <a:t>604/100.000, in Ruanda 1.9/100.000</a:t>
            </a:r>
            <a:endParaRPr lang="it-IT" dirty="0"/>
          </a:p>
        </p:txBody>
      </p:sp>
      <p:sp>
        <p:nvSpPr>
          <p:cNvPr id="4" name="Slide Number Placeholder 3"/>
          <p:cNvSpPr/>
          <p:nvPr/>
        </p:nvSpPr>
        <p:spPr>
          <a:xfrm>
            <a:off x="3884759" y="868536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b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fld id="{A7728733-BD8D-41D0-8523-5C12AB8C7336}" type="slidenum">
              <a:rPr/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11</a:t>
            </a:fld>
            <a:endParaRPr lang="it-IT" sz="12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r>
              <a:rPr lang="en-GB" dirty="0" smtClean="0"/>
              <a:t>India e </a:t>
            </a:r>
            <a:r>
              <a:rPr lang="en-GB" dirty="0" err="1" smtClean="0"/>
              <a:t>Cina</a:t>
            </a:r>
            <a:r>
              <a:rPr lang="en-GB" dirty="0" smtClean="0"/>
              <a:t> </a:t>
            </a:r>
            <a:r>
              <a:rPr lang="en-GB" dirty="0" err="1" smtClean="0"/>
              <a:t>possiedono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44% di </a:t>
            </a:r>
            <a:r>
              <a:rPr lang="en-GB" dirty="0" err="1" smtClean="0"/>
              <a:t>tutti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farmacisti</a:t>
            </a:r>
            <a:r>
              <a:rPr lang="en-GB" dirty="0" smtClean="0"/>
              <a:t> del </a:t>
            </a:r>
            <a:r>
              <a:rPr lang="en-GB" dirty="0" err="1" smtClean="0"/>
              <a:t>mondo</a:t>
            </a:r>
            <a:endParaRPr 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r>
              <a:rPr lang="en-GB" dirty="0" smtClean="0"/>
              <a:t>69%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popolazione</a:t>
            </a:r>
            <a:r>
              <a:rPr lang="en-GB" dirty="0" smtClean="0"/>
              <a:t> </a:t>
            </a:r>
            <a:r>
              <a:rPr lang="en-GB" dirty="0" err="1" smtClean="0"/>
              <a:t>mondial</a:t>
            </a:r>
            <a:r>
              <a:rPr lang="en-GB" dirty="0" smtClean="0"/>
              <a:t> ha </a:t>
            </a:r>
            <a:r>
              <a:rPr lang="en-GB" dirty="0" err="1" smtClean="0"/>
              <a:t>accesso</a:t>
            </a:r>
            <a:r>
              <a:rPr lang="en-GB" dirty="0" smtClean="0"/>
              <a:t> a</a:t>
            </a:r>
            <a:r>
              <a:rPr lang="en-GB" baseline="0" dirty="0" smtClean="0"/>
              <a:t> affordable drugs. 1.9 </a:t>
            </a:r>
            <a:r>
              <a:rPr lang="en-GB" baseline="0" dirty="0" err="1" smtClean="0"/>
              <a:t>milioni</a:t>
            </a:r>
            <a:r>
              <a:rPr lang="en-GB" baseline="0" dirty="0" smtClean="0"/>
              <a:t> non ha </a:t>
            </a:r>
            <a:r>
              <a:rPr lang="en-GB" baseline="0" dirty="0" err="1" smtClean="0"/>
              <a:t>accesso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L’India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paradossalmente</a:t>
            </a:r>
            <a:r>
              <a:rPr lang="en-GB" baseline="0" dirty="0" smtClean="0"/>
              <a:t>, ha </a:t>
            </a:r>
            <a:r>
              <a:rPr lang="en-GB" baseline="0" dirty="0" err="1" smtClean="0"/>
              <a:t>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peggior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accesso</a:t>
            </a:r>
            <a:r>
              <a:rPr lang="en-GB" baseline="0" dirty="0" smtClean="0"/>
              <a:t>.</a:t>
            </a:r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8E080-16F1-49B4-8027-A22E4E7A324B}" type="slidenum">
              <a:rPr lang="fr-FR" smtClean="0"/>
              <a:pPr/>
              <a:t>17</a:t>
            </a:fld>
            <a:endParaRPr lang="fr-FR" smtClean="0"/>
          </a:p>
        </p:txBody>
      </p:sp>
      <p:sp>
        <p:nvSpPr>
          <p:cNvPr id="71683" name="Rectangle 7"/>
          <p:cNvSpPr txBox="1">
            <a:spLocks noGrp="1" noChangeArrowheads="1"/>
          </p:cNvSpPr>
          <p:nvPr/>
        </p:nvSpPr>
        <p:spPr bwMode="auto">
          <a:xfrm>
            <a:off x="3883852" y="8685256"/>
            <a:ext cx="2972547" cy="45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92CDE2F-CE7F-4FDC-8E76-4C3C82035036}" type="slidenum">
              <a:rPr lang="en-US" sz="1200">
                <a:latin typeface="Comic Sans MS" pitchFamily="66" charset="0"/>
                <a:ea typeface="ＭＳ Ｐゴシック" pitchFamily="34" charset="-128"/>
              </a:rPr>
              <a:pPr algn="r"/>
              <a:t>17</a:t>
            </a:fld>
            <a:endParaRPr lang="en-US" sz="120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109" y="4343363"/>
            <a:ext cx="5025783" cy="4115462"/>
          </a:xfrm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BC1D2E-BC51-4486-8B79-634E0133110B}" type="slidenum">
              <a:rPr lang="fr-FR" smtClean="0"/>
              <a:pPr/>
              <a:t>21</a:t>
            </a:fld>
            <a:endParaRPr lang="fr-FR" smtClean="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883852" y="8685256"/>
            <a:ext cx="2972547" cy="45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F570BFB-2F86-42E4-80D5-FBFCD67E25F6}" type="slidenum">
              <a:rPr lang="en-US" sz="1200">
                <a:latin typeface="Comic Sans MS" pitchFamily="66" charset="0"/>
                <a:ea typeface="ＭＳ Ｐゴシック" pitchFamily="34" charset="-128"/>
              </a:rPr>
              <a:pPr algn="r"/>
              <a:t>21</a:t>
            </a:fld>
            <a:endParaRPr lang="en-US" sz="120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363"/>
            <a:ext cx="5028986" cy="4115462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06C5D5-A702-42F2-945A-6970EE4BD580}" type="slidenum">
              <a:rPr lang="fr-FR" smtClean="0"/>
              <a:pPr/>
              <a:t>37</a:t>
            </a:fld>
            <a:endParaRPr lang="fr-FR" smtClean="0"/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3883852" y="8685256"/>
            <a:ext cx="2972547" cy="45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B21056A-4C28-40EF-A670-4C42478D7FBE}" type="slidenum">
              <a:rPr lang="en-US" sz="1200">
                <a:latin typeface="Comic Sans MS" pitchFamily="66" charset="0"/>
                <a:ea typeface="ＭＳ Ｐゴシック" pitchFamily="34" charset="-128"/>
              </a:rPr>
              <a:pPr algn="r"/>
              <a:t>37</a:t>
            </a:fld>
            <a:endParaRPr lang="en-US" sz="120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91F563-EDB4-47AD-803E-081528785D3D}" type="slidenum">
              <a:rPr lang="fr-FR" smtClean="0"/>
              <a:pPr/>
              <a:t>38</a:t>
            </a:fld>
            <a:endParaRPr lang="fr-FR" smtClean="0"/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883852" y="8685256"/>
            <a:ext cx="2972547" cy="45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BF7C8E-32F7-409B-9D5C-022D8521AF57}" type="slidenum">
              <a:rPr lang="en-US" sz="1200">
                <a:latin typeface="Comic Sans MS" pitchFamily="66" charset="0"/>
                <a:ea typeface="ＭＳ Ｐゴシック" pitchFamily="34" charset="-128"/>
              </a:rPr>
              <a:pPr algn="r"/>
              <a:t>38</a:t>
            </a:fld>
            <a:endParaRPr lang="en-US" sz="120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74756" name="Rectangle 7"/>
          <p:cNvSpPr txBox="1">
            <a:spLocks noGrp="1" noChangeArrowheads="1"/>
          </p:cNvSpPr>
          <p:nvPr/>
        </p:nvSpPr>
        <p:spPr bwMode="auto">
          <a:xfrm>
            <a:off x="3883852" y="8685256"/>
            <a:ext cx="2972547" cy="45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7AFF6DF-B966-4ADC-AF7D-8AD4B17BF5E2}" type="slidenum">
              <a:rPr lang="en-GB" sz="1200">
                <a:ea typeface="ＭＳ Ｐゴシック" pitchFamily="34" charset="-128"/>
              </a:rPr>
              <a:pPr algn="r"/>
              <a:t>38</a:t>
            </a:fld>
            <a:endParaRPr lang="en-GB" sz="1200">
              <a:ea typeface="ＭＳ Ｐゴシック" pitchFamily="34" charset="-128"/>
            </a:endParaRPr>
          </a:p>
        </p:txBody>
      </p:sp>
      <p:sp>
        <p:nvSpPr>
          <p:cNvPr id="747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363"/>
            <a:ext cx="5028986" cy="4115462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2B6ADD-DDE2-4B9A-97A5-9727F3A832C0}" type="slidenum">
              <a:rPr lang="fr-FR" smtClean="0"/>
              <a:pPr/>
              <a:t>41</a:t>
            </a:fld>
            <a:endParaRPr lang="fr-FR" smtClean="0"/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3883852" y="8685256"/>
            <a:ext cx="2972547" cy="45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B4BAFD7-6A2C-4205-A5AE-93345A3640DF}" type="slidenum">
              <a:rPr lang="en-US" sz="1200">
                <a:latin typeface="Comic Sans MS" pitchFamily="66" charset="0"/>
                <a:ea typeface="ＭＳ Ｐゴシック" pitchFamily="34" charset="-128"/>
              </a:rPr>
              <a:pPr algn="r"/>
              <a:t>41</a:t>
            </a:fld>
            <a:endParaRPr lang="en-US" sz="120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6B53F4-B0C7-49ED-B964-92068A690303}" type="slidenum">
              <a:rPr lang="fr-FR" smtClean="0"/>
              <a:pPr/>
              <a:t>44</a:t>
            </a:fld>
            <a:endParaRPr lang="fr-FR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44ABEB-4FCA-4382-AC8E-FC64798190F1}" type="slidenum">
              <a:rPr lang="fr-FR" smtClean="0"/>
              <a:pPr/>
              <a:t>49</a:t>
            </a:fld>
            <a:endParaRPr lang="fr-FR" smtClean="0"/>
          </a:p>
        </p:txBody>
      </p:sp>
      <p:sp>
        <p:nvSpPr>
          <p:cNvPr id="77827" name="Rectangle 7"/>
          <p:cNvSpPr txBox="1">
            <a:spLocks noGrp="1" noChangeArrowheads="1"/>
          </p:cNvSpPr>
          <p:nvPr/>
        </p:nvSpPr>
        <p:spPr bwMode="auto">
          <a:xfrm>
            <a:off x="3883852" y="8685256"/>
            <a:ext cx="2972547" cy="45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456A819-63D3-44E9-A6A3-D325CE4F0DB6}" type="slidenum">
              <a:rPr lang="en-GB" sz="1200">
                <a:latin typeface="Comic Sans MS" pitchFamily="66" charset="0"/>
                <a:ea typeface="ＭＳ Ｐゴシック" pitchFamily="34" charset="-128"/>
              </a:rPr>
              <a:pPr algn="r"/>
              <a:t>49</a:t>
            </a:fld>
            <a:endParaRPr lang="en-GB" sz="120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635956-F3D4-42FF-BC80-365D0B8AFECC}" type="slidenum">
              <a:rPr lang="fr-FR" smtClean="0"/>
              <a:pPr/>
              <a:t>50</a:t>
            </a:fld>
            <a:endParaRPr lang="fr-FR" smtClean="0"/>
          </a:p>
        </p:txBody>
      </p:sp>
      <p:sp>
        <p:nvSpPr>
          <p:cNvPr id="78851" name="Rectangle 7"/>
          <p:cNvSpPr txBox="1">
            <a:spLocks noGrp="1" noChangeArrowheads="1"/>
          </p:cNvSpPr>
          <p:nvPr/>
        </p:nvSpPr>
        <p:spPr bwMode="auto">
          <a:xfrm>
            <a:off x="3883852" y="8685256"/>
            <a:ext cx="2972547" cy="45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027A16A-9505-44D7-90C6-D28A3B8BE892}" type="slidenum">
              <a:rPr lang="en-GB" sz="1200">
                <a:latin typeface="Comic Sans MS" pitchFamily="66" charset="0"/>
                <a:ea typeface="ＭＳ Ｐゴシック" pitchFamily="34" charset="-128"/>
              </a:rPr>
              <a:pPr algn="r"/>
              <a:t>50</a:t>
            </a:fld>
            <a:endParaRPr lang="en-GB" sz="120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0C1616-D957-4A3D-A236-B07C168052ED}" type="slidenum">
              <a:rPr lang="fr-FR" smtClean="0"/>
              <a:pPr/>
              <a:t>51</a:t>
            </a:fld>
            <a:endParaRPr lang="fr-FR" smtClean="0"/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3883852" y="8685256"/>
            <a:ext cx="2972547" cy="45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3803F6C-8178-4EEC-920A-4BECDECBF942}" type="slidenum">
              <a:rPr lang="en-GB" sz="1200">
                <a:latin typeface="Comic Sans MS" pitchFamily="66" charset="0"/>
                <a:ea typeface="ＭＳ Ｐゴシック" pitchFamily="34" charset="-128"/>
              </a:rPr>
              <a:pPr algn="r"/>
              <a:t>51</a:t>
            </a:fld>
            <a:endParaRPr lang="en-GB" sz="120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876496-5377-4AE5-AC4D-3FA1D42AC2F1}" type="slidenum">
              <a:rPr lang="fr-FR" smtClean="0"/>
              <a:pPr/>
              <a:t>52</a:t>
            </a:fld>
            <a:endParaRPr lang="fr-FR" smtClean="0"/>
          </a:p>
        </p:txBody>
      </p:sp>
      <p:sp>
        <p:nvSpPr>
          <p:cNvPr id="80899" name="Rectangle 7"/>
          <p:cNvSpPr txBox="1">
            <a:spLocks noGrp="1" noChangeArrowheads="1"/>
          </p:cNvSpPr>
          <p:nvPr/>
        </p:nvSpPr>
        <p:spPr bwMode="auto">
          <a:xfrm>
            <a:off x="3883852" y="8685256"/>
            <a:ext cx="2972547" cy="45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EDDFE6C-D193-4C73-92D6-75E682933FC2}" type="slidenum">
              <a:rPr lang="en-GB" sz="1200">
                <a:latin typeface="Comic Sans MS" pitchFamily="66" charset="0"/>
                <a:ea typeface="ＭＳ Ｐゴシック" pitchFamily="34" charset="-128"/>
              </a:rPr>
              <a:pPr algn="r"/>
              <a:t>52</a:t>
            </a:fld>
            <a:endParaRPr lang="en-GB" sz="120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1440" tIns="45720" rIns="91440" bIns="45720" anchor="t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 lvl="0"/>
            <a:r>
              <a:rPr lang="en-GB" dirty="0" err="1" smtClean="0"/>
              <a:t>Fondazione</a:t>
            </a:r>
            <a:r>
              <a:rPr lang="en-GB" dirty="0" smtClean="0"/>
              <a:t>, </a:t>
            </a:r>
            <a:r>
              <a:rPr lang="en-GB" dirty="0" err="1" smtClean="0"/>
              <a:t>storia</a:t>
            </a:r>
            <a:r>
              <a:rPr lang="en-GB" dirty="0" smtClean="0"/>
              <a:t>, </a:t>
            </a:r>
            <a:r>
              <a:rPr lang="en-GB" dirty="0" err="1" smtClean="0"/>
              <a:t>campi</a:t>
            </a:r>
            <a:r>
              <a:rPr lang="en-GB" dirty="0" smtClean="0"/>
              <a:t> di </a:t>
            </a:r>
            <a:r>
              <a:rPr lang="en-GB" dirty="0" err="1" smtClean="0"/>
              <a:t>intervento</a:t>
            </a:r>
            <a:r>
              <a:rPr lang="en-GB" dirty="0" smtClean="0"/>
              <a:t>, by default e bay choice</a:t>
            </a:r>
            <a:endParaRPr lang="en-GB" dirty="0"/>
          </a:p>
        </p:txBody>
      </p:sp>
      <p:sp>
        <p:nvSpPr>
          <p:cNvPr id="4" name="Segnaposto numero diapositiva 3"/>
          <p:cNvSpPr/>
          <p:nvPr/>
        </p:nvSpPr>
        <p:spPr>
          <a:xfrm>
            <a:off x="3884759" y="868536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b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fld id="{B2684933-82A0-4886-AE27-FA81D2B031C4}" type="slidenum">
              <a:rPr/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53</a:t>
            </a:fld>
            <a:endParaRPr lang="en-US" sz="12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1440" tIns="45720" rIns="91440" bIns="45720" anchor="t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 lvl="0"/>
            <a:r>
              <a:rPr lang="en-GB" dirty="0" err="1" smtClean="0"/>
              <a:t>Selezione</a:t>
            </a:r>
            <a:r>
              <a:rPr lang="en-GB" dirty="0" smtClean="0"/>
              <a:t> e </a:t>
            </a:r>
            <a:r>
              <a:rPr lang="en-GB" dirty="0" err="1" smtClean="0"/>
              <a:t>partenza</a:t>
            </a:r>
            <a:r>
              <a:rPr lang="en-GB" dirty="0" smtClean="0"/>
              <a:t> con MSF</a:t>
            </a:r>
          </a:p>
          <a:p>
            <a:pPr lvl="0"/>
            <a:r>
              <a:rPr lang="en-GB" dirty="0" err="1" smtClean="0"/>
              <a:t>Anche</a:t>
            </a:r>
            <a:r>
              <a:rPr lang="en-GB" dirty="0" smtClean="0"/>
              <a:t> </a:t>
            </a:r>
            <a:r>
              <a:rPr lang="en-GB" dirty="0" err="1" smtClean="0"/>
              <a:t>farmacisti</a:t>
            </a:r>
            <a:endParaRPr lang="en-GB" dirty="0"/>
          </a:p>
        </p:txBody>
      </p:sp>
      <p:sp>
        <p:nvSpPr>
          <p:cNvPr id="4" name="Segnaposto numero diapositiva 3"/>
          <p:cNvSpPr/>
          <p:nvPr/>
        </p:nvSpPr>
        <p:spPr>
          <a:xfrm>
            <a:off x="3884759" y="868536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b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fld id="{C2FCB5B1-E6BF-416A-AA66-52F3D6370728}" type="slidenum">
              <a:rPr/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54</a:t>
            </a:fld>
            <a:endParaRPr lang="en-US" sz="12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1440" tIns="45720" rIns="91440" bIns="45720" anchor="t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 lvl="0"/>
            <a:r>
              <a:rPr lang="it-IT" kern="1200"/>
              <a:t>Determinanti prossimali e determinanti distali influenzano la salute di Amid,e MSf agisce su quelli prossimali</a:t>
            </a:r>
          </a:p>
        </p:txBody>
      </p:sp>
      <p:sp>
        <p:nvSpPr>
          <p:cNvPr id="4" name="Slide Number Placeholder 3"/>
          <p:cNvSpPr/>
          <p:nvPr/>
        </p:nvSpPr>
        <p:spPr>
          <a:xfrm>
            <a:off x="3884759" y="868536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b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fld id="{E63E6D6B-5B85-4219-8726-419062663C6A}" type="slidenum">
              <a:rPr/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58</a:t>
            </a:fld>
            <a:endParaRPr lang="it-IT" sz="12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1440" tIns="45720" rIns="91440" bIns="45720" anchor="t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 lvl="0"/>
            <a:r>
              <a:rPr lang="it-IT" dirty="0" smtClean="0"/>
              <a:t>9 milioni di persone in trattamento (54% degli aventi bisogno), 400.000 infezioni di neonati prevenute,</a:t>
            </a:r>
            <a:r>
              <a:rPr lang="it-IT" baseline="0" dirty="0" smtClean="0"/>
              <a:t> copertura del 30% della PMTCT</a:t>
            </a:r>
            <a:endParaRPr lang="it-IT" dirty="0"/>
          </a:p>
        </p:txBody>
      </p:sp>
      <p:sp>
        <p:nvSpPr>
          <p:cNvPr id="4" name="Slide Number Placeholder 3"/>
          <p:cNvSpPr/>
          <p:nvPr/>
        </p:nvSpPr>
        <p:spPr>
          <a:xfrm>
            <a:off x="3884759" y="868536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b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fld id="{1E6F82B0-3067-4098-88A8-CF0B65E2CA6B}" type="slidenum">
              <a:rPr/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 sz="1800"/>
              </a:pPr>
              <a:t>68</a:t>
            </a:fld>
            <a:endParaRPr lang="it-IT" sz="12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1440" tIns="45720" rIns="91440" bIns="45720" anchor="t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 lvl="0"/>
            <a:r>
              <a:rPr lang="it-IT"/>
              <a:t>Studi di prevenzione etc</a:t>
            </a:r>
          </a:p>
        </p:txBody>
      </p:sp>
      <p:sp>
        <p:nvSpPr>
          <p:cNvPr id="4" name="Slide Number Placeholder 3"/>
          <p:cNvSpPr/>
          <p:nvPr/>
        </p:nvSpPr>
        <p:spPr>
          <a:xfrm>
            <a:off x="3884759" y="868536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b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fld id="{3647ADDA-2B57-4187-8A24-685667F2C486}" type="slidenum">
              <a:rPr/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 sz="1800"/>
              </a:pPr>
              <a:t>69</a:t>
            </a:fld>
            <a:endParaRPr lang="it-IT" sz="12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1440" tIns="45720" rIns="91440" bIns="45720" anchor="t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 lvl="0"/>
            <a:r>
              <a:rPr lang="it-IT" dirty="0" smtClean="0"/>
              <a:t>Riduzione</a:t>
            </a:r>
            <a:r>
              <a:rPr lang="it-IT" baseline="0" dirty="0" smtClean="0"/>
              <a:t> di 100 volte in 10 anni (da 10.000 a meno di 100 dollari). Nel 2001 </a:t>
            </a:r>
            <a:r>
              <a:rPr lang="it-IT" baseline="0" dirty="0" err="1" smtClean="0"/>
              <a:t>Cipla</a:t>
            </a:r>
            <a:r>
              <a:rPr lang="it-IT" baseline="0" dirty="0" smtClean="0"/>
              <a:t> comincia a produrre la prima linea a 350 dollari</a:t>
            </a:r>
            <a:endParaRPr lang="it-IT" dirty="0"/>
          </a:p>
        </p:txBody>
      </p:sp>
      <p:sp>
        <p:nvSpPr>
          <p:cNvPr id="4" name="Slide Number Placeholder 3"/>
          <p:cNvSpPr/>
          <p:nvPr/>
        </p:nvSpPr>
        <p:spPr>
          <a:xfrm>
            <a:off x="3884759" y="868536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b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fld id="{512C268B-C770-478B-9F68-996067F12B3B}" type="slidenum">
              <a:rPr/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 sz="1800"/>
              </a:pPr>
              <a:t>70</a:t>
            </a:fld>
            <a:endParaRPr lang="it-IT" sz="12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4A49C7-DAA5-4000-AE04-34C0C21D1176}" type="slidenum">
              <a:rPr lang="fr-FR" smtClean="0"/>
              <a:pPr/>
              <a:t>71</a:t>
            </a:fld>
            <a:endParaRPr lang="fr-FR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3363"/>
            <a:ext cx="5028986" cy="411546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DD8553-15B9-4509-9F9F-5C8D5ED6EFC0}" type="slidenum">
              <a:rPr lang="fr-FR" smtClean="0"/>
              <a:pPr/>
              <a:t>72</a:t>
            </a:fld>
            <a:endParaRPr lang="fr-FR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/>
          </a:p>
        </p:txBody>
      </p:sp>
      <p:sp>
        <p:nvSpPr>
          <p:cNvPr id="4" name="Slide Number Placeholder 3"/>
          <p:cNvSpPr/>
          <p:nvPr/>
        </p:nvSpPr>
        <p:spPr>
          <a:xfrm>
            <a:off x="3884759" y="868536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b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fld id="{1F6FFDCE-8071-48A0-9ED6-870C910448AE}" type="slidenum">
              <a:rPr/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4</a:t>
            </a:fld>
            <a:endParaRPr lang="it-IT" sz="12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1440" tIns="45720" rIns="91440" bIns="45720" anchor="t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 lvl="0"/>
            <a:r>
              <a:rPr lang="it-IT" kern="1200" dirty="0" smtClean="0"/>
              <a:t>2.5</a:t>
            </a:r>
            <a:r>
              <a:rPr lang="it-IT" kern="1200" baseline="0" dirty="0" smtClean="0"/>
              <a:t> milioni di bambini con HIV, ogni giorno 1000 nuove infezioni, 700 morti</a:t>
            </a:r>
            <a:endParaRPr lang="it-IT" kern="1200" dirty="0"/>
          </a:p>
        </p:txBody>
      </p:sp>
      <p:sp>
        <p:nvSpPr>
          <p:cNvPr id="4" name="Slide Number Placeholder 3"/>
          <p:cNvSpPr/>
          <p:nvPr/>
        </p:nvSpPr>
        <p:spPr>
          <a:xfrm>
            <a:off x="3884759" y="868536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b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fld id="{E9BCFEC9-7B94-4EC0-A802-F72A5E7105E7}" type="slidenum">
              <a:rPr/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 sz="1800"/>
              </a:pPr>
              <a:t>78</a:t>
            </a:fld>
            <a:endParaRPr lang="it-IT" sz="12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1440" tIns="45720" rIns="91440" bIns="45720" anchor="t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 lvl="0"/>
            <a:r>
              <a:rPr lang="it-IT"/>
              <a:t>Mettere la sllide sulla seconda linea</a:t>
            </a:r>
          </a:p>
        </p:txBody>
      </p:sp>
      <p:sp>
        <p:nvSpPr>
          <p:cNvPr id="4" name="Slide Number Placeholder 3"/>
          <p:cNvSpPr/>
          <p:nvPr/>
        </p:nvSpPr>
        <p:spPr>
          <a:xfrm>
            <a:off x="3884759" y="868536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b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fld id="{5AF653DF-EF36-4B88-8EF3-0D3FB38D72FC}" type="slidenum">
              <a:rPr/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 sz="1800"/>
              </a:pPr>
              <a:t>81</a:t>
            </a:fld>
            <a:endParaRPr lang="it-IT" sz="12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r>
              <a:rPr lang="en-GB" kern="1200" dirty="0" smtClean="0"/>
              <a:t>700.000 </a:t>
            </a:r>
            <a:r>
              <a:rPr lang="en-GB" kern="1200" dirty="0" err="1" smtClean="0"/>
              <a:t>morti</a:t>
            </a:r>
            <a:r>
              <a:rPr lang="en-GB" kern="1200" dirty="0" smtClean="0"/>
              <a:t>/anno,</a:t>
            </a:r>
            <a:r>
              <a:rPr lang="en-GB" kern="1200" baseline="0" dirty="0" smtClean="0"/>
              <a:t> 85% </a:t>
            </a:r>
            <a:r>
              <a:rPr lang="en-GB" kern="1200" baseline="0" dirty="0" err="1" smtClean="0"/>
              <a:t>tra</a:t>
            </a:r>
            <a:r>
              <a:rPr lang="en-GB" kern="1200" baseline="0" dirty="0" smtClean="0"/>
              <a:t> I bambini under five</a:t>
            </a:r>
          </a:p>
          <a:p>
            <a:r>
              <a:rPr lang="en-GB" kern="1200" baseline="0" dirty="0" smtClean="0"/>
              <a:t>R </a:t>
            </a:r>
            <a:r>
              <a:rPr lang="en-GB" kern="1200" baseline="0" dirty="0" err="1" smtClean="0"/>
              <a:t>alla</a:t>
            </a:r>
            <a:r>
              <a:rPr lang="en-GB" kern="1200" baseline="0" dirty="0" smtClean="0"/>
              <a:t> </a:t>
            </a:r>
            <a:r>
              <a:rPr lang="en-GB" kern="1200" baseline="0" dirty="0" err="1" smtClean="0"/>
              <a:t>clorochina</a:t>
            </a:r>
            <a:r>
              <a:rPr lang="en-GB" kern="1200" baseline="0" dirty="0" smtClean="0"/>
              <a:t>, </a:t>
            </a:r>
            <a:r>
              <a:rPr lang="en-GB" kern="1200" baseline="0" dirty="0" err="1" smtClean="0"/>
              <a:t>dall’Asia</a:t>
            </a:r>
            <a:r>
              <a:rPr lang="en-GB" kern="1200" baseline="0" dirty="0" smtClean="0"/>
              <a:t> </a:t>
            </a:r>
            <a:r>
              <a:rPr lang="en-GB" kern="1200" baseline="0" dirty="0" err="1" smtClean="0"/>
              <a:t>all’Africa</a:t>
            </a:r>
            <a:endParaRPr lang="en-GB" kern="1200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r>
              <a:rPr lang="en-GB" kern="1200" dirty="0" smtClean="0"/>
              <a:t>1999 Kenya,</a:t>
            </a:r>
            <a:r>
              <a:rPr lang="en-GB" kern="1200" baseline="0" dirty="0" smtClean="0"/>
              <a:t> poi Burundi, Sudan, </a:t>
            </a:r>
            <a:r>
              <a:rPr lang="en-GB" kern="1200" baseline="0" dirty="0" err="1" smtClean="0"/>
              <a:t>Etiopia</a:t>
            </a:r>
            <a:endParaRPr lang="en-GB" kern="1200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r>
              <a:rPr lang="en-GB" kern="1200" dirty="0" smtClean="0"/>
              <a:t>1999 Kenya,</a:t>
            </a:r>
            <a:r>
              <a:rPr lang="en-GB" kern="1200" baseline="0" dirty="0" smtClean="0"/>
              <a:t> poi Burundi, Sudan, </a:t>
            </a:r>
            <a:r>
              <a:rPr lang="en-GB" kern="1200" baseline="0" dirty="0" err="1" smtClean="0"/>
              <a:t>Etiopia</a:t>
            </a:r>
            <a:endParaRPr lang="en-GB" kern="1200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1440" tIns="45720" rIns="91440" bIns="45720" anchor="t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 lvl="0"/>
            <a:r>
              <a:rPr lang="it-IT" kern="1200"/>
              <a:t>Da mettere alla fine, nelle nuove sfide</a:t>
            </a:r>
          </a:p>
        </p:txBody>
      </p:sp>
      <p:sp>
        <p:nvSpPr>
          <p:cNvPr id="4" name="Slide Number Placeholder 3"/>
          <p:cNvSpPr/>
          <p:nvPr/>
        </p:nvSpPr>
        <p:spPr>
          <a:xfrm>
            <a:off x="3884759" y="868536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b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fld id="{3FB146C6-ED03-4947-AD5E-632E4C80832F}" type="slidenum">
              <a:rPr/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 sz="1800"/>
              </a:pPr>
              <a:t>86</a:t>
            </a:fld>
            <a:endParaRPr lang="it-IT" sz="12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Aggiungere</a:t>
            </a:r>
            <a:r>
              <a:rPr lang="it-IT" baseline="0" dirty="0" smtClean="0"/>
              <a:t> XDR una slide,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EE5A957E-5AAE-4500-BC16-D9D0C7C97444}" type="slidenum">
              <a:rPr lang="it-IT" smtClean="0"/>
              <a:pPr lvl="0"/>
              <a:t>90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098659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 wrap="square" lIns="91440" tIns="45720" rIns="91440" bIns="45720" anchor="t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 lvl="0"/>
            <a:r>
              <a:rPr lang="it-IT"/>
              <a:t>Mettere dati dal rapporto WHO dell’anno passato</a:t>
            </a:r>
          </a:p>
        </p:txBody>
      </p:sp>
      <p:sp>
        <p:nvSpPr>
          <p:cNvPr id="4" name="Slide Number Placeholder 3"/>
          <p:cNvSpPr/>
          <p:nvPr/>
        </p:nvSpPr>
        <p:spPr>
          <a:xfrm>
            <a:off x="3884759" y="868536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b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fld id="{7431D057-7F20-45EC-B88F-963D0A0DC973}" type="slidenum">
              <a:rPr/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103</a:t>
            </a:fld>
            <a:endParaRPr lang="it-IT" sz="12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endParaRPr lang="en-GB" kern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pPr marL="0" marR="0" indent="0" algn="l" defTabSz="914400" rtl="0" eaLnBrk="1" fontAlgn="auto" latinLnBrk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 err="1" smtClean="0"/>
              <a:t>Più</a:t>
            </a:r>
            <a:r>
              <a:rPr lang="en-GB" dirty="0" smtClean="0"/>
              <a:t> </a:t>
            </a:r>
            <a:r>
              <a:rPr lang="en-GB" dirty="0" err="1" smtClean="0"/>
              <a:t>importante</a:t>
            </a:r>
            <a:r>
              <a:rPr lang="en-GB" dirty="0" smtClean="0"/>
              <a:t> </a:t>
            </a:r>
            <a:r>
              <a:rPr lang="en-GB" dirty="0" err="1" smtClean="0"/>
              <a:t>indicatore</a:t>
            </a:r>
            <a:r>
              <a:rPr lang="en-GB" dirty="0" smtClean="0"/>
              <a:t> </a:t>
            </a:r>
            <a:r>
              <a:rPr lang="en-GB" dirty="0" err="1" smtClean="0"/>
              <a:t>dell’efficienza</a:t>
            </a:r>
            <a:r>
              <a:rPr lang="en-GB" dirty="0" smtClean="0"/>
              <a:t> di un </a:t>
            </a:r>
            <a:r>
              <a:rPr lang="en-GB" dirty="0" err="1" smtClean="0"/>
              <a:t>sistema</a:t>
            </a:r>
            <a:r>
              <a:rPr lang="en-GB" dirty="0" smtClean="0"/>
              <a:t> </a:t>
            </a:r>
            <a:r>
              <a:rPr lang="en-GB" dirty="0" err="1" smtClean="0"/>
              <a:t>sanitario</a:t>
            </a: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Calibri" pitchFamily="34"/>
              <a:buChar char="•"/>
            </a:lvl2pPr>
            <a:lvl3pPr lvl="2">
              <a:buClr>
                <a:srgbClr val="000000"/>
              </a:buClr>
              <a:buSzPct val="100000"/>
              <a:buFont typeface="Calibri" pitchFamily="34"/>
              <a:buChar char="•"/>
            </a:lvl3pPr>
            <a:lvl4pPr lvl="3">
              <a:buClr>
                <a:srgbClr val="000000"/>
              </a:buClr>
              <a:buSzPct val="100000"/>
              <a:buFont typeface="Calibri" pitchFamily="34"/>
              <a:buChar char="•"/>
            </a:lvl4pPr>
            <a:lvl5pPr lvl="4">
              <a:buClr>
                <a:srgbClr val="000000"/>
              </a:buClr>
              <a:buSzPct val="100000"/>
              <a:buFont typeface="Calibri" pitchFamily="34"/>
              <a:buChar char="•"/>
            </a:lvl5pPr>
            <a:lvl6pPr lvl="5">
              <a:buClr>
                <a:srgbClr val="000000"/>
              </a:buClr>
              <a:buSzPct val="100000"/>
              <a:buFont typeface="Calibri" pitchFamily="34"/>
              <a:buChar char="•"/>
            </a:lvl6pPr>
            <a:lvl7pPr lvl="6">
              <a:buClr>
                <a:srgbClr val="000000"/>
              </a:buClr>
              <a:buSzPct val="100000"/>
              <a:buFont typeface="Calibri" pitchFamily="34"/>
              <a:buChar char="•"/>
            </a:lvl7pPr>
            <a:lvl8pPr lvl="7">
              <a:buClr>
                <a:srgbClr val="000000"/>
              </a:buClr>
              <a:buSzPct val="100000"/>
              <a:buFont typeface="Calibri" pitchFamily="34"/>
              <a:buChar char="•"/>
            </a:lvl8pPr>
            <a:lvl9pPr lvl="8">
              <a:buClr>
                <a:srgbClr val="000000"/>
              </a:buClr>
              <a:buSzPct val="100000"/>
              <a:buFont typeface="Calibri" pitchFamily="34"/>
              <a:buChar char="•"/>
            </a:lvl9pPr>
          </a:lstStyle>
          <a:p>
            <a:r>
              <a:rPr lang="en-GB" dirty="0" smtClean="0"/>
              <a:t>In Italia: 81 </a:t>
            </a:r>
            <a:r>
              <a:rPr lang="en-GB" dirty="0" err="1" smtClean="0"/>
              <a:t>anni</a:t>
            </a:r>
            <a:r>
              <a:rPr lang="en-GB" dirty="0" smtClean="0"/>
              <a:t> circa, in Swaziland</a:t>
            </a:r>
            <a:r>
              <a:rPr lang="en-GB" baseline="0" dirty="0" smtClean="0"/>
              <a:t> 33</a:t>
            </a:r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8B16-1DD3-4651-AA09-8DCD6E54ED94}" type="datetimeFigureOut">
              <a:rPr lang="it-IT" smtClean="0"/>
              <a:pPr/>
              <a:t>08/02/2013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CDA7-04AD-448B-80F8-77D0E1B1868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8B16-1DD3-4651-AA09-8DCD6E54ED94}" type="datetimeFigureOut">
              <a:rPr lang="it-IT" smtClean="0"/>
              <a:pPr/>
              <a:t>08/02/2013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CDA7-04AD-448B-80F8-77D0E1B1868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8B16-1DD3-4651-AA09-8DCD6E54ED94}" type="datetimeFigureOut">
              <a:rPr lang="it-IT" smtClean="0"/>
              <a:pPr/>
              <a:t>08/02/2013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CDA7-04AD-448B-80F8-77D0E1B1868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8B16-1DD3-4651-AA09-8DCD6E54ED94}" type="datetimeFigureOut">
              <a:rPr lang="it-IT" smtClean="0"/>
              <a:pPr/>
              <a:t>08/02/2013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CDA7-04AD-448B-80F8-77D0E1B1868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8B16-1DD3-4651-AA09-8DCD6E54ED94}" type="datetimeFigureOut">
              <a:rPr lang="it-IT" smtClean="0"/>
              <a:pPr/>
              <a:t>08/02/2013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CDA7-04AD-448B-80F8-77D0E1B1868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8B16-1DD3-4651-AA09-8DCD6E54ED94}" type="datetimeFigureOut">
              <a:rPr lang="it-IT" smtClean="0"/>
              <a:pPr/>
              <a:t>08/02/2013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CDA7-04AD-448B-80F8-77D0E1B1868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8B16-1DD3-4651-AA09-8DCD6E54ED94}" type="datetimeFigureOut">
              <a:rPr lang="it-IT" smtClean="0"/>
              <a:pPr/>
              <a:t>08/02/2013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CDA7-04AD-448B-80F8-77D0E1B1868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8B16-1DD3-4651-AA09-8DCD6E54ED94}" type="datetimeFigureOut">
              <a:rPr lang="it-IT" smtClean="0"/>
              <a:pPr/>
              <a:t>08/02/2013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CDA7-04AD-448B-80F8-77D0E1B1868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8B16-1DD3-4651-AA09-8DCD6E54ED94}" type="datetimeFigureOut">
              <a:rPr lang="it-IT" smtClean="0"/>
              <a:pPr/>
              <a:t>08/02/2013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CDA7-04AD-448B-80F8-77D0E1B1868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8B16-1DD3-4651-AA09-8DCD6E54ED94}" type="datetimeFigureOut">
              <a:rPr lang="it-IT" smtClean="0"/>
              <a:pPr/>
              <a:t>08/02/2013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CDA7-04AD-448B-80F8-77D0E1B1868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78B16-1DD3-4651-AA09-8DCD6E54ED94}" type="datetimeFigureOut">
              <a:rPr lang="it-IT" smtClean="0"/>
              <a:pPr/>
              <a:t>08/02/2013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2CDA7-04AD-448B-80F8-77D0E1B1868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78B16-1DD3-4651-AA09-8DCD6E54ED94}" type="datetimeFigureOut">
              <a:rPr lang="it-IT" smtClean="0"/>
              <a:pPr/>
              <a:t>08/02/2013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2CDA7-04AD-448B-80F8-77D0E1B18688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hyperlink" Target="http://www.who.int/medicines/publications/essentialmedicines/en/index.html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who.int/medicines/en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who.int/medicines/areas/quality_safety/quality_assurance/QualityAssurancePharmVol2.pdf" TargetMode="External"/><Relationship Id="rId5" Type="http://schemas.openxmlformats.org/officeDocument/2006/relationships/image" Target="../media/image16.gif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gif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osntd.org/article/info:doi/10.1371/journal.pntd.0001544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hyperlink" Target="http://mednet3.who.int/prequal/" TargetMode="External"/><Relationship Id="rId4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odora.com/map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w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oglio_di_lavoro_di_Microsoft_Office_Excel_97-2003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38767582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izationandhealth.com/content/7/1/39/figure/F3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00.png"/><Relationship Id="rId4" Type="http://schemas.openxmlformats.org/officeDocument/2006/relationships/oleObject" Target="../embeddings/oleObject8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685799" y="3581279"/>
            <a:ext cx="8000999" cy="3812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6000" b="0" i="0" u="none" strike="noStrike" baseline="0">
                <a:ln>
                  <a:noFill/>
                </a:ln>
                <a:solidFill>
                  <a:srgbClr val="FF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L’Accesso alle cure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6000" b="0" i="0" u="none" strike="noStrike" baseline="0">
                <a:ln>
                  <a:noFill/>
                </a:ln>
                <a:solidFill>
                  <a:srgbClr val="FF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nei PVS: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6000" b="0" i="0" u="none" strike="noStrike" baseline="0">
                <a:ln>
                  <a:noFill/>
                </a:ln>
                <a:solidFill>
                  <a:srgbClr val="FF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vecchie e nuove sfide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3200" b="0" i="0" u="none" strike="noStrike" baseline="0">
              <a:ln>
                <a:noFill/>
              </a:ln>
              <a:solidFill>
                <a:srgbClr val="534949"/>
              </a:solidFill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3200" b="0" i="0" u="none" strike="noStrike" baseline="0">
              <a:ln>
                <a:noFill/>
              </a:ln>
              <a:solidFill>
                <a:srgbClr val="534949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pic>
        <p:nvPicPr>
          <p:cNvPr id="3" name="Picture 15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31920" y="1520999"/>
            <a:ext cx="4586399" cy="20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Line 16"/>
          <p:cNvSpPr/>
          <p:nvPr/>
        </p:nvSpPr>
        <p:spPr>
          <a:xfrm>
            <a:off x="2819520" y="1371599"/>
            <a:ext cx="6257880" cy="0"/>
          </a:xfrm>
          <a:prstGeom prst="line">
            <a:avLst/>
          </a:prstGeom>
          <a:noFill/>
          <a:ln w="76320">
            <a:solidFill>
              <a:srgbClr val="FF33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5" name="Rectangle 18"/>
          <p:cNvSpPr/>
          <p:nvPr/>
        </p:nvSpPr>
        <p:spPr>
          <a:xfrm>
            <a:off x="3947400" y="180360"/>
            <a:ext cx="5231858" cy="12025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0" i="0" u="none" strike="noStrike" baseline="0" dirty="0">
                <a:ln>
                  <a:noFill/>
                </a:ln>
                <a:latin typeface="Arial" pitchFamily="34"/>
                <a:ea typeface="Arial" pitchFamily="34"/>
                <a:cs typeface="Arial" pitchFamily="34"/>
              </a:rPr>
              <a:t>Stella Egidi</a:t>
            </a:r>
            <a:r>
              <a:rPr lang="it-IT" sz="2400" b="0" i="0" u="none" strike="noStrike" baseline="0" dirty="0" smtClean="0">
                <a:ln>
                  <a:noFill/>
                </a:ln>
                <a:latin typeface="Arial" pitchFamily="34"/>
                <a:ea typeface="Arial" pitchFamily="34"/>
                <a:cs typeface="Arial" pitchFamily="34"/>
              </a:rPr>
              <a:t>, Sara </a:t>
            </a:r>
            <a:r>
              <a:rPr lang="it-IT" sz="2400" b="0" i="0" u="none" strike="noStrike" baseline="0" dirty="0" err="1" smtClean="0">
                <a:ln>
                  <a:noFill/>
                </a:ln>
                <a:latin typeface="Arial" pitchFamily="34"/>
                <a:ea typeface="Arial" pitchFamily="34"/>
                <a:cs typeface="Arial" pitchFamily="34"/>
              </a:rPr>
              <a:t>Gaspani</a:t>
            </a:r>
            <a:endParaRPr lang="it-IT" sz="2400" b="0" i="0" u="none" strike="noStrike" baseline="0" dirty="0">
              <a:ln>
                <a:noFill/>
              </a:ln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0" i="0" u="none" strike="noStrike" baseline="0" dirty="0">
                <a:ln>
                  <a:noFill/>
                </a:ln>
                <a:latin typeface="Arial" pitchFamily="34"/>
                <a:ea typeface="Arial" pitchFamily="34"/>
                <a:cs typeface="Arial" pitchFamily="34"/>
              </a:rPr>
              <a:t>Corso Accesso ai Farmaci Essenziali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0" i="0" u="none" strike="noStrike" baseline="0" dirty="0">
                <a:ln>
                  <a:noFill/>
                </a:ln>
                <a:latin typeface="Arial" pitchFamily="34"/>
                <a:ea typeface="Arial" pitchFamily="34"/>
                <a:cs typeface="Arial" pitchFamily="34"/>
              </a:rPr>
              <a:t>Università di Ferrara, 06.02.2013</a:t>
            </a: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380880" y="493560"/>
            <a:ext cx="2237040" cy="878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755576" y="1904495"/>
            <a:ext cx="7560840" cy="46427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0" y="338138"/>
            <a:ext cx="8229600" cy="1252537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GB" dirty="0" err="1"/>
              <a:t>Prevalenza</a:t>
            </a:r>
            <a:r>
              <a:rPr lang="en-GB" dirty="0"/>
              <a:t> </a:t>
            </a:r>
            <a:r>
              <a:rPr lang="en-GB" dirty="0" smtClean="0"/>
              <a:t>HIV</a:t>
            </a:r>
            <a:br>
              <a:rPr lang="en-GB" dirty="0" smtClean="0"/>
            </a:br>
            <a:r>
              <a:rPr lang="en-GB" sz="2000" dirty="0" smtClean="0"/>
              <a:t>(</a:t>
            </a:r>
            <a:r>
              <a:rPr lang="en-GB" sz="2000" dirty="0" err="1" smtClean="0"/>
              <a:t>fonte</a:t>
            </a:r>
            <a:r>
              <a:rPr lang="en-GB" sz="2000" dirty="0" smtClean="0"/>
              <a:t>: worldmapper.org)</a:t>
            </a:r>
            <a:endParaRPr lang="en-GB" sz="2000" dirty="0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2448000" cy="6778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5"/>
          <p:cNvSpPr/>
          <p:nvPr/>
        </p:nvSpPr>
        <p:spPr>
          <a:xfrm>
            <a:off x="2411280" y="908720"/>
            <a:ext cx="6337440" cy="703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en-GB" sz="20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10 to 15 </a:t>
            </a:r>
            <a:r>
              <a:rPr lang="en-GB" sz="20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mln</a:t>
            </a:r>
            <a:r>
              <a:rPr lang="en-GB" sz="20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 di </a:t>
            </a:r>
            <a:r>
              <a:rPr lang="en-GB" sz="20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persone</a:t>
            </a:r>
            <a:r>
              <a:rPr lang="en-GB" sz="20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en-GB" sz="20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infette</a:t>
            </a:r>
            <a:r>
              <a:rPr lang="en-GB" sz="20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; 200.000 </a:t>
            </a:r>
            <a:r>
              <a:rPr lang="en-GB" sz="20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nuovi</a:t>
            </a:r>
            <a:r>
              <a:rPr lang="en-GB" sz="20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en-GB" sz="20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casi</a:t>
            </a:r>
            <a:r>
              <a:rPr lang="en-GB" sz="20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en-GB" sz="20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ogni</a:t>
            </a:r>
            <a:r>
              <a:rPr lang="en-GB" sz="20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 anno; </a:t>
            </a:r>
            <a:r>
              <a:rPr lang="en-GB" sz="2000" b="0" i="0" u="none" strike="noStrike" baseline="0" dirty="0" smtClean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14.000 </a:t>
            </a:r>
            <a:r>
              <a:rPr lang="en-GB" sz="20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pazienti</a:t>
            </a:r>
            <a:r>
              <a:rPr lang="en-GB" sz="20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en-GB" sz="20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muoiono</a:t>
            </a:r>
            <a:r>
              <a:rPr lang="en-GB" sz="20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en-GB" sz="20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ogni</a:t>
            </a:r>
            <a:r>
              <a:rPr lang="en-GB" sz="20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 anno</a:t>
            </a: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15840" y="628560"/>
            <a:ext cx="1676519" cy="157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395280" y="2028960"/>
            <a:ext cx="8424720" cy="46400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8"/>
          <p:cNvSpPr/>
          <p:nvPr/>
        </p:nvSpPr>
        <p:spPr>
          <a:xfrm>
            <a:off x="2771640" y="260280"/>
            <a:ext cx="5256360" cy="58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1998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fr-BE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CHAGAS</a:t>
            </a:r>
          </a:p>
        </p:txBody>
      </p:sp>
      <p:sp>
        <p:nvSpPr>
          <p:cNvPr id="7" name="Oval 9"/>
          <p:cNvSpPr/>
          <p:nvPr/>
        </p:nvSpPr>
        <p:spPr>
          <a:xfrm>
            <a:off x="2411280" y="5661000"/>
            <a:ext cx="2665440" cy="6476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8160">
            <a:solidFill>
              <a:srgbClr val="FF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8" name="Oval 10"/>
          <p:cNvSpPr/>
          <p:nvPr/>
        </p:nvSpPr>
        <p:spPr>
          <a:xfrm>
            <a:off x="2556000" y="3789360"/>
            <a:ext cx="2665440" cy="6476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8160">
            <a:solidFill>
              <a:srgbClr val="FF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1735138" y="2674938"/>
            <a:ext cx="7408862" cy="3451225"/>
          </a:xfrm>
        </p:spPr>
        <p:txBody>
          <a:bodyPr wrap="square" lIns="91440" tIns="45720" rIns="91440" bIns="45720">
            <a:spAutoFit/>
          </a:bodyPr>
          <a:lstStyle>
            <a:def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None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defPPr>
            <a:lvl1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1pPr>
            <a:lvl2pPr marL="576000" marR="0" lvl="1" indent="-272880" algn="l" rtl="0" hangingPunct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38040" algn="l"/>
                <a:tab pos="1252439" algn="l"/>
                <a:tab pos="2166840" algn="l"/>
                <a:tab pos="3081240" algn="l"/>
                <a:tab pos="3995640" algn="l"/>
                <a:tab pos="4910040" algn="l"/>
                <a:tab pos="5824440" algn="l"/>
                <a:tab pos="6738840" algn="l"/>
                <a:tab pos="7653240" algn="l"/>
                <a:tab pos="8567640" algn="l"/>
                <a:tab pos="9482040" algn="l"/>
              </a:tabLst>
              <a:defRPr lang="en-GB" sz="22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2pPr>
            <a:lvl3pPr marL="855360" marR="0" lvl="2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58680" algn="l"/>
                <a:tab pos="973080" algn="l"/>
                <a:tab pos="1887480" algn="l"/>
                <a:tab pos="2801880" algn="l"/>
                <a:tab pos="3716280" algn="l"/>
                <a:tab pos="4630680" algn="l"/>
                <a:tab pos="5545080" algn="l"/>
                <a:tab pos="6459479" algn="l"/>
                <a:tab pos="7373879" algn="l"/>
                <a:tab pos="8288280" algn="l"/>
                <a:tab pos="920268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3pPr>
            <a:lvl4pPr marL="1143000" marR="0" lvl="3" indent="-228600" algn="l" rtl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GB" sz="18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4pPr>
            <a:lvl5pPr marL="1461960" marR="0" lvl="4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5pPr>
            <a:lvl6pPr marL="1461960" marR="0" lvl="5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6pPr>
            <a:lvl7pPr marL="1461960" marR="0" lvl="6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7pPr>
            <a:lvl8pPr marL="1461960" marR="0" lvl="7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8pPr>
            <a:lvl9pPr marL="1461960" marR="0" lvl="8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hangingPunct="1"/>
            <a:r>
              <a:rPr lang="it-IT"/>
              <a:t>Mettere la slide di Julien su chagas</a:t>
            </a:r>
          </a:p>
          <a:p>
            <a:pPr marL="0" lvl="0" indent="0" hangingPunct="1"/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-223920" y="-301680"/>
            <a:ext cx="9591840" cy="7467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-281160" y="-330120"/>
            <a:ext cx="9706319" cy="7524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636724" y="1700808"/>
            <a:ext cx="8056934" cy="2539157"/>
          </a:xfrm>
        </p:spPr>
        <p:txBody>
          <a:bodyPr wrap="square" lIns="91440" tIns="45720" rIns="91440" bIns="45720">
            <a:spAutoFit/>
          </a:bodyPr>
          <a:lstStyle>
            <a:def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None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defPPr>
            <a:lvl1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1pPr>
            <a:lvl2pPr marL="576000" marR="0" lvl="1" indent="-272880" algn="l" rtl="0" hangingPunct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38040" algn="l"/>
                <a:tab pos="1252439" algn="l"/>
                <a:tab pos="2166840" algn="l"/>
                <a:tab pos="3081240" algn="l"/>
                <a:tab pos="3995640" algn="l"/>
                <a:tab pos="4910040" algn="l"/>
                <a:tab pos="5824440" algn="l"/>
                <a:tab pos="6738840" algn="l"/>
                <a:tab pos="7653240" algn="l"/>
                <a:tab pos="8567640" algn="l"/>
                <a:tab pos="9482040" algn="l"/>
              </a:tabLst>
              <a:defRPr lang="en-GB" sz="22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2pPr>
            <a:lvl3pPr marL="855360" marR="0" lvl="2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58680" algn="l"/>
                <a:tab pos="973080" algn="l"/>
                <a:tab pos="1887480" algn="l"/>
                <a:tab pos="2801880" algn="l"/>
                <a:tab pos="3716280" algn="l"/>
                <a:tab pos="4630680" algn="l"/>
                <a:tab pos="5545080" algn="l"/>
                <a:tab pos="6459479" algn="l"/>
                <a:tab pos="7373879" algn="l"/>
                <a:tab pos="8288280" algn="l"/>
                <a:tab pos="920268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3pPr>
            <a:lvl4pPr marL="1143000" marR="0" lvl="3" indent="-228600" algn="l" rtl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GB" sz="18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4pPr>
            <a:lvl5pPr marL="1461960" marR="0" lvl="4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5pPr>
            <a:lvl6pPr marL="1461960" marR="0" lvl="5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6pPr>
            <a:lvl7pPr marL="1461960" marR="0" lvl="6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7pPr>
            <a:lvl8pPr marL="1461960" marR="0" lvl="7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8pPr>
            <a:lvl9pPr marL="1461960" marR="0" lvl="8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hangingPunct="1"/>
            <a:r>
              <a:rPr lang="it-IT" b="1" dirty="0"/>
              <a:t>Epatite C</a:t>
            </a:r>
            <a:r>
              <a:rPr lang="it-IT" dirty="0"/>
              <a:t>: 130 milioni sono </a:t>
            </a:r>
            <a:r>
              <a:rPr lang="it-IT" dirty="0" err="1" smtClean="0"/>
              <a:t>carriers</a:t>
            </a:r>
            <a:r>
              <a:rPr lang="it-IT" dirty="0" smtClean="0"/>
              <a:t>, </a:t>
            </a:r>
            <a:r>
              <a:rPr lang="it-IT" dirty="0"/>
              <a:t>alcuni paesi hanno prevalenze &gt;10%</a:t>
            </a:r>
          </a:p>
          <a:p>
            <a:pPr marL="0" lvl="0" indent="0" hangingPunct="1"/>
            <a:r>
              <a:rPr lang="it-IT" b="1" dirty="0"/>
              <a:t>Patologie croniche</a:t>
            </a:r>
            <a:r>
              <a:rPr lang="it-IT" dirty="0"/>
              <a:t>: </a:t>
            </a:r>
            <a:r>
              <a:rPr lang="it-IT" dirty="0" smtClean="0"/>
              <a:t>nel 2030, 7 persone su 10 dei residenti in zona urbana vivranno in un PVS</a:t>
            </a:r>
          </a:p>
          <a:p>
            <a:pPr marL="0" lvl="0" indent="0" hangingPunct="1"/>
            <a:r>
              <a:rPr lang="it-IT" dirty="0" smtClean="0"/>
              <a:t>Entro il 2030, 3 miliardi di persone vivranno in uno slum</a:t>
            </a:r>
          </a:p>
          <a:p>
            <a:pPr marL="0" lvl="0" indent="0" hangingPunct="1"/>
            <a:r>
              <a:rPr lang="it-IT" dirty="0" smtClean="0"/>
              <a:t>Patologie </a:t>
            </a:r>
            <a:r>
              <a:rPr lang="it-IT" dirty="0"/>
              <a:t>neurologiche e psichiatriche, salute </a:t>
            </a:r>
            <a:r>
              <a:rPr lang="it-IT" dirty="0" smtClean="0"/>
              <a:t>mentale</a:t>
            </a:r>
            <a:endParaRPr lang="it-IT" dirty="0"/>
          </a:p>
        </p:txBody>
      </p:sp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395536" y="332656"/>
            <a:ext cx="8229600" cy="1309687"/>
          </a:xfrm>
        </p:spPr>
        <p:txBody>
          <a:bodyPr wrap="square" lIns="91440" tIns="45720" rIns="91440" bIns="4572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it-IT" sz="4000" dirty="0"/>
              <a:t>Nuove frontiere del mancato accesso alle cure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2" y="4286250"/>
            <a:ext cx="5514975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1030748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37759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6449614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457871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2148520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539552" y="1916832"/>
            <a:ext cx="8141189" cy="40066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GB" dirty="0" err="1"/>
              <a:t>Prevalenza</a:t>
            </a:r>
            <a:r>
              <a:rPr lang="en-GB" dirty="0"/>
              <a:t> di </a:t>
            </a:r>
            <a:r>
              <a:rPr lang="en-GB" dirty="0" err="1" smtClean="0"/>
              <a:t>diabete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400" dirty="0" smtClean="0"/>
              <a:t>(</a:t>
            </a:r>
            <a:r>
              <a:rPr lang="en-GB" sz="2400" dirty="0" err="1" smtClean="0"/>
              <a:t>fonte</a:t>
            </a:r>
            <a:r>
              <a:rPr lang="en-GB" sz="2400" dirty="0" smtClean="0"/>
              <a:t>: worldmapper.org)</a:t>
            </a:r>
            <a:endParaRPr lang="en-GB" sz="2400" dirty="0"/>
          </a:p>
        </p:txBody>
      </p:sp>
      <p:sp>
        <p:nvSpPr>
          <p:cNvPr id="4" name="Subtitle 3"/>
          <p:cNvSpPr txBox="1">
            <a:spLocks noGrp="1"/>
          </p:cNvSpPr>
          <p:nvPr>
            <p:ph type="subTitle" idx="4294967295"/>
          </p:nvPr>
        </p:nvSpPr>
        <p:spPr/>
        <p:txBody>
          <a:bodyPr lIns="0" tIns="0" rIns="0" bIns="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9D4933"/>
              </a:buClr>
              <a:buSzPct val="100000"/>
              <a:buFont typeface="Symbol" pitchFamily="18"/>
              <a:buChar char=""/>
            </a:lvl2pPr>
            <a:lvl3pPr lvl="2">
              <a:buClr>
                <a:srgbClr val="9D4933"/>
              </a:buClr>
              <a:buSzPct val="100000"/>
              <a:buFont typeface="Symbol" pitchFamily="18"/>
              <a:buChar char=""/>
            </a:lvl3pPr>
            <a:lvl4pPr lvl="3">
              <a:buClr>
                <a:srgbClr val="9D4933"/>
              </a:buClr>
              <a:buSzPct val="100000"/>
              <a:buFont typeface="Symbol" pitchFamily="18"/>
              <a:buChar char=""/>
            </a:lvl4pPr>
            <a:lvl5pPr lvl="4">
              <a:buClr>
                <a:srgbClr val="9D4933"/>
              </a:buClr>
              <a:buSzPct val="100000"/>
              <a:buFont typeface="Symbol" pitchFamily="18"/>
              <a:buChar char=""/>
            </a:lvl5pPr>
            <a:lvl6pPr lvl="5">
              <a:buClr>
                <a:srgbClr val="9D4933"/>
              </a:buClr>
              <a:buSzPct val="100000"/>
              <a:buFont typeface="Symbol" pitchFamily="18"/>
              <a:buChar char=""/>
            </a:lvl6pPr>
            <a:lvl7pPr lvl="6">
              <a:buClr>
                <a:srgbClr val="9D4933"/>
              </a:buClr>
              <a:buSzPct val="100000"/>
              <a:buFont typeface="Symbol" pitchFamily="18"/>
              <a:buChar char=""/>
            </a:lvl7pPr>
            <a:lvl8pPr lvl="7">
              <a:buClr>
                <a:srgbClr val="9D4933"/>
              </a:buClr>
              <a:buSzPct val="100000"/>
              <a:buFont typeface="Symbol" pitchFamily="18"/>
              <a:buChar char=""/>
            </a:lvl8pPr>
            <a:lvl9pPr lvl="8">
              <a:buClr>
                <a:srgbClr val="9D4933"/>
              </a:buClr>
              <a:buSzPct val="100000"/>
              <a:buFont typeface="Symbol" pitchFamily="18"/>
              <a:buChar char=""/>
            </a:lvl9pPr>
          </a:lstStyle>
          <a:p>
            <a:pPr marL="0" indent="0" algn="ctr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dirty="0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GB" dirty="0" err="1"/>
              <a:t>Prevalenza</a:t>
            </a:r>
            <a:r>
              <a:rPr lang="en-GB" dirty="0"/>
              <a:t> di </a:t>
            </a:r>
            <a:r>
              <a:rPr lang="en-GB" dirty="0" err="1" smtClean="0"/>
              <a:t>asma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400" dirty="0" smtClean="0"/>
              <a:t>(</a:t>
            </a:r>
            <a:r>
              <a:rPr lang="en-GB" sz="2400" dirty="0" err="1" smtClean="0"/>
              <a:t>fonte</a:t>
            </a:r>
            <a:r>
              <a:rPr lang="en-GB" sz="2400" dirty="0" smtClean="0"/>
              <a:t>: worldmapper.org)</a:t>
            </a:r>
            <a:endParaRPr lang="en-GB" sz="2400" dirty="0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None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kern="1200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defPPr>
            <a:lvl1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kern="1200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1pPr>
            <a:lvl2pPr marL="576000" marR="0" lvl="1" indent="-272880" algn="l" rtl="0" hangingPunct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38040" algn="l"/>
                <a:tab pos="1252439" algn="l"/>
                <a:tab pos="2166840" algn="l"/>
                <a:tab pos="3081240" algn="l"/>
                <a:tab pos="3995640" algn="l"/>
                <a:tab pos="4910040" algn="l"/>
                <a:tab pos="5824440" algn="l"/>
                <a:tab pos="6738840" algn="l"/>
                <a:tab pos="7653240" algn="l"/>
                <a:tab pos="8567640" algn="l"/>
                <a:tab pos="9482040" algn="l"/>
              </a:tabLst>
              <a:defRPr lang="en-GB" sz="2200" b="0" i="0" u="none" strike="noStrike" kern="1200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2pPr>
            <a:lvl3pPr marL="855360" marR="0" lvl="2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58680" algn="l"/>
                <a:tab pos="973080" algn="l"/>
                <a:tab pos="1887480" algn="l"/>
                <a:tab pos="2801880" algn="l"/>
                <a:tab pos="3716280" algn="l"/>
                <a:tab pos="4630680" algn="l"/>
                <a:tab pos="5545080" algn="l"/>
                <a:tab pos="6459479" algn="l"/>
                <a:tab pos="7373879" algn="l"/>
                <a:tab pos="8288280" algn="l"/>
                <a:tab pos="9202680" algn="l"/>
              </a:tabLst>
              <a:defRPr lang="en-GB" sz="2000" b="0" i="0" u="none" strike="noStrike" kern="1200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3pPr>
            <a:lvl4pPr marL="1143000" marR="0" lvl="3" indent="-228600" algn="l" rtl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GB" sz="1800" b="0" i="0" u="none" strike="noStrike" kern="1200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4pPr>
            <a:lvl5pPr marL="1461960" marR="0" lvl="4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kern="1200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5pPr>
            <a:lvl6pPr marL="1461960" marR="0" lvl="5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kern="1200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6pPr>
            <a:lvl7pPr marL="1461960" marR="0" lvl="6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kern="1200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7pPr>
            <a:lvl8pPr marL="1461960" marR="0" lvl="7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kern="1200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8pPr>
            <a:lvl9pPr marL="1461960" marR="0" lvl="8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kern="1200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9pPr>
          </a:lstStyle>
          <a:p>
            <a:pPr marL="0" indent="0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83568" y="1700808"/>
            <a:ext cx="7887704" cy="4323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685799" y="332656"/>
            <a:ext cx="7772400" cy="1143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4000" dirty="0" smtClean="0"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Priorità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4000" b="0" i="0" u="none" strike="noStrike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 per i prossimi </a:t>
            </a:r>
            <a:r>
              <a:rPr lang="it-IT" sz="4000" b="0" i="0" u="none" strike="noStrike" baseline="0" dirty="0">
                <a:ln>
                  <a:noFill/>
                </a:ln>
                <a:solidFill>
                  <a:schemeClr val="bg1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10 anni</a:t>
            </a:r>
          </a:p>
        </p:txBody>
      </p:sp>
      <p:sp>
        <p:nvSpPr>
          <p:cNvPr id="3" name="Rectangle 5"/>
          <p:cNvSpPr/>
          <p:nvPr/>
        </p:nvSpPr>
        <p:spPr>
          <a:xfrm>
            <a:off x="380880" y="1730955"/>
            <a:ext cx="8534520" cy="4114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Disponibilità</a:t>
            </a:r>
          </a:p>
          <a:p>
            <a:pPr marL="342720" marR="0" lvl="0" indent="-34272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1257120" algn="l"/>
                <a:tab pos="2171520" algn="l"/>
                <a:tab pos="3085919" algn="l"/>
                <a:tab pos="4000320" algn="l"/>
                <a:tab pos="4914720" algn="l"/>
                <a:tab pos="5829119" algn="l"/>
                <a:tab pos="6743519" algn="l"/>
                <a:tab pos="7657920" algn="l"/>
                <a:tab pos="8572320" algn="l"/>
                <a:tab pos="9486720" algn="l"/>
                <a:tab pos="10401120" algn="l"/>
              </a:tabLst>
            </a:pPr>
            <a:r>
              <a:rPr lang="it-IT" sz="2800" b="0" i="0" u="none" strike="noStrike" baseline="0" dirty="0">
                <a:ln>
                  <a:noFill/>
                </a:ln>
                <a:solidFill>
                  <a:srgbClr val="0066CC"/>
                </a:solidFill>
                <a:latin typeface="Arial" pitchFamily="34"/>
                <a:ea typeface="Arial" pitchFamily="34"/>
                <a:cs typeface="Arial" pitchFamily="34"/>
              </a:rPr>
              <a:t>( </a:t>
            </a:r>
            <a:r>
              <a:rPr lang="it-IT" sz="2800" b="0" i="0" u="none" strike="noStrike" baseline="0" dirty="0" err="1">
                <a:ln>
                  <a:noFill/>
                </a:ln>
                <a:solidFill>
                  <a:srgbClr val="0066CC"/>
                </a:solidFill>
                <a:latin typeface="Arial" pitchFamily="34"/>
                <a:ea typeface="Arial" pitchFamily="34"/>
                <a:cs typeface="Arial" pitchFamily="34"/>
              </a:rPr>
              <a:t>FDCs</a:t>
            </a:r>
            <a:r>
              <a:rPr lang="it-IT" sz="2800" b="0" i="0" u="none" strike="noStrike" baseline="0" dirty="0">
                <a:ln>
                  <a:noFill/>
                </a:ln>
                <a:solidFill>
                  <a:srgbClr val="0066CC"/>
                </a:solidFill>
                <a:latin typeface="Arial" pitchFamily="34"/>
                <a:ea typeface="Arial" pitchFamily="34"/>
                <a:cs typeface="Arial" pitchFamily="34"/>
              </a:rPr>
              <a:t> – Pediatrici – </a:t>
            </a:r>
            <a:r>
              <a:rPr lang="it-IT" sz="2800" b="0" i="0" u="none" strike="noStrike" baseline="0" dirty="0" err="1">
                <a:ln>
                  <a:noFill/>
                </a:ln>
                <a:solidFill>
                  <a:srgbClr val="0066CC"/>
                </a:solidFill>
                <a:latin typeface="Arial" pitchFamily="34"/>
                <a:ea typeface="Arial" pitchFamily="34"/>
                <a:cs typeface="Arial" pitchFamily="34"/>
              </a:rPr>
              <a:t>Pre</a:t>
            </a:r>
            <a:r>
              <a:rPr lang="it-IT" sz="2800" b="0" i="0" u="none" strike="noStrike" baseline="0" dirty="0">
                <a:ln>
                  <a:noFill/>
                </a:ln>
                <a:solidFill>
                  <a:srgbClr val="0066CC"/>
                </a:solidFill>
                <a:latin typeface="Arial" pitchFamily="34"/>
                <a:ea typeface="Arial" pitchFamily="34"/>
                <a:cs typeface="Arial" pitchFamily="34"/>
              </a:rPr>
              <a:t>-qualificazione </a:t>
            </a:r>
            <a:r>
              <a:rPr lang="it-IT" sz="2800" b="0" i="0" u="none" strike="noStrike" baseline="0" dirty="0" smtClean="0">
                <a:ln>
                  <a:noFill/>
                </a:ln>
                <a:solidFill>
                  <a:srgbClr val="0066CC"/>
                </a:solidFill>
                <a:latin typeface="Arial" pitchFamily="34"/>
                <a:ea typeface="Arial" pitchFamily="34"/>
                <a:cs typeface="Arial" pitchFamily="34"/>
              </a:rPr>
              <a:t>)</a:t>
            </a:r>
          </a:p>
          <a:p>
            <a:pPr marL="342720" marR="0" lvl="0" indent="-34272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1257120" algn="l"/>
                <a:tab pos="2171520" algn="l"/>
                <a:tab pos="3085919" algn="l"/>
                <a:tab pos="4000320" algn="l"/>
                <a:tab pos="4914720" algn="l"/>
                <a:tab pos="5829119" algn="l"/>
                <a:tab pos="6743519" algn="l"/>
                <a:tab pos="7657920" algn="l"/>
                <a:tab pos="8572320" algn="l"/>
                <a:tab pos="9486720" algn="l"/>
                <a:tab pos="10401120" algn="l"/>
              </a:tabLst>
            </a:pPr>
            <a:endParaRPr lang="it-IT" sz="2800" b="0" i="0" u="none" strike="noStrike" baseline="0" dirty="0">
              <a:ln>
                <a:noFill/>
              </a:ln>
              <a:solidFill>
                <a:srgbClr val="0066CC"/>
              </a:solidFill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Prezzi</a:t>
            </a:r>
          </a:p>
          <a:p>
            <a:pPr marL="342720" marR="0" lvl="0" indent="-34272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1257120" algn="l"/>
                <a:tab pos="2171520" algn="l"/>
                <a:tab pos="3085919" algn="l"/>
                <a:tab pos="4000320" algn="l"/>
                <a:tab pos="4914720" algn="l"/>
                <a:tab pos="5829119" algn="l"/>
                <a:tab pos="6743519" algn="l"/>
                <a:tab pos="7657920" algn="l"/>
                <a:tab pos="8572320" algn="l"/>
                <a:tab pos="9486720" algn="l"/>
                <a:tab pos="10401120" algn="l"/>
              </a:tabLst>
            </a:pPr>
            <a:r>
              <a:rPr lang="it-IT" sz="2800" b="0" i="0" u="none" strike="noStrike" baseline="0" dirty="0">
                <a:ln>
                  <a:noFill/>
                </a:ln>
                <a:solidFill>
                  <a:srgbClr val="0066CC"/>
                </a:solidFill>
                <a:latin typeface="Arial" pitchFamily="34"/>
                <a:ea typeface="Arial" pitchFamily="34"/>
                <a:cs typeface="Arial" pitchFamily="34"/>
              </a:rPr>
              <a:t>( Generici - Produzione locale )</a:t>
            </a:r>
          </a:p>
          <a:p>
            <a:pPr marL="342720" marR="0" lvl="0" indent="-34272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None/>
              <a:tabLst>
                <a:tab pos="342720" algn="l"/>
                <a:tab pos="1257120" algn="l"/>
                <a:tab pos="2171520" algn="l"/>
                <a:tab pos="3085919" algn="l"/>
                <a:tab pos="4000320" algn="l"/>
                <a:tab pos="4914720" algn="l"/>
                <a:tab pos="5829119" algn="l"/>
                <a:tab pos="6743519" algn="l"/>
                <a:tab pos="7657920" algn="l"/>
                <a:tab pos="8572320" algn="l"/>
                <a:tab pos="9486720" algn="l"/>
                <a:tab pos="10401120" algn="l"/>
              </a:tabLst>
            </a:pPr>
            <a:endParaRPr lang="it-IT" sz="2800" b="0" i="0" u="none" strike="noStrike" baseline="0" dirty="0">
              <a:ln>
                <a:noFill/>
              </a:ln>
              <a:solidFill>
                <a:srgbClr val="0066CC"/>
              </a:solidFill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Seconda </a:t>
            </a:r>
            <a:r>
              <a:rPr lang="it-IT" sz="28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linea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800" b="1" i="0" u="none" strike="noStrike" baseline="0" dirty="0" smtClean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Accesso universale a farmaci di qualità</a:t>
            </a:r>
            <a:endParaRPr lang="it-IT" sz="2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5677412" y="2996952"/>
            <a:ext cx="3237988" cy="2158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0" y="188640"/>
            <a:ext cx="9144000" cy="1727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i="0" u="none" strike="noStrike" baseline="0" dirty="0">
                <a:ln>
                  <a:noFill/>
                </a:ln>
                <a:latin typeface="Arial" pitchFamily="34"/>
                <a:ea typeface="Arial" pitchFamily="34"/>
                <a:cs typeface="Arial" pitchFamily="34"/>
              </a:rPr>
              <a:t>Il modello di finanziamento rappresenta una barriera all’innovazione per le Malattie Tropicali “Neglette” </a:t>
            </a:r>
            <a:br>
              <a:rPr lang="it-IT" sz="2000" b="1" i="0" u="none" strike="noStrike" baseline="0" dirty="0">
                <a:ln>
                  <a:noFill/>
                </a:ln>
                <a:latin typeface="Arial" pitchFamily="34"/>
                <a:ea typeface="Arial" pitchFamily="34"/>
                <a:cs typeface="Arial" pitchFamily="34"/>
              </a:rPr>
            </a:br>
            <a:r>
              <a:rPr lang="it-IT" sz="2000" b="1" i="0" u="none" strike="noStrike" baseline="0" dirty="0">
                <a:ln>
                  <a:noFill/>
                </a:ln>
                <a:latin typeface="Arial" pitchFamily="34"/>
                <a:ea typeface="Arial" pitchFamily="34"/>
                <a:cs typeface="Arial" pitchFamily="34"/>
              </a:rPr>
              <a:t>→ è necessario “separare” il mercato della Ricerca e Sviluppo da quello dei prodotti farmaceutici  </a:t>
            </a:r>
          </a:p>
        </p:txBody>
      </p:sp>
      <p:grpSp>
        <p:nvGrpSpPr>
          <p:cNvPr id="3" name="Diagram 7"/>
          <p:cNvGrpSpPr/>
          <p:nvPr/>
        </p:nvGrpSpPr>
        <p:grpSpPr>
          <a:xfrm>
            <a:off x="2487960" y="2303640"/>
            <a:ext cx="4686480" cy="3887280"/>
            <a:chOff x="2487960" y="2303640"/>
            <a:chExt cx="4686480" cy="3887280"/>
          </a:xfrm>
        </p:grpSpPr>
        <p:sp>
          <p:nvSpPr>
            <p:cNvPr id="4" name="_s1028"/>
            <p:cNvSpPr/>
            <p:nvPr/>
          </p:nvSpPr>
          <p:spPr>
            <a:xfrm>
              <a:off x="2925719" y="2303640"/>
              <a:ext cx="2570040" cy="3265200"/>
            </a:xfrm>
            <a:custGeom>
              <a:avLst>
                <a:gd name="f0" fmla="val 18000000"/>
                <a:gd name="f1" fmla="val 900000"/>
                <a:gd name="f2" fmla="val 7200"/>
              </a:avLst>
              <a:gdLst>
                <a:gd name="f3" fmla="val 21600000"/>
                <a:gd name="f4" fmla="val 10800000"/>
                <a:gd name="f5" fmla="val 5400000"/>
                <a:gd name="f6" fmla="val 180"/>
                <a:gd name="f7" fmla="val w"/>
                <a:gd name="f8" fmla="val h"/>
                <a:gd name="f9" fmla="val 0"/>
                <a:gd name="f10" fmla="*/ 5419351 1 1725033"/>
                <a:gd name="f11" fmla="val 45"/>
                <a:gd name="f12" fmla="*/ 10800 10800 1"/>
                <a:gd name="f13" fmla="val 10800"/>
                <a:gd name="f14" fmla="val 21599999"/>
                <a:gd name="f15" fmla="min 0 21600"/>
                <a:gd name="f16" fmla="max 0 21600"/>
                <a:gd name="f17" fmla="*/ f10 1 2"/>
                <a:gd name="f18" fmla="*/ f7 1 21600"/>
                <a:gd name="f19" fmla="*/ f8 1 21600"/>
                <a:gd name="f20" fmla="*/ f10 1 180"/>
                <a:gd name="f21" fmla="pin 0 f0 21599999"/>
                <a:gd name="f22" fmla="pin 0 f2 10800"/>
                <a:gd name="f23" fmla="pin 0 f1 21599999"/>
                <a:gd name="f24" fmla="+- f16 0 f15"/>
                <a:gd name="f25" fmla="+- 10800 f22 0"/>
                <a:gd name="f26" fmla="+- f22 0 2700"/>
                <a:gd name="f27" fmla="*/ f11 f20 1"/>
                <a:gd name="f28" fmla="+- 0 0 f21"/>
                <a:gd name="f29" fmla="+- 0 0 f23"/>
                <a:gd name="f30" fmla="*/ f22 f22 1"/>
                <a:gd name="f31" fmla="*/ 0 f18 1"/>
                <a:gd name="f32" fmla="*/ 21600 f18 1"/>
                <a:gd name="f33" fmla="*/ 21600 f19 1"/>
                <a:gd name="f34" fmla="*/ 0 f19 1"/>
                <a:gd name="f35" fmla="*/ f24 1 2"/>
                <a:gd name="f36" fmla="+- 21600 0 f25"/>
                <a:gd name="f37" fmla="+- 0 0 f27"/>
                <a:gd name="f38" fmla="+- f28 f5 0"/>
                <a:gd name="f39" fmla="+- f29 f5 0"/>
                <a:gd name="f40" fmla="+- f15 f35 0"/>
                <a:gd name="f41" fmla="*/ f35 f35 1"/>
                <a:gd name="f42" fmla="*/ f37 f4 1"/>
                <a:gd name="f43" fmla="*/ f38 f6 1"/>
                <a:gd name="f44" fmla="*/ f39 f6 1"/>
                <a:gd name="f45" fmla="min f25 f36"/>
                <a:gd name="f46" fmla="max f25 f36"/>
                <a:gd name="f47" fmla="*/ f42 1 f10"/>
                <a:gd name="f48" fmla="*/ f43 1 f4"/>
                <a:gd name="f49" fmla="*/ f44 1 f4"/>
                <a:gd name="f50" fmla="+- f46 0 f45"/>
                <a:gd name="f51" fmla="+- f47 0 f5"/>
                <a:gd name="f52" fmla="+- 0 0 f48"/>
                <a:gd name="f53" fmla="+- 0 0 f49"/>
                <a:gd name="f54" fmla="*/ f50 1 2"/>
                <a:gd name="f55" fmla="cos 1 f51"/>
                <a:gd name="f56" fmla="val f52"/>
                <a:gd name="f57" fmla="val f53"/>
                <a:gd name="f58" fmla="+- f45 f54 0"/>
                <a:gd name="f59" fmla="*/ f54 f54 1"/>
                <a:gd name="f60" fmla="*/ f56 f20 1"/>
                <a:gd name="f61" fmla="*/ f57 f20 1"/>
                <a:gd name="f62" fmla="+- f57 45 0"/>
                <a:gd name="f63" fmla="+- 0 0 f55"/>
                <a:gd name="f64" fmla="*/ f56 f10 1"/>
                <a:gd name="f65" fmla="*/ f57 f10 1"/>
                <a:gd name="f66" fmla="+- 0 0 f60"/>
                <a:gd name="f67" fmla="+- 0 0 f61"/>
                <a:gd name="f68" fmla="*/ f62 f20 1"/>
                <a:gd name="f69" fmla="*/ f64 1 f6"/>
                <a:gd name="f70" fmla="*/ f65 1 f6"/>
                <a:gd name="f71" fmla="*/ f66 f4 1"/>
                <a:gd name="f72" fmla="*/ f67 f4 1"/>
                <a:gd name="f73" fmla="+- 0 0 f68"/>
                <a:gd name="f74" fmla="+- 0 0 f69"/>
                <a:gd name="f75" fmla="+- 0 0 f70"/>
                <a:gd name="f76" fmla="*/ f71 1 f10"/>
                <a:gd name="f77" fmla="*/ f72 1 f10"/>
                <a:gd name="f78" fmla="*/ f73 f4 1"/>
                <a:gd name="f79" fmla="+- f74 f10 0"/>
                <a:gd name="f80" fmla="+- f75 f10 0"/>
                <a:gd name="f81" fmla="+- f76 0 f5"/>
                <a:gd name="f82" fmla="+- f77 0 f5"/>
                <a:gd name="f83" fmla="*/ f78 1 f10"/>
                <a:gd name="f84" fmla="+- f79 f17 0"/>
                <a:gd name="f85" fmla="+- f80 f17 0"/>
                <a:gd name="f86" fmla="cos 1 f81"/>
                <a:gd name="f87" fmla="sin 1 f81"/>
                <a:gd name="f88" fmla="cos 1 f82"/>
                <a:gd name="f89" fmla="sin 1 f82"/>
                <a:gd name="f90" fmla="+- f83 0 f5"/>
                <a:gd name="f91" fmla="+- 0 0 f84"/>
                <a:gd name="f92" fmla="+- 0 0 f85"/>
                <a:gd name="f93" fmla="+- 0 0 f86"/>
                <a:gd name="f94" fmla="+- 0 0 f87"/>
                <a:gd name="f95" fmla="+- 0 0 f88"/>
                <a:gd name="f96" fmla="+- 0 0 f89"/>
                <a:gd name="f97" fmla="cos 1 f90"/>
                <a:gd name="f98" fmla="sin 1 f90"/>
                <a:gd name="f99" fmla="*/ f91 f4 1"/>
                <a:gd name="f100" fmla="*/ f92 f4 1"/>
                <a:gd name="f101" fmla="*/ 10800 f93 1"/>
                <a:gd name="f102" fmla="*/ 10800 f94 1"/>
                <a:gd name="f103" fmla="*/ 10800 f95 1"/>
                <a:gd name="f104" fmla="*/ 10800 f96 1"/>
                <a:gd name="f105" fmla="*/ f25 f93 1"/>
                <a:gd name="f106" fmla="*/ f25 f94 1"/>
                <a:gd name="f107" fmla="*/ f25 f95 1"/>
                <a:gd name="f108" fmla="*/ f25 f96 1"/>
                <a:gd name="f109" fmla="*/ 13500 f95 1"/>
                <a:gd name="f110" fmla="*/ 13500 f96 1"/>
                <a:gd name="f111" fmla="*/ f26 f95 1"/>
                <a:gd name="f112" fmla="*/ f26 f96 1"/>
                <a:gd name="f113" fmla="+- 0 0 f97"/>
                <a:gd name="f114" fmla="+- 0 0 f98"/>
                <a:gd name="f115" fmla="*/ f99 1 f10"/>
                <a:gd name="f116" fmla="*/ f100 1 f10"/>
                <a:gd name="f117" fmla="+- f101 10800 0"/>
                <a:gd name="f118" fmla="+- f102 10800 0"/>
                <a:gd name="f119" fmla="+- f103 10800 0"/>
                <a:gd name="f120" fmla="+- f104 10800 0"/>
                <a:gd name="f121" fmla="+- f105 10800 0"/>
                <a:gd name="f122" fmla="+- f106 10800 0"/>
                <a:gd name="f123" fmla="+- f107 10800 0"/>
                <a:gd name="f124" fmla="+- f108 10800 0"/>
                <a:gd name="f125" fmla="+- f109 10800 0"/>
                <a:gd name="f126" fmla="+- f110 10800 0"/>
                <a:gd name="f127" fmla="+- f111 10800 0"/>
                <a:gd name="f128" fmla="+- f112 10800 0"/>
                <a:gd name="f129" fmla="+- f115 0 f5"/>
                <a:gd name="f130" fmla="+- f116 0 f5"/>
                <a:gd name="f131" fmla="+- f128 0 f126"/>
                <a:gd name="f132" fmla="+- f127 0 f125"/>
                <a:gd name="f133" fmla="cos 1 f129"/>
                <a:gd name="f134" fmla="sin 1 f129"/>
                <a:gd name="f135" fmla="cos 1 f130"/>
                <a:gd name="f136" fmla="sin 1 f130"/>
                <a:gd name="f137" fmla="+- f124 0 f58"/>
                <a:gd name="f138" fmla="+- f123 0 f58"/>
                <a:gd name="f139" fmla="+- f122 0 f58"/>
                <a:gd name="f140" fmla="+- f121 0 f58"/>
                <a:gd name="f141" fmla="+- f118 0 f40"/>
                <a:gd name="f142" fmla="+- f117 0 f40"/>
                <a:gd name="f143" fmla="+- f120 0 f40"/>
                <a:gd name="f144" fmla="+- f119 0 f40"/>
                <a:gd name="f145" fmla="*/ f131 f131 1"/>
                <a:gd name="f146" fmla="*/ f132 f132 1"/>
                <a:gd name="f147" fmla="+- 0 0 f133"/>
                <a:gd name="f148" fmla="+- 0 0 f134"/>
                <a:gd name="f149" fmla="+- 0 0 f135"/>
                <a:gd name="f150" fmla="+- 0 0 f136"/>
                <a:gd name="f151" fmla="at2 f137 f138"/>
                <a:gd name="f152" fmla="at2 f139 f140"/>
                <a:gd name="f153" fmla="at2 f141 f142"/>
                <a:gd name="f154" fmla="at2 f143 f144"/>
                <a:gd name="f155" fmla="+- f145 f146 0"/>
                <a:gd name="f156" fmla="*/ 10800 f147 1"/>
                <a:gd name="f157" fmla="*/ 10800 f148 1"/>
                <a:gd name="f158" fmla="*/ f22 f149 1"/>
                <a:gd name="f159" fmla="*/ f22 f150 1"/>
                <a:gd name="f160" fmla="+- f151 f5 0"/>
                <a:gd name="f161" fmla="+- f152 f5 0"/>
                <a:gd name="f162" fmla="+- f153 f5 0"/>
                <a:gd name="f163" fmla="+- f154 f5 0"/>
                <a:gd name="f164" fmla="sqrt f155"/>
                <a:gd name="f165" fmla="*/ f156 f156 1"/>
                <a:gd name="f166" fmla="*/ f157 f157 1"/>
                <a:gd name="f167" fmla="*/ f158 f158 1"/>
                <a:gd name="f168" fmla="*/ f159 f159 1"/>
                <a:gd name="f169" fmla="*/ f160 f10 1"/>
                <a:gd name="f170" fmla="*/ f161 f10 1"/>
                <a:gd name="f171" fmla="*/ f162 f10 1"/>
                <a:gd name="f172" fmla="*/ f163 f10 1"/>
                <a:gd name="f173" fmla="*/ f164 f113 1"/>
                <a:gd name="f174" fmla="*/ f164 f114 1"/>
                <a:gd name="f175" fmla="+- f165 f166 0"/>
                <a:gd name="f176" fmla="+- f167 f168 0"/>
                <a:gd name="f177" fmla="*/ f169 1 f4"/>
                <a:gd name="f178" fmla="*/ f170 1 f4"/>
                <a:gd name="f179" fmla="*/ f171 1 f4"/>
                <a:gd name="f180" fmla="*/ f172 1 f4"/>
                <a:gd name="f181" fmla="*/ f173 f63 1"/>
                <a:gd name="f182" fmla="*/ f174 f63 1"/>
                <a:gd name="f183" fmla="sqrt f175"/>
                <a:gd name="f184" fmla="sqrt f176"/>
                <a:gd name="f185" fmla="+- 0 0 f177"/>
                <a:gd name="f186" fmla="+- 0 0 f178"/>
                <a:gd name="f187" fmla="+- 0 0 f179"/>
                <a:gd name="f188" fmla="+- 0 0 f180"/>
                <a:gd name="f189" fmla="+- f127 f181 0"/>
                <a:gd name="f190" fmla="+- f128 f182 0"/>
                <a:gd name="f191" fmla="*/ f12 1 f183"/>
                <a:gd name="f192" fmla="*/ f30 1 f184"/>
                <a:gd name="f193" fmla="+- 0 0 f185"/>
                <a:gd name="f194" fmla="+- 0 0 f186"/>
                <a:gd name="f195" fmla="+- 0 0 f187"/>
                <a:gd name="f196" fmla="+- 0 0 f188"/>
                <a:gd name="f197" fmla="*/ f147 f191 1"/>
                <a:gd name="f198" fmla="*/ f148 f191 1"/>
                <a:gd name="f199" fmla="*/ f149 f192 1"/>
                <a:gd name="f200" fmla="*/ f150 f192 1"/>
                <a:gd name="f201" fmla="*/ f193 f4 1"/>
                <a:gd name="f202" fmla="*/ f194 f4 1"/>
                <a:gd name="f203" fmla="*/ f195 f4 1"/>
                <a:gd name="f204" fmla="*/ f196 f4 1"/>
                <a:gd name="f205" fmla="+- 10800 0 f197"/>
                <a:gd name="f206" fmla="+- 10800 0 f198"/>
                <a:gd name="f207" fmla="+- 10800 0 f199"/>
                <a:gd name="f208" fmla="+- 10800 0 f200"/>
                <a:gd name="f209" fmla="*/ f201 1 f10"/>
                <a:gd name="f210" fmla="*/ f202 1 f10"/>
                <a:gd name="f211" fmla="*/ f203 1 f10"/>
                <a:gd name="f212" fmla="*/ f204 1 f10"/>
                <a:gd name="f213" fmla="*/ f205 f18 1"/>
                <a:gd name="f214" fmla="*/ f206 f19 1"/>
                <a:gd name="f215" fmla="*/ f207 f18 1"/>
                <a:gd name="f216" fmla="*/ f208 f19 1"/>
                <a:gd name="f217" fmla="+- f209 0 f5"/>
                <a:gd name="f218" fmla="+- f210 0 f5"/>
                <a:gd name="f219" fmla="+- f211 0 f5"/>
                <a:gd name="f220" fmla="+- f212 0 f5"/>
                <a:gd name="f221" fmla="cos 1 f217"/>
                <a:gd name="f222" fmla="sin 1 f217"/>
                <a:gd name="f223" fmla="+- f218 0 f217"/>
                <a:gd name="f224" fmla="cos 1 f219"/>
                <a:gd name="f225" fmla="sin 1 f219"/>
                <a:gd name="f226" fmla="+- f220 0 f219"/>
                <a:gd name="f227" fmla="+- 0 0 f221"/>
                <a:gd name="f228" fmla="+- 0 0 f222"/>
                <a:gd name="f229" fmla="+- f223 0 f3"/>
                <a:gd name="f230" fmla="+- 0 0 f224"/>
                <a:gd name="f231" fmla="+- 0 0 f225"/>
                <a:gd name="f232" fmla="+- f226 f3 0"/>
                <a:gd name="f233" fmla="*/ f54 f227 1"/>
                <a:gd name="f234" fmla="*/ f54 f228 1"/>
                <a:gd name="f235" fmla="?: f223 f229 f223"/>
                <a:gd name="f236" fmla="*/ f35 f230 1"/>
                <a:gd name="f237" fmla="*/ f35 f231 1"/>
                <a:gd name="f238" fmla="?: f226 f226 f232"/>
                <a:gd name="f239" fmla="*/ f233 f233 1"/>
                <a:gd name="f240" fmla="*/ f234 f234 1"/>
                <a:gd name="f241" fmla="*/ f236 f236 1"/>
                <a:gd name="f242" fmla="*/ f237 f237 1"/>
                <a:gd name="f243" fmla="+- f239 f240 0"/>
                <a:gd name="f244" fmla="+- f241 f242 0"/>
                <a:gd name="f245" fmla="sqrt f243"/>
                <a:gd name="f246" fmla="sqrt f244"/>
                <a:gd name="f247" fmla="*/ f59 1 f245"/>
                <a:gd name="f248" fmla="*/ f41 1 f246"/>
                <a:gd name="f249" fmla="*/ f227 f247 1"/>
                <a:gd name="f250" fmla="*/ f228 f247 1"/>
                <a:gd name="f251" fmla="*/ f230 f248 1"/>
                <a:gd name="f252" fmla="*/ f231 f248 1"/>
                <a:gd name="f253" fmla="+- f58 0 f249"/>
                <a:gd name="f254" fmla="+- f58 0 f250"/>
                <a:gd name="f255" fmla="+- f40 0 f251"/>
                <a:gd name="f256" fmla="+- f40 0 f252"/>
              </a:gdLst>
              <a:ahLst>
                <a:ahPolar gdRefR="" minR="0" maxR="0" gdRefAng="f0" minAng="f9" maxAng="f14">
                  <a:pos x="f213" y="f214"/>
                </a:ahPolar>
                <a:ahPolar gdRefR="f2" minR="f9" maxR="f13" gdRefAng="f1" minAng="f9" maxAng="f14">
                  <a:pos x="f215" y="f216"/>
                </a:ahPolar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21600" h="21600">
                  <a:moveTo>
                    <a:pt x="f253" y="f254"/>
                  </a:moveTo>
                  <a:arcTo wR="f54" hR="f54" stAng="f217" swAng="f235"/>
                  <a:lnTo>
                    <a:pt x="f255" y="f256"/>
                  </a:lnTo>
                  <a:arcTo wR="f35" hR="f35" stAng="f219" swAng="f238"/>
                  <a:lnTo>
                    <a:pt x="f126" y="f125"/>
                  </a:lnTo>
                  <a:lnTo>
                    <a:pt x="f190" y="f189"/>
                  </a:lnTo>
                  <a:lnTo>
                    <a:pt x="f128" y="f127"/>
                  </a:lnTo>
                  <a:close/>
                </a:path>
              </a:pathLst>
            </a:custGeom>
            <a:solidFill>
              <a:srgbClr val="9D4933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ctr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5" name="_s1029"/>
            <p:cNvSpPr/>
            <p:nvPr/>
          </p:nvSpPr>
          <p:spPr>
            <a:xfrm rot="10800000">
              <a:off x="2925360" y="2925360"/>
              <a:ext cx="2570040" cy="3265560"/>
            </a:xfrm>
            <a:custGeom>
              <a:avLst>
                <a:gd name="f0" fmla="val 18000000"/>
                <a:gd name="f1" fmla="val 900000"/>
                <a:gd name="f2" fmla="val 7200"/>
              </a:avLst>
              <a:gdLst>
                <a:gd name="f3" fmla="val 21600000"/>
                <a:gd name="f4" fmla="val 10800000"/>
                <a:gd name="f5" fmla="val 5400000"/>
                <a:gd name="f6" fmla="val 180"/>
                <a:gd name="f7" fmla="val w"/>
                <a:gd name="f8" fmla="val h"/>
                <a:gd name="f9" fmla="val 0"/>
                <a:gd name="f10" fmla="*/ 5419351 1 1725033"/>
                <a:gd name="f11" fmla="val 45"/>
                <a:gd name="f12" fmla="*/ 10800 10800 1"/>
                <a:gd name="f13" fmla="val 10800"/>
                <a:gd name="f14" fmla="val 21599999"/>
                <a:gd name="f15" fmla="min 0 21600"/>
                <a:gd name="f16" fmla="max 0 21600"/>
                <a:gd name="f17" fmla="*/ f10 1 2"/>
                <a:gd name="f18" fmla="*/ f7 1 21600"/>
                <a:gd name="f19" fmla="*/ f8 1 21600"/>
                <a:gd name="f20" fmla="*/ f10 1 180"/>
                <a:gd name="f21" fmla="pin 0 f0 21599999"/>
                <a:gd name="f22" fmla="pin 0 f2 10800"/>
                <a:gd name="f23" fmla="pin 0 f1 21599999"/>
                <a:gd name="f24" fmla="+- f16 0 f15"/>
                <a:gd name="f25" fmla="+- 10800 f22 0"/>
                <a:gd name="f26" fmla="+- f22 0 2700"/>
                <a:gd name="f27" fmla="*/ f11 f20 1"/>
                <a:gd name="f28" fmla="+- 0 0 f21"/>
                <a:gd name="f29" fmla="+- 0 0 f23"/>
                <a:gd name="f30" fmla="*/ f22 f22 1"/>
                <a:gd name="f31" fmla="*/ 0 f18 1"/>
                <a:gd name="f32" fmla="*/ 21600 f18 1"/>
                <a:gd name="f33" fmla="*/ 21600 f19 1"/>
                <a:gd name="f34" fmla="*/ 0 f19 1"/>
                <a:gd name="f35" fmla="*/ f24 1 2"/>
                <a:gd name="f36" fmla="+- 21600 0 f25"/>
                <a:gd name="f37" fmla="+- 0 0 f27"/>
                <a:gd name="f38" fmla="+- f28 f5 0"/>
                <a:gd name="f39" fmla="+- f29 f5 0"/>
                <a:gd name="f40" fmla="+- f15 f35 0"/>
                <a:gd name="f41" fmla="*/ f35 f35 1"/>
                <a:gd name="f42" fmla="*/ f37 f4 1"/>
                <a:gd name="f43" fmla="*/ f38 f6 1"/>
                <a:gd name="f44" fmla="*/ f39 f6 1"/>
                <a:gd name="f45" fmla="min f25 f36"/>
                <a:gd name="f46" fmla="max f25 f36"/>
                <a:gd name="f47" fmla="*/ f42 1 f10"/>
                <a:gd name="f48" fmla="*/ f43 1 f4"/>
                <a:gd name="f49" fmla="*/ f44 1 f4"/>
                <a:gd name="f50" fmla="+- f46 0 f45"/>
                <a:gd name="f51" fmla="+- f47 0 f5"/>
                <a:gd name="f52" fmla="+- 0 0 f48"/>
                <a:gd name="f53" fmla="+- 0 0 f49"/>
                <a:gd name="f54" fmla="*/ f50 1 2"/>
                <a:gd name="f55" fmla="cos 1 f51"/>
                <a:gd name="f56" fmla="val f52"/>
                <a:gd name="f57" fmla="val f53"/>
                <a:gd name="f58" fmla="+- f45 f54 0"/>
                <a:gd name="f59" fmla="*/ f54 f54 1"/>
                <a:gd name="f60" fmla="*/ f56 f20 1"/>
                <a:gd name="f61" fmla="*/ f57 f20 1"/>
                <a:gd name="f62" fmla="+- f57 45 0"/>
                <a:gd name="f63" fmla="+- 0 0 f55"/>
                <a:gd name="f64" fmla="*/ f56 f10 1"/>
                <a:gd name="f65" fmla="*/ f57 f10 1"/>
                <a:gd name="f66" fmla="+- 0 0 f60"/>
                <a:gd name="f67" fmla="+- 0 0 f61"/>
                <a:gd name="f68" fmla="*/ f62 f20 1"/>
                <a:gd name="f69" fmla="*/ f64 1 f6"/>
                <a:gd name="f70" fmla="*/ f65 1 f6"/>
                <a:gd name="f71" fmla="*/ f66 f4 1"/>
                <a:gd name="f72" fmla="*/ f67 f4 1"/>
                <a:gd name="f73" fmla="+- 0 0 f68"/>
                <a:gd name="f74" fmla="+- 0 0 f69"/>
                <a:gd name="f75" fmla="+- 0 0 f70"/>
                <a:gd name="f76" fmla="*/ f71 1 f10"/>
                <a:gd name="f77" fmla="*/ f72 1 f10"/>
                <a:gd name="f78" fmla="*/ f73 f4 1"/>
                <a:gd name="f79" fmla="+- f74 f10 0"/>
                <a:gd name="f80" fmla="+- f75 f10 0"/>
                <a:gd name="f81" fmla="+- f76 0 f5"/>
                <a:gd name="f82" fmla="+- f77 0 f5"/>
                <a:gd name="f83" fmla="*/ f78 1 f10"/>
                <a:gd name="f84" fmla="+- f79 f17 0"/>
                <a:gd name="f85" fmla="+- f80 f17 0"/>
                <a:gd name="f86" fmla="cos 1 f81"/>
                <a:gd name="f87" fmla="sin 1 f81"/>
                <a:gd name="f88" fmla="cos 1 f82"/>
                <a:gd name="f89" fmla="sin 1 f82"/>
                <a:gd name="f90" fmla="+- f83 0 f5"/>
                <a:gd name="f91" fmla="+- 0 0 f84"/>
                <a:gd name="f92" fmla="+- 0 0 f85"/>
                <a:gd name="f93" fmla="+- 0 0 f86"/>
                <a:gd name="f94" fmla="+- 0 0 f87"/>
                <a:gd name="f95" fmla="+- 0 0 f88"/>
                <a:gd name="f96" fmla="+- 0 0 f89"/>
                <a:gd name="f97" fmla="cos 1 f90"/>
                <a:gd name="f98" fmla="sin 1 f90"/>
                <a:gd name="f99" fmla="*/ f91 f4 1"/>
                <a:gd name="f100" fmla="*/ f92 f4 1"/>
                <a:gd name="f101" fmla="*/ 10800 f93 1"/>
                <a:gd name="f102" fmla="*/ 10800 f94 1"/>
                <a:gd name="f103" fmla="*/ 10800 f95 1"/>
                <a:gd name="f104" fmla="*/ 10800 f96 1"/>
                <a:gd name="f105" fmla="*/ f25 f93 1"/>
                <a:gd name="f106" fmla="*/ f25 f94 1"/>
                <a:gd name="f107" fmla="*/ f25 f95 1"/>
                <a:gd name="f108" fmla="*/ f25 f96 1"/>
                <a:gd name="f109" fmla="*/ 13500 f95 1"/>
                <a:gd name="f110" fmla="*/ 13500 f96 1"/>
                <a:gd name="f111" fmla="*/ f26 f95 1"/>
                <a:gd name="f112" fmla="*/ f26 f96 1"/>
                <a:gd name="f113" fmla="+- 0 0 f97"/>
                <a:gd name="f114" fmla="+- 0 0 f98"/>
                <a:gd name="f115" fmla="*/ f99 1 f10"/>
                <a:gd name="f116" fmla="*/ f100 1 f10"/>
                <a:gd name="f117" fmla="+- f101 10800 0"/>
                <a:gd name="f118" fmla="+- f102 10800 0"/>
                <a:gd name="f119" fmla="+- f103 10800 0"/>
                <a:gd name="f120" fmla="+- f104 10800 0"/>
                <a:gd name="f121" fmla="+- f105 10800 0"/>
                <a:gd name="f122" fmla="+- f106 10800 0"/>
                <a:gd name="f123" fmla="+- f107 10800 0"/>
                <a:gd name="f124" fmla="+- f108 10800 0"/>
                <a:gd name="f125" fmla="+- f109 10800 0"/>
                <a:gd name="f126" fmla="+- f110 10800 0"/>
                <a:gd name="f127" fmla="+- f111 10800 0"/>
                <a:gd name="f128" fmla="+- f112 10800 0"/>
                <a:gd name="f129" fmla="+- f115 0 f5"/>
                <a:gd name="f130" fmla="+- f116 0 f5"/>
                <a:gd name="f131" fmla="+- f128 0 f126"/>
                <a:gd name="f132" fmla="+- f127 0 f125"/>
                <a:gd name="f133" fmla="cos 1 f129"/>
                <a:gd name="f134" fmla="sin 1 f129"/>
                <a:gd name="f135" fmla="cos 1 f130"/>
                <a:gd name="f136" fmla="sin 1 f130"/>
                <a:gd name="f137" fmla="+- f124 0 f58"/>
                <a:gd name="f138" fmla="+- f123 0 f58"/>
                <a:gd name="f139" fmla="+- f122 0 f58"/>
                <a:gd name="f140" fmla="+- f121 0 f58"/>
                <a:gd name="f141" fmla="+- f118 0 f40"/>
                <a:gd name="f142" fmla="+- f117 0 f40"/>
                <a:gd name="f143" fmla="+- f120 0 f40"/>
                <a:gd name="f144" fmla="+- f119 0 f40"/>
                <a:gd name="f145" fmla="*/ f131 f131 1"/>
                <a:gd name="f146" fmla="*/ f132 f132 1"/>
                <a:gd name="f147" fmla="+- 0 0 f133"/>
                <a:gd name="f148" fmla="+- 0 0 f134"/>
                <a:gd name="f149" fmla="+- 0 0 f135"/>
                <a:gd name="f150" fmla="+- 0 0 f136"/>
                <a:gd name="f151" fmla="at2 f137 f138"/>
                <a:gd name="f152" fmla="at2 f139 f140"/>
                <a:gd name="f153" fmla="at2 f141 f142"/>
                <a:gd name="f154" fmla="at2 f143 f144"/>
                <a:gd name="f155" fmla="+- f145 f146 0"/>
                <a:gd name="f156" fmla="*/ 10800 f147 1"/>
                <a:gd name="f157" fmla="*/ 10800 f148 1"/>
                <a:gd name="f158" fmla="*/ f22 f149 1"/>
                <a:gd name="f159" fmla="*/ f22 f150 1"/>
                <a:gd name="f160" fmla="+- f151 f5 0"/>
                <a:gd name="f161" fmla="+- f152 f5 0"/>
                <a:gd name="f162" fmla="+- f153 f5 0"/>
                <a:gd name="f163" fmla="+- f154 f5 0"/>
                <a:gd name="f164" fmla="sqrt f155"/>
                <a:gd name="f165" fmla="*/ f156 f156 1"/>
                <a:gd name="f166" fmla="*/ f157 f157 1"/>
                <a:gd name="f167" fmla="*/ f158 f158 1"/>
                <a:gd name="f168" fmla="*/ f159 f159 1"/>
                <a:gd name="f169" fmla="*/ f160 f10 1"/>
                <a:gd name="f170" fmla="*/ f161 f10 1"/>
                <a:gd name="f171" fmla="*/ f162 f10 1"/>
                <a:gd name="f172" fmla="*/ f163 f10 1"/>
                <a:gd name="f173" fmla="*/ f164 f113 1"/>
                <a:gd name="f174" fmla="*/ f164 f114 1"/>
                <a:gd name="f175" fmla="+- f165 f166 0"/>
                <a:gd name="f176" fmla="+- f167 f168 0"/>
                <a:gd name="f177" fmla="*/ f169 1 f4"/>
                <a:gd name="f178" fmla="*/ f170 1 f4"/>
                <a:gd name="f179" fmla="*/ f171 1 f4"/>
                <a:gd name="f180" fmla="*/ f172 1 f4"/>
                <a:gd name="f181" fmla="*/ f173 f63 1"/>
                <a:gd name="f182" fmla="*/ f174 f63 1"/>
                <a:gd name="f183" fmla="sqrt f175"/>
                <a:gd name="f184" fmla="sqrt f176"/>
                <a:gd name="f185" fmla="+- 0 0 f177"/>
                <a:gd name="f186" fmla="+- 0 0 f178"/>
                <a:gd name="f187" fmla="+- 0 0 f179"/>
                <a:gd name="f188" fmla="+- 0 0 f180"/>
                <a:gd name="f189" fmla="+- f127 f181 0"/>
                <a:gd name="f190" fmla="+- f128 f182 0"/>
                <a:gd name="f191" fmla="*/ f12 1 f183"/>
                <a:gd name="f192" fmla="*/ f30 1 f184"/>
                <a:gd name="f193" fmla="+- 0 0 f185"/>
                <a:gd name="f194" fmla="+- 0 0 f186"/>
                <a:gd name="f195" fmla="+- 0 0 f187"/>
                <a:gd name="f196" fmla="+- 0 0 f188"/>
                <a:gd name="f197" fmla="*/ f147 f191 1"/>
                <a:gd name="f198" fmla="*/ f148 f191 1"/>
                <a:gd name="f199" fmla="*/ f149 f192 1"/>
                <a:gd name="f200" fmla="*/ f150 f192 1"/>
                <a:gd name="f201" fmla="*/ f193 f4 1"/>
                <a:gd name="f202" fmla="*/ f194 f4 1"/>
                <a:gd name="f203" fmla="*/ f195 f4 1"/>
                <a:gd name="f204" fmla="*/ f196 f4 1"/>
                <a:gd name="f205" fmla="+- 10800 0 f197"/>
                <a:gd name="f206" fmla="+- 10800 0 f198"/>
                <a:gd name="f207" fmla="+- 10800 0 f199"/>
                <a:gd name="f208" fmla="+- 10800 0 f200"/>
                <a:gd name="f209" fmla="*/ f201 1 f10"/>
                <a:gd name="f210" fmla="*/ f202 1 f10"/>
                <a:gd name="f211" fmla="*/ f203 1 f10"/>
                <a:gd name="f212" fmla="*/ f204 1 f10"/>
                <a:gd name="f213" fmla="*/ f205 f18 1"/>
                <a:gd name="f214" fmla="*/ f206 f19 1"/>
                <a:gd name="f215" fmla="*/ f207 f18 1"/>
                <a:gd name="f216" fmla="*/ f208 f19 1"/>
                <a:gd name="f217" fmla="+- f209 0 f5"/>
                <a:gd name="f218" fmla="+- f210 0 f5"/>
                <a:gd name="f219" fmla="+- f211 0 f5"/>
                <a:gd name="f220" fmla="+- f212 0 f5"/>
                <a:gd name="f221" fmla="cos 1 f217"/>
                <a:gd name="f222" fmla="sin 1 f217"/>
                <a:gd name="f223" fmla="+- f218 0 f217"/>
                <a:gd name="f224" fmla="cos 1 f219"/>
                <a:gd name="f225" fmla="sin 1 f219"/>
                <a:gd name="f226" fmla="+- f220 0 f219"/>
                <a:gd name="f227" fmla="+- 0 0 f221"/>
                <a:gd name="f228" fmla="+- 0 0 f222"/>
                <a:gd name="f229" fmla="+- f223 0 f3"/>
                <a:gd name="f230" fmla="+- 0 0 f224"/>
                <a:gd name="f231" fmla="+- 0 0 f225"/>
                <a:gd name="f232" fmla="+- f226 f3 0"/>
                <a:gd name="f233" fmla="*/ f54 f227 1"/>
                <a:gd name="f234" fmla="*/ f54 f228 1"/>
                <a:gd name="f235" fmla="?: f223 f229 f223"/>
                <a:gd name="f236" fmla="*/ f35 f230 1"/>
                <a:gd name="f237" fmla="*/ f35 f231 1"/>
                <a:gd name="f238" fmla="?: f226 f226 f232"/>
                <a:gd name="f239" fmla="*/ f233 f233 1"/>
                <a:gd name="f240" fmla="*/ f234 f234 1"/>
                <a:gd name="f241" fmla="*/ f236 f236 1"/>
                <a:gd name="f242" fmla="*/ f237 f237 1"/>
                <a:gd name="f243" fmla="+- f239 f240 0"/>
                <a:gd name="f244" fmla="+- f241 f242 0"/>
                <a:gd name="f245" fmla="sqrt f243"/>
                <a:gd name="f246" fmla="sqrt f244"/>
                <a:gd name="f247" fmla="*/ f59 1 f245"/>
                <a:gd name="f248" fmla="*/ f41 1 f246"/>
                <a:gd name="f249" fmla="*/ f227 f247 1"/>
                <a:gd name="f250" fmla="*/ f228 f247 1"/>
                <a:gd name="f251" fmla="*/ f230 f248 1"/>
                <a:gd name="f252" fmla="*/ f231 f248 1"/>
                <a:gd name="f253" fmla="+- f58 0 f249"/>
                <a:gd name="f254" fmla="+- f58 0 f250"/>
                <a:gd name="f255" fmla="+- f40 0 f251"/>
                <a:gd name="f256" fmla="+- f40 0 f252"/>
              </a:gdLst>
              <a:ahLst>
                <a:ahPolar gdRefR="" minR="0" maxR="0" gdRefAng="f0" minAng="f9" maxAng="f14">
                  <a:pos x="f213" y="f214"/>
                </a:ahPolar>
                <a:ahPolar gdRefR="f2" minR="f9" maxR="f13" gdRefAng="f1" minAng="f9" maxAng="f14">
                  <a:pos x="f215" y="f216"/>
                </a:ahPolar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21600" h="21600">
                  <a:moveTo>
                    <a:pt x="f253" y="f254"/>
                  </a:moveTo>
                  <a:arcTo wR="f54" hR="f54" stAng="f217" swAng="f235"/>
                  <a:lnTo>
                    <a:pt x="f255" y="f256"/>
                  </a:lnTo>
                  <a:arcTo wR="f35" hR="f35" stAng="f219" swAng="f238"/>
                  <a:lnTo>
                    <a:pt x="f126" y="f125"/>
                  </a:lnTo>
                  <a:lnTo>
                    <a:pt x="f190" y="f189"/>
                  </a:lnTo>
                  <a:lnTo>
                    <a:pt x="f128" y="f127"/>
                  </a:lnTo>
                  <a:close/>
                </a:path>
              </a:pathLst>
            </a:custGeom>
            <a:solidFill>
              <a:srgbClr val="9D4933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0" tIns="0" rIns="0" bIns="0" anchor="ctr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6" name="_s1030"/>
            <p:cNvSpPr/>
            <p:nvPr/>
          </p:nvSpPr>
          <p:spPr>
            <a:xfrm>
              <a:off x="4783320" y="3517920"/>
              <a:ext cx="1146600" cy="14572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ctr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25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ＭＳ Ｐゴシック" pitchFamily="34"/>
                  <a:cs typeface="ＭＳ Ｐゴシック" pitchFamily="34"/>
                </a:rPr>
                <a:t>Prezzo dei farmaci</a:t>
              </a:r>
            </a:p>
          </p:txBody>
        </p:sp>
        <p:sp>
          <p:nvSpPr>
            <p:cNvPr id="7" name="_s1031"/>
            <p:cNvSpPr/>
            <p:nvPr/>
          </p:nvSpPr>
          <p:spPr>
            <a:xfrm>
              <a:off x="2487960" y="3517920"/>
              <a:ext cx="1146960" cy="14572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ctr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25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ＭＳ Ｐゴシック" pitchFamily="34"/>
                  <a:cs typeface="ＭＳ Ｐゴシック" pitchFamily="34"/>
                </a:rPr>
                <a:t>Costi R&amp;S</a:t>
              </a:r>
            </a:p>
          </p:txBody>
        </p:sp>
        <p:sp>
          <p:nvSpPr>
            <p:cNvPr id="8" name="Text Box 13"/>
            <p:cNvSpPr/>
            <p:nvPr/>
          </p:nvSpPr>
          <p:spPr>
            <a:xfrm>
              <a:off x="6095160" y="3124079"/>
              <a:ext cx="1079280" cy="100835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1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3747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6000" b="1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ＭＳ Ｐゴシック" pitchFamily="34"/>
                  <a:cs typeface="ＭＳ Ｐゴシック" pitchFamily="34"/>
                </a:rPr>
                <a:t>=</a:t>
              </a:r>
            </a:p>
          </p:txBody>
        </p:sp>
      </p:grpSp>
      <p:sp>
        <p:nvSpPr>
          <p:cNvPr id="9" name="Lock"/>
          <p:cNvSpPr/>
          <p:nvPr/>
        </p:nvSpPr>
        <p:spPr>
          <a:xfrm flipH="1">
            <a:off x="7090920" y="2252519"/>
            <a:ext cx="1143000" cy="17431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21600"/>
              <a:gd name="f6" fmla="val 93"/>
              <a:gd name="f7" fmla="val 9606"/>
              <a:gd name="f8" fmla="val 2048"/>
              <a:gd name="f9" fmla="val 4713"/>
              <a:gd name="f10" fmla="val 2420"/>
              <a:gd name="f11" fmla="val 3818"/>
              <a:gd name="f12" fmla="val 2979"/>
              <a:gd name="f13" fmla="val 3028"/>
              <a:gd name="f14" fmla="val 3537"/>
              <a:gd name="f15" fmla="val 2446"/>
              <a:gd name="f16" fmla="val 3956"/>
              <a:gd name="f17" fmla="val 1998"/>
              <a:gd name="f18" fmla="val 4492"/>
              <a:gd name="f19" fmla="val 1581"/>
              <a:gd name="f20" fmla="val 5143"/>
              <a:gd name="f21" fmla="val 1238"/>
              <a:gd name="f22" fmla="val 5912"/>
              <a:gd name="f23" fmla="val 880"/>
              <a:gd name="f24" fmla="val 6587"/>
              <a:gd name="f25" fmla="val 641"/>
              <a:gd name="f26" fmla="val 7518"/>
              <a:gd name="f27" fmla="val 372"/>
              <a:gd name="f28" fmla="val 8425"/>
              <a:gd name="f29" fmla="val 208"/>
              <a:gd name="f30" fmla="val 9496"/>
              <a:gd name="f31" fmla="val 59"/>
              <a:gd name="f32" fmla="val 10637"/>
              <a:gd name="f33" fmla="val 14"/>
              <a:gd name="f34" fmla="val 11614"/>
              <a:gd name="f35" fmla="val 12382"/>
              <a:gd name="f36" fmla="val 119"/>
              <a:gd name="f37" fmla="val 13034"/>
              <a:gd name="f38" fmla="val 253"/>
              <a:gd name="f39" fmla="val 13779"/>
              <a:gd name="f40" fmla="val 417"/>
              <a:gd name="f41" fmla="val 14500"/>
              <a:gd name="f42" fmla="val 611"/>
              <a:gd name="f43" fmla="val 14733"/>
              <a:gd name="f44" fmla="val 686"/>
              <a:gd name="f45" fmla="val 14989"/>
              <a:gd name="f46" fmla="val 790"/>
              <a:gd name="f47" fmla="val 15175"/>
              <a:gd name="f48" fmla="val 865"/>
              <a:gd name="f49" fmla="val 15385"/>
              <a:gd name="f50" fmla="val 954"/>
              <a:gd name="f51" fmla="val 15431"/>
              <a:gd name="f52" fmla="val 969"/>
              <a:gd name="f53" fmla="val 15594"/>
              <a:gd name="f54" fmla="val 1059"/>
              <a:gd name="f55" fmla="val 15757"/>
              <a:gd name="f56" fmla="val 1148"/>
              <a:gd name="f57" fmla="val 15920"/>
              <a:gd name="f58" fmla="val 1267"/>
              <a:gd name="f59" fmla="val 16106"/>
              <a:gd name="f60" fmla="val 1372"/>
              <a:gd name="f61" fmla="val 16665"/>
              <a:gd name="f62" fmla="val 1730"/>
              <a:gd name="f63" fmla="val 17014"/>
              <a:gd name="f64" fmla="val 17480"/>
              <a:gd name="f65" fmla="val 2356"/>
              <a:gd name="f66" fmla="val 17852"/>
              <a:gd name="f67" fmla="val 2804"/>
              <a:gd name="f68" fmla="val 18178"/>
              <a:gd name="f69" fmla="val 3192"/>
              <a:gd name="f70" fmla="val 18527"/>
              <a:gd name="f71" fmla="val 3639"/>
              <a:gd name="f72" fmla="val 18806"/>
              <a:gd name="f73" fmla="val 4132"/>
              <a:gd name="f74" fmla="val 19086"/>
              <a:gd name="f75" fmla="val 19272"/>
              <a:gd name="f76" fmla="val 5191"/>
              <a:gd name="f77" fmla="val 19295"/>
              <a:gd name="f78" fmla="val 16289"/>
              <a:gd name="f79" fmla="val 21413"/>
              <a:gd name="f80" fmla="val 17184"/>
              <a:gd name="f81" fmla="val 21041"/>
              <a:gd name="f82" fmla="val 17900"/>
              <a:gd name="f83" fmla="val 20668"/>
              <a:gd name="f84" fmla="val 18377"/>
              <a:gd name="f85" fmla="val 20343"/>
              <a:gd name="f86" fmla="val 18855"/>
              <a:gd name="f87" fmla="val 19924"/>
              <a:gd name="f88" fmla="val 19332"/>
              <a:gd name="f89" fmla="val 19388"/>
              <a:gd name="f90" fmla="val 19809"/>
              <a:gd name="f91" fmla="val 20242"/>
              <a:gd name="f92" fmla="val 18062"/>
              <a:gd name="f93" fmla="val 20585"/>
              <a:gd name="f94" fmla="val 17270"/>
              <a:gd name="f95" fmla="val 20883"/>
              <a:gd name="f96" fmla="val 16525"/>
              <a:gd name="f97" fmla="val 21182"/>
              <a:gd name="f98" fmla="val 15548"/>
              <a:gd name="f99" fmla="val 21420"/>
              <a:gd name="f100" fmla="val 14803"/>
              <a:gd name="f101" fmla="val 21540"/>
              <a:gd name="f102" fmla="val 13662"/>
              <a:gd name="f103" fmla="val 21674"/>
              <a:gd name="f104" fmla="val 8379"/>
              <a:gd name="f105" fmla="val 21659"/>
              <a:gd name="f106" fmla="val 7168"/>
              <a:gd name="f107" fmla="val 6098"/>
              <a:gd name="f108" fmla="val 21331"/>
              <a:gd name="f109" fmla="val 5050"/>
              <a:gd name="f110" fmla="val 21092"/>
              <a:gd name="f111" fmla="val 4003"/>
              <a:gd name="f112" fmla="val 20764"/>
              <a:gd name="f113" fmla="val 3258"/>
              <a:gd name="f114" fmla="val 20391"/>
              <a:gd name="f115" fmla="val 2769"/>
              <a:gd name="f116" fmla="val 20123"/>
              <a:gd name="f117" fmla="val 2281"/>
              <a:gd name="f118" fmla="val 19720"/>
              <a:gd name="f119" fmla="val 1862"/>
              <a:gd name="f120" fmla="val 19407"/>
              <a:gd name="f121" fmla="val 1489"/>
              <a:gd name="f122" fmla="val 19079"/>
              <a:gd name="f123" fmla="val 1070"/>
              <a:gd name="f124" fmla="val 18676"/>
              <a:gd name="f125" fmla="val 744"/>
              <a:gd name="f126" fmla="val 18258"/>
              <a:gd name="f127" fmla="val 325"/>
              <a:gd name="f128" fmla="val 17661"/>
              <a:gd name="f129" fmla="val 162"/>
              <a:gd name="f130" fmla="val 17035"/>
              <a:gd name="f131" fmla="val 16468"/>
              <a:gd name="f132" fmla="val 9591"/>
              <a:gd name="f133" fmla="val 5220"/>
              <a:gd name="f134" fmla="val 6191"/>
              <a:gd name="f135" fmla="val 4907"/>
              <a:gd name="f136" fmla="val 6307"/>
              <a:gd name="f137" fmla="val 4639"/>
              <a:gd name="f138" fmla="val 6517"/>
              <a:gd name="f139" fmla="val 4370"/>
              <a:gd name="f140" fmla="val 6680"/>
              <a:gd name="f141" fmla="val 4087"/>
              <a:gd name="f142" fmla="val 6889"/>
              <a:gd name="f143" fmla="val 3878"/>
              <a:gd name="f144" fmla="val 7308"/>
              <a:gd name="f145" fmla="val 3520"/>
              <a:gd name="f146" fmla="val 7843"/>
              <a:gd name="f147" fmla="val 3281"/>
              <a:gd name="f148" fmla="val 8402"/>
              <a:gd name="f149" fmla="val 3013"/>
              <a:gd name="f150" fmla="val 9031"/>
              <a:gd name="f151" fmla="val 2834"/>
              <a:gd name="f152" fmla="val 9659"/>
              <a:gd name="f153" fmla="val 2700"/>
              <a:gd name="f154" fmla="val 10497"/>
              <a:gd name="f155" fmla="val 2625"/>
              <a:gd name="f156" fmla="val 11125"/>
              <a:gd name="f157" fmla="val 2655"/>
              <a:gd name="f158" fmla="val 11987"/>
              <a:gd name="f159" fmla="val 2789"/>
              <a:gd name="f160" fmla="val 12522"/>
              <a:gd name="f161" fmla="val 2893"/>
              <a:gd name="f162" fmla="val 13011"/>
              <a:gd name="f163" fmla="val 13290"/>
              <a:gd name="f164" fmla="val 13709"/>
              <a:gd name="f165" fmla="val 3371"/>
              <a:gd name="f166" fmla="val 13872"/>
              <a:gd name="f167" fmla="val 3505"/>
              <a:gd name="f168" fmla="val 14058"/>
              <a:gd name="f169" fmla="val 14291"/>
              <a:gd name="f170" fmla="val 3788"/>
              <a:gd name="f171" fmla="val 14431"/>
              <a:gd name="f172" fmla="val 3953"/>
              <a:gd name="f173" fmla="val 14617"/>
              <a:gd name="f174" fmla="val 4102"/>
              <a:gd name="f175" fmla="val 14826"/>
              <a:gd name="f176" fmla="val 4311"/>
              <a:gd name="f177" fmla="val 14919"/>
              <a:gd name="f178" fmla="val 4534"/>
              <a:gd name="f179" fmla="val 15036"/>
              <a:gd name="f180" fmla="val 4773"/>
              <a:gd name="f181" fmla="val 5027"/>
              <a:gd name="f182" fmla="val 15245"/>
              <a:gd name="f183" fmla="val 11684"/>
              <a:gd name="f184" fmla="val 17109"/>
              <a:gd name="f185" fmla="val 12266"/>
              <a:gd name="f186" fmla="val 19317"/>
              <a:gd name="f187" fmla="val 10287"/>
              <a:gd name="f188" fmla="val 17124"/>
              <a:gd name="f189" fmla="val 10008"/>
              <a:gd name="f190" fmla="val 16975"/>
              <a:gd name="f191" fmla="val 9799"/>
              <a:gd name="f192" fmla="val 16722"/>
              <a:gd name="f193" fmla="val 9752"/>
              <a:gd name="f194" fmla="val 16408"/>
              <a:gd name="f195" fmla="val 9822"/>
              <a:gd name="f196" fmla="val 16170"/>
              <a:gd name="f197" fmla="val 16006"/>
              <a:gd name="f198" fmla="val 10148"/>
              <a:gd name="f199" fmla="val 15871"/>
              <a:gd name="f200" fmla="val 10381"/>
              <a:gd name="f201" fmla="val 15782"/>
              <a:gd name="f202" fmla="val 10660"/>
              <a:gd name="f203" fmla="val 15692"/>
              <a:gd name="f204" fmla="val 11009"/>
              <a:gd name="f205" fmla="val 15677"/>
              <a:gd name="f206" fmla="val 11288"/>
              <a:gd name="f207" fmla="val 15722"/>
              <a:gd name="f208" fmla="val 11893"/>
              <a:gd name="f209" fmla="val 15946"/>
              <a:gd name="f210" fmla="val 12033"/>
              <a:gd name="f211" fmla="val 16080"/>
              <a:gd name="f212" fmla="val 12173"/>
              <a:gd name="f213" fmla="val 16229"/>
              <a:gd name="f214" fmla="val 12196"/>
              <a:gd name="f215" fmla="val 12103"/>
              <a:gd name="f216" fmla="val 16856"/>
              <a:gd name="f217" fmla="val 11847"/>
              <a:gd name="f218" fmla="+- 0 0 0"/>
              <a:gd name="f219" fmla="*/ f3 1 21600"/>
              <a:gd name="f220" fmla="*/ f4 1 21600"/>
              <a:gd name="f221" fmla="*/ f218 f0 1"/>
              <a:gd name="f222" fmla="*/ 744 f219 1"/>
              <a:gd name="f223" fmla="*/ 21134 f219 1"/>
              <a:gd name="f224" fmla="*/ 15335 f220 1"/>
              <a:gd name="f225" fmla="*/ 9904 f220 1"/>
              <a:gd name="f226" fmla="*/ 2147483647 f219 1"/>
              <a:gd name="f227" fmla="*/ 0 f220 1"/>
              <a:gd name="f228" fmla="*/ f221 1 f2"/>
              <a:gd name="f229" fmla="*/ 2147483647 f220 1"/>
              <a:gd name="f230" fmla="*/ 0 f219 1"/>
              <a:gd name="f231" fmla="+- f228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1">
                <a:pos x="f226" y="f227"/>
              </a:cxn>
              <a:cxn ang="f231">
                <a:pos x="f226" y="f229"/>
              </a:cxn>
              <a:cxn ang="f231">
                <a:pos x="f226" y="f229"/>
              </a:cxn>
              <a:cxn ang="f231">
                <a:pos x="f230" y="f229"/>
              </a:cxn>
            </a:cxnLst>
            <a:rect l="f222" t="f225" r="f223" b="f224"/>
            <a:pathLst>
              <a:path w="21600" h="21600">
                <a:moveTo>
                  <a:pt x="f6" y="f7"/>
                </a:moveTo>
                <a:lnTo>
                  <a:pt x="f8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1"/>
                </a:lnTo>
                <a:lnTo>
                  <a:pt x="f35" y="f36"/>
                </a:lnTo>
                <a:lnTo>
                  <a:pt x="f37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50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17"/>
                </a:lnTo>
                <a:lnTo>
                  <a:pt x="f64" y="f65"/>
                </a:lnTo>
                <a:lnTo>
                  <a:pt x="f66" y="f67"/>
                </a:lnTo>
                <a:lnTo>
                  <a:pt x="f68" y="f69"/>
                </a:lnTo>
                <a:lnTo>
                  <a:pt x="f70" y="f71"/>
                </a:lnTo>
                <a:lnTo>
                  <a:pt x="f72" y="f73"/>
                </a:lnTo>
                <a:lnTo>
                  <a:pt x="f74" y="f9"/>
                </a:lnTo>
                <a:lnTo>
                  <a:pt x="f75" y="f76"/>
                </a:lnTo>
                <a:lnTo>
                  <a:pt x="f77" y="f7"/>
                </a:lnTo>
                <a:lnTo>
                  <a:pt x="f5" y="f7"/>
                </a:lnTo>
                <a:lnTo>
                  <a:pt x="f5" y="f78"/>
                </a:lnTo>
                <a:lnTo>
                  <a:pt x="f79" y="f80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72" y="f91"/>
                </a:lnTo>
                <a:lnTo>
                  <a:pt x="f92" y="f93"/>
                </a:ln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lnTo>
                  <a:pt x="f100" y="f101"/>
                </a:lnTo>
                <a:lnTo>
                  <a:pt x="f102" y="f103"/>
                </a:lnTo>
                <a:lnTo>
                  <a:pt x="f104" y="f105"/>
                </a:lnTo>
                <a:lnTo>
                  <a:pt x="f106" y="f101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115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3" y="f124"/>
                </a:lnTo>
                <a:lnTo>
                  <a:pt x="f125" y="f126"/>
                </a:lnTo>
                <a:lnTo>
                  <a:pt x="f127" y="f128"/>
                </a:lnTo>
                <a:lnTo>
                  <a:pt x="f129" y="f130"/>
                </a:lnTo>
                <a:lnTo>
                  <a:pt x="f6" y="f131"/>
                </a:lnTo>
                <a:lnTo>
                  <a:pt x="f6" y="f7"/>
                </a:lnTo>
                <a:close/>
                <a:moveTo>
                  <a:pt x="f107" y="f132"/>
                </a:moveTo>
                <a:lnTo>
                  <a:pt x="f107" y="f133"/>
                </a:lnTo>
                <a:lnTo>
                  <a:pt x="f134" y="f135"/>
                </a:lnTo>
                <a:lnTo>
                  <a:pt x="f136" y="f137"/>
                </a:lnTo>
                <a:lnTo>
                  <a:pt x="f138" y="f139"/>
                </a:lnTo>
                <a:lnTo>
                  <a:pt x="f140" y="f141"/>
                </a:lnTo>
                <a:lnTo>
                  <a:pt x="f142" y="f143"/>
                </a:lnTo>
                <a:lnTo>
                  <a:pt x="f144" y="f145"/>
                </a:lnTo>
                <a:lnTo>
                  <a:pt x="f146" y="f147"/>
                </a:lnTo>
                <a:lnTo>
                  <a:pt x="f148" y="f149"/>
                </a:lnTo>
                <a:lnTo>
                  <a:pt x="f150" y="f151"/>
                </a:lnTo>
                <a:lnTo>
                  <a:pt x="f152" y="f153"/>
                </a:lnTo>
                <a:lnTo>
                  <a:pt x="f154" y="f155"/>
                </a:lnTo>
                <a:lnTo>
                  <a:pt x="f156" y="f157"/>
                </a:lnTo>
                <a:lnTo>
                  <a:pt x="f158" y="f159"/>
                </a:lnTo>
                <a:lnTo>
                  <a:pt x="f160" y="f161"/>
                </a:lnTo>
                <a:lnTo>
                  <a:pt x="f162" y="f13"/>
                </a:lnTo>
                <a:lnTo>
                  <a:pt x="f163" y="f69"/>
                </a:lnTo>
                <a:lnTo>
                  <a:pt x="f164" y="f165"/>
                </a:lnTo>
                <a:lnTo>
                  <a:pt x="f166" y="f167"/>
                </a:lnTo>
                <a:lnTo>
                  <a:pt x="f168" y="f71"/>
                </a:lnTo>
                <a:lnTo>
                  <a:pt x="f169" y="f170"/>
                </a:lnTo>
                <a:lnTo>
                  <a:pt x="f171" y="f172"/>
                </a:lnTo>
                <a:lnTo>
                  <a:pt x="f173" y="f174"/>
                </a:lnTo>
                <a:lnTo>
                  <a:pt x="f175" y="f176"/>
                </a:lnTo>
                <a:lnTo>
                  <a:pt x="f177" y="f178"/>
                </a:lnTo>
                <a:lnTo>
                  <a:pt x="f179" y="f180"/>
                </a:lnTo>
                <a:lnTo>
                  <a:pt x="f47" y="f181"/>
                </a:lnTo>
                <a:lnTo>
                  <a:pt x="f182" y="f133"/>
                </a:lnTo>
                <a:lnTo>
                  <a:pt x="f182" y="f132"/>
                </a:lnTo>
                <a:lnTo>
                  <a:pt x="f107" y="f132"/>
                </a:lnTo>
                <a:close/>
              </a:path>
              <a:path w="21600" h="21600">
                <a:moveTo>
                  <a:pt x="f6" y="f7"/>
                </a:moveTo>
                <a:lnTo>
                  <a:pt x="f5" y="f7"/>
                </a:lnTo>
                <a:lnTo>
                  <a:pt x="f6" y="f7"/>
                </a:lnTo>
                <a:close/>
              </a:path>
              <a:path w="21600" h="21600">
                <a:moveTo>
                  <a:pt x="f183" y="f184"/>
                </a:moveTo>
                <a:lnTo>
                  <a:pt x="f185" y="f186"/>
                </a:lnTo>
                <a:lnTo>
                  <a:pt x="f152" y="f186"/>
                </a:lnTo>
                <a:lnTo>
                  <a:pt x="f187" y="f188"/>
                </a:lnTo>
                <a:lnTo>
                  <a:pt x="f189" y="f190"/>
                </a:lnTo>
                <a:lnTo>
                  <a:pt x="f191" y="f192"/>
                </a:lnTo>
                <a:lnTo>
                  <a:pt x="f193" y="f194"/>
                </a:lnTo>
                <a:lnTo>
                  <a:pt x="f195" y="f196"/>
                </a:lnTo>
                <a:lnTo>
                  <a:pt x="f189" y="f197"/>
                </a:lnTo>
                <a:lnTo>
                  <a:pt x="f198" y="f199"/>
                </a:lnTo>
                <a:lnTo>
                  <a:pt x="f200" y="f201"/>
                </a:lnTo>
                <a:lnTo>
                  <a:pt x="f202" y="f203"/>
                </a:lnTo>
                <a:lnTo>
                  <a:pt x="f204" y="f205"/>
                </a:lnTo>
                <a:lnTo>
                  <a:pt x="f206" y="f207"/>
                </a:lnTo>
                <a:lnTo>
                  <a:pt x="f34" y="f201"/>
                </a:lnTo>
                <a:lnTo>
                  <a:pt x="f208" y="f209"/>
                </a:lnTo>
                <a:lnTo>
                  <a:pt x="f210" y="f211"/>
                </a:lnTo>
                <a:lnTo>
                  <a:pt x="f212" y="f213"/>
                </a:lnTo>
                <a:lnTo>
                  <a:pt x="f214" y="f194"/>
                </a:lnTo>
                <a:lnTo>
                  <a:pt x="f215" y="f192"/>
                </a:lnTo>
                <a:lnTo>
                  <a:pt x="f158" y="f216"/>
                </a:lnTo>
                <a:lnTo>
                  <a:pt x="f217" y="f190"/>
                </a:lnTo>
                <a:lnTo>
                  <a:pt x="f183" y="f184"/>
                </a:lnTo>
              </a:path>
            </a:pathLst>
          </a:custGeom>
          <a:solidFill>
            <a:srgbClr val="C0C0C0"/>
          </a:solidFill>
          <a:ln w="381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rPr>
              <a:t>Prezzi Alti</a:t>
            </a:r>
          </a:p>
        </p:txBody>
      </p:sp>
      <p:pic>
        <p:nvPicPr>
          <p:cNvPr id="10" name="Picture 15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934319" y="4267080"/>
            <a:ext cx="16812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16"/>
          <p:cNvSpPr/>
          <p:nvPr/>
        </p:nvSpPr>
        <p:spPr>
          <a:xfrm>
            <a:off x="7162920" y="5942160"/>
            <a:ext cx="1676160" cy="916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ＭＳ Ｐゴシック" pitchFamily="34"/>
                <a:cs typeface="ＭＳ Ｐゴシック" pitchFamily="34"/>
              </a:rPr>
              <a:t>No R&amp;S per mercati  ‘poveri’</a:t>
            </a:r>
          </a:p>
        </p:txBody>
      </p:sp>
      <p:sp>
        <p:nvSpPr>
          <p:cNvPr id="12" name="Rectangle 15"/>
          <p:cNvSpPr/>
          <p:nvPr/>
        </p:nvSpPr>
        <p:spPr>
          <a:xfrm>
            <a:off x="108000" y="2487600"/>
            <a:ext cx="2017799" cy="3143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0000"/>
          </a:solidFill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0" i="0" u="none" strike="noStrike" baseline="0">
                <a:ln>
                  <a:noFill/>
                </a:ln>
                <a:solidFill>
                  <a:srgbClr val="111111"/>
                </a:solidFill>
                <a:latin typeface="Arial" pitchFamily="34"/>
                <a:ea typeface="Arial" pitchFamily="34"/>
                <a:cs typeface="Arial" pitchFamily="34"/>
              </a:rPr>
              <a:t>La separazione consentirebbe un indirizzo delle priorità di R&amp;D focalizzato sui bisogni medici  e non sulle opportunità di mercato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1735138" y="2674938"/>
            <a:ext cx="7408862" cy="3451225"/>
          </a:xfrm>
        </p:spPr>
        <p:txBody>
          <a:bodyPr wrap="square" lIns="91440" tIns="45720" rIns="91440" bIns="45720">
            <a:spAutoFit/>
          </a:bodyPr>
          <a:lstStyle>
            <a:def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None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defPPr>
            <a:lvl1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1pPr>
            <a:lvl2pPr marL="576000" marR="0" lvl="1" indent="-272880" algn="l" rtl="0" hangingPunct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38040" algn="l"/>
                <a:tab pos="1252439" algn="l"/>
                <a:tab pos="2166840" algn="l"/>
                <a:tab pos="3081240" algn="l"/>
                <a:tab pos="3995640" algn="l"/>
                <a:tab pos="4910040" algn="l"/>
                <a:tab pos="5824440" algn="l"/>
                <a:tab pos="6738840" algn="l"/>
                <a:tab pos="7653240" algn="l"/>
                <a:tab pos="8567640" algn="l"/>
                <a:tab pos="9482040" algn="l"/>
              </a:tabLst>
              <a:defRPr lang="en-GB" sz="22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2pPr>
            <a:lvl3pPr marL="855360" marR="0" lvl="2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58680" algn="l"/>
                <a:tab pos="973080" algn="l"/>
                <a:tab pos="1887480" algn="l"/>
                <a:tab pos="2801880" algn="l"/>
                <a:tab pos="3716280" algn="l"/>
                <a:tab pos="4630680" algn="l"/>
                <a:tab pos="5545080" algn="l"/>
                <a:tab pos="6459479" algn="l"/>
                <a:tab pos="7373879" algn="l"/>
                <a:tab pos="8288280" algn="l"/>
                <a:tab pos="920268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3pPr>
            <a:lvl4pPr marL="1143000" marR="0" lvl="3" indent="-228600" algn="l" rtl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GB" sz="18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4pPr>
            <a:lvl5pPr marL="1461960" marR="0" lvl="4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5pPr>
            <a:lvl6pPr marL="1461960" marR="0" lvl="5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6pPr>
            <a:lvl7pPr marL="1461960" marR="0" lvl="6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7pPr>
            <a:lvl8pPr marL="1461960" marR="0" lvl="7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8pPr>
            <a:lvl9pPr marL="1461960" marR="0" lvl="8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hangingPunct="1"/>
            <a:r>
              <a:rPr lang="it-IT"/>
              <a:t>Qui mettere un po’ di cifre sullo stato dell’arte dello squilibrio mondiale: dati generali, mappe di world mapper</a:t>
            </a:r>
          </a:p>
          <a:p>
            <a:pPr marL="0" lvl="0" indent="0" hangingPunct="1"/>
            <a:endParaRPr lang="it-IT"/>
          </a:p>
        </p:txBody>
      </p:sp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323528" y="548680"/>
            <a:ext cx="8229600" cy="954107"/>
          </a:xfrm>
        </p:spPr>
        <p:txBody>
          <a:bodyPr wrap="square" lIns="91440" tIns="45720" rIns="91440" bIns="4572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it-IT" sz="3600" b="1" dirty="0" smtClean="0"/>
              <a:t> </a:t>
            </a:r>
            <a:r>
              <a:rPr lang="it-IT" sz="3600" b="1" dirty="0"/>
              <a:t>N° di medici/N° di </a:t>
            </a:r>
            <a:r>
              <a:rPr lang="it-IT" sz="3600" b="1" dirty="0" smtClean="0"/>
              <a:t>abitanti</a:t>
            </a:r>
            <a:r>
              <a:rPr lang="it-IT" b="1" dirty="0" smtClean="0"/>
              <a:t/>
            </a:r>
            <a:br>
              <a:rPr lang="it-IT" b="1" dirty="0" smtClean="0"/>
            </a:br>
            <a:r>
              <a:rPr lang="en-GB" sz="2000" dirty="0" smtClean="0"/>
              <a:t>(</a:t>
            </a:r>
            <a:r>
              <a:rPr lang="en-GB" sz="2000" dirty="0" err="1" smtClean="0"/>
              <a:t>fonte</a:t>
            </a:r>
            <a:r>
              <a:rPr lang="en-GB" sz="2000" dirty="0" smtClean="0"/>
              <a:t>: worldmapper.org)</a:t>
            </a:r>
            <a:endParaRPr lang="it-IT" sz="2000" b="1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539552" y="1772816"/>
            <a:ext cx="8008920" cy="4724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418741" y="491547"/>
            <a:ext cx="8229600" cy="706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en-US" sz="4000" b="0" i="0" u="none" strike="noStrike" baseline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Product development partnerships (PDPs)</a:t>
            </a:r>
          </a:p>
        </p:txBody>
      </p:sp>
      <p:sp>
        <p:nvSpPr>
          <p:cNvPr id="3" name="Rectangle 5"/>
          <p:cNvSpPr/>
          <p:nvPr/>
        </p:nvSpPr>
        <p:spPr>
          <a:xfrm>
            <a:off x="179512" y="1981080"/>
            <a:ext cx="9144000" cy="5256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Ex: </a:t>
            </a:r>
            <a:r>
              <a:rPr lang="it-IT" sz="24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DNDi</a:t>
            </a:r>
            <a:r>
              <a:rPr lang="it-IT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(farmaci - 2003), </a:t>
            </a:r>
            <a:r>
              <a:rPr lang="it-IT" sz="2400" b="0" i="0" u="none" strike="noStrike" baseline="0" dirty="0">
                <a:ln>
                  <a:noFill/>
                </a:ln>
                <a:solidFill>
                  <a:srgbClr val="FF3300"/>
                </a:solidFill>
                <a:latin typeface="Arial" pitchFamily="34"/>
                <a:ea typeface="Arial" pitchFamily="34"/>
                <a:cs typeface="Arial" pitchFamily="34"/>
              </a:rPr>
              <a:t>FIND</a:t>
            </a:r>
            <a:r>
              <a:rPr lang="it-IT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(diagnostici - 2003).</a:t>
            </a:r>
          </a:p>
          <a:p>
            <a:pPr marL="342720" marR="0" lvl="0" indent="-342720" algn="l" rtl="0" hangingPunct="1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None/>
              <a:tabLst>
                <a:tab pos="342720" algn="l"/>
                <a:tab pos="1257120" algn="l"/>
                <a:tab pos="2171520" algn="l"/>
                <a:tab pos="3085919" algn="l"/>
                <a:tab pos="4000320" algn="l"/>
                <a:tab pos="4914720" algn="l"/>
                <a:tab pos="5829119" algn="l"/>
                <a:tab pos="6743519" algn="l"/>
                <a:tab pos="7657920" algn="l"/>
                <a:tab pos="8572320" algn="l"/>
                <a:tab pos="9486720" algn="l"/>
                <a:tab pos="10401120" algn="l"/>
              </a:tabLst>
              <a:defRPr sz="1800"/>
            </a:pPr>
            <a:endParaRPr lang="it-IT" sz="24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Le </a:t>
            </a:r>
            <a:r>
              <a:rPr lang="it-IT" sz="24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PDPs</a:t>
            </a:r>
            <a:r>
              <a:rPr lang="it-IT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sono organizzazioni </a:t>
            </a:r>
            <a:r>
              <a:rPr lang="it-IT" sz="24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not</a:t>
            </a:r>
            <a:r>
              <a:rPr lang="it-IT" sz="24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-for-profit </a:t>
            </a:r>
            <a:r>
              <a:rPr lang="it-IT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che guidano e coordinano gli sforzi di sviluppo di specifici prodotti.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endParaRPr lang="it-IT" sz="24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Le risorse delle </a:t>
            </a:r>
            <a:r>
              <a:rPr lang="it-IT" sz="24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PDPs</a:t>
            </a:r>
            <a:r>
              <a:rPr lang="it-IT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vengono principalmente da donatori pubblici e fondazioni.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endParaRPr lang="it-IT" sz="24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sz="24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Accesso</a:t>
            </a:r>
            <a:r>
              <a:rPr lang="it-IT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: ogni PDP ha una propria policy. Ex: </a:t>
            </a:r>
            <a:r>
              <a:rPr lang="it-IT" sz="24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DNDi</a:t>
            </a:r>
            <a:r>
              <a:rPr lang="it-IT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insiste fortemente per la definizione di garanzie sull'accesso </a:t>
            </a:r>
            <a:r>
              <a:rPr lang="it-IT" sz="2400" b="0" i="1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prima</a:t>
            </a:r>
            <a:r>
              <a:rPr lang="it-IT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dello sviluppo del prodotto (ex: accordo con </a:t>
            </a:r>
            <a:r>
              <a:rPr lang="it-IT" sz="24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Sanofi</a:t>
            </a:r>
            <a:r>
              <a:rPr lang="it-IT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sull'ASAQ).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6"/>
          <p:cNvGrpSpPr/>
          <p:nvPr/>
        </p:nvGrpSpPr>
        <p:grpSpPr>
          <a:xfrm>
            <a:off x="3276720" y="3276720"/>
            <a:ext cx="5424480" cy="3581279"/>
            <a:chOff x="3276720" y="3276720"/>
            <a:chExt cx="5424480" cy="3581279"/>
          </a:xfrm>
        </p:grpSpPr>
        <p:grpSp>
          <p:nvGrpSpPr>
            <p:cNvPr id="3" name="Group 62"/>
            <p:cNvGrpSpPr/>
            <p:nvPr/>
          </p:nvGrpSpPr>
          <p:grpSpPr>
            <a:xfrm>
              <a:off x="3276720" y="3276720"/>
              <a:ext cx="5424480" cy="3581279"/>
              <a:chOff x="3276720" y="3276720"/>
              <a:chExt cx="5424480" cy="358127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 cstate="print">
                <a:lum bright="-12000" contrast="20000"/>
                <a:alphaModFix/>
              </a:blip>
              <a:srcRect/>
              <a:stretch>
                <a:fillRect/>
              </a:stretch>
            </p:blipFill>
            <p:spPr>
              <a:xfrm>
                <a:off x="3276720" y="3276720"/>
                <a:ext cx="5424480" cy="358127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" name="Oval 20"/>
              <p:cNvSpPr/>
              <p:nvPr/>
            </p:nvSpPr>
            <p:spPr>
              <a:xfrm>
                <a:off x="6005519" y="4291920"/>
                <a:ext cx="222120" cy="2390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1"/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endParaRPr>
              </a:p>
            </p:txBody>
          </p:sp>
          <p:sp>
            <p:nvSpPr>
              <p:cNvPr id="6" name="Oval 21"/>
              <p:cNvSpPr/>
              <p:nvPr/>
            </p:nvSpPr>
            <p:spPr>
              <a:xfrm>
                <a:off x="5951520" y="4471560"/>
                <a:ext cx="166680" cy="179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1"/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endParaRPr>
              </a:p>
            </p:txBody>
          </p:sp>
          <p:sp>
            <p:nvSpPr>
              <p:cNvPr id="7" name="Oval 22"/>
              <p:cNvSpPr/>
              <p:nvPr/>
            </p:nvSpPr>
            <p:spPr>
              <a:xfrm>
                <a:off x="6172200" y="4291920"/>
                <a:ext cx="168120" cy="179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1"/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endParaRPr>
              </a:p>
            </p:txBody>
          </p:sp>
          <p:sp>
            <p:nvSpPr>
              <p:cNvPr id="8" name="Oval 23"/>
              <p:cNvSpPr/>
              <p:nvPr/>
            </p:nvSpPr>
            <p:spPr>
              <a:xfrm>
                <a:off x="6096240" y="5334120"/>
                <a:ext cx="166680" cy="177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1"/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endParaRPr>
              </a:p>
            </p:txBody>
          </p:sp>
          <p:sp>
            <p:nvSpPr>
              <p:cNvPr id="9" name="Oval 25"/>
              <p:cNvSpPr/>
              <p:nvPr/>
            </p:nvSpPr>
            <p:spPr>
              <a:xfrm>
                <a:off x="6451919" y="5383080"/>
                <a:ext cx="166680" cy="179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1"/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endParaRPr>
              </a:p>
            </p:txBody>
          </p:sp>
          <p:sp>
            <p:nvSpPr>
              <p:cNvPr id="10" name="Oval 26"/>
              <p:cNvSpPr/>
              <p:nvPr/>
            </p:nvSpPr>
            <p:spPr>
              <a:xfrm>
                <a:off x="7285320" y="5010120"/>
                <a:ext cx="166680" cy="177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1"/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endParaRPr>
              </a:p>
            </p:txBody>
          </p:sp>
          <p:sp>
            <p:nvSpPr>
              <p:cNvPr id="11" name="Oval 27"/>
              <p:cNvSpPr/>
              <p:nvPr/>
            </p:nvSpPr>
            <p:spPr>
              <a:xfrm>
                <a:off x="7231320" y="5069880"/>
                <a:ext cx="166680" cy="179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1"/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endParaRPr>
              </a:p>
            </p:txBody>
          </p:sp>
          <p:sp>
            <p:nvSpPr>
              <p:cNvPr id="12" name="Oval 29"/>
              <p:cNvSpPr/>
              <p:nvPr/>
            </p:nvSpPr>
            <p:spPr>
              <a:xfrm>
                <a:off x="7618680" y="5666759"/>
                <a:ext cx="168120" cy="179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1"/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endParaRPr>
              </a:p>
            </p:txBody>
          </p:sp>
          <p:sp>
            <p:nvSpPr>
              <p:cNvPr id="13" name="Oval 33"/>
              <p:cNvSpPr/>
              <p:nvPr/>
            </p:nvSpPr>
            <p:spPr>
              <a:xfrm>
                <a:off x="8175960" y="4343400"/>
                <a:ext cx="166680" cy="179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1"/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endParaRPr>
              </a:p>
            </p:txBody>
          </p:sp>
          <p:sp>
            <p:nvSpPr>
              <p:cNvPr id="14" name="Text Box 15"/>
              <p:cNvSpPr/>
              <p:nvPr/>
            </p:nvSpPr>
            <p:spPr>
              <a:xfrm>
                <a:off x="4952880" y="6012000"/>
                <a:ext cx="550800" cy="21348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6600">
                  <a:alpha val="60000"/>
                </a:srgbClr>
              </a:solidFill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s-ES" sz="1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Arial" pitchFamily="34"/>
                    <a:ea typeface="Arial Unicode MS" pitchFamily="34"/>
                    <a:cs typeface="Arial Unicode MS" pitchFamily="34"/>
                  </a:rPr>
                  <a:t>Brazil</a:t>
                </a:r>
              </a:p>
            </p:txBody>
          </p:sp>
          <p:sp>
            <p:nvSpPr>
              <p:cNvPr id="15" name="Text Box 16"/>
              <p:cNvSpPr/>
              <p:nvPr/>
            </p:nvSpPr>
            <p:spPr>
              <a:xfrm>
                <a:off x="7010640" y="4724280"/>
                <a:ext cx="466560" cy="21348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6600">
                  <a:alpha val="60000"/>
                </a:srgbClr>
              </a:solidFill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Arial" pitchFamily="34"/>
                    <a:ea typeface="Arial Unicode MS" pitchFamily="34"/>
                    <a:cs typeface="Arial Unicode MS" pitchFamily="34"/>
                  </a:rPr>
                  <a:t>India</a:t>
                </a:r>
              </a:p>
            </p:txBody>
          </p:sp>
          <p:sp>
            <p:nvSpPr>
              <p:cNvPr id="16" name="Text Box 17"/>
              <p:cNvSpPr/>
              <p:nvPr/>
            </p:nvSpPr>
            <p:spPr>
              <a:xfrm>
                <a:off x="6564600" y="5555880"/>
                <a:ext cx="568080" cy="21348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6600">
                  <a:alpha val="60000"/>
                </a:srgbClr>
              </a:solidFill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s-ES" sz="1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Arial" pitchFamily="34"/>
                    <a:ea typeface="Arial Unicode MS" pitchFamily="34"/>
                    <a:cs typeface="Arial Unicode MS" pitchFamily="34"/>
                  </a:rPr>
                  <a:t>Kenya</a:t>
                </a:r>
              </a:p>
            </p:txBody>
          </p:sp>
          <p:sp>
            <p:nvSpPr>
              <p:cNvPr id="17" name="Text Box 18"/>
              <p:cNvSpPr/>
              <p:nvPr/>
            </p:nvSpPr>
            <p:spPr>
              <a:xfrm>
                <a:off x="7848720" y="5326200"/>
                <a:ext cx="765000" cy="21348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6600">
                  <a:alpha val="60000"/>
                </a:srgbClr>
              </a:solidFill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s-ES" sz="1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Arial" pitchFamily="34"/>
                    <a:ea typeface="Arial Unicode MS" pitchFamily="34"/>
                    <a:cs typeface="Arial Unicode MS" pitchFamily="34"/>
                  </a:rPr>
                  <a:t>Malaysia</a:t>
                </a:r>
              </a:p>
            </p:txBody>
          </p:sp>
          <p:sp>
            <p:nvSpPr>
              <p:cNvPr id="18" name="Text Box 19"/>
              <p:cNvSpPr/>
              <p:nvPr/>
            </p:nvSpPr>
            <p:spPr>
              <a:xfrm>
                <a:off x="4363920" y="4191120"/>
                <a:ext cx="436320" cy="21348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6600">
                  <a:alpha val="60000"/>
                </a:srgbClr>
              </a:solidFill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Arial" pitchFamily="34"/>
                    <a:ea typeface="Arial Unicode MS" pitchFamily="34"/>
                    <a:cs typeface="Arial Unicode MS" pitchFamily="34"/>
                  </a:rPr>
                  <a:t>USA</a:t>
                </a:r>
              </a:p>
            </p:txBody>
          </p:sp>
          <p:sp>
            <p:nvSpPr>
              <p:cNvPr id="19" name="Text Box 34"/>
              <p:cNvSpPr/>
              <p:nvPr/>
            </p:nvSpPr>
            <p:spPr>
              <a:xfrm>
                <a:off x="5721480" y="5097600"/>
                <a:ext cx="431640" cy="21348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6600">
                  <a:alpha val="59000"/>
                </a:srgbClr>
              </a:solidFill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Arial" pitchFamily="34"/>
                    <a:ea typeface="Arial" pitchFamily="34"/>
                    <a:cs typeface="Arial" pitchFamily="34"/>
                  </a:rPr>
                  <a:t>DRC</a:t>
                </a:r>
              </a:p>
            </p:txBody>
          </p:sp>
          <p:sp>
            <p:nvSpPr>
              <p:cNvPr id="20" name="Text Box 35"/>
              <p:cNvSpPr/>
              <p:nvPr/>
            </p:nvSpPr>
            <p:spPr>
              <a:xfrm>
                <a:off x="7979040" y="4038479"/>
                <a:ext cx="539640" cy="21348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FF6600">
                  <a:alpha val="59000"/>
                </a:srgbClr>
              </a:solidFill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1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Arial" pitchFamily="34"/>
                    <a:ea typeface="Arial" pitchFamily="34"/>
                    <a:cs typeface="Arial" pitchFamily="34"/>
                  </a:rPr>
                  <a:t>Japan</a:t>
                </a:r>
              </a:p>
            </p:txBody>
          </p:sp>
          <p:sp>
            <p:nvSpPr>
              <p:cNvPr id="21" name="Oval 23"/>
              <p:cNvSpPr/>
              <p:nvPr/>
            </p:nvSpPr>
            <p:spPr>
              <a:xfrm flipV="1">
                <a:off x="4708440" y="4417560"/>
                <a:ext cx="168120" cy="18540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1"/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endParaRPr>
              </a:p>
            </p:txBody>
          </p:sp>
          <p:sp>
            <p:nvSpPr>
              <p:cNvPr id="22" name="Oval 23"/>
              <p:cNvSpPr/>
              <p:nvPr/>
            </p:nvSpPr>
            <p:spPr>
              <a:xfrm>
                <a:off x="5203800" y="5661360"/>
                <a:ext cx="166680" cy="1774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1"/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endParaRPr>
              </a:p>
            </p:txBody>
          </p:sp>
          <p:sp>
            <p:nvSpPr>
              <p:cNvPr id="23" name="Oval 31"/>
              <p:cNvSpPr/>
              <p:nvPr/>
            </p:nvSpPr>
            <p:spPr>
              <a:xfrm>
                <a:off x="5172120" y="5726520"/>
                <a:ext cx="166680" cy="179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1"/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endParaRPr>
              </a:p>
            </p:txBody>
          </p:sp>
          <p:sp>
            <p:nvSpPr>
              <p:cNvPr id="24" name="Oval 24"/>
              <p:cNvSpPr/>
              <p:nvPr/>
            </p:nvSpPr>
            <p:spPr>
              <a:xfrm>
                <a:off x="6400799" y="5459400"/>
                <a:ext cx="166680" cy="179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1"/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endParaRPr>
              </a:p>
            </p:txBody>
          </p:sp>
          <p:sp>
            <p:nvSpPr>
              <p:cNvPr id="25" name="Oval 28"/>
              <p:cNvSpPr/>
              <p:nvPr/>
            </p:nvSpPr>
            <p:spPr>
              <a:xfrm>
                <a:off x="7731360" y="5606640"/>
                <a:ext cx="166680" cy="17928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1"/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endParaRPr>
              </a:p>
            </p:txBody>
          </p:sp>
        </p:grpSp>
        <p:sp>
          <p:nvSpPr>
            <p:cNvPr id="26" name="Text Box 12"/>
            <p:cNvSpPr/>
            <p:nvPr/>
          </p:nvSpPr>
          <p:spPr>
            <a:xfrm>
              <a:off x="5242680" y="3666960"/>
              <a:ext cx="1910160" cy="52019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D9C194">
                <a:alpha val="49000"/>
              </a:srgbClr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 Unicode MS" pitchFamily="34"/>
                  <a:cs typeface="Arial Unicode MS" pitchFamily="34"/>
                </a:rPr>
                <a:t> </a:t>
              </a:r>
              <a:r>
                <a:rPr lang="en-GB" sz="1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rPr>
                <a:t>Geneva Coordination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rPr>
                <a:t> Team + consultants</a:t>
              </a:r>
            </a:p>
          </p:txBody>
        </p:sp>
      </p:grpSp>
      <p:sp>
        <p:nvSpPr>
          <p:cNvPr id="27" name="Text Box 4"/>
          <p:cNvSpPr/>
          <p:nvPr/>
        </p:nvSpPr>
        <p:spPr>
          <a:xfrm>
            <a:off x="380880" y="3276720"/>
            <a:ext cx="2895839" cy="3442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5D5B8">
              <a:alpha val="78000"/>
            </a:srgbClr>
          </a:solidFill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174600" marR="0" lvl="0" indent="-174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4600" algn="l"/>
                <a:tab pos="1089000" algn="l"/>
                <a:tab pos="2003400" algn="l"/>
                <a:tab pos="2917799" algn="l"/>
                <a:tab pos="3832200" algn="l"/>
                <a:tab pos="4746600" algn="l"/>
                <a:tab pos="5660999" algn="l"/>
                <a:tab pos="6575399" algn="l"/>
                <a:tab pos="7489800" algn="l"/>
                <a:tab pos="8404200" algn="l"/>
                <a:tab pos="9318600" algn="l"/>
                <a:tab pos="10233000" algn="l"/>
              </a:tabLst>
            </a:pPr>
            <a:r>
              <a:rPr lang="es-ES" sz="2000" b="0" i="0" u="none" strike="noStrike" baseline="0">
                <a:ln>
                  <a:noFill/>
                </a:ln>
                <a:solidFill>
                  <a:srgbClr val="800000"/>
                </a:solidFill>
                <a:latin typeface="DINNeuzeitGrotesk Light" pitchFamily="34"/>
                <a:ea typeface="Arial Unicode MS" pitchFamily="34"/>
                <a:cs typeface="Arial Unicode MS" pitchFamily="34"/>
              </a:rPr>
              <a:t>    7 Partners </a:t>
            </a:r>
            <a:r>
              <a:rPr lang="it-CH" sz="2000" b="0" i="0" u="none" strike="noStrike" baseline="0">
                <a:ln>
                  <a:noFill/>
                </a:ln>
                <a:solidFill>
                  <a:srgbClr val="800000"/>
                </a:solidFill>
                <a:latin typeface="DINNeuzeitGrotesk Light" pitchFamily="34"/>
                <a:ea typeface="Arial Unicode MS" pitchFamily="34"/>
                <a:cs typeface="Arial Unicode MS" pitchFamily="34"/>
              </a:rPr>
              <a:t>Fondatori</a:t>
            </a:r>
          </a:p>
          <a:p>
            <a:pPr marL="174600" marR="0" lvl="0" indent="-17460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74600" algn="l"/>
                <a:tab pos="1089000" algn="l"/>
                <a:tab pos="2003400" algn="l"/>
                <a:tab pos="2917799" algn="l"/>
                <a:tab pos="3832200" algn="l"/>
                <a:tab pos="4746600" algn="l"/>
                <a:tab pos="5660999" algn="l"/>
                <a:tab pos="6575399" algn="l"/>
                <a:tab pos="7489800" algn="l"/>
                <a:tab pos="8404200" algn="l"/>
                <a:tab pos="9318600" algn="l"/>
                <a:tab pos="10233000" algn="l"/>
              </a:tabLst>
            </a:pPr>
            <a:endParaRPr lang="es-ES" sz="2000" b="0" i="0" u="none" strike="noStrike" baseline="0">
              <a:ln>
                <a:noFill/>
              </a:ln>
              <a:solidFill>
                <a:srgbClr val="800000"/>
              </a:solidFill>
              <a:latin typeface="DINNeuzeitGrotesk Light" pitchFamily="34"/>
              <a:ea typeface="Arial Unicode MS" pitchFamily="34"/>
              <a:cs typeface="Arial Unicode MS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b="0" i="0" u="none" strike="noStrike" baseline="0">
                <a:ln>
                  <a:noFill/>
                </a:ln>
                <a:solidFill>
                  <a:srgbClr val="800000"/>
                </a:solidFill>
                <a:latin typeface="DINNeuzeitGrotesk Light" pitchFamily="34"/>
                <a:ea typeface="Arial" pitchFamily="34"/>
                <a:cs typeface="Arial" pitchFamily="34"/>
              </a:rPr>
              <a:t>Indian Council for Medical Research (ICMR)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b="0" i="0" u="none" strike="noStrike" baseline="0">
                <a:ln>
                  <a:noFill/>
                </a:ln>
                <a:solidFill>
                  <a:srgbClr val="800000"/>
                </a:solidFill>
                <a:latin typeface="DINNeuzeitGrotesk Light" pitchFamily="34"/>
                <a:ea typeface="Arial" pitchFamily="34"/>
                <a:cs typeface="Arial" pitchFamily="34"/>
              </a:rPr>
              <a:t>Kenya Medical Research Institute (KEMRI)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b="0" i="0" u="none" strike="noStrike" baseline="0">
                <a:ln>
                  <a:noFill/>
                </a:ln>
                <a:solidFill>
                  <a:srgbClr val="800000"/>
                </a:solidFill>
                <a:latin typeface="DINNeuzeitGrotesk Light" pitchFamily="34"/>
                <a:ea typeface="Arial" pitchFamily="34"/>
                <a:cs typeface="Arial" pitchFamily="34"/>
              </a:rPr>
              <a:t>Malaysian MOH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b="0" i="0" u="none" strike="noStrike" baseline="0">
                <a:ln>
                  <a:noFill/>
                </a:ln>
                <a:solidFill>
                  <a:srgbClr val="800000"/>
                </a:solidFill>
                <a:latin typeface="DINNeuzeitGrotesk Light" pitchFamily="34"/>
                <a:ea typeface="Arial" pitchFamily="34"/>
                <a:cs typeface="Arial" pitchFamily="34"/>
              </a:rPr>
              <a:t>Oswaldo Cruz Foundation Brazil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b="0" i="0" u="none" strike="noStrike" baseline="0">
                <a:ln>
                  <a:noFill/>
                </a:ln>
                <a:solidFill>
                  <a:srgbClr val="800000"/>
                </a:solidFill>
                <a:latin typeface="DINNeuzeitGrotesk Light" pitchFamily="34"/>
                <a:ea typeface="Arial" pitchFamily="34"/>
                <a:cs typeface="Arial" pitchFamily="34"/>
              </a:rPr>
              <a:t>Medecins Sans Frontieres (MSF)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b="0" i="0" u="none" strike="noStrike" baseline="0">
                <a:ln>
                  <a:noFill/>
                </a:ln>
                <a:solidFill>
                  <a:srgbClr val="800000"/>
                </a:solidFill>
                <a:latin typeface="DINNeuzeitGrotesk Light" pitchFamily="34"/>
                <a:ea typeface="Arial" pitchFamily="34"/>
                <a:cs typeface="Arial" pitchFamily="34"/>
              </a:rPr>
              <a:t>Institut Pasteur France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b="0" i="0" u="none" strike="noStrike" baseline="0">
                <a:ln>
                  <a:noFill/>
                </a:ln>
                <a:solidFill>
                  <a:srgbClr val="800000"/>
                </a:solidFill>
                <a:latin typeface="DINNeuzeitGrotesk Light" pitchFamily="34"/>
                <a:ea typeface="Arial" pitchFamily="34"/>
                <a:cs typeface="Arial" pitchFamily="34"/>
              </a:rPr>
              <a:t>WHO/TDR (permanent observer)</a:t>
            </a:r>
          </a:p>
        </p:txBody>
      </p:sp>
      <p:sp>
        <p:nvSpPr>
          <p:cNvPr id="28" name="Text Box 14"/>
          <p:cNvSpPr/>
          <p:nvPr/>
        </p:nvSpPr>
        <p:spPr>
          <a:xfrm>
            <a:off x="6939360" y="3276720"/>
            <a:ext cx="2253240" cy="337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6600">
              <a:alpha val="60000"/>
            </a:srgbClr>
          </a:solidFill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CH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7 uffici in tutto il mondo</a:t>
            </a:r>
          </a:p>
        </p:txBody>
      </p:sp>
      <p:sp>
        <p:nvSpPr>
          <p:cNvPr id="29" name="Rectangle 2"/>
          <p:cNvSpPr/>
          <p:nvPr/>
        </p:nvSpPr>
        <p:spPr>
          <a:xfrm>
            <a:off x="630180" y="1600560"/>
            <a:ext cx="8156520" cy="1676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748"/>
              </a:spcBef>
              <a:spcAft>
                <a:spcPts val="0"/>
              </a:spcAft>
              <a:buClr>
                <a:srgbClr val="000000"/>
              </a:buClr>
              <a:buSzPct val="140000"/>
              <a:buFont typeface="DINNeuzeitGrotesk Light" pitchFamily="2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CH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DINNeuzeitGrotesk Light" pitchFamily="34"/>
                <a:ea typeface="Arial" pitchFamily="34"/>
                <a:cs typeface="Arial" pitchFamily="34"/>
              </a:rPr>
              <a:t>Organizzazione non-profit di ricerca &amp; sviluppo (R&amp;D) farmaceutico fondata nel 2003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748"/>
              </a:spcBef>
              <a:spcAft>
                <a:spcPts val="0"/>
              </a:spcAft>
              <a:buClr>
                <a:srgbClr val="000000"/>
              </a:buClr>
              <a:buSzPct val="140000"/>
              <a:buFont typeface="DINNeuzeitGrotesk Light" pitchFamily="2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CH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DINNeuzeitGrotesk Light" pitchFamily="34"/>
                <a:ea typeface="Arial" pitchFamily="34"/>
                <a:cs typeface="Arial" pitchFamily="34"/>
              </a:rPr>
              <a:t>Tesa a rispondere ai bisogni dei pazienti più trascurati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748"/>
              </a:spcBef>
              <a:spcAft>
                <a:spcPts val="0"/>
              </a:spcAft>
              <a:buClr>
                <a:srgbClr val="000000"/>
              </a:buClr>
              <a:buSzPct val="140000"/>
              <a:buFont typeface="DINNeuzeitGrotesk Light" pitchFamily="2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CH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DINNeuzeitGrotesk Light" pitchFamily="34"/>
                <a:ea typeface="Arial" pitchFamily="34"/>
                <a:cs typeface="Arial" pitchFamily="34"/>
              </a:rPr>
              <a:t>Capace di intercettare risorse da istituzioni pubbliche, industria privata e organizzazioni filantropiche</a:t>
            </a:r>
          </a:p>
        </p:txBody>
      </p:sp>
      <p:sp>
        <p:nvSpPr>
          <p:cNvPr id="30" name="Rectangle 3"/>
          <p:cNvSpPr/>
          <p:nvPr/>
        </p:nvSpPr>
        <p:spPr>
          <a:xfrm>
            <a:off x="380880" y="332656"/>
            <a:ext cx="8520120" cy="1143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 i="0" u="none" strike="noStrike" baseline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 Light" pitchFamily="34"/>
                <a:ea typeface="Arial" pitchFamily="34"/>
                <a:cs typeface="Arial" pitchFamily="34"/>
              </a:rPr>
              <a:t>Un nuovo modello per lo sviluppo farmaceutico: </a:t>
            </a:r>
            <a:br>
              <a:rPr lang="it-IT" sz="2800" b="1" i="0" u="none" strike="noStrike" baseline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 Light" pitchFamily="34"/>
                <a:ea typeface="Arial" pitchFamily="34"/>
                <a:cs typeface="Arial" pitchFamily="34"/>
              </a:rPr>
            </a:br>
            <a:r>
              <a:rPr lang="it-IT" sz="2800" b="1" i="0" u="none" strike="noStrike" baseline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 Light" pitchFamily="34"/>
                <a:ea typeface="Arial" pitchFamily="34"/>
                <a:cs typeface="Arial" pitchFamily="34"/>
              </a:rPr>
              <a:t> </a:t>
            </a:r>
            <a:r>
              <a:rPr lang="it-IT" sz="2800" b="1" i="0" u="none" strike="noStrike" baseline="0" dirty="0" err="1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NNeuzeitGrotesk Light" pitchFamily="34"/>
                <a:ea typeface="Arial" pitchFamily="34"/>
                <a:cs typeface="Arial" pitchFamily="34"/>
              </a:rPr>
              <a:t>DNDi</a:t>
            </a:r>
            <a:endParaRPr lang="it-IT" sz="2800" b="1" i="0" u="none" strike="noStrike" baseline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NNeuzeitGrotesk Light" pitchFamily="34"/>
              <a:ea typeface="Arial" pitchFamily="34"/>
              <a:cs typeface="Arial" pitchFamily="34"/>
            </a:endParaRPr>
          </a:p>
        </p:txBody>
      </p:sp>
      <p:sp>
        <p:nvSpPr>
          <p:cNvPr id="31" name="Oval 21"/>
          <p:cNvSpPr/>
          <p:nvPr/>
        </p:nvSpPr>
        <p:spPr>
          <a:xfrm>
            <a:off x="457200" y="3352680"/>
            <a:ext cx="166680" cy="162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800000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7920" y="36360"/>
            <a:ext cx="3025800" cy="838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88920" y="822240"/>
            <a:ext cx="8964720" cy="22003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6"/>
          <p:cNvSpPr/>
          <p:nvPr/>
        </p:nvSpPr>
        <p:spPr>
          <a:xfrm>
            <a:off x="467544" y="3429000"/>
            <a:ext cx="8893080" cy="2684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di facile somministrazione; dose singola giornaliera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gradevole al palato; termostabile; disperdibile;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ridotto rischio di produrre farmacoresistenza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adatto al dosaggio terapeutico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compatibile con l’uso contemporaneo di farmaci anti-TBC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5003800" y="0"/>
            <a:ext cx="4140200" cy="6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400" dirty="0" err="1">
                <a:solidFill>
                  <a:srgbClr val="FF0000"/>
                </a:solidFill>
              </a:rPr>
              <a:t>…</a:t>
            </a:r>
            <a:r>
              <a:rPr lang="it-IT" sz="4400" dirty="0" err="1">
                <a:solidFill>
                  <a:srgbClr val="FF0000"/>
                </a:solidFill>
                <a:latin typeface="Comic Sans MS" pitchFamily="66" charset="0"/>
              </a:rPr>
              <a:t>siamo</a:t>
            </a:r>
            <a:r>
              <a:rPr lang="it-IT" sz="4400" dirty="0">
                <a:solidFill>
                  <a:srgbClr val="FF0000"/>
                </a:solidFill>
                <a:latin typeface="Comic Sans MS" pitchFamily="66" charset="0"/>
              </a:rPr>
              <a:t> convinti che anche se le parole non salvano vite umane, il silenzio le uccide.</a:t>
            </a:r>
            <a:r>
              <a:rPr lang="it-IT" sz="4400" dirty="0">
                <a:latin typeface="Comic Sans MS" pitchFamily="66" charset="0"/>
              </a:rPr>
              <a:t>	</a:t>
            </a:r>
          </a:p>
          <a:p>
            <a:pPr>
              <a:spcBef>
                <a:spcPct val="50000"/>
              </a:spcBef>
            </a:pPr>
            <a:r>
              <a:rPr lang="it-IT" sz="4400" dirty="0">
                <a:latin typeface="Comic Sans MS" pitchFamily="66" charset="0"/>
              </a:rPr>
              <a:t>	</a:t>
            </a:r>
            <a:r>
              <a:rPr lang="it-IT" sz="4000" i="1" dirty="0">
                <a:latin typeface="Comic Sans MS" pitchFamily="66" charset="0"/>
              </a:rPr>
              <a:t>Carlo Urbani</a:t>
            </a:r>
          </a:p>
        </p:txBody>
      </p:sp>
      <p:pic>
        <p:nvPicPr>
          <p:cNvPr id="68613" name="Picture 5" descr="ANd9GcQUpyQCvWdgJB0_MlYv_5VW3oFjmPQcBKn9duCorRhKuWLnNpq8g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30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447919" y="3657600"/>
            <a:ext cx="6553080" cy="3018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CH" sz="3200" b="1" i="0" u="none" strike="noStrike" baseline="0">
                <a:ln>
                  <a:noFill/>
                </a:ln>
                <a:solidFill>
                  <a:srgbClr val="FF3300"/>
                </a:solidFill>
                <a:latin typeface="Arial" pitchFamily="34"/>
                <a:ea typeface="Arial" pitchFamily="34"/>
                <a:cs typeface="Arial" pitchFamily="34"/>
              </a:rPr>
              <a:t>Campagna per l’Accesso ai Farmaci Essenziali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CH" sz="3200" b="1" i="0" u="none" strike="noStrike" baseline="0">
                <a:ln>
                  <a:noFill/>
                </a:ln>
                <a:solidFill>
                  <a:srgbClr val="FF3300"/>
                </a:solidFill>
                <a:latin typeface="Arial" pitchFamily="34"/>
                <a:ea typeface="Arial" pitchFamily="34"/>
                <a:cs typeface="Arial" pitchFamily="34"/>
              </a:rPr>
              <a:t>Medici Senza Frontiere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CH" sz="3200" b="1" i="0" u="none" strike="noStrike" baseline="0">
              <a:ln>
                <a:noFill/>
              </a:ln>
              <a:solidFill>
                <a:srgbClr val="FF3300"/>
              </a:solidFill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CH" sz="3200" b="1" i="0" u="none" strike="noStrike" baseline="0">
                <a:ln>
                  <a:noFill/>
                </a:ln>
                <a:solidFill>
                  <a:srgbClr val="FF3300"/>
                </a:solidFill>
                <a:latin typeface="Arial" pitchFamily="34"/>
                <a:ea typeface="Arial" pitchFamily="34"/>
                <a:cs typeface="Arial" pitchFamily="34"/>
              </a:rPr>
              <a:t>http://www.msf.it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CH" sz="3200" b="1" i="0" u="none" strike="noStrike" baseline="0">
                <a:ln>
                  <a:noFill/>
                </a:ln>
                <a:solidFill>
                  <a:srgbClr val="FF3300"/>
                </a:solidFill>
                <a:latin typeface="Arial" pitchFamily="34"/>
                <a:ea typeface="Arial" pitchFamily="34"/>
                <a:cs typeface="Arial" pitchFamily="34"/>
              </a:rPr>
              <a:t>http://www.accessmed-msf.org</a:t>
            </a:r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09480" y="533520"/>
            <a:ext cx="7925040" cy="24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378720" y="476672"/>
            <a:ext cx="8229600" cy="954107"/>
          </a:xfrm>
        </p:spPr>
        <p:txBody>
          <a:bodyPr wrap="square" lIns="91440" tIns="45720" rIns="91440" bIns="4572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it-IT" sz="3600" b="1" dirty="0"/>
              <a:t>N° di farmacisti/N° di </a:t>
            </a:r>
            <a:r>
              <a:rPr lang="it-IT" sz="3600" b="1" dirty="0" smtClean="0"/>
              <a:t>abitanti</a:t>
            </a:r>
            <a:r>
              <a:rPr lang="it-IT" b="1" dirty="0" smtClean="0"/>
              <a:t/>
            </a:r>
            <a:br>
              <a:rPr lang="it-IT" b="1" dirty="0" smtClean="0"/>
            </a:br>
            <a:r>
              <a:rPr lang="en-GB" sz="2000" dirty="0" smtClean="0"/>
              <a:t>(</a:t>
            </a:r>
            <a:r>
              <a:rPr lang="en-GB" sz="2000" dirty="0" err="1" smtClean="0"/>
              <a:t>fonte</a:t>
            </a:r>
            <a:r>
              <a:rPr lang="en-GB" sz="2000" dirty="0" smtClean="0"/>
              <a:t>: worldmapper.org)</a:t>
            </a:r>
            <a:endParaRPr lang="it-IT" sz="2000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51520" y="1988886"/>
            <a:ext cx="8625747" cy="4315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473940" y="291426"/>
            <a:ext cx="8229600" cy="1323439"/>
          </a:xfrm>
        </p:spPr>
        <p:txBody>
          <a:bodyPr wrap="square" lIns="91440" tIns="45720" rIns="91440" bIns="4572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it-IT" sz="2800" b="1" dirty="0"/>
              <a:t>Distribuzione della disponibilità di farmaci essenziali a prezzi </a:t>
            </a:r>
            <a:r>
              <a:rPr lang="it-IT" sz="2800" b="1" dirty="0" smtClean="0"/>
              <a:t>accessibili</a:t>
            </a:r>
            <a:br>
              <a:rPr lang="it-IT" sz="2800" b="1" dirty="0" smtClean="0"/>
            </a:br>
            <a:r>
              <a:rPr lang="en-GB" sz="2400" dirty="0" smtClean="0"/>
              <a:t>(</a:t>
            </a:r>
            <a:r>
              <a:rPr lang="en-GB" sz="2400" dirty="0" err="1" smtClean="0"/>
              <a:t>fonte</a:t>
            </a:r>
            <a:r>
              <a:rPr lang="en-GB" sz="2400" dirty="0" smtClean="0"/>
              <a:t>: worldmapper.org)</a:t>
            </a:r>
            <a:endParaRPr lang="it-IT" sz="2400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47680" y="2133720"/>
            <a:ext cx="8682120" cy="43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pPr eaLnBrk="1" hangingPunct="1"/>
            <a:r>
              <a:rPr lang="fr-FR" sz="3000" dirty="0" err="1" smtClean="0">
                <a:solidFill>
                  <a:srgbClr val="FF0000"/>
                </a:solidFill>
              </a:rPr>
              <a:t>Farmaci</a:t>
            </a:r>
            <a:r>
              <a:rPr lang="fr-FR" sz="3000" dirty="0" smtClean="0">
                <a:solidFill>
                  <a:srgbClr val="FF0000"/>
                </a:solidFill>
              </a:rPr>
              <a:t> </a:t>
            </a:r>
            <a:r>
              <a:rPr lang="fr-FR" sz="3000" dirty="0" err="1" smtClean="0">
                <a:solidFill>
                  <a:srgbClr val="FF0000"/>
                </a:solidFill>
              </a:rPr>
              <a:t>essenziali</a:t>
            </a:r>
            <a:r>
              <a:rPr lang="fr-FR" sz="3000" dirty="0" smtClean="0">
                <a:solidFill>
                  <a:srgbClr val="FF0000"/>
                </a:solidFill>
              </a:rPr>
              <a:t>, </a:t>
            </a:r>
            <a:r>
              <a:rPr lang="fr-FR" sz="3000" dirty="0" err="1" smtClean="0">
                <a:solidFill>
                  <a:srgbClr val="FF0000"/>
                </a:solidFill>
              </a:rPr>
              <a:t>Qualità</a:t>
            </a:r>
            <a:r>
              <a:rPr lang="fr-FR" sz="3000" dirty="0" smtClean="0">
                <a:solidFill>
                  <a:srgbClr val="FF0000"/>
                </a:solidFill>
              </a:rPr>
              <a:t> </a:t>
            </a:r>
            <a:r>
              <a:rPr lang="fr-FR" sz="3000" dirty="0" err="1" smtClean="0">
                <a:solidFill>
                  <a:srgbClr val="FF0000"/>
                </a:solidFill>
              </a:rPr>
              <a:t>del</a:t>
            </a:r>
            <a:r>
              <a:rPr lang="fr-FR" sz="3000" dirty="0" smtClean="0">
                <a:solidFill>
                  <a:srgbClr val="FF0000"/>
                </a:solidFill>
              </a:rPr>
              <a:t> </a:t>
            </a:r>
            <a:r>
              <a:rPr lang="fr-FR" sz="3000" dirty="0" err="1" smtClean="0">
                <a:solidFill>
                  <a:srgbClr val="FF0000"/>
                </a:solidFill>
              </a:rPr>
              <a:t>farmaco</a:t>
            </a:r>
            <a:r>
              <a:rPr lang="fr-FR" sz="3000" dirty="0" smtClean="0">
                <a:solidFill>
                  <a:srgbClr val="FF0000"/>
                </a:solidFill>
              </a:rPr>
              <a:t>, </a:t>
            </a:r>
            <a:r>
              <a:rPr lang="fr-FR" sz="3000" dirty="0" err="1">
                <a:solidFill>
                  <a:srgbClr val="FF0000"/>
                </a:solidFill>
              </a:rPr>
              <a:t>c</a:t>
            </a:r>
            <a:r>
              <a:rPr lang="fr-FR" sz="3000" dirty="0" err="1" smtClean="0">
                <a:solidFill>
                  <a:srgbClr val="FF0000"/>
                </a:solidFill>
              </a:rPr>
              <a:t>ommercio</a:t>
            </a:r>
            <a:r>
              <a:rPr lang="fr-FR" sz="3000" dirty="0" smtClean="0">
                <a:solidFill>
                  <a:srgbClr val="FF0000"/>
                </a:solidFill>
              </a:rPr>
              <a:t> globale, </a:t>
            </a:r>
            <a:r>
              <a:rPr lang="fr-FR" sz="3000" dirty="0" err="1" smtClean="0">
                <a:solidFill>
                  <a:srgbClr val="FF0000"/>
                </a:solidFill>
              </a:rPr>
              <a:t>regolamentazione</a:t>
            </a:r>
            <a:r>
              <a:rPr lang="fr-FR" sz="3000" dirty="0" smtClean="0">
                <a:solidFill>
                  <a:srgbClr val="FF0000"/>
                </a:solidFill>
              </a:rPr>
              <a:t> </a:t>
            </a:r>
            <a:r>
              <a:rPr lang="fr-FR" sz="3000" dirty="0" err="1" smtClean="0">
                <a:solidFill>
                  <a:srgbClr val="FF0000"/>
                </a:solidFill>
              </a:rPr>
              <a:t>farmaceutica</a:t>
            </a:r>
            <a:r>
              <a:rPr lang="fr-FR" sz="3000" dirty="0" smtClean="0">
                <a:solidFill>
                  <a:srgbClr val="FF0000"/>
                </a:solidFill>
              </a:rPr>
              <a:t> </a:t>
            </a:r>
            <a:br>
              <a:rPr lang="fr-FR" sz="3000" dirty="0" smtClean="0">
                <a:solidFill>
                  <a:srgbClr val="FF0000"/>
                </a:solidFill>
              </a:rPr>
            </a:br>
            <a:r>
              <a:rPr lang="fr-FR" sz="3000" dirty="0" err="1" smtClean="0">
                <a:solidFill>
                  <a:srgbClr val="FF0000"/>
                </a:solidFill>
              </a:rPr>
              <a:t>nei</a:t>
            </a:r>
            <a:r>
              <a:rPr lang="fr-FR" sz="3000" dirty="0" smtClean="0">
                <a:solidFill>
                  <a:srgbClr val="FF0000"/>
                </a:solidFill>
              </a:rPr>
              <a:t> </a:t>
            </a:r>
            <a:r>
              <a:rPr lang="fr-FR" sz="3000" dirty="0" err="1" smtClean="0">
                <a:solidFill>
                  <a:srgbClr val="FF0000"/>
                </a:solidFill>
              </a:rPr>
              <a:t>paesi</a:t>
            </a:r>
            <a:r>
              <a:rPr lang="fr-FR" sz="3000" dirty="0" smtClean="0">
                <a:solidFill>
                  <a:srgbClr val="FF0000"/>
                </a:solidFill>
              </a:rPr>
              <a:t> a </a:t>
            </a:r>
            <a:r>
              <a:rPr lang="fr-FR" sz="3000" dirty="0" err="1" smtClean="0">
                <a:solidFill>
                  <a:srgbClr val="FF0000"/>
                </a:solidFill>
              </a:rPr>
              <a:t>risorse</a:t>
            </a:r>
            <a:r>
              <a:rPr lang="fr-FR" sz="3000" dirty="0" smtClean="0">
                <a:solidFill>
                  <a:srgbClr val="FF0000"/>
                </a:solidFill>
              </a:rPr>
              <a:t> </a:t>
            </a:r>
            <a:r>
              <a:rPr lang="fr-FR" sz="3000" dirty="0" err="1" smtClean="0">
                <a:solidFill>
                  <a:srgbClr val="FF0000"/>
                </a:solidFill>
              </a:rPr>
              <a:t>limitate</a:t>
            </a:r>
            <a:r>
              <a:rPr lang="fr-FR" sz="3000" smtClean="0">
                <a:solidFill>
                  <a:srgbClr val="FF0000"/>
                </a:solidFill>
              </a:rPr>
              <a:t>…</a:t>
            </a:r>
            <a:endParaRPr lang="fr-FR" sz="3000" dirty="0" smtClean="0">
              <a:solidFill>
                <a:srgbClr val="FF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734050"/>
            <a:ext cx="9144000" cy="5746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fr-FR" sz="1400" dirty="0" smtClean="0"/>
              <a:t>				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fr-FR" sz="1400" dirty="0" smtClean="0"/>
          </a:p>
        </p:txBody>
      </p:sp>
      <p:pic>
        <p:nvPicPr>
          <p:cNvPr id="8196" name="Picture 4" descr="logoa(1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54713"/>
            <a:ext cx="2627313" cy="9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528763"/>
            <a:ext cx="7345362" cy="461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845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4000" smtClean="0"/>
              <a:t>Alcune informazioni di base per riordinare le idee…</a:t>
            </a:r>
          </a:p>
        </p:txBody>
      </p:sp>
      <p:pic>
        <p:nvPicPr>
          <p:cNvPr id="921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63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5000" b="1" dirty="0" err="1">
                <a:solidFill>
                  <a:srgbClr val="FFFF00"/>
                </a:solidFill>
              </a:rPr>
              <a:t>Alcune</a:t>
            </a:r>
            <a:r>
              <a:rPr lang="fr-FR" sz="5000" b="1" dirty="0">
                <a:solidFill>
                  <a:srgbClr val="FFFF00"/>
                </a:solidFill>
              </a:rPr>
              <a:t> </a:t>
            </a:r>
            <a:r>
              <a:rPr lang="fr-FR" sz="5000" b="1" dirty="0" err="1">
                <a:solidFill>
                  <a:srgbClr val="FFFF00"/>
                </a:solidFill>
              </a:rPr>
              <a:t>informazioni</a:t>
            </a:r>
            <a:r>
              <a:rPr lang="fr-FR" sz="5000" b="1" dirty="0">
                <a:solidFill>
                  <a:srgbClr val="FFFF00"/>
                </a:solidFill>
              </a:rPr>
              <a:t> </a:t>
            </a:r>
            <a:r>
              <a:rPr lang="fr-FR" sz="5000" b="1" dirty="0" err="1">
                <a:solidFill>
                  <a:srgbClr val="FFFF00"/>
                </a:solidFill>
              </a:rPr>
              <a:t>generali</a:t>
            </a:r>
            <a:r>
              <a:rPr lang="fr-FR" sz="5000" b="1" dirty="0">
                <a:solidFill>
                  <a:srgbClr val="FFFF00"/>
                </a:solidFill>
              </a:rPr>
              <a:t> per </a:t>
            </a:r>
            <a:r>
              <a:rPr lang="fr-FR" sz="5000" b="1" dirty="0" err="1">
                <a:solidFill>
                  <a:srgbClr val="FFFF00"/>
                </a:solidFill>
              </a:rPr>
              <a:t>fare</a:t>
            </a:r>
            <a:r>
              <a:rPr lang="fr-FR" sz="5000" b="1" dirty="0">
                <a:solidFill>
                  <a:srgbClr val="FFFF00"/>
                </a:solidFill>
              </a:rPr>
              <a:t> un po’ di </a:t>
            </a:r>
            <a:r>
              <a:rPr lang="fr-FR" sz="5000" b="1" dirty="0" err="1">
                <a:solidFill>
                  <a:srgbClr val="FFFF00"/>
                </a:solidFill>
              </a:rPr>
              <a:t>ordine</a:t>
            </a:r>
            <a:r>
              <a:rPr lang="fr-FR" sz="5000" b="1" dirty="0">
                <a:solidFill>
                  <a:srgbClr val="FFFF00"/>
                </a:solidFill>
              </a:rPr>
              <a:t>…</a:t>
            </a:r>
          </a:p>
          <a:p>
            <a:pPr>
              <a:spcBef>
                <a:spcPct val="50000"/>
              </a:spcBef>
              <a:defRPr/>
            </a:pPr>
            <a:endParaRPr lang="fr-FR" sz="12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fr-BE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* I farmaci essenziali</a:t>
            </a:r>
          </a:p>
          <a:p>
            <a:pPr>
              <a:defRPr/>
            </a:pPr>
            <a:r>
              <a:rPr lang="fr-B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* La qualità del farmaco</a:t>
            </a:r>
          </a:p>
          <a:p>
            <a:pPr>
              <a:defRPr/>
            </a:pPr>
            <a:r>
              <a:rPr lang="fr-B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* Il mercato farmaceutico e     	le autorità regolatorie</a:t>
            </a:r>
          </a:p>
          <a:p>
            <a:pPr>
              <a:defRPr/>
            </a:pPr>
            <a:r>
              <a:rPr lang="fr-B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* I flussi di distribuzione </a:t>
            </a:r>
          </a:p>
          <a:p>
            <a:pPr>
              <a:spcBef>
                <a:spcPct val="50000"/>
              </a:spcBef>
              <a:defRPr/>
            </a:pPr>
            <a:endParaRPr lang="fr-FR" sz="6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89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89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89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89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50813" y="-26988"/>
            <a:ext cx="8610601" cy="990601"/>
          </a:xfrm>
        </p:spPr>
        <p:txBody>
          <a:bodyPr anchor="b"/>
          <a:lstStyle/>
          <a:p>
            <a:pPr eaLnBrk="1" hangingPunct="1"/>
            <a:r>
              <a:rPr lang="it-IT" sz="4000" smtClean="0"/>
              <a:t>Cosa sono i farmaci "</a:t>
            </a:r>
            <a:r>
              <a:rPr lang="it-IT" sz="4000" smtClean="0">
                <a:solidFill>
                  <a:srgbClr val="FF0000"/>
                </a:solidFill>
              </a:rPr>
              <a:t>essenziali</a:t>
            </a:r>
            <a:r>
              <a:rPr lang="it-IT" sz="4000" smtClean="0"/>
              <a:t>"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82650" y="1341438"/>
            <a:ext cx="8153400" cy="4191000"/>
          </a:xfrm>
        </p:spPr>
        <p:txBody>
          <a:bodyPr>
            <a:normAutofit fontScale="92500" lnSpcReduction="20000"/>
          </a:bodyPr>
          <a:lstStyle/>
          <a:p>
            <a:pPr marL="469900" indent="-469900" eaLnBrk="1" hangingPunct="1"/>
            <a:r>
              <a:rPr lang="it-IT" sz="2800" smtClean="0"/>
              <a:t>Rispondono ai bisogni prioritari di una popolazione, in funzione di: </a:t>
            </a:r>
          </a:p>
          <a:p>
            <a:pPr marL="908050" lvl="1" indent="-436563" eaLnBrk="1" hangingPunct="1"/>
            <a:r>
              <a:rPr lang="it-IT" sz="2400" smtClean="0"/>
              <a:t>quadro epidemiologico</a:t>
            </a:r>
          </a:p>
          <a:p>
            <a:pPr marL="908050" lvl="1" indent="-436563" eaLnBrk="1" hangingPunct="1"/>
            <a:r>
              <a:rPr lang="it-IT" sz="2400" smtClean="0"/>
              <a:t>efficacia e tollerabilità </a:t>
            </a:r>
          </a:p>
          <a:p>
            <a:pPr marL="908050" lvl="1" indent="-436563" eaLnBrk="1" hangingPunct="1"/>
            <a:r>
              <a:rPr lang="it-IT" sz="2400" smtClean="0"/>
              <a:t>analisi comparativa prezzi</a:t>
            </a:r>
          </a:p>
          <a:p>
            <a:pPr marL="908050" lvl="1" indent="-436563" eaLnBrk="1" hangingPunct="1"/>
            <a:endParaRPr lang="it-IT" sz="2400" smtClean="0"/>
          </a:p>
          <a:p>
            <a:pPr marL="469900" indent="-469900" eaLnBrk="1" hangingPunct="1">
              <a:spcBef>
                <a:spcPct val="40000"/>
              </a:spcBef>
            </a:pPr>
            <a:r>
              <a:rPr lang="it-IT" sz="2800" smtClean="0"/>
              <a:t>Sono (dovrebbero essere):</a:t>
            </a:r>
          </a:p>
          <a:p>
            <a:pPr marL="908050" lvl="1" indent="-436563" eaLnBrk="1" hangingPunct="1"/>
            <a:r>
              <a:rPr lang="it-IT" sz="2400" smtClean="0"/>
              <a:t>finanziariamente accessibili ai sistemi sanitari; </a:t>
            </a:r>
          </a:p>
          <a:p>
            <a:pPr marL="908050" lvl="1" indent="-436563" eaLnBrk="1" hangingPunct="1"/>
            <a:r>
              <a:rPr lang="it-IT" sz="2400" smtClean="0"/>
              <a:t>adeguati alla situazione ambientale/clinica; </a:t>
            </a:r>
          </a:p>
          <a:p>
            <a:pPr marL="908050" lvl="1" indent="-436563" eaLnBrk="1" hangingPunct="1"/>
            <a:r>
              <a:rPr lang="it-IT" sz="2400" smtClean="0"/>
              <a:t>alla portata economica delle persone; </a:t>
            </a:r>
          </a:p>
          <a:p>
            <a:pPr marL="908050" lvl="1" indent="-436563" eaLnBrk="1" hangingPunct="1"/>
            <a:r>
              <a:rPr lang="it-IT" sz="2400" smtClean="0"/>
              <a:t>di qualità verificata. </a:t>
            </a:r>
          </a:p>
        </p:txBody>
      </p:sp>
      <p:pic>
        <p:nvPicPr>
          <p:cNvPr id="10244" name="Picture 4" descr="logoa(1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34125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Line 7"/>
          <p:cNvSpPr>
            <a:spLocks noChangeShapeType="1"/>
          </p:cNvSpPr>
          <p:nvPr/>
        </p:nvSpPr>
        <p:spPr bwMode="auto">
          <a:xfrm>
            <a:off x="0" y="102235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2400" y="2209800"/>
            <a:ext cx="8763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-"/>
            </a:pPr>
            <a:endParaRPr lang="it-IT" sz="240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684213" y="1557338"/>
            <a:ext cx="8164512" cy="372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1500" indent="-571500">
              <a:lnSpc>
                <a:spcPct val="90000"/>
              </a:lnSpc>
              <a:spcBef>
                <a:spcPct val="20000"/>
              </a:spcBef>
            </a:pPr>
            <a:r>
              <a:rPr lang="en-GB" sz="2400" b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	</a:t>
            </a:r>
            <a:endParaRPr lang="en-US" sz="2000" b="1">
              <a:solidFill>
                <a:srgbClr val="FF3300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79388" y="2405063"/>
            <a:ext cx="86756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40000"/>
              </a:spcBef>
            </a:pPr>
            <a:r>
              <a:rPr lang="fr-BE" sz="2800" b="1">
                <a:latin typeface="Comic Sans MS" pitchFamily="66" charset="0"/>
                <a:ea typeface="ＭＳ Ｐゴシック" pitchFamily="34" charset="-128"/>
                <a:sym typeface="Wingdings" pitchFamily="2" charset="2"/>
              </a:rPr>
              <a:t>   1977     &gt;&gt;&gt;&gt;&gt;&gt;&gt;&gt;&gt;&gt;&gt;&gt;&gt;   </a:t>
            </a:r>
            <a:r>
              <a:rPr lang="fr-BE" sz="2800" b="1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  <a:sym typeface="Wingdings" pitchFamily="2" charset="2"/>
              </a:rPr>
              <a:t>2011 17</a:t>
            </a:r>
            <a:r>
              <a:rPr lang="fr-BE" sz="2800" b="1" baseline="30000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  <a:sym typeface="Wingdings" pitchFamily="2" charset="2"/>
              </a:rPr>
              <a:t>a</a:t>
            </a:r>
            <a:r>
              <a:rPr lang="fr-BE" sz="2800" b="1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  <a:sym typeface="Wingdings" pitchFamily="2" charset="2"/>
              </a:rPr>
              <a:t> ed.</a:t>
            </a:r>
            <a:endParaRPr lang="fr-BE" sz="2800" b="1">
              <a:solidFill>
                <a:srgbClr val="306A08"/>
              </a:solidFill>
              <a:latin typeface="Comic Sans MS" pitchFamily="66" charset="0"/>
              <a:ea typeface="ＭＳ Ｐゴシック" pitchFamily="34" charset="-128"/>
              <a:sym typeface="Wingdings" pitchFamily="2" charset="2"/>
            </a:endParaRPr>
          </a:p>
        </p:txBody>
      </p:sp>
      <p:pic>
        <p:nvPicPr>
          <p:cNvPr id="11269" name="Picture 4" descr="logoa(1)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34125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538163" y="1412875"/>
            <a:ext cx="71294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sz="2800">
                <a:solidFill>
                  <a:srgbClr val="0000CC"/>
                </a:solidFill>
                <a:latin typeface="Comic Sans MS" pitchFamily="66" charset="0"/>
                <a:ea typeface="ＭＳ Ｐゴシック" pitchFamily="34" charset="-128"/>
              </a:rPr>
              <a:t>OMS Model List of Essential Medicines</a:t>
            </a:r>
            <a:endParaRPr lang="en-US" sz="2800">
              <a:solidFill>
                <a:srgbClr val="0000CC"/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47700" y="6143625"/>
            <a:ext cx="8496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40000"/>
              </a:spcBef>
            </a:pPr>
            <a:r>
              <a:rPr lang="it-IT">
                <a:latin typeface="Comic Sans MS" pitchFamily="66" charset="0"/>
                <a:ea typeface="ＭＳ Ｐゴシック" pitchFamily="34" charset="-128"/>
                <a:hlinkClick r:id="rId4"/>
              </a:rPr>
              <a:t>http://www.who.int/medicines/publications/essentialmedicines/en/index.html</a:t>
            </a:r>
            <a:endParaRPr lang="en-US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684213" y="3152775"/>
            <a:ext cx="8101012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fr-BE" sz="2800">
                <a:latin typeface="Comic Sans MS" pitchFamily="66" charset="0"/>
                <a:ea typeface="ＭＳ Ｐゴシック" pitchFamily="34" charset="-128"/>
                <a:sym typeface="Wingdings" pitchFamily="2" charset="2"/>
              </a:rPr>
              <a:t> Include più di 300 farmaci</a:t>
            </a:r>
            <a:endParaRPr lang="en-GB" sz="2800">
              <a:latin typeface="Comic Sans MS" pitchFamily="66" charset="0"/>
              <a:ea typeface="ＭＳ Ｐゴシック" pitchFamily="34" charset="-128"/>
              <a:sym typeface="Wingdings" pitchFamily="2" charset="2"/>
            </a:endParaRPr>
          </a:p>
          <a:p>
            <a:pPr>
              <a:buFontTx/>
              <a:buChar char="•"/>
            </a:pPr>
            <a:r>
              <a:rPr lang="en-GB" sz="2800">
                <a:latin typeface="Comic Sans MS" pitchFamily="66" charset="0"/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fr-CD" sz="2800">
                <a:latin typeface="Comic Sans MS" pitchFamily="66" charset="0"/>
                <a:ea typeface="ＭＳ Ｐゴシック" pitchFamily="34" charset="-128"/>
                <a:sym typeface="Wingdings" pitchFamily="2" charset="2"/>
              </a:rPr>
              <a:t>Nel 2007 pubblicazione della lista </a:t>
            </a:r>
            <a:r>
              <a:rPr lang="fr-CD" sz="2800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  <a:sym typeface="Wingdings" pitchFamily="2" charset="2"/>
              </a:rPr>
              <a:t>pediatrica</a:t>
            </a:r>
            <a:r>
              <a:rPr lang="fr-CD" sz="2800">
                <a:latin typeface="Comic Sans MS" pitchFamily="66" charset="0"/>
                <a:ea typeface="ＭＳ Ｐゴシック" pitchFamily="34" charset="-128"/>
                <a:sym typeface="Wingdings" pitchFamily="2" charset="2"/>
              </a:rPr>
              <a:t> (</a:t>
            </a:r>
            <a:r>
              <a:rPr lang="fr-BE" b="1">
                <a:solidFill>
                  <a:srgbClr val="FF0000"/>
                </a:solidFill>
                <a:sym typeface="Wingdings" pitchFamily="2" charset="2"/>
              </a:rPr>
              <a:t>2011 3a ed.)</a:t>
            </a:r>
          </a:p>
          <a:p>
            <a:endParaRPr lang="fr-BE" b="1">
              <a:solidFill>
                <a:srgbClr val="FF0000"/>
              </a:solidFill>
              <a:sym typeface="Wingdings" pitchFamily="2" charset="2"/>
            </a:endParaRPr>
          </a:p>
          <a:p>
            <a:pPr>
              <a:buFontTx/>
              <a:buChar char="•"/>
            </a:pPr>
            <a:r>
              <a:rPr lang="fr-CD" sz="2800">
                <a:latin typeface="Comic Sans MS" pitchFamily="66" charset="0"/>
                <a:ea typeface="ＭＳ Ｐゴシック" pitchFamily="34" charset="-128"/>
                <a:sym typeface="Wingdings" pitchFamily="2" charset="2"/>
              </a:rPr>
              <a:t> </a:t>
            </a:r>
            <a:r>
              <a:rPr lang="fr-BE" sz="2800">
                <a:latin typeface="Comic Sans MS" pitchFamily="66" charset="0"/>
                <a:ea typeface="ＭＳ Ｐゴシック" pitchFamily="34" charset="-128"/>
                <a:sym typeface="Wingdings" pitchFamily="2" charset="2"/>
              </a:rPr>
              <a:t>Orienta le liste dei farmaci nazionali</a:t>
            </a:r>
          </a:p>
          <a:p>
            <a:pPr>
              <a:buFontTx/>
              <a:buChar char="•"/>
            </a:pPr>
            <a:r>
              <a:rPr lang="fr-BE" sz="2800">
                <a:latin typeface="Comic Sans MS" pitchFamily="66" charset="0"/>
                <a:ea typeface="ＭＳ Ｐゴシック" pitchFamily="34" charset="-128"/>
                <a:sym typeface="Wingdings" pitchFamily="2" charset="2"/>
              </a:rPr>
              <a:t> .... e quindi l'approvvigionamento del settore pubblico; le donazioni e, in parte, la produzione </a:t>
            </a:r>
            <a:endParaRPr lang="fr-BE" sz="2800" b="1">
              <a:solidFill>
                <a:srgbClr val="306A08"/>
              </a:solidFill>
              <a:latin typeface="Comic Sans MS" pitchFamily="66" charset="0"/>
              <a:ea typeface="ＭＳ Ｐゴシック" pitchFamily="34" charset="-128"/>
              <a:sym typeface="Wingdings" pitchFamily="2" charset="2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sz="280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11274" name="Rectangle 2"/>
          <p:cNvSpPr>
            <a:spLocks noChangeArrowheads="1"/>
          </p:cNvSpPr>
          <p:nvPr/>
        </p:nvSpPr>
        <p:spPr bwMode="auto">
          <a:xfrm>
            <a:off x="179388" y="-26988"/>
            <a:ext cx="5688012" cy="99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it-IT" sz="4000">
                <a:solidFill>
                  <a:schemeClr val="tx2"/>
                </a:solidFill>
                <a:latin typeface="Comic Sans MS" pitchFamily="66" charset="0"/>
                <a:ea typeface="ＭＳ Ｐゴシック" pitchFamily="34" charset="-128"/>
              </a:rPr>
              <a:t>Chi li determina ?</a:t>
            </a:r>
          </a:p>
        </p:txBody>
      </p:sp>
      <p:pic>
        <p:nvPicPr>
          <p:cNvPr id="11275" name="Picture 11" descr="eml_ed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5113" y="1196975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63938" y="1557338"/>
            <a:ext cx="5616575" cy="2209800"/>
          </a:xfrm>
        </p:spPr>
        <p:txBody>
          <a:bodyPr anchor="b"/>
          <a:lstStyle/>
          <a:p>
            <a:pPr eaLnBrk="1" hangingPunct="1"/>
            <a:r>
              <a:rPr lang="en-GB" sz="3600" smtClean="0"/>
              <a:t>WHO Essential Medicines and Pharmaceutical Policies (EMP) </a:t>
            </a:r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1873250" y="6284913"/>
            <a:ext cx="7162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>
                <a:latin typeface="Comic Sans MS" pitchFamily="66" charset="0"/>
                <a:ea typeface="ＭＳ Ｐゴシック" pitchFamily="34" charset="-128"/>
                <a:hlinkClick r:id="rId2"/>
              </a:rPr>
              <a:t>http://www.who.int/medicines/en/</a:t>
            </a:r>
            <a:endParaRPr lang="en-GB" sz="200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685800" y="260350"/>
            <a:ext cx="792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it-IT" sz="4000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  <a:t>Farmaci essenziali </a:t>
            </a:r>
            <a:br>
              <a:rPr lang="it-IT" sz="4000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</a:br>
            <a:r>
              <a:rPr lang="it-IT" sz="4000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  <a:t>e politiche farmaceutiche</a:t>
            </a:r>
          </a:p>
        </p:txBody>
      </p:sp>
      <p:pic>
        <p:nvPicPr>
          <p:cNvPr id="13317" name="Picture 7" descr="Essential Medicines Biennial Report 2006–2007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700213"/>
            <a:ext cx="3429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9" descr="logoa(1)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34125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Rectangle 2"/>
          <p:cNvSpPr>
            <a:spLocks noChangeArrowheads="1"/>
          </p:cNvSpPr>
          <p:nvPr/>
        </p:nvSpPr>
        <p:spPr bwMode="auto">
          <a:xfrm>
            <a:off x="4024313" y="3740150"/>
            <a:ext cx="4724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b"/>
          <a:lstStyle/>
          <a:p>
            <a:pPr algn="ctr">
              <a:defRPr/>
            </a:pPr>
            <a:r>
              <a:rPr lang="en-GB" sz="3200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Access to safe, effective, </a:t>
            </a:r>
            <a:r>
              <a:rPr lang="en-GB" sz="3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quality medicines</a:t>
            </a:r>
            <a:r>
              <a:rPr lang="en-GB" sz="3200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. Prescribed and used rationally 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467544" y="219417"/>
            <a:ext cx="8229600" cy="646331"/>
          </a:xfrm>
        </p:spPr>
        <p:txBody>
          <a:bodyPr wrap="square" lIns="91440" tIns="45720" rIns="91440" bIns="4572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it-IT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Accesso</a:t>
            </a:r>
            <a:r>
              <a:rPr lang="it-IT" sz="3600" dirty="0"/>
              <a:t>: cosa vuol dire in teoria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1988838"/>
            <a:ext cx="4248472" cy="378565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Le 5 «A» dell’accesso:</a:t>
            </a:r>
          </a:p>
          <a:p>
            <a:endParaRPr lang="it-IT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 err="1" smtClean="0"/>
              <a:t>Availability</a:t>
            </a:r>
            <a:endParaRPr lang="it-IT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 err="1" smtClean="0"/>
              <a:t>Affordability</a:t>
            </a:r>
            <a:endParaRPr lang="it-IT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 smtClean="0"/>
              <a:t>Accessibility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 err="1" smtClean="0"/>
              <a:t>Acceptability</a:t>
            </a:r>
            <a:endParaRPr lang="it-IT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 err="1" smtClean="0"/>
              <a:t>Adequacy</a:t>
            </a:r>
            <a:endParaRPr lang="it-IT" sz="2400" dirty="0" smtClean="0"/>
          </a:p>
          <a:p>
            <a:endParaRPr lang="it-IT" sz="2400" dirty="0"/>
          </a:p>
          <a:p>
            <a:r>
              <a:rPr lang="it-IT" sz="2400" dirty="0" smtClean="0"/>
              <a:t>(</a:t>
            </a:r>
            <a:r>
              <a:rPr lang="it-IT" sz="2400" dirty="0" err="1" smtClean="0"/>
              <a:t>Penchansky</a:t>
            </a:r>
            <a:r>
              <a:rPr lang="it-IT" sz="2400" dirty="0" smtClean="0"/>
              <a:t> and Thomas, 1981)</a:t>
            </a:r>
          </a:p>
          <a:p>
            <a:pPr marL="285750" indent="-285750">
              <a:buFont typeface="Arial" pitchFamily="34" charset="0"/>
              <a:buChar char="•"/>
            </a:pPr>
            <a:endParaRPr lang="it-IT" sz="2400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5580112" y="836712"/>
            <a:ext cx="3215906" cy="28277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5076056" y="3933056"/>
            <a:ext cx="3776663" cy="2667397"/>
          </a:xfrm>
          <a:solidFill>
            <a:schemeClr val="bg2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>
            <a:def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None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defPPr>
            <a:lvl1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1pPr>
            <a:lvl2pPr marL="576000" marR="0" lvl="1" indent="-272880" algn="l" rtl="0" hangingPunct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38040" algn="l"/>
                <a:tab pos="1252439" algn="l"/>
                <a:tab pos="2166840" algn="l"/>
                <a:tab pos="3081240" algn="l"/>
                <a:tab pos="3995640" algn="l"/>
                <a:tab pos="4910040" algn="l"/>
                <a:tab pos="5824440" algn="l"/>
                <a:tab pos="6738840" algn="l"/>
                <a:tab pos="7653240" algn="l"/>
                <a:tab pos="8567640" algn="l"/>
                <a:tab pos="9482040" algn="l"/>
              </a:tabLst>
              <a:defRPr lang="en-GB" sz="22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2pPr>
            <a:lvl3pPr marL="855360" marR="0" lvl="2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58680" algn="l"/>
                <a:tab pos="973080" algn="l"/>
                <a:tab pos="1887480" algn="l"/>
                <a:tab pos="2801880" algn="l"/>
                <a:tab pos="3716280" algn="l"/>
                <a:tab pos="4630680" algn="l"/>
                <a:tab pos="5545080" algn="l"/>
                <a:tab pos="6459479" algn="l"/>
                <a:tab pos="7373879" algn="l"/>
                <a:tab pos="8288280" algn="l"/>
                <a:tab pos="920268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3pPr>
            <a:lvl4pPr marL="1143000" marR="0" lvl="3" indent="-228600" algn="l" rtl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GB" sz="18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4pPr>
            <a:lvl5pPr marL="1461960" marR="0" lvl="4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5pPr>
            <a:lvl6pPr marL="1461960" marR="0" lvl="5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6pPr>
            <a:lvl7pPr marL="1461960" marR="0" lvl="6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7pPr>
            <a:lvl8pPr marL="1461960" marR="0" lvl="7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8pPr>
            <a:lvl9pPr marL="1461960" marR="0" lvl="8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9pPr>
          </a:lstStyle>
          <a:p>
            <a:pPr marL="0" indent="0" hangingPunct="1">
              <a:spcBef>
                <a:spcPts val="697"/>
              </a:spcBef>
            </a:pPr>
            <a:r>
              <a:rPr lang="it-IT" dirty="0"/>
              <a:t>Quantitativamente adeguato</a:t>
            </a:r>
          </a:p>
          <a:p>
            <a:pPr marL="0" indent="0" hangingPunct="1">
              <a:spcBef>
                <a:spcPts val="697"/>
              </a:spcBef>
            </a:pPr>
            <a:r>
              <a:rPr lang="it-IT" dirty="0"/>
              <a:t>Di costo sostenibile</a:t>
            </a:r>
          </a:p>
          <a:p>
            <a:pPr marL="0" indent="0" hangingPunct="1">
              <a:spcBef>
                <a:spcPts val="697"/>
              </a:spcBef>
            </a:pPr>
            <a:r>
              <a:rPr lang="it-IT" dirty="0"/>
              <a:t>Vicino al paziente</a:t>
            </a:r>
          </a:p>
          <a:p>
            <a:pPr marL="0" lvl="0" indent="0" hangingPunct="1">
              <a:spcBef>
                <a:spcPts val="697"/>
              </a:spcBef>
            </a:pPr>
            <a:r>
              <a:rPr lang="it-IT" dirty="0" smtClean="0"/>
              <a:t>Adatto </a:t>
            </a:r>
            <a:r>
              <a:rPr lang="it-IT" dirty="0"/>
              <a:t>ai bisogni</a:t>
            </a:r>
          </a:p>
          <a:p>
            <a:pPr marL="0" lvl="0" indent="0" hangingPunct="1">
              <a:spcBef>
                <a:spcPts val="697"/>
              </a:spcBef>
            </a:pPr>
            <a:r>
              <a:rPr lang="it-IT" dirty="0" smtClean="0"/>
              <a:t>Di qualità</a:t>
            </a:r>
            <a:endParaRPr lang="it-IT" dirty="0"/>
          </a:p>
        </p:txBody>
      </p:sp>
    </p:spTree>
  </p:cSld>
  <p:clrMapOvr>
    <a:masterClrMapping/>
  </p:clrMapOvr>
  <p:transition spd="slow" advClick="0" advTm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845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4000" smtClean="0"/>
              <a:t>Alcune informazioni di base per riordinare le idee…</a:t>
            </a:r>
          </a:p>
        </p:txBody>
      </p:sp>
      <p:pic>
        <p:nvPicPr>
          <p:cNvPr id="1433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63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5000" b="1" dirty="0" err="1">
                <a:solidFill>
                  <a:srgbClr val="FFFF00"/>
                </a:solidFill>
              </a:rPr>
              <a:t>Alcune</a:t>
            </a:r>
            <a:r>
              <a:rPr lang="fr-FR" sz="5000" b="1" dirty="0">
                <a:solidFill>
                  <a:srgbClr val="FFFF00"/>
                </a:solidFill>
              </a:rPr>
              <a:t> </a:t>
            </a:r>
            <a:r>
              <a:rPr lang="fr-FR" sz="5000" b="1" dirty="0" err="1">
                <a:solidFill>
                  <a:srgbClr val="FFFF00"/>
                </a:solidFill>
              </a:rPr>
              <a:t>informazioni</a:t>
            </a:r>
            <a:r>
              <a:rPr lang="fr-FR" sz="5000" b="1" dirty="0">
                <a:solidFill>
                  <a:srgbClr val="FFFF00"/>
                </a:solidFill>
              </a:rPr>
              <a:t> </a:t>
            </a:r>
            <a:r>
              <a:rPr lang="fr-FR" sz="5000" b="1" dirty="0" err="1">
                <a:solidFill>
                  <a:srgbClr val="FFFF00"/>
                </a:solidFill>
              </a:rPr>
              <a:t>generali</a:t>
            </a:r>
            <a:r>
              <a:rPr lang="fr-FR" sz="5000" b="1" dirty="0">
                <a:solidFill>
                  <a:srgbClr val="FFFF00"/>
                </a:solidFill>
              </a:rPr>
              <a:t> per </a:t>
            </a:r>
            <a:r>
              <a:rPr lang="fr-FR" sz="5000" b="1" dirty="0" err="1">
                <a:solidFill>
                  <a:srgbClr val="FFFF00"/>
                </a:solidFill>
              </a:rPr>
              <a:t>fare</a:t>
            </a:r>
            <a:r>
              <a:rPr lang="fr-FR" sz="5000" b="1" dirty="0">
                <a:solidFill>
                  <a:srgbClr val="FFFF00"/>
                </a:solidFill>
              </a:rPr>
              <a:t> un po’ di </a:t>
            </a:r>
            <a:r>
              <a:rPr lang="fr-FR" sz="5000" b="1" dirty="0" err="1">
                <a:solidFill>
                  <a:srgbClr val="FFFF00"/>
                </a:solidFill>
              </a:rPr>
              <a:t>ordine</a:t>
            </a:r>
            <a:r>
              <a:rPr lang="fr-FR" sz="5000" b="1" dirty="0">
                <a:solidFill>
                  <a:srgbClr val="FFFF00"/>
                </a:solidFill>
              </a:rPr>
              <a:t>…</a:t>
            </a:r>
          </a:p>
          <a:p>
            <a:pPr>
              <a:spcBef>
                <a:spcPct val="50000"/>
              </a:spcBef>
              <a:defRPr/>
            </a:pPr>
            <a:endParaRPr lang="fr-FR" sz="12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fr-B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* I farmaci essenziali</a:t>
            </a:r>
          </a:p>
          <a:p>
            <a:pPr>
              <a:defRPr/>
            </a:pPr>
            <a:r>
              <a:rPr lang="fr-B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BE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 La qualità del farmaco</a:t>
            </a:r>
          </a:p>
          <a:p>
            <a:pPr>
              <a:defRPr/>
            </a:pPr>
            <a:r>
              <a:rPr lang="fr-B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* Il mercato farmaceutico e     	le autorità regolatorie</a:t>
            </a:r>
          </a:p>
          <a:p>
            <a:pPr>
              <a:defRPr/>
            </a:pPr>
            <a:r>
              <a:rPr lang="fr-B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  I flussi di distribuzione </a:t>
            </a:r>
          </a:p>
          <a:p>
            <a:pPr>
              <a:spcBef>
                <a:spcPct val="50000"/>
              </a:spcBef>
              <a:defRPr/>
            </a:pPr>
            <a:endParaRPr lang="fr-FR" sz="6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2" descr="eml_ed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5157788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logoa(1)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334125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8"/>
          <p:cNvSpPr>
            <a:spLocks noChangeArrowheads="1"/>
          </p:cNvSpPr>
          <p:nvPr/>
        </p:nvSpPr>
        <p:spPr bwMode="auto">
          <a:xfrm>
            <a:off x="1547813" y="6016625"/>
            <a:ext cx="746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>
                <a:latin typeface="Comic Sans MS" pitchFamily="66" charset="0"/>
                <a:ea typeface="ＭＳ Ｐゴシック" pitchFamily="34" charset="-128"/>
                <a:hlinkClick r:id="rId6"/>
              </a:rPr>
              <a:t>http://www.who.int/medicines/areas/quality_safety/quality_assurance/QualityAssurancePharmVol2.pdf</a:t>
            </a:r>
            <a:r>
              <a:rPr lang="en-GB" sz="2000">
                <a:latin typeface="Comic Sans MS" pitchFamily="66" charset="0"/>
                <a:ea typeface="ＭＳ Ｐゴシック" pitchFamily="34" charset="-128"/>
              </a:rPr>
              <a:t> 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37890" name="Oval 2"/>
            <p:cNvSpPr>
              <a:spLocks noChangeArrowheads="1"/>
            </p:cNvSpPr>
            <p:nvPr/>
          </p:nvSpPr>
          <p:spPr bwMode="auto">
            <a:xfrm>
              <a:off x="22" y="0"/>
              <a:ext cx="1248" cy="6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fr-BE" sz="32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Qualità</a:t>
              </a:r>
              <a:endParaRPr lang="en-GB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pitchFamily="34" charset="-128"/>
                <a:cs typeface="Times New Roman" pitchFamily="18" charset="0"/>
              </a:endParaRPr>
            </a:p>
          </p:txBody>
        </p:sp>
        <p:sp>
          <p:nvSpPr>
            <p:cNvPr id="37891" name="Oval 3"/>
            <p:cNvSpPr>
              <a:spLocks noChangeArrowheads="1"/>
            </p:cNvSpPr>
            <p:nvPr/>
          </p:nvSpPr>
          <p:spPr bwMode="auto">
            <a:xfrm>
              <a:off x="2928" y="0"/>
              <a:ext cx="1248" cy="6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fr-BE" sz="32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0"/>
                  <a:cs typeface="Times New Roman" charset="0"/>
                </a:rPr>
                <a:t>Sicurezza +</a:t>
              </a:r>
              <a:endParaRPr lang="en-GB" sz="32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37892" name="Oval 4"/>
            <p:cNvSpPr>
              <a:spLocks noChangeArrowheads="1"/>
            </p:cNvSpPr>
            <p:nvPr/>
          </p:nvSpPr>
          <p:spPr bwMode="auto">
            <a:xfrm>
              <a:off x="4332" y="0"/>
              <a:ext cx="1248" cy="6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fr-BE" sz="320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0"/>
                  <a:cs typeface="Times New Roman" charset="0"/>
                </a:rPr>
                <a:t>Efficacia</a:t>
              </a:r>
              <a:endParaRPr lang="en-GB" sz="32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37903" name="Oval 15"/>
            <p:cNvSpPr>
              <a:spLocks noChangeArrowheads="1"/>
            </p:cNvSpPr>
            <p:nvPr/>
          </p:nvSpPr>
          <p:spPr bwMode="auto">
            <a:xfrm>
              <a:off x="1499" y="0"/>
              <a:ext cx="1248" cy="6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/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fr-BE" sz="32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Identità +</a:t>
              </a:r>
              <a:endParaRPr lang="en-GB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pitchFamily="34" charset="-128"/>
                <a:cs typeface="Times New Roman" pitchFamily="18" charset="0"/>
              </a:endParaRPr>
            </a:p>
          </p:txBody>
        </p:sp>
        <p:sp>
          <p:nvSpPr>
            <p:cNvPr id="1043" name="Line 16"/>
            <p:cNvSpPr>
              <a:spLocks noChangeShapeType="1"/>
            </p:cNvSpPr>
            <p:nvPr/>
          </p:nvSpPr>
          <p:spPr bwMode="auto">
            <a:xfrm>
              <a:off x="0" y="618"/>
              <a:ext cx="57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44" name="Text Box 25"/>
            <p:cNvSpPr txBox="1">
              <a:spLocks noChangeArrowheads="1"/>
            </p:cNvSpPr>
            <p:nvPr/>
          </p:nvSpPr>
          <p:spPr bwMode="auto">
            <a:xfrm>
              <a:off x="1202" y="85"/>
              <a:ext cx="363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BE" sz="4000">
                  <a:solidFill>
                    <a:srgbClr val="FF0000"/>
                  </a:solidFill>
                  <a:latin typeface="Comic Sans MS" pitchFamily="66" charset="0"/>
                  <a:ea typeface="ＭＳ Ｐゴシック" pitchFamily="34" charset="-128"/>
                </a:rPr>
                <a:t>=</a:t>
              </a:r>
              <a:endParaRPr lang="en-US" sz="4000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endParaRPr>
            </a:p>
          </p:txBody>
        </p:sp>
      </p:grpSp>
      <p:sp>
        <p:nvSpPr>
          <p:cNvPr id="1031" name="Rectangle 27"/>
          <p:cNvSpPr>
            <a:spLocks noChangeArrowheads="1"/>
          </p:cNvSpPr>
          <p:nvPr/>
        </p:nvSpPr>
        <p:spPr bwMode="auto">
          <a:xfrm>
            <a:off x="4926013" y="2852738"/>
            <a:ext cx="403860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ja-JP" altLang="en-US" sz="2800" i="1"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“</a:t>
            </a:r>
            <a:r>
              <a:rPr lang="en-US" altLang="ja-JP" sz="2800" i="1"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La quality assurance é l'insieme dei sistemi attuati con l'obiettivo di garantire che i prodotti farmaceutici siano della qualità necessaria al loro uso.</a:t>
            </a:r>
            <a:r>
              <a:rPr lang="ja-JP" altLang="en-US" sz="2800" i="1"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”</a:t>
            </a:r>
            <a:r>
              <a:rPr lang="en-GB" altLang="ja-JP" sz="2800" i="1"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 </a:t>
            </a:r>
            <a:endParaRPr lang="en-GB" sz="2800" i="1">
              <a:latin typeface="Comic Sans MS" pitchFamily="66" charset="0"/>
              <a:ea typeface="ＭＳ Ｐゴシック" pitchFamily="34" charset="-128"/>
              <a:cs typeface="Times New Roman" pitchFamily="18" charset="0"/>
            </a:endParaRPr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34925" y="1412875"/>
            <a:ext cx="4778375" cy="3311525"/>
            <a:chOff x="22" y="890"/>
            <a:chExt cx="3010" cy="2086"/>
          </a:xfrm>
        </p:grpSpPr>
        <p:grpSp>
          <p:nvGrpSpPr>
            <p:cNvPr id="4" name="Group 29"/>
            <p:cNvGrpSpPr>
              <a:grpSpLocks/>
            </p:cNvGrpSpPr>
            <p:nvPr/>
          </p:nvGrpSpPr>
          <p:grpSpPr bwMode="auto">
            <a:xfrm>
              <a:off x="22" y="890"/>
              <a:ext cx="3010" cy="2086"/>
              <a:chOff x="22" y="890"/>
              <a:chExt cx="3010" cy="2086"/>
            </a:xfrm>
          </p:grpSpPr>
          <p:grpSp>
            <p:nvGrpSpPr>
              <p:cNvPr id="5" name="Group 23"/>
              <p:cNvGrpSpPr>
                <a:grpSpLocks/>
              </p:cNvGrpSpPr>
              <p:nvPr/>
            </p:nvGrpSpPr>
            <p:grpSpPr bwMode="auto">
              <a:xfrm>
                <a:off x="22" y="960"/>
                <a:ext cx="3010" cy="2016"/>
                <a:chOff x="113" y="618"/>
                <a:chExt cx="3010" cy="2016"/>
              </a:xfrm>
            </p:grpSpPr>
            <p:graphicFrame>
              <p:nvGraphicFramePr>
                <p:cNvPr id="1026" name="Object 13"/>
                <p:cNvGraphicFramePr>
                  <a:graphicFrameLocks noChangeAspect="1"/>
                </p:cNvGraphicFramePr>
                <p:nvPr/>
              </p:nvGraphicFramePr>
              <p:xfrm>
                <a:off x="113" y="618"/>
                <a:ext cx="2976" cy="2016"/>
              </p:xfrm>
              <a:graphic>
                <a:graphicData uri="http://schemas.openxmlformats.org/presentationml/2006/ole">
                  <p:oleObj spid="_x0000_s1026" name="Photo Editor Photo" r:id="rId7" imgW="4839375" imgH="3533333" progId="">
                    <p:embed/>
                  </p:oleObj>
                </a:graphicData>
              </a:graphic>
            </p:graphicFrame>
            <p:sp>
              <p:nvSpPr>
                <p:cNvPr id="103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109" y="981"/>
                  <a:ext cx="862" cy="23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BE">
                      <a:latin typeface="Comic Sans MS" pitchFamily="66" charset="0"/>
                      <a:ea typeface="ＭＳ Ｐゴシック" pitchFamily="34" charset="-128"/>
                    </a:rPr>
                    <a:t>Production</a:t>
                  </a:r>
                  <a:endParaRPr lang="en-US">
                    <a:latin typeface="Comic Sans MS" pitchFamily="66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103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170" y="1577"/>
                  <a:ext cx="953" cy="23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BE">
                      <a:latin typeface="Comic Sans MS" pitchFamily="66" charset="0"/>
                      <a:ea typeface="ＭＳ Ｐゴシック" pitchFamily="34" charset="-128"/>
                    </a:rPr>
                    <a:t>Distribution</a:t>
                  </a:r>
                  <a:endParaRPr lang="en-US">
                    <a:latin typeface="Comic Sans MS" pitchFamily="66" charset="0"/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1036" name="Rectangle 28"/>
              <p:cNvSpPr>
                <a:spLocks noChangeArrowheads="1"/>
              </p:cNvSpPr>
              <p:nvPr/>
            </p:nvSpPr>
            <p:spPr bwMode="auto">
              <a:xfrm>
                <a:off x="748" y="890"/>
                <a:ext cx="1633" cy="45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omic Sans MS" pitchFamily="66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1034" name="Rectangle 30"/>
            <p:cNvSpPr>
              <a:spLocks noChangeArrowheads="1"/>
            </p:cNvSpPr>
            <p:nvPr/>
          </p:nvSpPr>
          <p:spPr bwMode="auto">
            <a:xfrm>
              <a:off x="930" y="2432"/>
              <a:ext cx="1179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omic Sans MS" pitchFamily="66" charset="0"/>
                <a:ea typeface="ＭＳ Ｐゴシック" pitchFamily="34" charset="-128"/>
              </a:endParaRPr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988" y="2781300"/>
            <a:ext cx="5472112" cy="3529013"/>
          </a:xfrm>
        </p:spPr>
        <p:txBody>
          <a:bodyPr anchor="b">
            <a:normAutofit fontScale="90000"/>
          </a:bodyPr>
          <a:lstStyle/>
          <a:p>
            <a:pPr eaLnBrk="1" hangingPunct="1">
              <a:spcBef>
                <a:spcPct val="70000"/>
              </a:spcBef>
            </a:pPr>
            <a:r>
              <a:rPr lang="it-CH" sz="3600" b="1" smtClean="0">
                <a:solidFill>
                  <a:schemeClr val="tx1"/>
                </a:solidFill>
              </a:rPr>
              <a:t/>
            </a:r>
            <a:br>
              <a:rPr lang="it-CH" sz="3600" b="1" smtClean="0">
                <a:solidFill>
                  <a:schemeClr val="tx1"/>
                </a:solidFill>
              </a:rPr>
            </a:br>
            <a:r>
              <a:rPr lang="it-CH" sz="2800" smtClean="0">
                <a:solidFill>
                  <a:schemeClr val="tx1"/>
                </a:solidFill>
              </a:rPr>
              <a:t>La parte della Quality Assurance che </a:t>
            </a:r>
            <a:r>
              <a:rPr lang="it-CH" altLang="it-IT" sz="2800" smtClean="0">
                <a:solidFill>
                  <a:schemeClr val="tx1"/>
                </a:solidFill>
              </a:rPr>
              <a:t>“</a:t>
            </a:r>
            <a:r>
              <a:rPr lang="it-CH" sz="2800" smtClean="0">
                <a:solidFill>
                  <a:schemeClr val="tx1"/>
                </a:solidFill>
              </a:rPr>
              <a:t>assicura</a:t>
            </a:r>
            <a:r>
              <a:rPr lang="it-CH" altLang="it-IT" sz="2800" smtClean="0">
                <a:solidFill>
                  <a:schemeClr val="tx1"/>
                </a:solidFill>
              </a:rPr>
              <a:t>”</a:t>
            </a:r>
            <a:r>
              <a:rPr lang="it-CH" sz="2800" smtClean="0">
                <a:solidFill>
                  <a:schemeClr val="tx1"/>
                </a:solidFill>
              </a:rPr>
              <a:t> che il processo di </a:t>
            </a:r>
            <a:r>
              <a:rPr lang="it-IT" sz="2800" smtClean="0">
                <a:solidFill>
                  <a:schemeClr val="tx1"/>
                </a:solidFill>
              </a:rPr>
              <a:t>fabbricazione e controllo avvenga nel rispetto degli standard appropriati.</a:t>
            </a:r>
            <a:r>
              <a:rPr lang="it-IT" sz="3200" smtClean="0">
                <a:solidFill>
                  <a:schemeClr val="tx1"/>
                </a:solidFill>
              </a:rPr>
              <a:t> </a:t>
            </a:r>
            <a:br>
              <a:rPr lang="it-IT" sz="3200" smtClean="0">
                <a:solidFill>
                  <a:schemeClr val="tx1"/>
                </a:solidFill>
              </a:rPr>
            </a:br>
            <a:r>
              <a:rPr lang="it-IT" sz="3200" smtClean="0">
                <a:solidFill>
                  <a:schemeClr val="tx1"/>
                </a:solidFill>
              </a:rPr>
              <a:t/>
            </a:r>
            <a:br>
              <a:rPr lang="it-IT" sz="3200" smtClean="0">
                <a:solidFill>
                  <a:schemeClr val="tx1"/>
                </a:solidFill>
              </a:rPr>
            </a:br>
            <a:r>
              <a:rPr lang="it-IT" sz="3200" smtClean="0">
                <a:solidFill>
                  <a:schemeClr val="tx1"/>
                </a:solidFill>
              </a:rPr>
              <a:t>Obiettivo: ridurre i rischi</a:t>
            </a:r>
            <a:endParaRPr lang="it-CH" b="1" smtClean="0">
              <a:solidFill>
                <a:schemeClr val="tx1"/>
              </a:solidFill>
            </a:endParaRPr>
          </a:p>
        </p:txBody>
      </p:sp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838200" y="6096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endParaRPr lang="fr-FR" sz="3800">
              <a:solidFill>
                <a:schemeClr val="tx2"/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15364" name="AutoShape 4"/>
          <p:cNvSpPr>
            <a:spLocks noChangeArrowheads="1"/>
          </p:cNvSpPr>
          <p:nvPr/>
        </p:nvSpPr>
        <p:spPr bwMode="auto">
          <a:xfrm>
            <a:off x="180975" y="282575"/>
            <a:ext cx="9144000" cy="9144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r>
              <a:rPr lang="it-IT" sz="4000">
                <a:latin typeface="Comic Sans MS" pitchFamily="66" charset="0"/>
                <a:ea typeface="ＭＳ Ｐゴシック" pitchFamily="34" charset="-128"/>
              </a:rPr>
              <a:t>QA: elementi determinanti</a:t>
            </a:r>
            <a:endParaRPr lang="it-IT" sz="4000" b="1">
              <a:latin typeface="Comic Sans MS" pitchFamily="66" charset="0"/>
              <a:ea typeface="ＭＳ Ｐゴシック" pitchFamily="34" charset="-128"/>
            </a:endParaRPr>
          </a:p>
        </p:txBody>
      </p:sp>
      <p:pic>
        <p:nvPicPr>
          <p:cNvPr id="15365" name="Picture 6" descr="lab -Flare Qld-in operation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2775" y="2286000"/>
            <a:ext cx="3200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7" descr="logoa(1)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34125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Line 9"/>
          <p:cNvSpPr>
            <a:spLocks noChangeShapeType="1"/>
          </p:cNvSpPr>
          <p:nvPr/>
        </p:nvSpPr>
        <p:spPr bwMode="auto">
          <a:xfrm>
            <a:off x="0" y="1268413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323850" y="1557338"/>
            <a:ext cx="82089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3200" b="1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  <a:t>G</a:t>
            </a:r>
            <a:r>
              <a:rPr lang="fr-BE" sz="3200">
                <a:latin typeface="Comic Sans MS" pitchFamily="66" charset="0"/>
                <a:ea typeface="ＭＳ Ｐゴシック" pitchFamily="34" charset="-128"/>
              </a:rPr>
              <a:t>ood </a:t>
            </a:r>
            <a:r>
              <a:rPr lang="fr-BE" sz="3200" b="1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  <a:t>M</a:t>
            </a:r>
            <a:r>
              <a:rPr lang="fr-BE" sz="3200">
                <a:latin typeface="Comic Sans MS" pitchFamily="66" charset="0"/>
                <a:ea typeface="ＭＳ Ｐゴシック" pitchFamily="34" charset="-128"/>
              </a:rPr>
              <a:t>anufacturing </a:t>
            </a:r>
            <a:r>
              <a:rPr lang="fr-BE" sz="3200" b="1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  <a:t>P</a:t>
            </a:r>
            <a:r>
              <a:rPr lang="fr-BE" sz="3200">
                <a:latin typeface="Comic Sans MS" pitchFamily="66" charset="0"/>
                <a:ea typeface="ＭＳ Ｐゴシック" pitchFamily="34" charset="-128"/>
              </a:rPr>
              <a:t>ractices (</a:t>
            </a:r>
            <a:r>
              <a:rPr lang="fr-BE" sz="3200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  <a:t>GMP</a:t>
            </a:r>
            <a:r>
              <a:rPr lang="fr-BE" sz="3200">
                <a:latin typeface="Comic Sans MS" pitchFamily="66" charset="0"/>
                <a:ea typeface="ＭＳ Ｐゴシック" pitchFamily="34" charset="-128"/>
              </a:rPr>
              <a:t>)</a:t>
            </a:r>
            <a:endParaRPr lang="en-US" sz="3200">
              <a:latin typeface="Comic Sans MS" pitchFamily="66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441325" y="1123950"/>
            <a:ext cx="7824788" cy="3311525"/>
            <a:chOff x="278" y="482"/>
            <a:chExt cx="4929" cy="2086"/>
          </a:xfrm>
        </p:grpSpPr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278" y="482"/>
              <a:ext cx="3010" cy="2086"/>
              <a:chOff x="22" y="890"/>
              <a:chExt cx="3010" cy="2086"/>
            </a:xfrm>
          </p:grpSpPr>
          <p:grpSp>
            <p:nvGrpSpPr>
              <p:cNvPr id="4" name="Group 21"/>
              <p:cNvGrpSpPr>
                <a:grpSpLocks/>
              </p:cNvGrpSpPr>
              <p:nvPr/>
            </p:nvGrpSpPr>
            <p:grpSpPr bwMode="auto">
              <a:xfrm>
                <a:off x="22" y="890"/>
                <a:ext cx="3010" cy="2086"/>
                <a:chOff x="22" y="890"/>
                <a:chExt cx="3010" cy="2086"/>
              </a:xfrm>
            </p:grpSpPr>
            <p:grpSp>
              <p:nvGrpSpPr>
                <p:cNvPr id="5" name="Group 22"/>
                <p:cNvGrpSpPr>
                  <a:grpSpLocks/>
                </p:cNvGrpSpPr>
                <p:nvPr/>
              </p:nvGrpSpPr>
              <p:grpSpPr bwMode="auto">
                <a:xfrm>
                  <a:off x="22" y="960"/>
                  <a:ext cx="3010" cy="2016"/>
                  <a:chOff x="113" y="618"/>
                  <a:chExt cx="3010" cy="2016"/>
                </a:xfrm>
              </p:grpSpPr>
              <p:graphicFrame>
                <p:nvGraphicFramePr>
                  <p:cNvPr id="2051" name="Object 23"/>
                  <p:cNvGraphicFramePr>
                    <a:graphicFrameLocks noChangeAspect="1"/>
                  </p:cNvGraphicFramePr>
                  <p:nvPr/>
                </p:nvGraphicFramePr>
                <p:xfrm>
                  <a:off x="113" y="618"/>
                  <a:ext cx="2976" cy="2016"/>
                </p:xfrm>
                <a:graphic>
                  <a:graphicData uri="http://schemas.openxmlformats.org/presentationml/2006/ole">
                    <p:oleObj spid="_x0000_s2051" name="Photo Editor Photo" r:id="rId3" imgW="4839375" imgH="3533333" progId="">
                      <p:embed/>
                    </p:oleObj>
                  </a:graphicData>
                </a:graphic>
              </p:graphicFrame>
              <p:sp>
                <p:nvSpPr>
                  <p:cNvPr id="2069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09" y="981"/>
                    <a:ext cx="862" cy="231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fr-BE">
                        <a:latin typeface="Comic Sans MS" pitchFamily="66" charset="0"/>
                        <a:ea typeface="ＭＳ Ｐゴシック" pitchFamily="34" charset="-128"/>
                      </a:rPr>
                      <a:t>Production</a:t>
                    </a:r>
                    <a:endParaRPr lang="en-US">
                      <a:latin typeface="Comic Sans MS" pitchFamily="66" charset="0"/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070" name="Text Box 2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70" y="1577"/>
                    <a:ext cx="953" cy="231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fr-BE">
                        <a:latin typeface="Comic Sans MS" pitchFamily="66" charset="0"/>
                        <a:ea typeface="ＭＳ Ｐゴシック" pitchFamily="34" charset="-128"/>
                      </a:rPr>
                      <a:t>Distribution</a:t>
                    </a:r>
                    <a:endParaRPr lang="en-US">
                      <a:latin typeface="Comic Sans MS" pitchFamily="66" charset="0"/>
                      <a:ea typeface="ＭＳ Ｐゴシック" pitchFamily="34" charset="-128"/>
                    </a:endParaRPr>
                  </a:p>
                </p:txBody>
              </p:sp>
            </p:grpSp>
            <p:sp>
              <p:nvSpPr>
                <p:cNvPr id="2068" name="Rectangle 26"/>
                <p:cNvSpPr>
                  <a:spLocks noChangeArrowheads="1"/>
                </p:cNvSpPr>
                <p:nvPr/>
              </p:nvSpPr>
              <p:spPr bwMode="auto">
                <a:xfrm>
                  <a:off x="748" y="890"/>
                  <a:ext cx="1633" cy="45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>
                    <a:latin typeface="Comic Sans MS" pitchFamily="66" charset="0"/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2066" name="Rectangle 27"/>
              <p:cNvSpPr>
                <a:spLocks noChangeArrowheads="1"/>
              </p:cNvSpPr>
              <p:nvPr/>
            </p:nvSpPr>
            <p:spPr bwMode="auto">
              <a:xfrm>
                <a:off x="930" y="2432"/>
                <a:ext cx="1179" cy="22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omic Sans MS" pitchFamily="66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2062" name="Oval 8"/>
            <p:cNvSpPr>
              <a:spLocks noChangeArrowheads="1"/>
            </p:cNvSpPr>
            <p:nvPr/>
          </p:nvSpPr>
          <p:spPr bwMode="auto">
            <a:xfrm>
              <a:off x="2145" y="833"/>
              <a:ext cx="1038" cy="471"/>
            </a:xfrm>
            <a:prstGeom prst="ellipse">
              <a:avLst/>
            </a:prstGeom>
            <a:noFill/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omic Sans MS" pitchFamily="66" charset="0"/>
                <a:ea typeface="ＭＳ Ｐゴシック" pitchFamily="34" charset="-128"/>
              </a:endParaRPr>
            </a:p>
          </p:txBody>
        </p:sp>
        <p:sp>
          <p:nvSpPr>
            <p:cNvPr id="2063" name="Text Box 10"/>
            <p:cNvSpPr txBox="1">
              <a:spLocks noChangeArrowheads="1"/>
            </p:cNvSpPr>
            <p:nvPr/>
          </p:nvSpPr>
          <p:spPr bwMode="auto">
            <a:xfrm>
              <a:off x="3756" y="922"/>
              <a:ext cx="145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BE" sz="2400">
                  <a:latin typeface="Comic Sans MS" pitchFamily="66" charset="0"/>
                  <a:ea typeface="ＭＳ Ｐゴシック" pitchFamily="34" charset="-128"/>
                </a:rPr>
                <a:t>Produttori</a:t>
              </a:r>
              <a:endParaRPr lang="en-US" sz="2400">
                <a:latin typeface="Comic Sans MS" pitchFamily="66" charset="0"/>
                <a:ea typeface="ＭＳ Ｐゴシック" pitchFamily="34" charset="-128"/>
              </a:endParaRPr>
            </a:p>
          </p:txBody>
        </p:sp>
        <p:cxnSp>
          <p:nvCxnSpPr>
            <p:cNvPr id="2064" name="AutoShape 14"/>
            <p:cNvCxnSpPr>
              <a:cxnSpLocks noChangeShapeType="1"/>
              <a:stCxn id="2062" idx="6"/>
              <a:endCxn id="2063" idx="1"/>
            </p:cNvCxnSpPr>
            <p:nvPr/>
          </p:nvCxnSpPr>
          <p:spPr bwMode="auto">
            <a:xfrm flipV="1">
              <a:off x="3192" y="1066"/>
              <a:ext cx="564" cy="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2053" name="Rectangle 9"/>
          <p:cNvSpPr>
            <a:spLocks noChangeArrowheads="1"/>
          </p:cNvSpPr>
          <p:nvPr/>
        </p:nvSpPr>
        <p:spPr bwMode="auto">
          <a:xfrm>
            <a:off x="323850" y="2563813"/>
            <a:ext cx="4968875" cy="18732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2054" name="Text Box 11"/>
          <p:cNvSpPr txBox="1">
            <a:spLocks noChangeArrowheads="1"/>
          </p:cNvSpPr>
          <p:nvPr/>
        </p:nvSpPr>
        <p:spPr bwMode="auto">
          <a:xfrm>
            <a:off x="6267450" y="2655888"/>
            <a:ext cx="28797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sz="2400">
                <a:latin typeface="Comic Sans MS" pitchFamily="66" charset="0"/>
                <a:ea typeface="ＭＳ Ｐゴシック" pitchFamily="34" charset="-128"/>
              </a:rPr>
              <a:t>Distributori</a:t>
            </a:r>
          </a:p>
          <a:p>
            <a:pPr>
              <a:spcBef>
                <a:spcPct val="50000"/>
              </a:spcBef>
            </a:pPr>
            <a:r>
              <a:rPr lang="fr-BE" sz="2400">
                <a:latin typeface="Comic Sans MS" pitchFamily="66" charset="0"/>
                <a:ea typeface="ＭＳ Ｐゴシック" pitchFamily="34" charset="-128"/>
              </a:rPr>
              <a:t>Ospedali/farmacie</a:t>
            </a:r>
          </a:p>
          <a:p>
            <a:pPr>
              <a:spcBef>
                <a:spcPct val="50000"/>
              </a:spcBef>
            </a:pPr>
            <a:r>
              <a:rPr lang="fr-BE" sz="2400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  <a:t>GOs/NGOs </a:t>
            </a:r>
            <a:endParaRPr lang="en-US" sz="2400">
              <a:solidFill>
                <a:srgbClr val="FF0000"/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2055" name="Line 13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cxnSp>
        <p:nvCxnSpPr>
          <p:cNvPr id="2056" name="AutoShape 15"/>
          <p:cNvCxnSpPr>
            <a:cxnSpLocks noChangeShapeType="1"/>
            <a:stCxn id="2053" idx="3"/>
            <a:endCxn id="2054" idx="1"/>
          </p:cNvCxnSpPr>
          <p:nvPr/>
        </p:nvCxnSpPr>
        <p:spPr bwMode="auto">
          <a:xfrm flipV="1">
            <a:off x="5292725" y="3429000"/>
            <a:ext cx="974725" cy="746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2057" name="Picture 16" descr="FFIG?urn=22055&amp;type=preview&amp;pail=pail147&amp;FFAC=WM00000303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4565650"/>
            <a:ext cx="1812925" cy="2176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2050" name="Object 17"/>
          <p:cNvGraphicFramePr>
            <a:graphicFrameLocks noChangeAspect="1"/>
          </p:cNvGraphicFramePr>
          <p:nvPr>
            <p:ph idx="4294967295"/>
          </p:nvPr>
        </p:nvGraphicFramePr>
        <p:xfrm>
          <a:off x="2268538" y="4581525"/>
          <a:ext cx="2828925" cy="2120900"/>
        </p:xfrm>
        <a:graphic>
          <a:graphicData uri="http://schemas.openxmlformats.org/presentationml/2006/ole">
            <p:oleObj spid="_x0000_s2050" name="Photo Editor Photo" r:id="rId5" imgW="24685714" imgH="18514286" progId="">
              <p:embed/>
            </p:oleObj>
          </a:graphicData>
        </a:graphic>
      </p:graphicFrame>
      <p:pic>
        <p:nvPicPr>
          <p:cNvPr id="2058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13" y="4129088"/>
            <a:ext cx="2643187" cy="272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9" name="AutoShape 4"/>
          <p:cNvSpPr>
            <a:spLocks noChangeArrowheads="1"/>
          </p:cNvSpPr>
          <p:nvPr/>
        </p:nvSpPr>
        <p:spPr bwMode="auto">
          <a:xfrm>
            <a:off x="180975" y="44450"/>
            <a:ext cx="8963025" cy="9144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r>
              <a:rPr lang="it-IT" sz="4000">
                <a:latin typeface="Comic Sans MS" pitchFamily="66" charset="0"/>
                <a:ea typeface="ＭＳ Ｐゴシック" pitchFamily="34" charset="-128"/>
              </a:rPr>
              <a:t>QA: elementi determinanti </a:t>
            </a:r>
            <a:endParaRPr lang="it-IT" sz="4000" b="1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2060" name="Rettangolo 1"/>
          <p:cNvSpPr>
            <a:spLocks noChangeArrowheads="1"/>
          </p:cNvSpPr>
          <p:nvPr/>
        </p:nvSpPr>
        <p:spPr bwMode="auto">
          <a:xfrm>
            <a:off x="1141413" y="1044575"/>
            <a:ext cx="66325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3200" b="1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  <a:t>G</a:t>
            </a:r>
            <a:r>
              <a:rPr lang="fr-BE" sz="3200">
                <a:latin typeface="Comic Sans MS" pitchFamily="66" charset="0"/>
                <a:ea typeface="ＭＳ Ｐゴシック" pitchFamily="34" charset="-128"/>
              </a:rPr>
              <a:t>ood </a:t>
            </a:r>
            <a:r>
              <a:rPr lang="fr-BE" sz="3200" b="1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  <a:t>D</a:t>
            </a:r>
            <a:r>
              <a:rPr lang="fr-BE" sz="3200" b="1">
                <a:latin typeface="Comic Sans MS" pitchFamily="66" charset="0"/>
                <a:ea typeface="ＭＳ Ｐゴシック" pitchFamily="34" charset="-128"/>
              </a:rPr>
              <a:t>istribution</a:t>
            </a:r>
            <a:r>
              <a:rPr lang="fr-BE" sz="3200"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fr-BE" sz="3200" b="1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  <a:t>P</a:t>
            </a:r>
            <a:r>
              <a:rPr lang="fr-BE" sz="3200">
                <a:latin typeface="Comic Sans MS" pitchFamily="66" charset="0"/>
                <a:ea typeface="ＭＳ Ｐゴシック" pitchFamily="34" charset="-128"/>
              </a:rPr>
              <a:t>ractices (</a:t>
            </a:r>
            <a:r>
              <a:rPr lang="fr-BE" sz="3200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  <a:t>GDP</a:t>
            </a:r>
            <a:r>
              <a:rPr lang="fr-BE" sz="3200">
                <a:latin typeface="Comic Sans MS" pitchFamily="66" charset="0"/>
                <a:ea typeface="ＭＳ Ｐゴシック" pitchFamily="34" charset="-128"/>
              </a:rPr>
              <a:t>)</a:t>
            </a:r>
            <a:endParaRPr lang="en-US" sz="3200">
              <a:latin typeface="Comic Sans MS" pitchFamily="66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logoa(1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34125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Line 8"/>
          <p:cNvSpPr>
            <a:spLocks noChangeShapeType="1"/>
          </p:cNvSpPr>
          <p:nvPr/>
        </p:nvSpPr>
        <p:spPr bwMode="auto">
          <a:xfrm>
            <a:off x="0" y="1268413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107950" y="260350"/>
            <a:ext cx="9144000" cy="9144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r>
              <a:rPr lang="it-IT" sz="4000">
                <a:latin typeface="Comic Sans MS" pitchFamily="66" charset="0"/>
                <a:ea typeface="ＭＳ Ｐゴシック" pitchFamily="34" charset="-128"/>
              </a:rPr>
              <a:t>QA: elementi determinanti</a:t>
            </a: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179388" y="1557338"/>
            <a:ext cx="8820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4000" b="1">
                <a:solidFill>
                  <a:schemeClr val="tx2"/>
                </a:solidFill>
                <a:latin typeface="Comic Sans MS" charset="0"/>
                <a:ea typeface="ＭＳ Ｐゴシック" charset="0"/>
              </a:rPr>
              <a:t>&gt;</a:t>
            </a:r>
            <a:r>
              <a:rPr lang="it-IT" sz="2800">
                <a:solidFill>
                  <a:schemeClr val="tx2"/>
                </a:solidFill>
                <a:latin typeface="Comic Sans MS" charset="0"/>
                <a:ea typeface="ＭＳ Ｐゴシック" charset="0"/>
              </a:rPr>
              <a:t> </a:t>
            </a:r>
            <a:r>
              <a:rPr lang="it-IT" sz="28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Principio Attivo</a:t>
            </a:r>
            <a:r>
              <a:rPr lang="it-IT" sz="28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 ed eccipienti (materie prime)</a:t>
            </a:r>
            <a:endParaRPr lang="en-US" sz="2800" b="1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16390" name="Text Box 12"/>
          <p:cNvSpPr txBox="1">
            <a:spLocks noChangeArrowheads="1"/>
          </p:cNvSpPr>
          <p:nvPr/>
        </p:nvSpPr>
        <p:spPr bwMode="auto">
          <a:xfrm>
            <a:off x="179388" y="2205038"/>
            <a:ext cx="89646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000" b="1">
                <a:solidFill>
                  <a:schemeClr val="tx2"/>
                </a:solidFill>
                <a:latin typeface="Comic Sans MS" pitchFamily="66" charset="0"/>
                <a:ea typeface="ＭＳ Ｐゴシック" pitchFamily="34" charset="-128"/>
              </a:rPr>
              <a:t>&gt;</a:t>
            </a:r>
            <a:r>
              <a:rPr lang="it-IT" sz="2800">
                <a:solidFill>
                  <a:schemeClr val="tx2"/>
                </a:solidFill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it-CH" sz="2800" b="1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  <a:t>Prodotto finito </a:t>
            </a:r>
            <a:r>
              <a:rPr lang="it-CH" sz="2800" b="1">
                <a:latin typeface="Comic Sans MS" pitchFamily="66" charset="0"/>
                <a:ea typeface="ＭＳ Ｐゴシック" pitchFamily="34" charset="-128"/>
              </a:rPr>
              <a:t>(formulazione, confezionamento)</a:t>
            </a:r>
            <a:r>
              <a:rPr lang="it-CH" sz="2800" b="1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  <a:t> </a:t>
            </a:r>
            <a:endParaRPr lang="en-US" sz="2800" b="1">
              <a:solidFill>
                <a:srgbClr val="FF0000"/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16391" name="Text Box 14"/>
          <p:cNvSpPr txBox="1">
            <a:spLocks noChangeArrowheads="1"/>
          </p:cNvSpPr>
          <p:nvPr/>
        </p:nvSpPr>
        <p:spPr bwMode="auto">
          <a:xfrm>
            <a:off x="179388" y="4576763"/>
            <a:ext cx="87487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89099" name="Text Box 11"/>
          <p:cNvSpPr txBox="1">
            <a:spLocks noChangeArrowheads="1"/>
          </p:cNvSpPr>
          <p:nvPr/>
        </p:nvSpPr>
        <p:spPr bwMode="auto">
          <a:xfrm>
            <a:off x="0" y="2852738"/>
            <a:ext cx="914400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4000" b="1">
                <a:solidFill>
                  <a:schemeClr val="tx2"/>
                </a:solidFill>
                <a:latin typeface="Comic Sans MS" pitchFamily="66" charset="0"/>
                <a:ea typeface="ＭＳ Ｐゴシック" pitchFamily="34" charset="-128"/>
              </a:rPr>
              <a:t> &gt;</a:t>
            </a:r>
            <a:r>
              <a:rPr lang="it-IT" sz="2800">
                <a:solidFill>
                  <a:schemeClr val="tx2"/>
                </a:solidFill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it-IT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Stabilità</a:t>
            </a:r>
            <a:r>
              <a:rPr lang="it-IT" sz="28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del prodotto finito  </a:t>
            </a:r>
            <a:r>
              <a:rPr lang="fr-BE"/>
              <a:t>A temperatura e umidità     definite studi accelerati e in tempo reale. </a:t>
            </a:r>
            <a:r>
              <a:rPr lang="fr-BE" u="sng"/>
              <a:t>Non estrapolabili da un prodotto all'altro.</a:t>
            </a:r>
            <a:endParaRPr lang="en-US" sz="28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89101" name="Text Box 13"/>
          <p:cNvSpPr txBox="1">
            <a:spLocks noChangeArrowheads="1"/>
          </p:cNvSpPr>
          <p:nvPr/>
        </p:nvSpPr>
        <p:spPr bwMode="auto">
          <a:xfrm>
            <a:off x="250825" y="3860800"/>
            <a:ext cx="8497888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it-IT" sz="36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&gt;</a:t>
            </a:r>
            <a:r>
              <a:rPr lang="it-IT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 Confezionamento, informazioni </a:t>
            </a:r>
            <a:r>
              <a:rPr lang="fr-BE"/>
              <a:t>lingua/completezza informazione/accuratezza foglietto illustrativo e dell'imballaggio principale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en-US" sz="28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89103" name="Text Box 15"/>
          <p:cNvSpPr txBox="1">
            <a:spLocks noChangeArrowheads="1"/>
          </p:cNvSpPr>
          <p:nvPr/>
        </p:nvSpPr>
        <p:spPr bwMode="auto">
          <a:xfrm>
            <a:off x="250825" y="4797425"/>
            <a:ext cx="33131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4000" b="1">
                <a:solidFill>
                  <a:schemeClr val="tx2"/>
                </a:solidFill>
                <a:latin typeface="Comic Sans MS" charset="0"/>
                <a:ea typeface="ＭＳ Ｐゴシック" charset="0"/>
              </a:rPr>
              <a:t>&gt;</a:t>
            </a:r>
            <a:r>
              <a:rPr lang="it-IT" sz="2800">
                <a:solidFill>
                  <a:schemeClr val="tx2"/>
                </a:solidFill>
                <a:latin typeface="Comic Sans MS" charset="0"/>
                <a:ea typeface="ＭＳ Ｐゴシック" charset="0"/>
              </a:rPr>
              <a:t> </a:t>
            </a:r>
            <a:r>
              <a:rPr lang="it-IT" sz="28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</a:rPr>
              <a:t>Bioequivalenza</a:t>
            </a:r>
            <a:endParaRPr lang="en-US" sz="2800" b="1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pic>
        <p:nvPicPr>
          <p:cNvPr id="16395" name="Picture 7" descr="DSCN170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7050" y="188913"/>
            <a:ext cx="20161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304800" y="3429000"/>
          <a:ext cx="3546475" cy="2660650"/>
        </p:xfrm>
        <a:graphic>
          <a:graphicData uri="http://schemas.openxmlformats.org/presentationml/2006/ole">
            <p:oleObj spid="_x0000_s3074" name="Photo Editor Photo" r:id="rId3" imgW="11428571" imgH="8573697" progId="">
              <p:embed/>
            </p:oleObj>
          </a:graphicData>
        </a:graphic>
      </p:graphicFrame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4500563" y="4624388"/>
            <a:ext cx="44831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</a:pPr>
            <a:r>
              <a:rPr lang="en-US" sz="2800"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Contaminazione incrociata fra diverse molecole attive</a:t>
            </a:r>
          </a:p>
        </p:txBody>
      </p:sp>
      <p:sp>
        <p:nvSpPr>
          <p:cNvPr id="3076" name="AutoShape 7"/>
          <p:cNvSpPr>
            <a:spLocks noChangeArrowheads="1"/>
          </p:cNvSpPr>
          <p:nvPr/>
        </p:nvSpPr>
        <p:spPr bwMode="auto">
          <a:xfrm flipH="1">
            <a:off x="4716463" y="5622925"/>
            <a:ext cx="1143000" cy="6858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omic Sans MS" pitchFamily="66" charset="0"/>
              <a:ea typeface="ＭＳ Ｐゴシック" pitchFamily="34" charset="-128"/>
            </a:endParaRPr>
          </a:p>
        </p:txBody>
      </p:sp>
      <p:pic>
        <p:nvPicPr>
          <p:cNvPr id="3077" name="Picture 8" descr="KAPL 1 (10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1750" y="1201738"/>
            <a:ext cx="3060700" cy="3235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8" name="AutoShape 9"/>
          <p:cNvSpPr>
            <a:spLocks noChangeArrowheads="1"/>
          </p:cNvSpPr>
          <p:nvPr/>
        </p:nvSpPr>
        <p:spPr bwMode="auto">
          <a:xfrm>
            <a:off x="3659188" y="2022475"/>
            <a:ext cx="1143000" cy="6858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3079" name="Rectangle 10"/>
          <p:cNvSpPr>
            <a:spLocks noChangeArrowheads="1"/>
          </p:cNvSpPr>
          <p:nvPr/>
        </p:nvSpPr>
        <p:spPr bwMode="auto">
          <a:xfrm>
            <a:off x="468313" y="1117600"/>
            <a:ext cx="4335462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800">
                <a:latin typeface="Comic Sans MS" pitchFamily="66" charset="0"/>
                <a:ea typeface="ＭＳ Ｐゴシック" pitchFamily="34" charset="-128"/>
              </a:rPr>
              <a:t>Contaminazione ambientale, dell'acqua purificata, igiene</a:t>
            </a:r>
          </a:p>
        </p:txBody>
      </p:sp>
      <p:pic>
        <p:nvPicPr>
          <p:cNvPr id="3080" name="Picture 5" descr="logoa(1)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334125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Line 13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082" name="AutoShape 4"/>
          <p:cNvSpPr>
            <a:spLocks noChangeArrowheads="1"/>
          </p:cNvSpPr>
          <p:nvPr/>
        </p:nvSpPr>
        <p:spPr bwMode="auto">
          <a:xfrm>
            <a:off x="107950" y="-77788"/>
            <a:ext cx="6119813" cy="914401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r>
              <a:rPr lang="it-IT" sz="4000">
                <a:latin typeface="Comic Sans MS" pitchFamily="66" charset="0"/>
                <a:ea typeface="ＭＳ Ｐゴシック" pitchFamily="34" charset="-128"/>
              </a:rPr>
              <a:t>        Le conseguenze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50825" y="115888"/>
            <a:ext cx="1125538" cy="673100"/>
            <a:chOff x="4167" y="1723"/>
            <a:chExt cx="709" cy="424"/>
          </a:xfrm>
        </p:grpSpPr>
        <p:sp>
          <p:nvSpPr>
            <p:cNvPr id="94224" name="Text Box 16"/>
            <p:cNvSpPr txBox="1">
              <a:spLocks noChangeArrowheads="1"/>
            </p:cNvSpPr>
            <p:nvPr/>
          </p:nvSpPr>
          <p:spPr bwMode="auto">
            <a:xfrm>
              <a:off x="4167" y="1743"/>
              <a:ext cx="709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189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/>
              <a:ext uri="{91240B29-F687-4f45-9708-019B960494DF}"/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BE" sz="3600">
                  <a:latin typeface="Comic Sans MS" charset="0"/>
                  <a:ea typeface="ＭＳ Ｐゴシック" charset="0"/>
                </a:rPr>
                <a:t>QA </a:t>
              </a:r>
              <a:endParaRPr lang="en-US" sz="3600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3085" name="AutoShape 17"/>
            <p:cNvSpPr>
              <a:spLocks noChangeArrowheads="1"/>
            </p:cNvSpPr>
            <p:nvPr/>
          </p:nvSpPr>
          <p:spPr bwMode="auto">
            <a:xfrm>
              <a:off x="4241" y="1723"/>
              <a:ext cx="453" cy="3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47 w 21600"/>
                <a:gd name="T25" fmla="*/ 3141 h 21600"/>
                <a:gd name="T26" fmla="*/ 18453 w 21600"/>
                <a:gd name="T27" fmla="*/ 1845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699" y="9117"/>
                    <a:pt x="2699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00">
                <a:alpha val="56862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logoa(1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08725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AutoShape 4"/>
          <p:cNvSpPr>
            <a:spLocks noChangeArrowheads="1"/>
          </p:cNvSpPr>
          <p:nvPr/>
        </p:nvSpPr>
        <p:spPr bwMode="auto">
          <a:xfrm>
            <a:off x="107950" y="-77788"/>
            <a:ext cx="6119813" cy="914401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r>
              <a:rPr lang="it-IT" sz="4000">
                <a:latin typeface="Comic Sans MS" pitchFamily="66" charset="0"/>
                <a:ea typeface="ＭＳ Ｐゴシック" pitchFamily="34" charset="-128"/>
              </a:rPr>
              <a:t>        Le conseguenze</a:t>
            </a:r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7413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0350" y="4454525"/>
            <a:ext cx="4894263" cy="2276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4" name="Picture 15" descr="IMG_1334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1506538"/>
            <a:ext cx="3494087" cy="4659312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41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4200" y="1323975"/>
            <a:ext cx="4210050" cy="2752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50825" y="115888"/>
            <a:ext cx="1125538" cy="673100"/>
            <a:chOff x="4167" y="1723"/>
            <a:chExt cx="709" cy="424"/>
          </a:xfrm>
        </p:grpSpPr>
        <p:sp>
          <p:nvSpPr>
            <p:cNvPr id="90130" name="Text Box 18"/>
            <p:cNvSpPr txBox="1">
              <a:spLocks noChangeArrowheads="1"/>
            </p:cNvSpPr>
            <p:nvPr/>
          </p:nvSpPr>
          <p:spPr bwMode="auto">
            <a:xfrm>
              <a:off x="4167" y="1743"/>
              <a:ext cx="709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189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/>
              <a:ext uri="{91240B29-F687-4f45-9708-019B960494DF}"/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BE" sz="3600">
                  <a:latin typeface="Comic Sans MS" charset="0"/>
                  <a:ea typeface="ＭＳ Ｐゴシック" charset="0"/>
                </a:rPr>
                <a:t>QA </a:t>
              </a:r>
              <a:endParaRPr lang="en-US" sz="3600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17418" name="AutoShape 19"/>
            <p:cNvSpPr>
              <a:spLocks noChangeArrowheads="1"/>
            </p:cNvSpPr>
            <p:nvPr/>
          </p:nvSpPr>
          <p:spPr bwMode="auto">
            <a:xfrm>
              <a:off x="4241" y="1723"/>
              <a:ext cx="453" cy="3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47 w 21600"/>
                <a:gd name="T25" fmla="*/ 3141 h 21600"/>
                <a:gd name="T26" fmla="*/ 18453 w 21600"/>
                <a:gd name="T27" fmla="*/ 1845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699" y="9117"/>
                    <a:pt x="2699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00">
                <a:alpha val="56862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logoa(1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34125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9"/>
          <p:cNvSpPr txBox="1">
            <a:spLocks noChangeArrowheads="1"/>
          </p:cNvSpPr>
          <p:nvPr/>
        </p:nvSpPr>
        <p:spPr bwMode="auto">
          <a:xfrm>
            <a:off x="357188" y="1285875"/>
            <a:ext cx="85344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sz="2400"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&gt;&gt; </a:t>
            </a:r>
            <a:r>
              <a:rPr lang="fr-BE" sz="2400">
                <a:solidFill>
                  <a:srgbClr val="0000CC"/>
                </a:solidFill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Bangladesh, 2009</a:t>
            </a:r>
            <a:r>
              <a:rPr lang="fr-BE" sz="2400"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: 24 bambini muoiono in seguito ad assunzione di uno sciroppo di paracetamolo contaminato da etileneglicole </a:t>
            </a:r>
          </a:p>
          <a:p>
            <a:pPr>
              <a:spcBef>
                <a:spcPct val="50000"/>
              </a:spcBef>
            </a:pPr>
            <a:r>
              <a:rPr lang="fr-BE" sz="2400"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&gt;&gt; </a:t>
            </a:r>
            <a:r>
              <a:rPr lang="fr-BE" sz="2400">
                <a:solidFill>
                  <a:srgbClr val="0000CC"/>
                </a:solidFill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MSF, DRC, 2007</a:t>
            </a:r>
            <a:r>
              <a:rPr lang="fr-BE" sz="2400"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: compresse di paracetamolo etichettate come cotrimoxazolo</a:t>
            </a:r>
            <a:endParaRPr lang="en-GB" sz="2400">
              <a:latin typeface="Comic Sans MS" pitchFamily="66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428625" y="3429000"/>
            <a:ext cx="8458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sz="2400"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&gt;&gt; </a:t>
            </a:r>
            <a:r>
              <a:rPr lang="fr-BE" sz="2400">
                <a:solidFill>
                  <a:srgbClr val="0000FF"/>
                </a:solidFill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Kenya-DRC, 2007</a:t>
            </a:r>
            <a:r>
              <a:rPr lang="fr-BE" sz="2400"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: 9/24 campioni di anti-malarici non rispondono alle specifiche della farmacopea </a:t>
            </a:r>
            <a:endParaRPr lang="en-GB" sz="2400" b="1" u="sng"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18437" name="Rectangle 11"/>
          <p:cNvSpPr>
            <a:spLocks noChangeArrowheads="1"/>
          </p:cNvSpPr>
          <p:nvPr/>
        </p:nvSpPr>
        <p:spPr bwMode="auto">
          <a:xfrm>
            <a:off x="431800" y="4210050"/>
            <a:ext cx="87122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&gt;&gt; </a:t>
            </a:r>
            <a:r>
              <a:rPr lang="en-GB" sz="2400">
                <a:solidFill>
                  <a:srgbClr val="0000FF"/>
                </a:solidFill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MSF, Pakistan, 2011</a:t>
            </a:r>
            <a:r>
              <a:rPr lang="en-GB" sz="2400">
                <a:solidFill>
                  <a:schemeClr val="accent2"/>
                </a:solidFill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GB" sz="2400"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120 pazienti deceduti a causa di compresse di isosorbide mononitrato contaminate da dosi tossiche di pirimetamina. </a:t>
            </a:r>
          </a:p>
          <a:p>
            <a:r>
              <a:rPr lang="en-GB" sz="2400"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&gt;&gt; </a:t>
            </a:r>
            <a:r>
              <a:rPr lang="en-GB" sz="2400">
                <a:solidFill>
                  <a:srgbClr val="0000FF"/>
                </a:solidFill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Guyana, 2012</a:t>
            </a:r>
            <a:r>
              <a:rPr lang="en-GB" sz="2400"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: 45/78 (58%) farmaci antimalarici non rispondono alle specifiche </a:t>
            </a:r>
          </a:p>
          <a:p>
            <a:endParaRPr lang="en-GB" sz="2400">
              <a:latin typeface="Comic Sans MS" pitchFamily="66" charset="0"/>
              <a:ea typeface="ＭＳ Ｐゴシック" pitchFamily="34" charset="-128"/>
              <a:cs typeface="Times New Roman" pitchFamily="18" charset="0"/>
            </a:endParaRPr>
          </a:p>
          <a:p>
            <a:endParaRPr lang="en-GB" sz="2400">
              <a:latin typeface="Comic Sans MS" pitchFamily="66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18438" name="Line 12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8439" name="AutoShape 4"/>
          <p:cNvSpPr>
            <a:spLocks noChangeArrowheads="1"/>
          </p:cNvSpPr>
          <p:nvPr/>
        </p:nvSpPr>
        <p:spPr bwMode="auto">
          <a:xfrm>
            <a:off x="107950" y="-77788"/>
            <a:ext cx="6551613" cy="914401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r>
              <a:rPr lang="it-IT" sz="4000">
                <a:latin typeface="Comic Sans MS" pitchFamily="66" charset="0"/>
                <a:ea typeface="ＭＳ Ｐゴシック" pitchFamily="34" charset="-128"/>
              </a:rPr>
              <a:t>         Le conseguenze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50825" y="115888"/>
            <a:ext cx="1125538" cy="673100"/>
            <a:chOff x="4167" y="1723"/>
            <a:chExt cx="709" cy="424"/>
          </a:xfrm>
        </p:grpSpPr>
        <p:sp>
          <p:nvSpPr>
            <p:cNvPr id="114703" name="Text Box 15"/>
            <p:cNvSpPr txBox="1">
              <a:spLocks noChangeArrowheads="1"/>
            </p:cNvSpPr>
            <p:nvPr/>
          </p:nvSpPr>
          <p:spPr bwMode="auto">
            <a:xfrm>
              <a:off x="4167" y="1743"/>
              <a:ext cx="709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189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/>
              <a:ext uri="{91240B29-F687-4f45-9708-019B960494DF}"/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BE" sz="3600">
                  <a:latin typeface="Comic Sans MS" charset="0"/>
                  <a:ea typeface="ＭＳ Ｐゴシック" charset="0"/>
                </a:rPr>
                <a:t>QA </a:t>
              </a:r>
              <a:endParaRPr lang="en-US" sz="3600">
                <a:latin typeface="Comic Sans MS" charset="0"/>
                <a:ea typeface="ＭＳ Ｐゴシック" charset="0"/>
              </a:endParaRPr>
            </a:p>
          </p:txBody>
        </p:sp>
        <p:sp>
          <p:nvSpPr>
            <p:cNvPr id="18442" name="AutoShape 16"/>
            <p:cNvSpPr>
              <a:spLocks noChangeArrowheads="1"/>
            </p:cNvSpPr>
            <p:nvPr/>
          </p:nvSpPr>
          <p:spPr bwMode="auto">
            <a:xfrm>
              <a:off x="4241" y="1723"/>
              <a:ext cx="453" cy="3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47 w 21600"/>
                <a:gd name="T25" fmla="*/ 3141 h 21600"/>
                <a:gd name="T26" fmla="*/ 18453 w 21600"/>
                <a:gd name="T27" fmla="*/ 1845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699" y="9117"/>
                    <a:pt x="2699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00">
                <a:alpha val="56862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6850" y="762000"/>
            <a:ext cx="6199188" cy="484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8569325" cy="1187450"/>
          </a:xfrm>
          <a:noFill/>
        </p:spPr>
        <p:txBody>
          <a:bodyPr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2400" smtClean="0"/>
              <a:t>&gt;&gt; </a:t>
            </a:r>
            <a:r>
              <a:rPr lang="en-GB" sz="2400" smtClean="0">
                <a:solidFill>
                  <a:srgbClr val="0000FF"/>
                </a:solidFill>
              </a:rPr>
              <a:t>Bangladesh 2012</a:t>
            </a:r>
            <a:r>
              <a:rPr lang="en-GB" sz="2400" smtClean="0"/>
              <a:t>, Il programma nazionale per la leishmaniosi viscerale utilizzava Miltefosina senza pricipio attivo 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04813" y="5748338"/>
            <a:ext cx="83470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defTabSz="820738"/>
            <a:r>
              <a:rPr lang="en-US" sz="1100"/>
              <a:t>Dorlo TPC, Eggelte TA, Schoone GJ, de Vries PJ, et al. (2012) A Poor-Quality Generic Drug for the Treatment of Visceral Leishmaniasis: A Case Report and Appeal. PLoS Negl Trop Dis 6(5): e1544. doi:10.1371/journal.pntd.0001544</a:t>
            </a:r>
          </a:p>
          <a:p>
            <a:pPr defTabSz="820738"/>
            <a:r>
              <a:rPr lang="en-US" sz="1100">
                <a:hlinkClick r:id="rId3"/>
              </a:rPr>
              <a:t>http://www.plosntd.org/article/info:doi/10.1371/journal.pntd.0001544</a:t>
            </a:r>
            <a:endParaRPr lang="en-US" sz="1100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5113" y="6342063"/>
            <a:ext cx="37417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539750" y="1341438"/>
            <a:ext cx="7772400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dirty="0" err="1">
                <a:latin typeface="Comic Sans MS" pitchFamily="66" charset="0"/>
                <a:ea typeface="ＭＳ Ｐゴシック" pitchFamily="34" charset="-128"/>
              </a:rPr>
              <a:t>Farmaci</a:t>
            </a:r>
            <a:r>
              <a:rPr lang="en-US" sz="2800" dirty="0"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substandard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ea typeface="ＭＳ Ｐゴシック" pitchFamily="34" charset="-128"/>
            </a:endParaRPr>
          </a:p>
          <a:p>
            <a:pPr marL="742950" lvl="1" indent="-285750">
              <a:spcBef>
                <a:spcPct val="20000"/>
              </a:spcBef>
              <a:defRPr/>
            </a:pPr>
            <a:r>
              <a:rPr lang="en-US" sz="2400" dirty="0" err="1">
                <a:latin typeface="Comic Sans MS" pitchFamily="66" charset="0"/>
                <a:ea typeface="ＭＳ Ｐゴシック" pitchFamily="34" charset="-128"/>
              </a:rPr>
              <a:t>Prodotti</a:t>
            </a:r>
            <a:r>
              <a:rPr lang="en-US" sz="2400" dirty="0"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en-US" sz="2400" dirty="0" err="1">
                <a:latin typeface="Comic Sans MS" pitchFamily="66" charset="0"/>
                <a:ea typeface="ＭＳ Ｐゴシック" pitchFamily="34" charset="-128"/>
              </a:rPr>
              <a:t>autentici</a:t>
            </a:r>
            <a:r>
              <a:rPr lang="en-US" sz="2400" dirty="0">
                <a:latin typeface="Comic Sans MS" pitchFamily="66" charset="0"/>
                <a:ea typeface="ＭＳ Ｐゴシック" pitchFamily="34" charset="-128"/>
              </a:rPr>
              <a:t>, </a:t>
            </a:r>
            <a:r>
              <a:rPr lang="en-US" sz="2400" dirty="0" err="1">
                <a:latin typeface="Comic Sans MS" pitchFamily="66" charset="0"/>
                <a:ea typeface="ＭＳ Ｐゴシック" pitchFamily="34" charset="-128"/>
              </a:rPr>
              <a:t>innovatori</a:t>
            </a:r>
            <a:r>
              <a:rPr lang="en-US" sz="2400" dirty="0">
                <a:latin typeface="Comic Sans MS" pitchFamily="66" charset="0"/>
                <a:ea typeface="ＭＳ Ｐゴシック" pitchFamily="34" charset="-128"/>
              </a:rPr>
              <a:t> o </a:t>
            </a:r>
            <a:r>
              <a:rPr lang="en-US" sz="2400" dirty="0" err="1">
                <a:latin typeface="Comic Sans MS" pitchFamily="66" charset="0"/>
                <a:ea typeface="ＭＳ Ｐゴシック" pitchFamily="34" charset="-128"/>
              </a:rPr>
              <a:t>generici</a:t>
            </a:r>
            <a:r>
              <a:rPr lang="en-US" sz="2400" dirty="0">
                <a:latin typeface="Comic Sans MS" pitchFamily="66" charset="0"/>
                <a:ea typeface="ＭＳ Ｐゴシック" pitchFamily="34" charset="-128"/>
              </a:rPr>
              <a:t>, </a:t>
            </a:r>
            <a:r>
              <a:rPr lang="en-US" sz="2400" dirty="0" err="1">
                <a:latin typeface="Comic Sans MS" pitchFamily="66" charset="0"/>
                <a:ea typeface="ＭＳ Ｐゴシック" pitchFamily="34" charset="-128"/>
              </a:rPr>
              <a:t>fabbricati</a:t>
            </a:r>
            <a:r>
              <a:rPr lang="en-US" sz="2400" dirty="0">
                <a:latin typeface="Comic Sans MS" pitchFamily="66" charset="0"/>
                <a:ea typeface="ＭＳ Ｐゴシック" pitchFamily="34" charset="-128"/>
              </a:rPr>
              <a:t> e </a:t>
            </a:r>
            <a:r>
              <a:rPr lang="en-US" sz="2400" dirty="0" err="1">
                <a:latin typeface="Comic Sans MS" pitchFamily="66" charset="0"/>
                <a:ea typeface="ＭＳ Ｐゴシック" pitchFamily="34" charset="-128"/>
              </a:rPr>
              <a:t>commercializzati</a:t>
            </a:r>
            <a:r>
              <a:rPr lang="en-US" sz="2400" dirty="0"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en-US" sz="2400" dirty="0" err="1">
                <a:latin typeface="Comic Sans MS" pitchFamily="66" charset="0"/>
                <a:ea typeface="ＭＳ Ｐゴシック" pitchFamily="34" charset="-128"/>
              </a:rPr>
              <a:t>legalmente</a:t>
            </a:r>
            <a:r>
              <a:rPr lang="en-US" sz="2400" dirty="0"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en-US" sz="2400" dirty="0" err="1">
                <a:latin typeface="Comic Sans MS" pitchFamily="66" charset="0"/>
                <a:ea typeface="ＭＳ Ｐゴシック" pitchFamily="34" charset="-128"/>
              </a:rPr>
              <a:t>che</a:t>
            </a:r>
            <a:r>
              <a:rPr lang="en-US" sz="2400" dirty="0">
                <a:latin typeface="Comic Sans MS" pitchFamily="66" charset="0"/>
                <a:ea typeface="ＭＳ Ｐゴシック" pitchFamily="34" charset="-128"/>
              </a:rPr>
              <a:t> non </a:t>
            </a:r>
            <a:r>
              <a:rPr lang="en-US" sz="2400" dirty="0" err="1">
                <a:latin typeface="Comic Sans MS" pitchFamily="66" charset="0"/>
                <a:ea typeface="ＭＳ Ｐゴシック" pitchFamily="34" charset="-128"/>
              </a:rPr>
              <a:t>soddisfano</a:t>
            </a:r>
            <a:r>
              <a:rPr lang="en-US" sz="2400" dirty="0"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en-US" sz="2400" dirty="0" err="1">
                <a:latin typeface="Comic Sans MS" pitchFamily="66" charset="0"/>
                <a:ea typeface="ＭＳ Ｐゴシック" pitchFamily="34" charset="-128"/>
              </a:rPr>
              <a:t>gli</a:t>
            </a:r>
            <a:r>
              <a:rPr lang="en-US" sz="2400" dirty="0">
                <a:latin typeface="Comic Sans MS" pitchFamily="66" charset="0"/>
                <a:ea typeface="ＭＳ Ｐゴシック" pitchFamily="34" charset="-128"/>
              </a:rPr>
              <a:t> standard </a:t>
            </a:r>
            <a:r>
              <a:rPr lang="en-US" sz="2400" dirty="0" err="1">
                <a:latin typeface="Comic Sans MS" pitchFamily="66" charset="0"/>
                <a:ea typeface="ＭＳ Ｐゴシック" pitchFamily="34" charset="-128"/>
              </a:rPr>
              <a:t>di</a:t>
            </a:r>
            <a:r>
              <a:rPr lang="en-US" sz="2400" dirty="0"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en-US" sz="2400" dirty="0" err="1">
                <a:latin typeface="Comic Sans MS" pitchFamily="66" charset="0"/>
                <a:ea typeface="ＭＳ Ｐゴシック" pitchFamily="34" charset="-128"/>
              </a:rPr>
              <a:t>qualità</a:t>
            </a:r>
            <a:r>
              <a:rPr lang="en-US" sz="2400" dirty="0">
                <a:latin typeface="Comic Sans MS" pitchFamily="66" charset="0"/>
                <a:ea typeface="ＭＳ Ｐゴシック" pitchFamily="34" charset="-128"/>
              </a:rPr>
              <a:t>  (a </a:t>
            </a:r>
            <a:r>
              <a:rPr lang="en-US" sz="2400" dirty="0" err="1">
                <a:latin typeface="Comic Sans MS" pitchFamily="66" charset="0"/>
                <a:ea typeface="ＭＳ Ｐゴシック" pitchFamily="34" charset="-128"/>
              </a:rPr>
              <a:t>causa</a:t>
            </a:r>
            <a:r>
              <a:rPr lang="en-US" sz="2400" dirty="0"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en-US" sz="2400" dirty="0" err="1">
                <a:latin typeface="Comic Sans MS" pitchFamily="66" charset="0"/>
                <a:ea typeface="ＭＳ Ｐゴシック" pitchFamily="34" charset="-128"/>
              </a:rPr>
              <a:t>di</a:t>
            </a:r>
            <a:r>
              <a:rPr lang="en-US" sz="2400" dirty="0">
                <a:latin typeface="Comic Sans MS" pitchFamily="66" charset="0"/>
                <a:ea typeface="ＭＳ Ｐゴシック" pitchFamily="34" charset="-128"/>
              </a:rPr>
              <a:t> un </a:t>
            </a:r>
            <a:r>
              <a:rPr lang="en-US" sz="2400" dirty="0" err="1">
                <a:latin typeface="Comic Sans MS" pitchFamily="66" charset="0"/>
                <a:ea typeface="ＭＳ Ｐゴシック" pitchFamily="34" charset="-128"/>
              </a:rPr>
              <a:t>scarsa</a:t>
            </a:r>
            <a:r>
              <a:rPr lang="en-US" sz="2400" dirty="0"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en-US" sz="2400" dirty="0" err="1">
                <a:latin typeface="Comic Sans MS" pitchFamily="66" charset="0"/>
                <a:ea typeface="ＭＳ Ｐゴシック" pitchFamily="34" charset="-128"/>
              </a:rPr>
              <a:t>applicazione</a:t>
            </a:r>
            <a:r>
              <a:rPr lang="en-US" sz="2400" dirty="0"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en-US" sz="2400" dirty="0" err="1">
                <a:latin typeface="Comic Sans MS" pitchFamily="66" charset="0"/>
                <a:ea typeface="ＭＳ Ｐゴシック" pitchFamily="34" charset="-128"/>
              </a:rPr>
              <a:t>di</a:t>
            </a:r>
            <a:r>
              <a:rPr lang="en-US" sz="2400" dirty="0">
                <a:latin typeface="Comic Sans MS" pitchFamily="66" charset="0"/>
                <a:ea typeface="ＭＳ Ｐゴシック" pitchFamily="34" charset="-128"/>
              </a:rPr>
              <a:t> standard/</a:t>
            </a:r>
            <a:r>
              <a:rPr lang="en-US" sz="2400" dirty="0" err="1">
                <a:latin typeface="Comic Sans MS" pitchFamily="66" charset="0"/>
                <a:ea typeface="ＭＳ Ｐゴシック" pitchFamily="34" charset="-128"/>
              </a:rPr>
              <a:t>controlli</a:t>
            </a:r>
            <a:r>
              <a:rPr lang="en-US" sz="2400" dirty="0"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en-US" sz="2400" dirty="0" err="1">
                <a:latin typeface="Comic Sans MS" pitchFamily="66" charset="0"/>
                <a:ea typeface="ＭＳ Ｐゴシック" pitchFamily="34" charset="-128"/>
              </a:rPr>
              <a:t>nel</a:t>
            </a:r>
            <a:r>
              <a:rPr lang="en-US" sz="2400" dirty="0"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en-US" sz="2400" dirty="0" err="1">
                <a:latin typeface="Comic Sans MS" pitchFamily="66" charset="0"/>
                <a:ea typeface="ＭＳ Ｐゴシック" pitchFamily="34" charset="-128"/>
              </a:rPr>
              <a:t>processo</a:t>
            </a:r>
            <a:r>
              <a:rPr lang="en-US" sz="2400" dirty="0"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en-US" sz="2400" dirty="0" err="1">
                <a:latin typeface="Comic Sans MS" pitchFamily="66" charset="0"/>
                <a:ea typeface="ＭＳ Ｐゴシック" pitchFamily="34" charset="-128"/>
              </a:rPr>
              <a:t>di</a:t>
            </a:r>
            <a:r>
              <a:rPr lang="en-US" sz="2400" dirty="0"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en-US" sz="2400" dirty="0" err="1">
                <a:latin typeface="Comic Sans MS" pitchFamily="66" charset="0"/>
                <a:ea typeface="ＭＳ Ｐゴシック" pitchFamily="34" charset="-128"/>
              </a:rPr>
              <a:t>produzione</a:t>
            </a:r>
            <a:r>
              <a:rPr lang="en-US" sz="2400" dirty="0">
                <a:latin typeface="Comic Sans MS" pitchFamily="66" charset="0"/>
                <a:ea typeface="ＭＳ Ｐゴシック" pitchFamily="34" charset="-128"/>
              </a:rPr>
              <a:t>). 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en-GB" sz="2400" dirty="0">
              <a:solidFill>
                <a:srgbClr val="000000"/>
              </a:solidFill>
              <a:latin typeface="Comic Sans MS" pitchFamily="66" charset="0"/>
              <a:ea typeface="ＭＳ Ｐゴシック" pitchFamily="34" charset="-128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dirty="0" err="1">
                <a:latin typeface="Comic Sans MS" pitchFamily="66" charset="0"/>
                <a:ea typeface="ＭＳ Ｐゴシック" pitchFamily="34" charset="-128"/>
              </a:rPr>
              <a:t>Farmaci</a:t>
            </a:r>
            <a:r>
              <a:rPr lang="en-US" sz="2800" dirty="0"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contraffatti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ea typeface="ＭＳ Ｐゴシック" pitchFamily="34" charset="-128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it-IT" sz="2000" dirty="0">
                <a:latin typeface="Comic Sans MS" pitchFamily="66" charset="0"/>
                <a:ea typeface="ＭＳ Ｐゴシック" pitchFamily="34" charset="-128"/>
              </a:rPr>
              <a:t>	</a:t>
            </a:r>
            <a:r>
              <a:rPr lang="it-IT" sz="2400" dirty="0">
                <a:latin typeface="Comic Sans MS" pitchFamily="66" charset="0"/>
                <a:ea typeface="ＭＳ Ｐゴシック" pitchFamily="34" charset="-128"/>
              </a:rPr>
              <a:t>Farmaci che, </a:t>
            </a:r>
            <a:r>
              <a:rPr lang="it-IT" sz="2400" i="1" dirty="0">
                <a:latin typeface="Comic Sans MS" pitchFamily="66" charset="0"/>
                <a:ea typeface="ＭＳ Ｐゴシック" pitchFamily="34" charset="-128"/>
              </a:rPr>
              <a:t>deliberatamente e dolosamente</a:t>
            </a:r>
            <a:r>
              <a:rPr lang="it-IT" sz="2400" dirty="0">
                <a:latin typeface="Comic Sans MS" pitchFamily="66" charset="0"/>
                <a:ea typeface="ＭＳ Ｐゴシック" pitchFamily="34" charset="-128"/>
              </a:rPr>
              <a:t>, riportano in etichetta informazioni false rispetto al farmaco e/o al produttore. Sono prodotti e distribuiti illegalmente.</a:t>
            </a:r>
            <a:endParaRPr lang="en-US" sz="2400" dirty="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123909" name="AutoShape 4"/>
          <p:cNvSpPr>
            <a:spLocks noChangeArrowheads="1"/>
          </p:cNvSpPr>
          <p:nvPr/>
        </p:nvSpPr>
        <p:spPr bwMode="auto">
          <a:xfrm>
            <a:off x="180975" y="44450"/>
            <a:ext cx="9144000" cy="9144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b"/>
          <a:lstStyle/>
          <a:p>
            <a:pPr>
              <a:defRPr/>
            </a:pPr>
            <a:r>
              <a:rPr lang="it-IT" sz="4000">
                <a:latin typeface="Comic Sans MS" charset="0"/>
                <a:ea typeface="ＭＳ Ｐゴシック" charset="0"/>
              </a:rPr>
              <a:t>Contraffatti vs substandard</a:t>
            </a:r>
            <a:endParaRPr lang="it-IT" sz="4000" b="1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20484" name="Line 6"/>
          <p:cNvSpPr>
            <a:spLocks noChangeShapeType="1"/>
          </p:cNvSpPr>
          <p:nvPr/>
        </p:nvSpPr>
        <p:spPr bwMode="auto">
          <a:xfrm>
            <a:off x="0" y="103028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0485" name="Picture 5" descr="logoa(1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08725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755576" y="4093848"/>
            <a:ext cx="7906072" cy="2326278"/>
          </a:xfrm>
        </p:spPr>
        <p:txBody>
          <a:bodyPr wrap="square" lIns="91440" tIns="45720" rIns="91440" bIns="45720">
            <a:spAutoFit/>
          </a:bodyPr>
          <a:lstStyle>
            <a:def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None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defPPr>
            <a:lvl1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1pPr>
            <a:lvl2pPr marL="576000" marR="0" lvl="1" indent="-272880" algn="l" rtl="0" hangingPunct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38040" algn="l"/>
                <a:tab pos="1252439" algn="l"/>
                <a:tab pos="2166840" algn="l"/>
                <a:tab pos="3081240" algn="l"/>
                <a:tab pos="3995640" algn="l"/>
                <a:tab pos="4910040" algn="l"/>
                <a:tab pos="5824440" algn="l"/>
                <a:tab pos="6738840" algn="l"/>
                <a:tab pos="7653240" algn="l"/>
                <a:tab pos="8567640" algn="l"/>
                <a:tab pos="9482040" algn="l"/>
              </a:tabLst>
              <a:defRPr lang="en-GB" sz="22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2pPr>
            <a:lvl3pPr marL="855360" marR="0" lvl="2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58680" algn="l"/>
                <a:tab pos="973080" algn="l"/>
                <a:tab pos="1887480" algn="l"/>
                <a:tab pos="2801880" algn="l"/>
                <a:tab pos="3716280" algn="l"/>
                <a:tab pos="4630680" algn="l"/>
                <a:tab pos="5545080" algn="l"/>
                <a:tab pos="6459479" algn="l"/>
                <a:tab pos="7373879" algn="l"/>
                <a:tab pos="8288280" algn="l"/>
                <a:tab pos="920268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3pPr>
            <a:lvl4pPr marL="1143000" marR="0" lvl="3" indent="-228600" algn="l" rtl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GB" sz="18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4pPr>
            <a:lvl5pPr marL="1461960" marR="0" lvl="4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5pPr>
            <a:lvl6pPr marL="1461960" marR="0" lvl="5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6pPr>
            <a:lvl7pPr marL="1461960" marR="0" lvl="6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7pPr>
            <a:lvl8pPr marL="1461960" marR="0" lvl="7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8pPr>
            <a:lvl9pPr marL="1461960" marR="0" lvl="8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hangingPunct="1">
              <a:lnSpc>
                <a:spcPct val="90000"/>
              </a:lnSpc>
              <a:spcBef>
                <a:spcPts val="323"/>
              </a:spcBef>
              <a:buNone/>
            </a:pPr>
            <a:endParaRPr lang="it-IT" sz="1300" dirty="0"/>
          </a:p>
          <a:p>
            <a:pPr lvl="0" hangingPunct="1">
              <a:lnSpc>
                <a:spcPct val="90000"/>
              </a:lnSpc>
              <a:spcBef>
                <a:spcPts val="323"/>
              </a:spcBef>
              <a:buNone/>
            </a:pPr>
            <a:endParaRPr lang="it-IT" sz="1300" dirty="0"/>
          </a:p>
          <a:p>
            <a:pPr marL="0" lvl="0" indent="0" hangingPunct="1">
              <a:lnSpc>
                <a:spcPct val="90000"/>
              </a:lnSpc>
              <a:spcBef>
                <a:spcPts val="473"/>
              </a:spcBef>
            </a:pPr>
            <a:r>
              <a:rPr lang="it-IT" sz="1900" dirty="0">
                <a:solidFill>
                  <a:srgbClr val="000000"/>
                </a:solidFill>
              </a:rPr>
              <a:t>Amid ha 5 anni e abita nel villaggio Qualunque del paese africano </a:t>
            </a:r>
            <a:r>
              <a:rPr lang="it-IT" sz="1900" dirty="0" err="1">
                <a:solidFill>
                  <a:srgbClr val="000000"/>
                </a:solidFill>
              </a:rPr>
              <a:t>Unodeitanti</a:t>
            </a:r>
            <a:r>
              <a:rPr lang="it-IT" sz="1900" dirty="0">
                <a:solidFill>
                  <a:srgbClr val="000000"/>
                </a:solidFill>
              </a:rPr>
              <a:t>.</a:t>
            </a:r>
          </a:p>
          <a:p>
            <a:pPr marL="0" lvl="0" indent="0" hangingPunct="1">
              <a:lnSpc>
                <a:spcPct val="90000"/>
              </a:lnSpc>
              <a:spcBef>
                <a:spcPts val="473"/>
              </a:spcBef>
            </a:pPr>
            <a:r>
              <a:rPr lang="it-IT" sz="1900" dirty="0">
                <a:solidFill>
                  <a:srgbClr val="000000"/>
                </a:solidFill>
              </a:rPr>
              <a:t>La sua famiglia è relativamente benestante, possiede un piccolo campo e 3 vacche. La mamma vende al mercato i prodotti che riesce a coltivare.</a:t>
            </a:r>
          </a:p>
          <a:p>
            <a:pPr marL="0" lvl="0" indent="0" hangingPunct="1">
              <a:lnSpc>
                <a:spcPct val="90000"/>
              </a:lnSpc>
              <a:spcBef>
                <a:spcPts val="473"/>
              </a:spcBef>
            </a:pPr>
            <a:r>
              <a:rPr lang="it-IT" sz="1900" dirty="0">
                <a:solidFill>
                  <a:srgbClr val="000000"/>
                </a:solidFill>
              </a:rPr>
              <a:t>Amid ha 3 fratellini</a:t>
            </a:r>
          </a:p>
          <a:p>
            <a:pPr marL="0" lvl="0" indent="0" hangingPunct="1">
              <a:lnSpc>
                <a:spcPct val="90000"/>
              </a:lnSpc>
              <a:spcBef>
                <a:spcPts val="473"/>
              </a:spcBef>
            </a:pPr>
            <a:r>
              <a:rPr lang="it-IT" sz="1900" dirty="0">
                <a:solidFill>
                  <a:srgbClr val="000000"/>
                </a:solidFill>
              </a:rPr>
              <a:t>Una mattina però Amid si sveglia con la febbre…</a:t>
            </a:r>
          </a:p>
        </p:txBody>
      </p:sp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323528" y="447427"/>
            <a:ext cx="6477000" cy="769441"/>
          </a:xfrm>
        </p:spPr>
        <p:txBody>
          <a:bodyPr wrap="square" lIns="91440" tIns="45720" rIns="91440" bIns="4572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Cosa vuol dire in pratica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934319" y="533520"/>
            <a:ext cx="190476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2"/>
          <p:cNvSpPr/>
          <p:nvPr/>
        </p:nvSpPr>
        <p:spPr>
          <a:xfrm>
            <a:off x="588960" y="2780928"/>
            <a:ext cx="7943760" cy="1312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4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Storia (sbagliata) di Amid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4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e della sua malattia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47700" y="639763"/>
            <a:ext cx="8496300" cy="6218237"/>
            <a:chOff x="113" y="300"/>
            <a:chExt cx="5534" cy="3917"/>
          </a:xfrm>
        </p:grpSpPr>
        <p:pic>
          <p:nvPicPr>
            <p:cNvPr id="4103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8" y="300"/>
              <a:ext cx="4082" cy="15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104" name="Oval 10"/>
            <p:cNvSpPr>
              <a:spLocks noChangeArrowheads="1"/>
            </p:cNvSpPr>
            <p:nvPr/>
          </p:nvSpPr>
          <p:spPr bwMode="auto">
            <a:xfrm>
              <a:off x="1525" y="981"/>
              <a:ext cx="316" cy="27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omic Sans MS" pitchFamily="66" charset="0"/>
                <a:ea typeface="ＭＳ Ｐゴシック" pitchFamily="34" charset="-128"/>
              </a:endParaRPr>
            </a:p>
          </p:txBody>
        </p:sp>
        <p:sp>
          <p:nvSpPr>
            <p:cNvPr id="4105" name="Oval 11"/>
            <p:cNvSpPr>
              <a:spLocks noChangeArrowheads="1"/>
            </p:cNvSpPr>
            <p:nvPr/>
          </p:nvSpPr>
          <p:spPr bwMode="auto">
            <a:xfrm>
              <a:off x="3430" y="1026"/>
              <a:ext cx="316" cy="27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omic Sans MS" pitchFamily="66" charset="0"/>
                <a:ea typeface="ＭＳ Ｐゴシック" pitchFamily="34" charset="-128"/>
              </a:endParaRPr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13" y="1661"/>
              <a:ext cx="5534" cy="2556"/>
              <a:chOff x="153" y="1661"/>
              <a:chExt cx="5534" cy="2556"/>
            </a:xfrm>
          </p:grpSpPr>
          <p:sp>
            <p:nvSpPr>
              <p:cNvPr id="4108" name="Rectangle 4"/>
              <p:cNvSpPr>
                <a:spLocks noChangeArrowheads="1"/>
              </p:cNvSpPr>
              <p:nvPr/>
            </p:nvSpPr>
            <p:spPr bwMode="auto">
              <a:xfrm>
                <a:off x="2109" y="3203"/>
                <a:ext cx="3560" cy="8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algn="ctr">
                  <a:lnSpc>
                    <a:spcPct val="95000"/>
                  </a:lnSpc>
                  <a:spcBef>
                    <a:spcPct val="45000"/>
                  </a:spcBef>
                  <a:buSzPct val="150000"/>
                </a:pPr>
                <a:r>
                  <a:rPr lang="fr-BE" sz="2400" b="1">
                    <a:latin typeface="Comic Sans MS" pitchFamily="66" charset="0"/>
                    <a:ea typeface="ＭＳ Ｐゴシック" pitchFamily="34" charset="-128"/>
                  </a:rPr>
                  <a:t>Cambogia/Laos/Vietnam/ Tailandia: 104 campioni di artesunato (negozi, farmacie, ONG, ospedali)</a:t>
                </a:r>
                <a:endParaRPr lang="fr-BE" sz="2400" b="1" i="1">
                  <a:latin typeface="Comic Sans MS" pitchFamily="66" charset="0"/>
                  <a:ea typeface="ＭＳ Ｐゴシック" pitchFamily="34" charset="-128"/>
                </a:endParaRPr>
              </a:p>
            </p:txBody>
          </p:sp>
          <p:pic>
            <p:nvPicPr>
              <p:cNvPr id="4109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flipV="1">
                <a:off x="340" y="1661"/>
                <a:ext cx="3446" cy="23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10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flipV="1">
                <a:off x="1338" y="1797"/>
                <a:ext cx="3493" cy="22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11" name="Rectangle 12"/>
              <p:cNvSpPr>
                <a:spLocks noChangeArrowheads="1"/>
              </p:cNvSpPr>
              <p:nvPr/>
            </p:nvSpPr>
            <p:spPr bwMode="auto">
              <a:xfrm>
                <a:off x="153" y="2856"/>
                <a:ext cx="5534" cy="1361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latin typeface="Comic Sans MS" pitchFamily="66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4107" name="Text Box 9"/>
            <p:cNvSpPr txBox="1">
              <a:spLocks noChangeArrowheads="1"/>
            </p:cNvSpPr>
            <p:nvPr/>
          </p:nvSpPr>
          <p:spPr bwMode="auto">
            <a:xfrm>
              <a:off x="118" y="1933"/>
              <a:ext cx="54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2400" b="1">
                <a:latin typeface="Comic Sans MS" pitchFamily="66" charset="0"/>
                <a:ea typeface="ＭＳ Ｐゴシック" pitchFamily="34" charset="-128"/>
              </a:endParaRPr>
            </a:p>
          </p:txBody>
        </p:sp>
      </p:grpSp>
      <p:sp>
        <p:nvSpPr>
          <p:cNvPr id="4100" name="Rectangle 14"/>
          <p:cNvSpPr>
            <a:spLocks noChangeArrowheads="1"/>
          </p:cNvSpPr>
          <p:nvPr/>
        </p:nvSpPr>
        <p:spPr bwMode="auto">
          <a:xfrm>
            <a:off x="187325" y="188913"/>
            <a:ext cx="8761413" cy="41767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4101" name="Rectangle 13"/>
          <p:cNvSpPr>
            <a:spLocks noChangeArrowheads="1"/>
          </p:cNvSpPr>
          <p:nvPr/>
        </p:nvSpPr>
        <p:spPr bwMode="auto">
          <a:xfrm>
            <a:off x="0" y="4508500"/>
            <a:ext cx="9144000" cy="2349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aphicFrame>
        <p:nvGraphicFramePr>
          <p:cNvPr id="4098" name="Object 8"/>
          <p:cNvGraphicFramePr>
            <a:graphicFrameLocks noChangeAspect="1"/>
          </p:cNvGraphicFramePr>
          <p:nvPr/>
        </p:nvGraphicFramePr>
        <p:xfrm>
          <a:off x="4391025" y="3143250"/>
          <a:ext cx="4752975" cy="3714750"/>
        </p:xfrm>
        <a:graphic>
          <a:graphicData uri="http://schemas.openxmlformats.org/presentationml/2006/ole">
            <p:oleObj spid="_x0000_s4098" name="Diapositiva" r:id="rId6" imgW="2600325" imgH="1951038" progId="PowerPoint.Slide.8">
              <p:embed/>
            </p:oleObj>
          </a:graphicData>
        </a:graphic>
      </p:graphicFrame>
      <p:sp>
        <p:nvSpPr>
          <p:cNvPr id="4102" name="Rectangle 16"/>
          <p:cNvSpPr>
            <a:spLocks noChangeArrowheads="1"/>
          </p:cNvSpPr>
          <p:nvPr/>
        </p:nvSpPr>
        <p:spPr bwMode="auto">
          <a:xfrm>
            <a:off x="0" y="2786063"/>
            <a:ext cx="4321175" cy="26638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/>
              <a:t>Nigeria : </a:t>
            </a:r>
          </a:p>
          <a:p>
            <a:pPr algn="ctr"/>
            <a:r>
              <a:rPr lang="en-US" sz="2400" b="1"/>
              <a:t>il prodotto contraffatto </a:t>
            </a:r>
          </a:p>
          <a:p>
            <a:pPr algn="ctr"/>
            <a:r>
              <a:rPr lang="en-US" sz="2400" b="1"/>
              <a:t>conteneva polvere di</a:t>
            </a:r>
          </a:p>
          <a:p>
            <a:pPr algn="ctr"/>
            <a:r>
              <a:rPr lang="en-US" sz="2400" b="1"/>
              <a:t> borotalco </a:t>
            </a:r>
          </a:p>
          <a:p>
            <a:pPr algn="ctr"/>
            <a:r>
              <a:rPr lang="en-US" sz="2400" b="1"/>
              <a:t>e nessuna traccia</a:t>
            </a:r>
          </a:p>
          <a:p>
            <a:pPr algn="ctr"/>
            <a:r>
              <a:rPr lang="en-US" sz="2400" b="1"/>
              <a:t> di ciprofloxacina </a:t>
            </a:r>
          </a:p>
          <a:p>
            <a:pPr algn="ctr"/>
            <a:r>
              <a:rPr lang="en-US" sz="2400" b="1"/>
              <a:t>(Lancet 2010)</a:t>
            </a:r>
            <a:endParaRPr lang="it-IT" sz="2400" b="1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-95250" y="1431925"/>
            <a:ext cx="8915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fr-BE" sz="2800" b="1">
                <a:latin typeface="Comic Sans MS" pitchFamily="66" charset="0"/>
                <a:ea typeface="ＭＳ Ｐゴシック" pitchFamily="34" charset="-128"/>
              </a:rPr>
              <a:t>Paesi ricchi: </a:t>
            </a:r>
            <a:r>
              <a:rPr lang="fr-BE" sz="2800">
                <a:latin typeface="Comic Sans MS" pitchFamily="66" charset="0"/>
                <a:ea typeface="ＭＳ Ｐゴシック" pitchFamily="34" charset="-128"/>
              </a:rPr>
              <a:t>riguardano farmaci </a:t>
            </a:r>
            <a:r>
              <a:rPr lang="fr-BE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life-style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fr-BE" sz="2800">
                <a:latin typeface="Comic Sans MS" pitchFamily="66" charset="0"/>
                <a:ea typeface="ＭＳ Ｐゴシック" pitchFamily="34" charset="-128"/>
              </a:rPr>
              <a:t>	- tecnologie moderne (aerosol, patch)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fr-BE" sz="2800">
                <a:latin typeface="Comic Sans MS" pitchFamily="66" charset="0"/>
                <a:ea typeface="ＭＳ Ｐゴシック" pitchFamily="34" charset="-128"/>
              </a:rPr>
              <a:t>	- canali di distribuzione alternativi (internet) 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fr-BE" sz="2800">
                <a:latin typeface="Comic Sans MS" pitchFamily="66" charset="0"/>
                <a:ea typeface="ＭＳ Ｐゴシック" pitchFamily="34" charset="-128"/>
              </a:rPr>
              <a:t>	- la domanda (a volte illecita)... muove il mercato</a:t>
            </a:r>
          </a:p>
          <a:p>
            <a:pPr marL="742950" lvl="1" indent="-285750">
              <a:spcBef>
                <a:spcPct val="20000"/>
              </a:spcBef>
              <a:defRPr/>
            </a:pPr>
            <a:endParaRPr lang="fr-BE" sz="2800">
              <a:latin typeface="Comic Sans MS" pitchFamily="66" charset="0"/>
              <a:ea typeface="ＭＳ Ｐゴシック" pitchFamily="34" charset="-128"/>
            </a:endParaRPr>
          </a:p>
          <a:p>
            <a:pPr marL="742950" lvl="1" indent="-285750">
              <a:spcBef>
                <a:spcPct val="50000"/>
              </a:spcBef>
              <a:buFontTx/>
              <a:buChar char="•"/>
              <a:defRPr/>
            </a:pPr>
            <a:r>
              <a:rPr lang="fr-BE" sz="2800" b="1">
                <a:latin typeface="Comic Sans MS" pitchFamily="66" charset="0"/>
                <a:ea typeface="ＭＳ Ｐゴシック" pitchFamily="34" charset="-128"/>
              </a:rPr>
              <a:t>Paesi poveri: </a:t>
            </a:r>
            <a:r>
              <a:rPr lang="fr-BE" sz="2800">
                <a:latin typeface="Comic Sans MS" pitchFamily="66" charset="0"/>
                <a:ea typeface="ＭＳ Ｐゴシック" pitchFamily="34" charset="-128"/>
              </a:rPr>
              <a:t>riguardano farmaci </a:t>
            </a:r>
            <a:r>
              <a:rPr lang="fr-BE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 pitchFamily="34" charset="-128"/>
              </a:rPr>
              <a:t>essenziali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fr-BE" sz="2800">
                <a:latin typeface="Comic Sans MS" pitchFamily="66" charset="0"/>
                <a:ea typeface="ＭＳ Ｐゴシック" pitchFamily="34" charset="-128"/>
              </a:rPr>
              <a:t>	- compresse/sciroppi/perfusioni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fr-BE" sz="2800">
                <a:latin typeface="Comic Sans MS" pitchFamily="66" charset="0"/>
                <a:ea typeface="ＭＳ Ｐゴシック" pitchFamily="34" charset="-128"/>
              </a:rPr>
              <a:t>	- dei generici possono essere contraffatti</a:t>
            </a:r>
          </a:p>
          <a:p>
            <a:pPr marL="742950" lvl="1" indent="-285750">
              <a:spcBef>
                <a:spcPct val="20000"/>
              </a:spcBef>
              <a:defRPr/>
            </a:pPr>
            <a:r>
              <a:rPr lang="fr-BE" sz="2800">
                <a:latin typeface="Comic Sans MS" pitchFamily="66" charset="0"/>
                <a:ea typeface="ＭＳ Ｐゴシック" pitchFamily="34" charset="-128"/>
              </a:rPr>
              <a:t>	- la necessità crea spazio per il mercato-nero</a:t>
            </a:r>
          </a:p>
        </p:txBody>
      </p:sp>
      <p:sp>
        <p:nvSpPr>
          <p:cNvPr id="128005" name="AutoShape 4"/>
          <p:cNvSpPr>
            <a:spLocks noChangeArrowheads="1"/>
          </p:cNvSpPr>
          <p:nvPr/>
        </p:nvSpPr>
        <p:spPr bwMode="auto">
          <a:xfrm>
            <a:off x="180975" y="44450"/>
            <a:ext cx="9144000" cy="9144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b"/>
          <a:lstStyle/>
          <a:p>
            <a:pPr>
              <a:defRPr/>
            </a:pPr>
            <a:r>
              <a:rPr lang="it-IT" sz="4000">
                <a:latin typeface="Comic Sans MS" charset="0"/>
                <a:ea typeface="ＭＳ Ｐゴシック" charset="0"/>
              </a:rPr>
              <a:t>Contraffatti  vs  substandard</a:t>
            </a:r>
            <a:endParaRPr lang="it-IT" sz="4000" b="1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</a:endParaRPr>
          </a:p>
        </p:txBody>
      </p:sp>
      <p:sp>
        <p:nvSpPr>
          <p:cNvPr id="21508" name="Line 6"/>
          <p:cNvSpPr>
            <a:spLocks noChangeShapeType="1"/>
          </p:cNvSpPr>
          <p:nvPr/>
        </p:nvSpPr>
        <p:spPr bwMode="auto">
          <a:xfrm>
            <a:off x="0" y="103028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1509" name="Picture 5" descr="logoa(1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89675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2DB4E7B-D3BE-47B5-BD2D-1116BBF11111}" type="slidenum">
              <a:rPr lang="en-GB" sz="1200">
                <a:latin typeface="Verdana" pitchFamily="34" charset="0"/>
                <a:ea typeface="ＭＳ Ｐゴシック" pitchFamily="34" charset="-128"/>
              </a:rPr>
              <a:pPr algn="r"/>
              <a:t>32</a:t>
            </a:fld>
            <a:endParaRPr lang="en-GB" sz="1200">
              <a:latin typeface="Verdana" pitchFamily="34" charset="0"/>
              <a:ea typeface="ＭＳ Ｐゴシック" pitchFamily="34" charset="-128"/>
            </a:endParaRPr>
          </a:p>
        </p:txBody>
      </p:sp>
      <p:pic>
        <p:nvPicPr>
          <p:cNvPr id="22531" name="Picture 2"/>
          <p:cNvPicPr>
            <a:picLocks noGrp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2532" name="Picture 3" descr="Sin título-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2800" y="428625"/>
            <a:ext cx="19812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13075"/>
            <a:ext cx="9144000" cy="384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e 7"/>
          <p:cNvSpPr/>
          <p:nvPr/>
        </p:nvSpPr>
        <p:spPr>
          <a:xfrm>
            <a:off x="8001000" y="3000375"/>
            <a:ext cx="500063" cy="3571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5929313" y="285750"/>
            <a:ext cx="500062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Negli ultimi anni sono state intraprese molte iniziative contro la contraffazione dei farmaci ma ben poche su quelli “</a:t>
            </a:r>
            <a:r>
              <a:rPr lang="it-IT" sz="2400" dirty="0" err="1" smtClean="0"/>
              <a:t>substandard</a:t>
            </a:r>
            <a:r>
              <a:rPr lang="it-IT" sz="2400" dirty="0" smtClean="0"/>
              <a:t>”, nonostante i </a:t>
            </a:r>
            <a:r>
              <a:rPr lang="it-IT" sz="2400" dirty="0" err="1" smtClean="0"/>
              <a:t>substandard</a:t>
            </a:r>
            <a:r>
              <a:rPr lang="it-IT" sz="2400" dirty="0" smtClean="0"/>
              <a:t> siano un problema più diffuso, ad alta prevalenza in contesti a risorse </a:t>
            </a:r>
            <a:r>
              <a:rPr lang="it-IT" sz="2400" dirty="0" err="1" smtClean="0"/>
              <a:t>limitate…</a:t>
            </a:r>
            <a:endParaRPr lang="it-IT" sz="2400" dirty="0"/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581275"/>
            <a:ext cx="7058025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857224" y="1785926"/>
            <a:ext cx="7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</a:rPr>
              <a:t>It</a:t>
            </a:r>
            <a:r>
              <a:rPr lang="it-IT" sz="2400" b="1" dirty="0" smtClean="0">
                <a:solidFill>
                  <a:srgbClr val="FF0000"/>
                </a:solidFill>
              </a:rPr>
              <a:t>’s </a:t>
            </a:r>
            <a:r>
              <a:rPr lang="it-IT" sz="2400" b="1" dirty="0" err="1" smtClean="0">
                <a:solidFill>
                  <a:srgbClr val="FF0000"/>
                </a:solidFill>
              </a:rPr>
              <a:t>time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to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adress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substandards</a:t>
            </a:r>
            <a:r>
              <a:rPr lang="it-IT" sz="2400" b="1" dirty="0" smtClean="0">
                <a:solidFill>
                  <a:srgbClr val="FF0000"/>
                </a:solidFill>
              </a:rPr>
              <a:t> non </a:t>
            </a:r>
            <a:r>
              <a:rPr lang="it-IT" sz="2400" b="1" dirty="0" err="1" smtClean="0">
                <a:solidFill>
                  <a:srgbClr val="FF0000"/>
                </a:solidFill>
              </a:rPr>
              <a:t>only</a:t>
            </a:r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</a:rPr>
              <a:t>counterfaits</a:t>
            </a:r>
            <a:r>
              <a:rPr lang="it-IT" sz="2400" b="1" dirty="0" smtClean="0">
                <a:solidFill>
                  <a:srgbClr val="FF0000"/>
                </a:solidFill>
              </a:rPr>
              <a:t> !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6"/>
          <p:cNvGraphicFramePr>
            <a:graphicFrameLocks noChangeAspect="1"/>
          </p:cNvGraphicFramePr>
          <p:nvPr/>
        </p:nvGraphicFramePr>
        <p:xfrm>
          <a:off x="250825" y="3284538"/>
          <a:ext cx="5834063" cy="2089150"/>
        </p:xfrm>
        <a:graphic>
          <a:graphicData uri="http://schemas.openxmlformats.org/presentationml/2006/ole">
            <p:oleObj spid="_x0000_s5122" name="Grafico" r:id="rId3" imgW="5210251" imgH="2066849" progId="Excel.Sheet.8">
              <p:embed/>
            </p:oleObj>
          </a:graphicData>
        </a:graphic>
      </p:graphicFrame>
      <p:sp>
        <p:nvSpPr>
          <p:cNvPr id="5123" name="Oval 4"/>
          <p:cNvSpPr>
            <a:spLocks noChangeArrowheads="1"/>
          </p:cNvSpPr>
          <p:nvPr/>
        </p:nvSpPr>
        <p:spPr bwMode="auto">
          <a:xfrm>
            <a:off x="6372225" y="1268413"/>
            <a:ext cx="2520950" cy="24479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5124" name="Oval 5"/>
          <p:cNvSpPr>
            <a:spLocks noChangeArrowheads="1"/>
          </p:cNvSpPr>
          <p:nvPr/>
        </p:nvSpPr>
        <p:spPr bwMode="auto">
          <a:xfrm>
            <a:off x="6372225" y="2041525"/>
            <a:ext cx="787400" cy="8429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7451725" y="2205038"/>
            <a:ext cx="11128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sz="2800" b="1">
                <a:solidFill>
                  <a:schemeClr val="bg1"/>
                </a:solidFill>
                <a:latin typeface="Comic Sans MS" pitchFamily="66" charset="0"/>
                <a:ea typeface="ＭＳ Ｐゴシック" pitchFamily="34" charset="-128"/>
              </a:rPr>
              <a:t>EML</a:t>
            </a:r>
            <a:endParaRPr lang="en-GB" sz="2800" b="1">
              <a:solidFill>
                <a:schemeClr val="bg1"/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5126" name="Rettangolo 1"/>
          <p:cNvSpPr>
            <a:spLocks noChangeArrowheads="1"/>
          </p:cNvSpPr>
          <p:nvPr/>
        </p:nvSpPr>
        <p:spPr bwMode="auto">
          <a:xfrm>
            <a:off x="5435600" y="2060575"/>
            <a:ext cx="9969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000">
                <a:latin typeface="Wingdings" pitchFamily="2" charset="2"/>
                <a:ea typeface="ＭＳ Ｐゴシック" pitchFamily="34" charset="-128"/>
              </a:rPr>
              <a:t></a:t>
            </a:r>
            <a:endParaRPr lang="it-IT" sz="600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5127" name="CasellaDiTesto 2"/>
          <p:cNvSpPr txBox="1">
            <a:spLocks noChangeArrowheads="1"/>
          </p:cNvSpPr>
          <p:nvPr/>
        </p:nvSpPr>
        <p:spPr bwMode="auto">
          <a:xfrm>
            <a:off x="250825" y="1773238"/>
            <a:ext cx="5689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it-IT" sz="2400">
                <a:latin typeface="Comic Sans MS" pitchFamily="66" charset="0"/>
                <a:ea typeface="ＭＳ Ｐゴシック" pitchFamily="34" charset="-128"/>
              </a:rPr>
              <a:t>Solo a una minima parte dei farmaci essenziali corrispondono prodotti farmaceutici di qualità garantita dall</a:t>
            </a:r>
            <a:r>
              <a:rPr lang="it-IT" altLang="it-IT" sz="2400">
                <a:latin typeface="Comic Sans MS" pitchFamily="66" charset="0"/>
                <a:ea typeface="ＭＳ Ｐゴシック" pitchFamily="34" charset="-128"/>
              </a:rPr>
              <a:t>’</a:t>
            </a:r>
            <a:r>
              <a:rPr lang="it-IT" sz="2400">
                <a:latin typeface="Comic Sans MS" pitchFamily="66" charset="0"/>
                <a:ea typeface="ＭＳ Ｐゴシック" pitchFamily="34" charset="-128"/>
              </a:rPr>
              <a:t>OMS</a:t>
            </a:r>
          </a:p>
        </p:txBody>
      </p:sp>
      <p:sp>
        <p:nvSpPr>
          <p:cNvPr id="120839" name="AutoShape 4"/>
          <p:cNvSpPr>
            <a:spLocks noChangeArrowheads="1"/>
          </p:cNvSpPr>
          <p:nvPr/>
        </p:nvSpPr>
        <p:spPr bwMode="auto">
          <a:xfrm>
            <a:off x="0" y="-242888"/>
            <a:ext cx="9144000" cy="914401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b"/>
          <a:lstStyle/>
          <a:p>
            <a:pPr>
              <a:defRPr/>
            </a:pPr>
            <a:r>
              <a:rPr lang="it-IT" sz="3200">
                <a:latin typeface="Comic Sans MS" pitchFamily="66" charset="0"/>
                <a:ea typeface="ＭＳ Ｐゴシック" pitchFamily="34" charset="-128"/>
              </a:rPr>
              <a:t>Il programma di prequalificazione OMS</a:t>
            </a:r>
            <a:endParaRPr lang="it-IT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ea typeface="ＭＳ Ｐゴシック" pitchFamily="34" charset="-128"/>
            </a:endParaRPr>
          </a:p>
        </p:txBody>
      </p:sp>
      <p:pic>
        <p:nvPicPr>
          <p:cNvPr id="5129" name="Picture 9" descr="eml_ed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91513" y="11113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 Box 11"/>
          <p:cNvSpPr txBox="1">
            <a:spLocks noChangeArrowheads="1"/>
          </p:cNvSpPr>
          <p:nvPr/>
        </p:nvSpPr>
        <p:spPr bwMode="auto">
          <a:xfrm>
            <a:off x="0" y="620713"/>
            <a:ext cx="8280400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u="sng">
                <a:latin typeface="Comic Sans MS" pitchFamily="66" charset="0"/>
              </a:rPr>
              <a:t>2002:</a:t>
            </a:r>
            <a:r>
              <a:rPr lang="en-US">
                <a:latin typeface="Comic Sans MS" pitchFamily="66" charset="0"/>
              </a:rPr>
              <a:t> un progetto di verifica della qualità per una parte dei prodotti farmaceutici "essenziali“</a:t>
            </a:r>
            <a:r>
              <a:rPr lang="fr-BE">
                <a:solidFill>
                  <a:schemeClr val="hlink"/>
                </a:solidFill>
                <a:latin typeface="Comic Sans MS" pitchFamily="66" charset="0"/>
              </a:rPr>
              <a:t>(ARVs, anti-malarici, anti-tubercolotici, SIDA,  antibiotici salute riproduttiva-IST, vaccini, influenza aviaria)</a:t>
            </a:r>
            <a:r>
              <a:rPr lang="fr-BE">
                <a:latin typeface="Comic Sans MS" pitchFamily="66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fr-FR">
              <a:latin typeface="Comic Sans MS" pitchFamily="66" charset="0"/>
            </a:endParaRPr>
          </a:p>
        </p:txBody>
      </p:sp>
      <p:sp>
        <p:nvSpPr>
          <p:cNvPr id="5131" name="Text Box 12"/>
          <p:cNvSpPr txBox="1">
            <a:spLocks noChangeArrowheads="1"/>
          </p:cNvSpPr>
          <p:nvPr/>
        </p:nvSpPr>
        <p:spPr bwMode="auto">
          <a:xfrm>
            <a:off x="179388" y="5373688"/>
            <a:ext cx="8569325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fr-BE" sz="2400">
                <a:latin typeface="Comic Sans MS" pitchFamily="66" charset="0"/>
              </a:rPr>
              <a:t>Candidatura volontaria dei fabbricanti.</a:t>
            </a:r>
          </a:p>
          <a:p>
            <a:pPr>
              <a:buFontTx/>
              <a:buChar char="•"/>
            </a:pPr>
            <a:endParaRPr lang="fr-BE" sz="2400"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fr-BE" sz="2400">
                <a:latin typeface="Comic Sans MS" pitchFamily="66" charset="0"/>
              </a:rPr>
              <a:t> La lista dei prodotti prequalificati é pubblicata sul web e accessibile a tutti </a:t>
            </a:r>
            <a:r>
              <a:rPr lang="en-US" sz="2400">
                <a:latin typeface="Comic Sans MS" pitchFamily="66" charset="0"/>
                <a:hlinkClick r:id="rId5"/>
              </a:rPr>
              <a:t>http://mednet3.who.int/prequal/</a:t>
            </a:r>
            <a:endParaRPr lang="en-US" sz="2400">
              <a:latin typeface="Comic Sans MS" pitchFamily="66" charset="0"/>
            </a:endParaRPr>
          </a:p>
          <a:p>
            <a:pPr>
              <a:buFontTx/>
              <a:buChar char="•"/>
            </a:pPr>
            <a:endParaRPr lang="fr-BE" sz="2400">
              <a:latin typeface="Comic Sans MS" pitchFamily="66" charset="0"/>
            </a:endParaRPr>
          </a:p>
          <a:p>
            <a:endParaRPr lang="fr-FR" b="1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AutoShape 4"/>
          <p:cNvSpPr>
            <a:spLocks noChangeArrowheads="1"/>
          </p:cNvSpPr>
          <p:nvPr/>
        </p:nvSpPr>
        <p:spPr bwMode="auto">
          <a:xfrm>
            <a:off x="-36513" y="44450"/>
            <a:ext cx="9144001" cy="9144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b"/>
          <a:lstStyle/>
          <a:p>
            <a:pPr algn="ctr">
              <a:defRPr/>
            </a:pPr>
            <a:r>
              <a:rPr lang="it-IT" sz="3600">
                <a:latin typeface="Verdana" charset="0"/>
                <a:ea typeface="ＭＳ Ｐゴシック" charset="0"/>
              </a:rPr>
              <a:t>Ma ....</a:t>
            </a:r>
            <a:endParaRPr lang="it-IT" sz="3600" b="1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</a:endParaRPr>
          </a:p>
        </p:txBody>
      </p:sp>
      <p:sp>
        <p:nvSpPr>
          <p:cNvPr id="23555" name="Line 5"/>
          <p:cNvSpPr>
            <a:spLocks noChangeShapeType="1"/>
          </p:cNvSpPr>
          <p:nvPr/>
        </p:nvSpPr>
        <p:spPr bwMode="auto">
          <a:xfrm>
            <a:off x="0" y="103028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3556" name="Picture 5" descr="logoa(1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" y="6237288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11113" y="1268413"/>
            <a:ext cx="89154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fr-BE" sz="2800">
                <a:latin typeface="Comic Sans MS" pitchFamily="66" charset="0"/>
              </a:rPr>
              <a:t>La prequalificazione non riguarda (ancora?) tutti i farmaci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fr-BE" sz="2800">
              <a:latin typeface="Comic Sans MS" pitchFamily="66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fr-BE" sz="2800">
                <a:latin typeface="Comic Sans MS" pitchFamily="66" charset="0"/>
              </a:rPr>
              <a:t>La legislazione farmaceutica dei singoli paesi non sempre riconosce il lavoro dell'OMS come valure-aggiunto alla registrazione del farmaco (fast-track registration)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fr-BE" sz="2800">
              <a:latin typeface="Comic Sans MS" pitchFamily="66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fr-BE" sz="2800">
                <a:latin typeface="Comic Sans MS" pitchFamily="66" charset="0"/>
              </a:rPr>
              <a:t>.... molte ONG non si sono ancora dotate di un sistema di selezioni dei farmaci donati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845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4000" smtClean="0"/>
              <a:t>Alcune informazioni di base per riordinare le idee…</a:t>
            </a:r>
          </a:p>
        </p:txBody>
      </p:sp>
      <p:pic>
        <p:nvPicPr>
          <p:cNvPr id="2457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63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5000" b="1" dirty="0" err="1">
                <a:solidFill>
                  <a:srgbClr val="FFFF00"/>
                </a:solidFill>
              </a:rPr>
              <a:t>Alcune</a:t>
            </a:r>
            <a:r>
              <a:rPr lang="fr-FR" sz="5000" b="1" dirty="0">
                <a:solidFill>
                  <a:srgbClr val="FFFF00"/>
                </a:solidFill>
              </a:rPr>
              <a:t> </a:t>
            </a:r>
            <a:r>
              <a:rPr lang="fr-FR" sz="5000" b="1" dirty="0" err="1">
                <a:solidFill>
                  <a:srgbClr val="FFFF00"/>
                </a:solidFill>
              </a:rPr>
              <a:t>informazioni</a:t>
            </a:r>
            <a:r>
              <a:rPr lang="fr-FR" sz="5000" b="1" dirty="0">
                <a:solidFill>
                  <a:srgbClr val="FFFF00"/>
                </a:solidFill>
              </a:rPr>
              <a:t> </a:t>
            </a:r>
            <a:r>
              <a:rPr lang="fr-FR" sz="5000" b="1" dirty="0" err="1">
                <a:solidFill>
                  <a:srgbClr val="FFFF00"/>
                </a:solidFill>
              </a:rPr>
              <a:t>generali</a:t>
            </a:r>
            <a:r>
              <a:rPr lang="fr-FR" sz="5000" b="1" dirty="0">
                <a:solidFill>
                  <a:srgbClr val="FFFF00"/>
                </a:solidFill>
              </a:rPr>
              <a:t> per </a:t>
            </a:r>
            <a:r>
              <a:rPr lang="fr-FR" sz="5000" b="1" dirty="0" err="1">
                <a:solidFill>
                  <a:srgbClr val="FFFF00"/>
                </a:solidFill>
              </a:rPr>
              <a:t>fare</a:t>
            </a:r>
            <a:r>
              <a:rPr lang="fr-FR" sz="5000" b="1" dirty="0">
                <a:solidFill>
                  <a:srgbClr val="FFFF00"/>
                </a:solidFill>
              </a:rPr>
              <a:t> un po’ di </a:t>
            </a:r>
            <a:r>
              <a:rPr lang="fr-FR" sz="5000" b="1" dirty="0" err="1">
                <a:solidFill>
                  <a:srgbClr val="FFFF00"/>
                </a:solidFill>
              </a:rPr>
              <a:t>ordine</a:t>
            </a:r>
            <a:r>
              <a:rPr lang="fr-FR" sz="5000" b="1" dirty="0">
                <a:solidFill>
                  <a:srgbClr val="FFFF00"/>
                </a:solidFill>
              </a:rPr>
              <a:t>…</a:t>
            </a:r>
          </a:p>
          <a:p>
            <a:pPr>
              <a:spcBef>
                <a:spcPct val="50000"/>
              </a:spcBef>
              <a:defRPr/>
            </a:pPr>
            <a:endParaRPr lang="fr-FR" sz="12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fr-B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* I farmaci essenziali</a:t>
            </a:r>
          </a:p>
          <a:p>
            <a:pPr>
              <a:defRPr/>
            </a:pPr>
            <a:r>
              <a:rPr lang="fr-B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* La qualità del farmaco</a:t>
            </a:r>
          </a:p>
          <a:p>
            <a:pPr>
              <a:defRPr/>
            </a:pPr>
            <a:r>
              <a:rPr lang="fr-B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BE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 Il mercato farmaceutico e      	le autorità regolatorie</a:t>
            </a:r>
          </a:p>
          <a:p>
            <a:pPr>
              <a:defRPr/>
            </a:pPr>
            <a:r>
              <a:rPr lang="fr-B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  I flussi di distribuzione </a:t>
            </a:r>
          </a:p>
          <a:p>
            <a:pPr>
              <a:spcBef>
                <a:spcPct val="50000"/>
              </a:spcBef>
              <a:defRPr/>
            </a:pPr>
            <a:endParaRPr lang="fr-FR" sz="6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world_countrie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1854200"/>
            <a:ext cx="763270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95288" y="1022350"/>
            <a:ext cx="60483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sz="2400"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La produzione di farmaci generici:</a:t>
            </a:r>
            <a:r>
              <a:rPr lang="fr-BE" sz="2400" b="1"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    dopo il 2005</a:t>
            </a:r>
          </a:p>
        </p:txBody>
      </p:sp>
      <p:sp>
        <p:nvSpPr>
          <p:cNvPr id="25604" name="AutoShape 4"/>
          <p:cNvSpPr>
            <a:spLocks noChangeArrowheads="1"/>
          </p:cNvSpPr>
          <p:nvPr/>
        </p:nvSpPr>
        <p:spPr bwMode="auto">
          <a:xfrm>
            <a:off x="5675313" y="3151188"/>
            <a:ext cx="1331912" cy="10588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BE" sz="1400"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China</a:t>
            </a:r>
            <a:endParaRPr lang="en-GB" sz="1400">
              <a:latin typeface="Comic Sans MS" pitchFamily="66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>
            <a:off x="5172075" y="3870325"/>
            <a:ext cx="1331913" cy="10588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close/>
              </a:path>
            </a:pathLst>
          </a:cu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BE" sz="1400"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India</a:t>
            </a:r>
            <a:endParaRPr lang="en-GB" sz="1400">
              <a:latin typeface="Comic Sans MS" pitchFamily="66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H="1">
            <a:off x="4229100" y="3654425"/>
            <a:ext cx="1914525" cy="604838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 flipV="1">
            <a:off x="5311775" y="3222625"/>
            <a:ext cx="830263" cy="45402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V="1">
            <a:off x="6130925" y="2790825"/>
            <a:ext cx="84138" cy="906463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H="1">
            <a:off x="3067050" y="3654425"/>
            <a:ext cx="3074988" cy="143827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5638800" y="43037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 flipV="1">
            <a:off x="5926138" y="3078163"/>
            <a:ext cx="1587" cy="1211262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H="1">
            <a:off x="3144838" y="4375150"/>
            <a:ext cx="2493962" cy="1524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>
            <a:off x="6092825" y="4375150"/>
            <a:ext cx="914400" cy="604838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 flipH="1" flipV="1">
            <a:off x="4451350" y="3438525"/>
            <a:ext cx="1331913" cy="83185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5615" name="Line 15"/>
          <p:cNvSpPr>
            <a:spLocks noChangeShapeType="1"/>
          </p:cNvSpPr>
          <p:nvPr/>
        </p:nvSpPr>
        <p:spPr bwMode="auto">
          <a:xfrm flipH="1" flipV="1">
            <a:off x="2228850" y="3654425"/>
            <a:ext cx="3409950" cy="681038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 flipH="1" flipV="1">
            <a:off x="1979613" y="3006725"/>
            <a:ext cx="3659187" cy="1363663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5617" name="AutoShape 17"/>
          <p:cNvSpPr>
            <a:spLocks noChangeArrowheads="1"/>
          </p:cNvSpPr>
          <p:nvPr/>
        </p:nvSpPr>
        <p:spPr bwMode="auto">
          <a:xfrm>
            <a:off x="5603875" y="4662488"/>
            <a:ext cx="1331913" cy="10588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close/>
              </a:path>
            </a:pathLst>
          </a:custGeom>
          <a:solidFill>
            <a:srgbClr val="FF7C8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BE" sz="1400"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India</a:t>
            </a:r>
            <a:endParaRPr lang="en-GB" sz="1400">
              <a:latin typeface="Comic Sans MS" pitchFamily="66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5618" name="AutoShape 18"/>
          <p:cNvSpPr>
            <a:spLocks noChangeArrowheads="1"/>
          </p:cNvSpPr>
          <p:nvPr/>
        </p:nvSpPr>
        <p:spPr bwMode="auto">
          <a:xfrm>
            <a:off x="6443663" y="3429000"/>
            <a:ext cx="1331912" cy="10588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close/>
              </a:path>
            </a:pathLst>
          </a:custGeom>
          <a:solidFill>
            <a:srgbClr val="66FF66"/>
          </a:solidFill>
          <a:ln w="9525">
            <a:solidFill>
              <a:srgbClr val="66FF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BE" sz="1400"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China</a:t>
            </a:r>
            <a:endParaRPr lang="en-GB" sz="1400">
              <a:latin typeface="Comic Sans MS" pitchFamily="66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6948488" y="1304925"/>
            <a:ext cx="20875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  <a:t>Materie prime</a:t>
            </a: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6948488" y="1808163"/>
            <a:ext cx="20875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>
                <a:solidFill>
                  <a:srgbClr val="00FF00"/>
                </a:solidFill>
                <a:latin typeface="Comic Sans MS" pitchFamily="66" charset="0"/>
                <a:ea typeface="ＭＳ Ｐゴシック" pitchFamily="34" charset="-128"/>
              </a:rPr>
              <a:t>Prodotti finiti</a:t>
            </a:r>
          </a:p>
        </p:txBody>
      </p:sp>
      <p:sp>
        <p:nvSpPr>
          <p:cNvPr id="25621" name="Line 21"/>
          <p:cNvSpPr>
            <a:spLocks noChangeShapeType="1"/>
          </p:cNvSpPr>
          <p:nvPr/>
        </p:nvSpPr>
        <p:spPr bwMode="auto">
          <a:xfrm>
            <a:off x="0" y="103028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107950" y="188913"/>
            <a:ext cx="8893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chemeClr val="tx2"/>
                </a:solidFill>
                <a:latin typeface="Comic Sans MS" pitchFamily="66" charset="0"/>
                <a:ea typeface="ＭＳ Ｐゴシック" pitchFamily="34" charset="-128"/>
              </a:rPr>
              <a:t>Il mercato globalizzato    </a:t>
            </a:r>
            <a:endParaRPr lang="en-US" sz="4000">
              <a:solidFill>
                <a:schemeClr val="tx2"/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  <p:pic>
        <p:nvPicPr>
          <p:cNvPr id="25623" name="Picture 5" descr="logoa(1)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13" y="6308725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en-GB" sz="120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84313"/>
            <a:ext cx="9144000" cy="4191000"/>
          </a:xfrm>
        </p:spPr>
        <p:txBody>
          <a:bodyPr/>
          <a:lstStyle/>
          <a:p>
            <a:pPr marL="469900" indent="-469900" eaLnBrk="1" hangingPunct="1">
              <a:buFontTx/>
              <a:buNone/>
            </a:pPr>
            <a:endParaRPr lang="it-IT" sz="2600" smtClean="0"/>
          </a:p>
          <a:p>
            <a:pPr marL="908050" lvl="1" indent="-436563" eaLnBrk="1" hangingPunct="1"/>
            <a:r>
              <a:rPr lang="it-IT" sz="2600" smtClean="0"/>
              <a:t>Nuovi mercati, concorrenza e deregolamentazione;</a:t>
            </a:r>
          </a:p>
          <a:p>
            <a:pPr marL="908050" lvl="1" indent="-436563" eaLnBrk="1" hangingPunct="1"/>
            <a:r>
              <a:rPr lang="it-IT" sz="2600" smtClean="0"/>
              <a:t>La </a:t>
            </a:r>
            <a:r>
              <a:rPr lang="it-IT" sz="2600" b="1" smtClean="0"/>
              <a:t>maggior parte</a:t>
            </a:r>
            <a:r>
              <a:rPr lang="it-IT" sz="2600" smtClean="0"/>
              <a:t> dei principi attivi e farmaci essenziali é prodotta e distribuita ovunque;</a:t>
            </a:r>
          </a:p>
          <a:p>
            <a:pPr marL="908050" lvl="1" indent="-436563" eaLnBrk="1" hangingPunct="1"/>
            <a:r>
              <a:rPr lang="it-IT" sz="2600" smtClean="0"/>
              <a:t>Numerosi passaggi intermedi nella catena di distribuzione; </a:t>
            </a:r>
          </a:p>
          <a:p>
            <a:pPr marL="908050" lvl="1" indent="-436563" eaLnBrk="1" hangingPunct="1"/>
            <a:r>
              <a:rPr lang="it-IT" sz="2600" smtClean="0"/>
              <a:t>L</a:t>
            </a:r>
            <a:r>
              <a:rPr lang="it-IT" altLang="it-IT" sz="2600" smtClean="0"/>
              <a:t>’</a:t>
            </a:r>
            <a:r>
              <a:rPr lang="it-IT" sz="2600" smtClean="0"/>
              <a:t>acquirente finale è spesso impossibilitato a verificare la qualità e l</a:t>
            </a:r>
            <a:r>
              <a:rPr lang="it-IT" altLang="it-IT" sz="2600" smtClean="0"/>
              <a:t>’</a:t>
            </a:r>
            <a:r>
              <a:rPr lang="it-IT" altLang="ja-JP" sz="2600" i="1" smtClean="0">
                <a:ea typeface="ＭＳ Ｐゴシック" pitchFamily="34" charset="-128"/>
              </a:rPr>
              <a:t>origine</a:t>
            </a:r>
            <a:r>
              <a:rPr lang="it-IT" altLang="ja-JP" sz="2600" smtClean="0">
                <a:ea typeface="ＭＳ Ｐゴシック" pitchFamily="34" charset="-128"/>
              </a:rPr>
              <a:t> dei farmaci. </a:t>
            </a:r>
            <a:endParaRPr lang="en-GB" sz="2600" smtClean="0"/>
          </a:p>
        </p:txBody>
      </p:sp>
      <p:pic>
        <p:nvPicPr>
          <p:cNvPr id="26628" name="Picture 4" descr="logoa(1)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" y="6289675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Line 6"/>
          <p:cNvSpPr>
            <a:spLocks noChangeShapeType="1"/>
          </p:cNvSpPr>
          <p:nvPr/>
        </p:nvSpPr>
        <p:spPr bwMode="auto">
          <a:xfrm>
            <a:off x="0" y="103028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107950" y="188913"/>
            <a:ext cx="8893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chemeClr val="tx2"/>
                </a:solidFill>
                <a:latin typeface="Comic Sans MS" pitchFamily="66" charset="0"/>
                <a:ea typeface="ＭＳ Ｐゴシック" pitchFamily="34" charset="-128"/>
              </a:rPr>
              <a:t>Un mercato farmaceutico complesso  </a:t>
            </a:r>
            <a:endParaRPr lang="en-US" sz="4000">
              <a:solidFill>
                <a:schemeClr val="tx2"/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en-GB" sz="120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1905000" y="6324600"/>
            <a:ext cx="520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i="1">
                <a:latin typeface="Comic Sans MS" pitchFamily="66" charset="0"/>
                <a:ea typeface="ＭＳ Ｐゴシック" pitchFamily="34" charset="-128"/>
              </a:rPr>
              <a:t>WHO Drug Information Vol 22, No. 3, 2008</a:t>
            </a:r>
            <a:endParaRPr lang="en-GB" b="1" i="1">
              <a:latin typeface="Comic Sans MS" pitchFamily="66" charset="0"/>
              <a:ea typeface="ＭＳ Ｐゴシック" pitchFamily="34" charset="-128"/>
            </a:endParaRPr>
          </a:p>
        </p:txBody>
      </p:sp>
      <p:pic>
        <p:nvPicPr>
          <p:cNvPr id="27652" name="Picture 5" descr="logoa(1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34125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3"/>
          <p:cNvSpPr>
            <a:spLocks noChangeArrowheads="1"/>
          </p:cNvSpPr>
          <p:nvPr/>
        </p:nvSpPr>
        <p:spPr bwMode="auto">
          <a:xfrm>
            <a:off x="282575" y="1474788"/>
            <a:ext cx="8610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19050">
              <a:lnSpc>
                <a:spcPct val="90000"/>
              </a:lnSpc>
              <a:spcBef>
                <a:spcPct val="20000"/>
              </a:spcBef>
            </a:pPr>
            <a:r>
              <a:rPr lang="it-IT" sz="2800">
                <a:latin typeface="Comic Sans MS" pitchFamily="66" charset="0"/>
                <a:ea typeface="ＭＳ Ｐゴシック" pitchFamily="34" charset="-128"/>
              </a:rPr>
              <a:t>	Verificare che i farmaci </a:t>
            </a:r>
            <a:r>
              <a:rPr lang="it-IT" sz="2800" i="1">
                <a:latin typeface="Comic Sans MS" pitchFamily="66" charset="0"/>
                <a:ea typeface="ＭＳ Ｐゴシック" pitchFamily="34" charset="-128"/>
              </a:rPr>
              <a:t>prodotti</a:t>
            </a:r>
            <a:r>
              <a:rPr lang="it-IT" sz="2800">
                <a:latin typeface="Comic Sans MS" pitchFamily="66" charset="0"/>
                <a:ea typeface="ＭＳ Ｐゴシック" pitchFamily="34" charset="-128"/>
              </a:rPr>
              <a:t>, </a:t>
            </a:r>
            <a:r>
              <a:rPr lang="it-IT" sz="2800" i="1">
                <a:latin typeface="Comic Sans MS" pitchFamily="66" charset="0"/>
                <a:ea typeface="ＭＳ Ｐゴシック" pitchFamily="34" charset="-128"/>
              </a:rPr>
              <a:t>importati</a:t>
            </a:r>
            <a:r>
              <a:rPr lang="it-IT" sz="2800">
                <a:latin typeface="Comic Sans MS" pitchFamily="66" charset="0"/>
                <a:ea typeface="ＭＳ Ｐゴシック" pitchFamily="34" charset="-128"/>
              </a:rPr>
              <a:t> e </a:t>
            </a:r>
            <a:r>
              <a:rPr lang="it-IT" sz="2800" i="1">
                <a:latin typeface="Comic Sans MS" pitchFamily="66" charset="0"/>
                <a:ea typeface="ＭＳ Ｐゴシック" pitchFamily="34" charset="-128"/>
              </a:rPr>
              <a:t>distribuiti</a:t>
            </a:r>
            <a:r>
              <a:rPr lang="it-IT" sz="2800">
                <a:latin typeface="Comic Sans MS" pitchFamily="66" charset="0"/>
                <a:ea typeface="ＭＳ Ｐゴシック" pitchFamily="34" charset="-128"/>
              </a:rPr>
              <a:t> sul territorio nazionale, siano efficaci, sicuri e di qualità adeguata:</a:t>
            </a:r>
          </a:p>
          <a:p>
            <a:pPr marL="469900" indent="-19050">
              <a:lnSpc>
                <a:spcPct val="90000"/>
              </a:lnSpc>
              <a:spcBef>
                <a:spcPct val="20000"/>
              </a:spcBef>
            </a:pPr>
            <a:endParaRPr lang="it-IT" sz="2800">
              <a:latin typeface="Comic Sans MS" pitchFamily="66" charset="0"/>
              <a:ea typeface="ＭＳ Ｐゴシック" pitchFamily="34" charset="-128"/>
            </a:endParaRPr>
          </a:p>
          <a:p>
            <a:pPr marL="469900" indent="-190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2800">
                <a:latin typeface="Comic Sans MS" pitchFamily="66" charset="0"/>
                <a:ea typeface="ＭＳ Ｐゴシック" pitchFamily="34" charset="-128"/>
              </a:rPr>
              <a:t> quadro legislativo aggiornato,</a:t>
            </a:r>
          </a:p>
          <a:p>
            <a:pPr marL="469900" indent="-190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2800">
                <a:latin typeface="Comic Sans MS" pitchFamily="66" charset="0"/>
                <a:ea typeface="ＭＳ Ｐゴシック" pitchFamily="34" charset="-128"/>
              </a:rPr>
              <a:t> registro farmaceutico, </a:t>
            </a:r>
          </a:p>
          <a:p>
            <a:pPr marL="469900" indent="-190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2800">
                <a:latin typeface="Comic Sans MS" pitchFamily="66" charset="0"/>
                <a:ea typeface="ＭＳ Ｐゴシック" pitchFamily="34" charset="-128"/>
              </a:rPr>
              <a:t> ispettorato,</a:t>
            </a:r>
          </a:p>
          <a:p>
            <a:pPr marL="469900" indent="-190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2800">
                <a:latin typeface="Comic Sans MS" pitchFamily="66" charset="0"/>
                <a:ea typeface="ＭＳ Ｐゴシック" pitchFamily="34" charset="-128"/>
              </a:rPr>
              <a:t> requisiti per l'autorizzazione all'AIC,</a:t>
            </a:r>
          </a:p>
          <a:p>
            <a:pPr marL="469900" indent="-190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it-IT" sz="2800">
                <a:latin typeface="Comic Sans MS" pitchFamily="66" charset="0"/>
                <a:ea typeface="ＭＳ Ｐゴシック" pitchFamily="34" charset="-128"/>
              </a:rPr>
              <a:t> laboratori di controllo-qualità </a:t>
            </a:r>
          </a:p>
          <a:p>
            <a:pPr marL="469900" indent="-19050">
              <a:lnSpc>
                <a:spcPct val="90000"/>
              </a:lnSpc>
              <a:spcBef>
                <a:spcPct val="70000"/>
              </a:spcBef>
            </a:pPr>
            <a:r>
              <a:rPr lang="it-IT" sz="2800">
                <a:latin typeface="Comic Sans MS" pitchFamily="66" charset="0"/>
                <a:ea typeface="ＭＳ Ｐゴシック" pitchFamily="34" charset="-128"/>
              </a:rPr>
              <a:t>	</a:t>
            </a:r>
            <a:endParaRPr lang="it-IT" sz="2800" i="1">
              <a:solidFill>
                <a:schemeClr val="accent2"/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27654" name="Line 8"/>
          <p:cNvSpPr>
            <a:spLocks noChangeShapeType="1"/>
          </p:cNvSpPr>
          <p:nvPr/>
        </p:nvSpPr>
        <p:spPr bwMode="auto">
          <a:xfrm>
            <a:off x="0" y="103028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7655" name="Rectangle 9"/>
          <p:cNvSpPr>
            <a:spLocks noChangeArrowheads="1"/>
          </p:cNvSpPr>
          <p:nvPr/>
        </p:nvSpPr>
        <p:spPr bwMode="auto">
          <a:xfrm>
            <a:off x="107950" y="188913"/>
            <a:ext cx="8893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chemeClr val="tx2"/>
                </a:solidFill>
                <a:latin typeface="Comic Sans MS" pitchFamily="66" charset="0"/>
                <a:ea typeface="ＭＳ Ｐゴシック" pitchFamily="34" charset="-128"/>
              </a:rPr>
              <a:t>Il ruolo delle autorità regolatorie </a:t>
            </a:r>
            <a:endParaRPr lang="en-US" sz="4000">
              <a:solidFill>
                <a:schemeClr val="tx2"/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539552" y="1916833"/>
            <a:ext cx="3518719" cy="3377848"/>
          </a:xfrm>
        </p:spPr>
        <p:txBody>
          <a:bodyPr wrap="square" lIns="91440" tIns="45720" rIns="91440" bIns="45720">
            <a:spAutoFit/>
          </a:bodyPr>
          <a:lstStyle>
            <a:def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None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defPPr>
            <a:lvl1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1pPr>
            <a:lvl2pPr marL="576000" marR="0" lvl="1" indent="-272880" algn="l" rtl="0" hangingPunct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38040" algn="l"/>
                <a:tab pos="1252439" algn="l"/>
                <a:tab pos="2166840" algn="l"/>
                <a:tab pos="3081240" algn="l"/>
                <a:tab pos="3995640" algn="l"/>
                <a:tab pos="4910040" algn="l"/>
                <a:tab pos="5824440" algn="l"/>
                <a:tab pos="6738840" algn="l"/>
                <a:tab pos="7653240" algn="l"/>
                <a:tab pos="8567640" algn="l"/>
                <a:tab pos="9482040" algn="l"/>
              </a:tabLst>
              <a:defRPr lang="en-GB" sz="22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2pPr>
            <a:lvl3pPr marL="855360" marR="0" lvl="2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58680" algn="l"/>
                <a:tab pos="973080" algn="l"/>
                <a:tab pos="1887480" algn="l"/>
                <a:tab pos="2801880" algn="l"/>
                <a:tab pos="3716280" algn="l"/>
                <a:tab pos="4630680" algn="l"/>
                <a:tab pos="5545080" algn="l"/>
                <a:tab pos="6459479" algn="l"/>
                <a:tab pos="7373879" algn="l"/>
                <a:tab pos="8288280" algn="l"/>
                <a:tab pos="920268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3pPr>
            <a:lvl4pPr marL="1143000" marR="0" lvl="3" indent="-228600" algn="l" rtl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GB" sz="18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4pPr>
            <a:lvl5pPr marL="1461960" marR="0" lvl="4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5pPr>
            <a:lvl6pPr marL="1461960" marR="0" lvl="5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6pPr>
            <a:lvl7pPr marL="1461960" marR="0" lvl="6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7pPr>
            <a:lvl8pPr marL="1461960" marR="0" lvl="7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8pPr>
            <a:lvl9pPr marL="1461960" marR="0" lvl="8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hangingPunct="1">
              <a:spcBef>
                <a:spcPts val="349"/>
              </a:spcBef>
            </a:pPr>
            <a:r>
              <a:rPr lang="it-IT" sz="1600" dirty="0">
                <a:solidFill>
                  <a:srgbClr val="000000"/>
                </a:solidFill>
              </a:rPr>
              <a:t>La sua mamma decide di portarlo al centro di salute…</a:t>
            </a:r>
          </a:p>
          <a:p>
            <a:pPr marL="0" lvl="0" indent="0" hangingPunct="1">
              <a:spcBef>
                <a:spcPts val="349"/>
              </a:spcBef>
            </a:pPr>
            <a:r>
              <a:rPr lang="it-IT" sz="1600" dirty="0">
                <a:solidFill>
                  <a:srgbClr val="000000"/>
                </a:solidFill>
              </a:rPr>
              <a:t>nella realtà non lo fa perché se lo facesse dovrebbe rinunciare a una giornata di guadagno, non saprebbe a chi lasciare gli altri figli, e non ha chiesto il permesso al marito</a:t>
            </a:r>
          </a:p>
          <a:p>
            <a:pPr marL="0" lvl="0" indent="0" hangingPunct="1">
              <a:spcBef>
                <a:spcPts val="349"/>
              </a:spcBef>
            </a:pPr>
            <a:endParaRPr lang="it-IT" sz="1400" dirty="0">
              <a:solidFill>
                <a:srgbClr val="000000"/>
              </a:solidFill>
            </a:endParaRPr>
          </a:p>
          <a:p>
            <a:pPr marL="0" lvl="0" indent="0" hangingPunct="1">
              <a:spcBef>
                <a:spcPts val="349"/>
              </a:spcBef>
            </a:pPr>
            <a:endParaRPr lang="it-IT" sz="1400" dirty="0">
              <a:solidFill>
                <a:srgbClr val="000000"/>
              </a:solidFill>
            </a:endParaRPr>
          </a:p>
          <a:p>
            <a:pPr lvl="0" hangingPunct="1">
              <a:spcBef>
                <a:spcPts val="349"/>
              </a:spcBef>
              <a:buNone/>
            </a:pPr>
            <a:endParaRPr lang="it-IT" sz="1400" dirty="0">
              <a:solidFill>
                <a:srgbClr val="000000"/>
              </a:solidFill>
            </a:endParaRPr>
          </a:p>
          <a:p>
            <a:pPr lvl="0" hangingPunct="1">
              <a:spcBef>
                <a:spcPts val="349"/>
              </a:spcBef>
              <a:buNone/>
            </a:pPr>
            <a:endParaRPr lang="it-IT" sz="1400" dirty="0">
              <a:solidFill>
                <a:srgbClr val="000000"/>
              </a:solidFill>
            </a:endParaRPr>
          </a:p>
          <a:p>
            <a:pPr marL="0" lvl="0" indent="0" hangingPunct="1">
              <a:spcBef>
                <a:spcPts val="349"/>
              </a:spcBef>
              <a:buNone/>
            </a:pPr>
            <a:endParaRPr lang="it-IT" sz="1400" dirty="0">
              <a:solidFill>
                <a:srgbClr val="000000"/>
              </a:solidFill>
            </a:endParaRPr>
          </a:p>
          <a:p>
            <a:pPr lvl="0" hangingPunct="1">
              <a:spcBef>
                <a:spcPts val="349"/>
              </a:spcBef>
              <a:buNone/>
            </a:pPr>
            <a:endParaRPr lang="it-IT" sz="14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395536" y="332656"/>
            <a:ext cx="8229600" cy="1252537"/>
          </a:xfrm>
        </p:spPr>
        <p:txBody>
          <a:bodyPr wrap="square" lIns="91440" tIns="45720" rIns="91440" bIns="4572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it-IT" dirty="0"/>
              <a:t>Quello che dovrebbe accadere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4932040" y="1828800"/>
            <a:ext cx="3492720" cy="240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539552" y="4077072"/>
            <a:ext cx="3327024" cy="21876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1"/>
          <p:cNvSpPr/>
          <p:nvPr/>
        </p:nvSpPr>
        <p:spPr>
          <a:xfrm>
            <a:off x="4355976" y="4473689"/>
            <a:ext cx="4629352" cy="229511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349"/>
              </a:spcBef>
              <a:spcAft>
                <a:spcPts val="0"/>
              </a:spcAft>
              <a:buClr>
                <a:srgbClr val="D34817"/>
              </a:buClr>
              <a:buSzPct val="100000"/>
              <a:buFont typeface="Symbol" pitchFamily="18"/>
              <a:buChar char="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andara" pitchFamily="34"/>
                <a:ea typeface="Arial" pitchFamily="34"/>
                <a:cs typeface="Arial" pitchFamily="34"/>
              </a:rPr>
              <a:t>Se anche decidesse di portarlo al centro di salute…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349"/>
              </a:spcBef>
              <a:spcAft>
                <a:spcPts val="0"/>
              </a:spcAft>
              <a:buClr>
                <a:srgbClr val="D34817"/>
              </a:buClr>
              <a:buSzPct val="100000"/>
              <a:buFont typeface="Symbol" pitchFamily="18"/>
              <a:buChar char="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andara" pitchFamily="34"/>
                <a:ea typeface="Arial" pitchFamily="34"/>
                <a:cs typeface="Arial" pitchFamily="34"/>
              </a:rPr>
              <a:t>non ci arriverebbe mai, perché è troppo lontano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349"/>
              </a:spcBef>
              <a:spcAft>
                <a:spcPts val="0"/>
              </a:spcAft>
              <a:buClr>
                <a:srgbClr val="D34817"/>
              </a:buClr>
              <a:buSzPct val="100000"/>
              <a:buFont typeface="Symbol" pitchFamily="18"/>
              <a:buChar char="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andara" pitchFamily="34"/>
                <a:ea typeface="Arial" pitchFamily="34"/>
                <a:cs typeface="Arial" pitchFamily="34"/>
              </a:rPr>
              <a:t>Se anche ci arrivasse…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349"/>
              </a:spcBef>
              <a:spcAft>
                <a:spcPts val="0"/>
              </a:spcAft>
              <a:buClr>
                <a:srgbClr val="D34817"/>
              </a:buClr>
              <a:buSzPct val="100000"/>
              <a:buFont typeface="Symbol" pitchFamily="18"/>
              <a:buChar char="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andara" pitchFamily="34"/>
                <a:ea typeface="Arial" pitchFamily="34"/>
                <a:cs typeface="Arial" pitchFamily="34"/>
              </a:rPr>
              <a:t>non potrebbe pagare il costo della visita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349"/>
              </a:spcBef>
              <a:spcAft>
                <a:spcPts val="0"/>
              </a:spcAft>
              <a:buClr>
                <a:srgbClr val="D34817"/>
              </a:buClr>
              <a:buSzPct val="100000"/>
              <a:buFont typeface="Symbol" pitchFamily="18"/>
              <a:buChar char="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andara" pitchFamily="34"/>
                <a:ea typeface="Arial" pitchFamily="34"/>
                <a:cs typeface="Arial" pitchFamily="34"/>
              </a:rPr>
              <a:t>Se anche avesse i soldi per pagare…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349"/>
              </a:spcBef>
              <a:spcAft>
                <a:spcPts val="0"/>
              </a:spcAft>
              <a:buClr>
                <a:srgbClr val="D34817"/>
              </a:buClr>
              <a:buSzPct val="100000"/>
              <a:buFont typeface="Symbol" pitchFamily="18"/>
              <a:buChar char="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andara" pitchFamily="34"/>
                <a:ea typeface="Arial" pitchFamily="34"/>
                <a:cs typeface="Arial" pitchFamily="34"/>
              </a:rPr>
              <a:t>nel centro non troverebbe il personale sanitario, </a:t>
            </a:r>
            <a:endParaRPr lang="it-IT" sz="1600" b="0" i="0" u="none" strike="noStrike" baseline="0" dirty="0" smtClean="0">
              <a:ln>
                <a:noFill/>
              </a:ln>
              <a:solidFill>
                <a:srgbClr val="000000"/>
              </a:solidFill>
              <a:latin typeface="Candara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349"/>
              </a:spcBef>
              <a:spcAft>
                <a:spcPts val="0"/>
              </a:spcAft>
              <a:buClr>
                <a:srgbClr val="D34817"/>
              </a:buClr>
              <a:buSzPct val="100000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Candara" pitchFamily="34"/>
                <a:ea typeface="Arial" pitchFamily="34"/>
                <a:cs typeface="Arial" pitchFamily="34"/>
              </a:rPr>
              <a:t>impegnato </a:t>
            </a:r>
            <a:r>
              <a:rPr lang="it-IT" sz="16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Candara" pitchFamily="34"/>
                <a:ea typeface="Arial" pitchFamily="34"/>
                <a:cs typeface="Arial" pitchFamily="34"/>
              </a:rPr>
              <a:t>in un altro lavoro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mtClean="0"/>
              <a:t>La qualità dei farmaci nel mondo non è uniforme …</a:t>
            </a:r>
          </a:p>
        </p:txBody>
      </p:sp>
      <p:sp>
        <p:nvSpPr>
          <p:cNvPr id="3" name="Rettangolo 2"/>
          <p:cNvSpPr/>
          <p:nvPr/>
        </p:nvSpPr>
        <p:spPr>
          <a:xfrm>
            <a:off x="0" y="2143125"/>
            <a:ext cx="2357438" cy="1357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300" b="1" dirty="0">
                <a:solidFill>
                  <a:schemeClr val="tx1"/>
                </a:solidFill>
              </a:rPr>
              <a:t>Situazione economica Stato ricevente  </a:t>
            </a:r>
          </a:p>
        </p:txBody>
      </p:sp>
      <p:sp>
        <p:nvSpPr>
          <p:cNvPr id="5" name="Croce 4"/>
          <p:cNvSpPr/>
          <p:nvPr/>
        </p:nvSpPr>
        <p:spPr>
          <a:xfrm>
            <a:off x="2428875" y="2428875"/>
            <a:ext cx="857250" cy="785813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3429000" y="2143125"/>
            <a:ext cx="2214563" cy="1357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300" b="1" dirty="0" err="1">
                <a:solidFill>
                  <a:schemeClr val="tx1"/>
                </a:solidFill>
              </a:rPr>
              <a:t>Regolamentaz</a:t>
            </a:r>
            <a:r>
              <a:rPr lang="it-IT" sz="2300" b="1" dirty="0">
                <a:solidFill>
                  <a:schemeClr val="tx1"/>
                </a:solidFill>
              </a:rPr>
              <a:t> Stato ricevente</a:t>
            </a:r>
          </a:p>
        </p:txBody>
      </p:sp>
      <p:sp>
        <p:nvSpPr>
          <p:cNvPr id="7" name="Rettangolo 6"/>
          <p:cNvSpPr/>
          <p:nvPr/>
        </p:nvSpPr>
        <p:spPr>
          <a:xfrm>
            <a:off x="5786438" y="2428875"/>
            <a:ext cx="642937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5786438" y="2786063"/>
            <a:ext cx="642937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6572250" y="1500188"/>
            <a:ext cx="2571750" cy="2571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3200" b="1" dirty="0">
                <a:solidFill>
                  <a:srgbClr val="FF0000"/>
                </a:solidFill>
              </a:rPr>
              <a:t>Qualità del farmaco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0" y="5286375"/>
            <a:ext cx="9144000" cy="1262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600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Times New Roman" pitchFamily="18" charset="0"/>
              </a:rPr>
              <a:t>La qualità non dipende dal paese di produzione ma dal paese di </a:t>
            </a:r>
            <a:r>
              <a:rPr lang="en-GB" sz="3600" b="1" dirty="0">
                <a:solidFill>
                  <a:srgbClr val="FF0000"/>
                </a:solidFill>
                <a:latin typeface="+mn-lt"/>
                <a:ea typeface="ＭＳ Ｐゴシック" pitchFamily="34" charset="-128"/>
                <a:cs typeface="Times New Roman" pitchFamily="18" charset="0"/>
              </a:rPr>
              <a:t>distribuzione</a:t>
            </a:r>
            <a:r>
              <a:rPr lang="en-GB" sz="4000" dirty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  <a:endParaRPr lang="it-IT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ccia in giù 10"/>
          <p:cNvSpPr/>
          <p:nvPr/>
        </p:nvSpPr>
        <p:spPr>
          <a:xfrm>
            <a:off x="4143375" y="4143375"/>
            <a:ext cx="642938" cy="9286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 spd="slow"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203325" y="2565400"/>
            <a:ext cx="6569075" cy="3487738"/>
            <a:chOff x="758" y="1888"/>
            <a:chExt cx="4138" cy="2197"/>
          </a:xfrm>
        </p:grpSpPr>
        <p:sp>
          <p:nvSpPr>
            <p:cNvPr id="29701" name="Rectangle 2"/>
            <p:cNvSpPr>
              <a:spLocks noChangeArrowheads="1"/>
            </p:cNvSpPr>
            <p:nvPr/>
          </p:nvSpPr>
          <p:spPr bwMode="auto">
            <a:xfrm>
              <a:off x="816" y="2115"/>
              <a:ext cx="240" cy="129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2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Q</a:t>
              </a:r>
            </a:p>
            <a:p>
              <a:pPr algn="ctr"/>
              <a:r>
                <a:rPr lang="fr-FR" sz="12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U</a:t>
              </a:r>
            </a:p>
            <a:p>
              <a:pPr algn="ctr"/>
              <a:r>
                <a:rPr lang="fr-FR" sz="12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A</a:t>
              </a:r>
            </a:p>
            <a:p>
              <a:pPr algn="ctr"/>
              <a:r>
                <a:rPr lang="fr-FR" sz="12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L</a:t>
              </a:r>
            </a:p>
            <a:p>
              <a:pPr algn="ctr"/>
              <a:r>
                <a:rPr lang="fr-FR" sz="12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I</a:t>
              </a:r>
            </a:p>
            <a:p>
              <a:pPr algn="ctr"/>
              <a:r>
                <a:rPr lang="fr-FR" sz="12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T</a:t>
              </a:r>
            </a:p>
            <a:p>
              <a:pPr algn="ctr"/>
              <a:r>
                <a:rPr lang="fr-FR" sz="12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Y</a:t>
              </a:r>
            </a:p>
          </p:txBody>
        </p:sp>
        <p:sp>
          <p:nvSpPr>
            <p:cNvPr id="29702" name="Rectangle 3"/>
            <p:cNvSpPr>
              <a:spLocks noChangeArrowheads="1"/>
            </p:cNvSpPr>
            <p:nvPr/>
          </p:nvSpPr>
          <p:spPr bwMode="auto">
            <a:xfrm>
              <a:off x="1104" y="3171"/>
              <a:ext cx="240" cy="24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400" b="1">
                  <a:solidFill>
                    <a:schemeClr val="bg1"/>
                  </a:solidFill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R</a:t>
              </a:r>
              <a:endParaRPr lang="fr-FR" sz="1600">
                <a:latin typeface="Comic Sans MS" pitchFamily="66" charset="0"/>
                <a:ea typeface="ＭＳ Ｐゴシック" pitchFamily="34" charset="-128"/>
                <a:cs typeface="Times New Roman" pitchFamily="18" charset="0"/>
              </a:endParaRPr>
            </a:p>
          </p:txBody>
        </p:sp>
        <p:sp>
          <p:nvSpPr>
            <p:cNvPr id="29703" name="Rectangle 4"/>
            <p:cNvSpPr>
              <a:spLocks noChangeArrowheads="1"/>
            </p:cNvSpPr>
            <p:nvPr/>
          </p:nvSpPr>
          <p:spPr bwMode="auto">
            <a:xfrm>
              <a:off x="1920" y="2451"/>
              <a:ext cx="240" cy="96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2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Q</a:t>
              </a:r>
            </a:p>
            <a:p>
              <a:pPr algn="ctr"/>
              <a:r>
                <a:rPr lang="fr-FR" sz="12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U</a:t>
              </a:r>
            </a:p>
            <a:p>
              <a:pPr algn="ctr"/>
              <a:r>
                <a:rPr lang="fr-FR" sz="12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A</a:t>
              </a:r>
            </a:p>
            <a:p>
              <a:pPr algn="ctr"/>
              <a:r>
                <a:rPr lang="fr-FR" sz="12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L</a:t>
              </a:r>
            </a:p>
            <a:p>
              <a:pPr algn="ctr"/>
              <a:r>
                <a:rPr lang="fr-FR" sz="12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I</a:t>
              </a:r>
            </a:p>
            <a:p>
              <a:pPr algn="ctr"/>
              <a:r>
                <a:rPr lang="fr-FR" sz="12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T</a:t>
              </a:r>
            </a:p>
            <a:p>
              <a:pPr algn="ctr"/>
              <a:r>
                <a:rPr lang="fr-FR" sz="12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Y</a:t>
              </a:r>
              <a:endParaRPr lang="fr-FR" sz="1200">
                <a:latin typeface="Comic Sans MS" pitchFamily="66" charset="0"/>
                <a:ea typeface="ＭＳ Ｐゴシック" pitchFamily="34" charset="-128"/>
                <a:cs typeface="Times New Roman" pitchFamily="18" charset="0"/>
              </a:endParaRPr>
            </a:p>
          </p:txBody>
        </p:sp>
        <p:sp>
          <p:nvSpPr>
            <p:cNvPr id="29704" name="Rectangle 5"/>
            <p:cNvSpPr>
              <a:spLocks noChangeArrowheads="1"/>
            </p:cNvSpPr>
            <p:nvPr/>
          </p:nvSpPr>
          <p:spPr bwMode="auto">
            <a:xfrm>
              <a:off x="2208" y="2764"/>
              <a:ext cx="240" cy="62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200" b="1">
                  <a:solidFill>
                    <a:schemeClr val="bg1"/>
                  </a:solidFill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R</a:t>
              </a:r>
            </a:p>
            <a:p>
              <a:pPr algn="ctr"/>
              <a:r>
                <a:rPr lang="fr-FR" sz="1200" b="1">
                  <a:solidFill>
                    <a:schemeClr val="bg1"/>
                  </a:solidFill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I</a:t>
              </a:r>
            </a:p>
            <a:p>
              <a:pPr algn="ctr"/>
              <a:r>
                <a:rPr lang="fr-FR" sz="1200" b="1">
                  <a:solidFill>
                    <a:schemeClr val="bg1"/>
                  </a:solidFill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S</a:t>
              </a:r>
            </a:p>
            <a:p>
              <a:pPr algn="ctr"/>
              <a:r>
                <a:rPr lang="fr-FR" sz="1200" b="1">
                  <a:solidFill>
                    <a:schemeClr val="bg1"/>
                  </a:solidFill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K</a:t>
              </a:r>
              <a:endParaRPr lang="fr-FR" sz="1200" b="1">
                <a:latin typeface="Comic Sans MS" pitchFamily="66" charset="0"/>
                <a:ea typeface="ＭＳ Ｐゴシック" pitchFamily="34" charset="-128"/>
                <a:cs typeface="Times New Roman" pitchFamily="18" charset="0"/>
              </a:endParaRPr>
            </a:p>
          </p:txBody>
        </p:sp>
        <p:sp>
          <p:nvSpPr>
            <p:cNvPr id="29705" name="Rectangle 6"/>
            <p:cNvSpPr>
              <a:spLocks noChangeArrowheads="1"/>
            </p:cNvSpPr>
            <p:nvPr/>
          </p:nvSpPr>
          <p:spPr bwMode="auto">
            <a:xfrm>
              <a:off x="3072" y="2787"/>
              <a:ext cx="240" cy="6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900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Q</a:t>
              </a:r>
            </a:p>
            <a:p>
              <a:pPr algn="ctr"/>
              <a:r>
                <a:rPr lang="fr-FR" sz="900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U</a:t>
              </a:r>
            </a:p>
            <a:p>
              <a:pPr algn="ctr"/>
              <a:r>
                <a:rPr lang="fr-FR" sz="900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A</a:t>
              </a:r>
            </a:p>
            <a:p>
              <a:pPr algn="ctr"/>
              <a:r>
                <a:rPr lang="fr-FR" sz="900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L</a:t>
              </a:r>
            </a:p>
            <a:p>
              <a:pPr algn="ctr"/>
              <a:r>
                <a:rPr lang="fr-FR" sz="900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I</a:t>
              </a:r>
            </a:p>
            <a:p>
              <a:pPr algn="ctr"/>
              <a:r>
                <a:rPr lang="fr-FR" sz="900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T</a:t>
              </a:r>
            </a:p>
            <a:p>
              <a:pPr algn="ctr"/>
              <a:r>
                <a:rPr lang="fr-FR" sz="900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Y</a:t>
              </a:r>
            </a:p>
          </p:txBody>
        </p:sp>
        <p:sp>
          <p:nvSpPr>
            <p:cNvPr id="29706" name="Rectangle 7"/>
            <p:cNvSpPr>
              <a:spLocks noChangeArrowheads="1"/>
            </p:cNvSpPr>
            <p:nvPr/>
          </p:nvSpPr>
          <p:spPr bwMode="auto">
            <a:xfrm>
              <a:off x="3360" y="2451"/>
              <a:ext cx="240" cy="96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400" b="1">
                  <a:solidFill>
                    <a:schemeClr val="bg1"/>
                  </a:solidFill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R</a:t>
              </a:r>
            </a:p>
            <a:p>
              <a:pPr algn="ctr"/>
              <a:r>
                <a:rPr lang="fr-FR" sz="1400" b="1">
                  <a:solidFill>
                    <a:schemeClr val="bg1"/>
                  </a:solidFill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I</a:t>
              </a:r>
            </a:p>
            <a:p>
              <a:pPr algn="ctr"/>
              <a:r>
                <a:rPr lang="fr-FR" sz="1400" b="1">
                  <a:solidFill>
                    <a:schemeClr val="bg1"/>
                  </a:solidFill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S</a:t>
              </a:r>
            </a:p>
            <a:p>
              <a:pPr algn="ctr"/>
              <a:r>
                <a:rPr lang="fr-FR" sz="1400" b="1">
                  <a:solidFill>
                    <a:schemeClr val="bg1"/>
                  </a:solidFill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K</a:t>
              </a:r>
            </a:p>
          </p:txBody>
        </p:sp>
        <p:sp>
          <p:nvSpPr>
            <p:cNvPr id="29707" name="Rectangle 8"/>
            <p:cNvSpPr>
              <a:spLocks noChangeArrowheads="1"/>
            </p:cNvSpPr>
            <p:nvPr/>
          </p:nvSpPr>
          <p:spPr bwMode="auto">
            <a:xfrm>
              <a:off x="4224" y="3171"/>
              <a:ext cx="240" cy="24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4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Q</a:t>
              </a:r>
            </a:p>
          </p:txBody>
        </p:sp>
        <p:sp>
          <p:nvSpPr>
            <p:cNvPr id="29708" name="Rectangle 9"/>
            <p:cNvSpPr>
              <a:spLocks noChangeArrowheads="1"/>
            </p:cNvSpPr>
            <p:nvPr/>
          </p:nvSpPr>
          <p:spPr bwMode="auto">
            <a:xfrm>
              <a:off x="4512" y="2115"/>
              <a:ext cx="240" cy="129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FR" sz="1400" b="1">
                  <a:solidFill>
                    <a:schemeClr val="bg1"/>
                  </a:solidFill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R</a:t>
              </a:r>
            </a:p>
            <a:p>
              <a:pPr algn="ctr"/>
              <a:r>
                <a:rPr lang="fr-FR" sz="1400" b="1">
                  <a:solidFill>
                    <a:schemeClr val="bg1"/>
                  </a:solidFill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I</a:t>
              </a:r>
            </a:p>
            <a:p>
              <a:pPr algn="ctr"/>
              <a:r>
                <a:rPr lang="fr-FR" sz="1400" b="1">
                  <a:solidFill>
                    <a:schemeClr val="bg1"/>
                  </a:solidFill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S</a:t>
              </a:r>
            </a:p>
            <a:p>
              <a:pPr algn="ctr"/>
              <a:r>
                <a:rPr lang="fr-FR" sz="1400" b="1">
                  <a:solidFill>
                    <a:schemeClr val="bg1"/>
                  </a:solidFill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K</a:t>
              </a:r>
            </a:p>
          </p:txBody>
        </p:sp>
        <p:sp>
          <p:nvSpPr>
            <p:cNvPr id="29709" name="Text Box 10"/>
            <p:cNvSpPr txBox="1">
              <a:spLocks noChangeArrowheads="1"/>
            </p:cNvSpPr>
            <p:nvPr/>
          </p:nvSpPr>
          <p:spPr bwMode="auto">
            <a:xfrm>
              <a:off x="758" y="3605"/>
              <a:ext cx="604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France</a:t>
              </a:r>
            </a:p>
            <a:p>
              <a:r>
                <a:rPr lang="fr-FR" sz="14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Canada</a:t>
              </a:r>
            </a:p>
            <a:p>
              <a:r>
                <a:rPr lang="fr-FR" sz="14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Australia</a:t>
              </a:r>
            </a:p>
          </p:txBody>
        </p:sp>
        <p:sp>
          <p:nvSpPr>
            <p:cNvPr id="29710" name="Text Box 11"/>
            <p:cNvSpPr txBox="1">
              <a:spLocks noChangeArrowheads="1"/>
            </p:cNvSpPr>
            <p:nvPr/>
          </p:nvSpPr>
          <p:spPr bwMode="auto">
            <a:xfrm>
              <a:off x="1890" y="3605"/>
              <a:ext cx="817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Tunisia</a:t>
              </a:r>
            </a:p>
            <a:p>
              <a:r>
                <a:rPr lang="fr-FR" sz="14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Brazil</a:t>
              </a:r>
            </a:p>
            <a:p>
              <a:r>
                <a:rPr lang="fr-FR" sz="14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Saudi Arabia</a:t>
              </a:r>
            </a:p>
          </p:txBody>
        </p:sp>
        <p:sp>
          <p:nvSpPr>
            <p:cNvPr id="29711" name="Text Box 12"/>
            <p:cNvSpPr txBox="1">
              <a:spLocks noChangeArrowheads="1"/>
            </p:cNvSpPr>
            <p:nvPr/>
          </p:nvSpPr>
          <p:spPr bwMode="auto">
            <a:xfrm>
              <a:off x="3061" y="3605"/>
              <a:ext cx="646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Uganda</a:t>
              </a:r>
            </a:p>
            <a:p>
              <a:r>
                <a:rPr lang="fr-FR" sz="14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Ghana</a:t>
              </a:r>
            </a:p>
            <a:p>
              <a:r>
                <a:rPr lang="fr-FR" sz="14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Zimbabwe</a:t>
              </a:r>
            </a:p>
          </p:txBody>
        </p:sp>
        <p:sp>
          <p:nvSpPr>
            <p:cNvPr id="29712" name="Text Box 13"/>
            <p:cNvSpPr txBox="1">
              <a:spLocks noChangeArrowheads="1"/>
            </p:cNvSpPr>
            <p:nvPr/>
          </p:nvSpPr>
          <p:spPr bwMode="auto">
            <a:xfrm>
              <a:off x="4176" y="3625"/>
              <a:ext cx="692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Congo RDC</a:t>
              </a:r>
            </a:p>
            <a:p>
              <a:r>
                <a:rPr lang="fr-FR" sz="14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Tchad</a:t>
              </a:r>
            </a:p>
            <a:p>
              <a:r>
                <a:rPr lang="fr-FR" sz="1400" b="1"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Cambodia</a:t>
              </a:r>
            </a:p>
          </p:txBody>
        </p:sp>
        <p:sp>
          <p:nvSpPr>
            <p:cNvPr id="29713" name="Line 14"/>
            <p:cNvSpPr>
              <a:spLocks noChangeShapeType="1"/>
            </p:cNvSpPr>
            <p:nvPr/>
          </p:nvSpPr>
          <p:spPr bwMode="auto">
            <a:xfrm>
              <a:off x="864" y="1948"/>
              <a:ext cx="4032" cy="960"/>
            </a:xfrm>
            <a:prstGeom prst="line">
              <a:avLst/>
            </a:prstGeom>
            <a:noFill/>
            <a:ln w="76200">
              <a:solidFill>
                <a:srgbClr val="2111CC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714" name="Text Box 15"/>
            <p:cNvSpPr txBox="1">
              <a:spLocks noChangeArrowheads="1"/>
            </p:cNvSpPr>
            <p:nvPr/>
          </p:nvSpPr>
          <p:spPr bwMode="auto">
            <a:xfrm>
              <a:off x="2198" y="1888"/>
              <a:ext cx="8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>
                  <a:solidFill>
                    <a:srgbClr val="2111CC"/>
                  </a:solidFill>
                  <a:latin typeface="Comic Sans MS" pitchFamily="66" charset="0"/>
                  <a:ea typeface="ＭＳ Ｐゴシック" pitchFamily="34" charset="-128"/>
                  <a:cs typeface="Times New Roman" pitchFamily="18" charset="0"/>
                </a:rPr>
                <a:t>PREZZO</a:t>
              </a:r>
              <a:endParaRPr lang="en-GB" sz="2400">
                <a:latin typeface="Comic Sans MS" pitchFamily="66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sp>
        <p:nvSpPr>
          <p:cNvPr id="29699" name="Text Box 16"/>
          <p:cNvSpPr txBox="1">
            <a:spLocks noChangeArrowheads="1"/>
          </p:cNvSpPr>
          <p:nvPr/>
        </p:nvSpPr>
        <p:spPr bwMode="auto">
          <a:xfrm>
            <a:off x="0" y="714375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>
                <a:latin typeface="Comic Sans MS" pitchFamily="66" charset="0"/>
                <a:ea typeface="ＭＳ Ｐゴシック" pitchFamily="34" charset="-128"/>
                <a:cs typeface="Times New Roman" pitchFamily="18" charset="0"/>
              </a:rPr>
              <a:t>I fabbricanti si adeguano agli standard di qualità del paese in cui i farmaci verranno utilizzati.</a:t>
            </a:r>
          </a:p>
        </p:txBody>
      </p:sp>
      <p:pic>
        <p:nvPicPr>
          <p:cNvPr id="29700" name="Picture 4" descr="logoa(1)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" y="6289675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0"/>
            <a:ext cx="8143875" cy="601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CasellaDiTesto 3"/>
          <p:cNvSpPr txBox="1">
            <a:spLocks noChangeArrowheads="1"/>
          </p:cNvSpPr>
          <p:nvPr/>
        </p:nvSpPr>
        <p:spPr bwMode="auto">
          <a:xfrm>
            <a:off x="0" y="600075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latin typeface="Comic Sans MS" pitchFamily="66" charset="0"/>
                <a:ea typeface="ＭＳ Ｐゴシック" pitchFamily="34" charset="-128"/>
              </a:rPr>
              <a:t>(*) </a:t>
            </a:r>
            <a:r>
              <a:rPr lang="en-GB" i="1">
                <a:latin typeface="Comic Sans MS" pitchFamily="66" charset="0"/>
                <a:ea typeface="ＭＳ Ｐゴシック" pitchFamily="34" charset="-128"/>
              </a:rPr>
              <a:t>African Medicines Regulatory Harmonization Initiative (AMRHI): a WHO concept paper. WHO Drug Information Vol. 22, No 3, 2008. Available at WHO website</a:t>
            </a:r>
            <a:r>
              <a:rPr lang="fr-BE" i="1">
                <a:latin typeface="Comic Sans MS" pitchFamily="66" charset="0"/>
                <a:ea typeface="ＭＳ Ｐゴシック" pitchFamily="34" charset="-128"/>
              </a:rPr>
              <a:t>	</a:t>
            </a:r>
            <a:endParaRPr lang="en-US" i="1">
              <a:latin typeface="Comic Sans MS" pitchFamily="66" charset="0"/>
              <a:ea typeface="ＭＳ Ｐゴシック" pitchFamily="34" charset="-128"/>
            </a:endParaRPr>
          </a:p>
          <a:p>
            <a:endParaRPr lang="it-IT"/>
          </a:p>
        </p:txBody>
      </p:sp>
      <p:sp>
        <p:nvSpPr>
          <p:cNvPr id="30724" name="CasellaDiTesto 4"/>
          <p:cNvSpPr txBox="1">
            <a:spLocks noChangeArrowheads="1"/>
          </p:cNvSpPr>
          <p:nvPr/>
        </p:nvSpPr>
        <p:spPr bwMode="auto">
          <a:xfrm>
            <a:off x="7572375" y="642938"/>
            <a:ext cx="642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*</a:t>
            </a:r>
          </a:p>
        </p:txBody>
      </p:sp>
    </p:spTree>
  </p:cSld>
  <p:clrMapOvr>
    <a:masterClrMapping/>
  </p:clrMapOvr>
  <p:transition spd="slow"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52400" y="2209800"/>
            <a:ext cx="8763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-"/>
            </a:pPr>
            <a:endParaRPr lang="it-IT" sz="240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250825" y="1125538"/>
            <a:ext cx="8642350" cy="4518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40000"/>
              </a:spcBef>
            </a:pPr>
            <a:r>
              <a:rPr lang="ja-JP" altLang="en-US">
                <a:latin typeface="Comic Sans MS" pitchFamily="66" charset="0"/>
                <a:ea typeface="ＭＳ Ｐゴシック" pitchFamily="34" charset="-128"/>
              </a:rPr>
              <a:t> </a:t>
            </a:r>
            <a:r>
              <a:rPr lang="ja-JP" altLang="en-US" sz="2000">
                <a:latin typeface="Comic Sans MS" pitchFamily="66" charset="0"/>
                <a:ea typeface="ＭＳ Ｐゴシック" pitchFamily="34" charset="-128"/>
              </a:rPr>
              <a:t>“</a:t>
            </a:r>
            <a:r>
              <a:rPr lang="en-US" altLang="ja-JP" sz="2000">
                <a:latin typeface="Comic Sans MS" pitchFamily="66" charset="0"/>
                <a:ea typeface="ＭＳ Ｐゴシック" pitchFamily="34" charset="-128"/>
              </a:rPr>
              <a:t>The reality is that many low-income countries cannot ensure the safety, efficacy and quality of medicines circulating on their markets because they are </a:t>
            </a:r>
            <a:r>
              <a:rPr lang="en-US" altLang="ja-JP" sz="2000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  <a:t>resource constrained in terms of staffing, standards, systems, and training</a:t>
            </a:r>
            <a:r>
              <a:rPr lang="ja-JP" altLang="en-US" sz="2000">
                <a:latin typeface="Comic Sans MS" pitchFamily="66" charset="0"/>
                <a:ea typeface="ＭＳ Ｐゴシック" pitchFamily="34" charset="-128"/>
              </a:rPr>
              <a:t>”</a:t>
            </a:r>
            <a:r>
              <a:rPr lang="en-US" altLang="ja-JP" sz="2000">
                <a:latin typeface="Comic Sans MS" pitchFamily="66" charset="0"/>
                <a:ea typeface="ＭＳ Ｐゴシック" pitchFamily="34" charset="-128"/>
              </a:rPr>
              <a:t>  </a:t>
            </a:r>
          </a:p>
          <a:p>
            <a:pPr marL="342900" indent="-342900" eaLnBrk="0" hangingPunct="0">
              <a:spcBef>
                <a:spcPct val="40000"/>
              </a:spcBef>
              <a:buFontTx/>
              <a:buChar char="-"/>
            </a:pPr>
            <a:endParaRPr lang="en-US" sz="2000">
              <a:latin typeface="Comic Sans MS" pitchFamily="66" charset="0"/>
              <a:ea typeface="ＭＳ Ｐゴシック" pitchFamily="34" charset="-128"/>
            </a:endParaRPr>
          </a:p>
          <a:p>
            <a:pPr marL="342900" indent="-342900">
              <a:buFontTx/>
              <a:buChar char="•"/>
            </a:pPr>
            <a:r>
              <a:rPr lang="en-US" sz="2000">
                <a:latin typeface="Comic Sans MS" pitchFamily="66" charset="0"/>
                <a:ea typeface="ＭＳ Ｐゴシック" pitchFamily="34" charset="-128"/>
              </a:rPr>
              <a:t>"Most NMRAs </a:t>
            </a:r>
            <a:r>
              <a:rPr lang="en-US" sz="2000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  <a:t>lacked sustainable funding</a:t>
            </a:r>
            <a:r>
              <a:rPr lang="en-US" sz="2000">
                <a:latin typeface="Comic Sans MS" pitchFamily="66" charset="0"/>
                <a:ea typeface="ＭＳ Ｐゴシック" pitchFamily="34" charset="-128"/>
              </a:rPr>
              <a:t>. There was a universal shortage of qualified staff and operational resources. Quality Management Systems</a:t>
            </a:r>
          </a:p>
          <a:p>
            <a:pPr marL="342900" indent="-342900"/>
            <a:r>
              <a:rPr lang="en-US" sz="2000">
                <a:latin typeface="Comic Sans MS" pitchFamily="66" charset="0"/>
                <a:ea typeface="ＭＳ Ｐゴシック" pitchFamily="34" charset="-128"/>
              </a:rPr>
              <a:t>     covering regulatory procedures...were generally absent" (a)</a:t>
            </a:r>
          </a:p>
          <a:p>
            <a:pPr marL="342900" indent="-342900"/>
            <a:endParaRPr lang="en-US" sz="2000">
              <a:latin typeface="Comic Sans MS" pitchFamily="66" charset="0"/>
              <a:ea typeface="ＭＳ Ｐゴシック" pitchFamily="34" charset="-128"/>
            </a:endParaRPr>
          </a:p>
          <a:p>
            <a:pPr marL="342900" indent="-342900">
              <a:buFontTx/>
              <a:buChar char="•"/>
            </a:pPr>
            <a:r>
              <a:rPr lang="en-US" sz="2000">
                <a:latin typeface="Comic Sans MS" pitchFamily="66" charset="0"/>
                <a:ea typeface="ＭＳ Ｐゴシック" pitchFamily="34" charset="-128"/>
              </a:rPr>
              <a:t>"</a:t>
            </a:r>
            <a:r>
              <a:rPr lang="en-US" sz="2000">
                <a:latin typeface="Comic Sans MS" pitchFamily="66" charset="0"/>
                <a:ea typeface="ＭＳ Ｐゴシック" pitchFamily="34" charset="-128"/>
                <a:sym typeface="Wingdings" pitchFamily="2" charset="2"/>
              </a:rPr>
              <a:t>In many countries, the way in which the legal and explanatory texts were drafted affected the efficiency of medicines regulation. Successive regulations and decrees created </a:t>
            </a:r>
            <a:r>
              <a:rPr lang="en-US" sz="2000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  <a:sym typeface="Wingdings" pitchFamily="2" charset="2"/>
              </a:rPr>
              <a:t>a complex legal framework with overlaps and grey areas"</a:t>
            </a:r>
            <a:r>
              <a:rPr lang="en-US" sz="2000">
                <a:solidFill>
                  <a:srgbClr val="FF0000"/>
                </a:solidFill>
                <a:latin typeface="Comic Sans MS" pitchFamily="66" charset="0"/>
                <a:ea typeface="ＭＳ Ｐゴシック" pitchFamily="34" charset="-128"/>
              </a:rPr>
              <a:t> (a)</a:t>
            </a:r>
            <a:endParaRPr lang="fr-BE" sz="2000">
              <a:solidFill>
                <a:srgbClr val="FF0000"/>
              </a:solidFill>
              <a:latin typeface="Comic Sans MS" pitchFamily="66" charset="0"/>
              <a:ea typeface="ＭＳ Ｐゴシック" pitchFamily="34" charset="-128"/>
              <a:sym typeface="Wingdings" pitchFamily="2" charset="2"/>
            </a:endParaRPr>
          </a:p>
          <a:p>
            <a:pPr marL="342900" indent="-342900" algn="r" eaLnBrk="0" hangingPunct="0"/>
            <a:r>
              <a:rPr lang="en-US" i="1">
                <a:latin typeface="Comic Sans MS" pitchFamily="66" charset="0"/>
                <a:ea typeface="ＭＳ Ｐゴシック" pitchFamily="34" charset="-128"/>
              </a:rPr>
              <a:t>	</a:t>
            </a:r>
            <a:endParaRPr lang="fr-BE" i="1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31748" name="Line 6"/>
          <p:cNvSpPr>
            <a:spLocks noChangeShapeType="1"/>
          </p:cNvSpPr>
          <p:nvPr/>
        </p:nvSpPr>
        <p:spPr bwMode="auto">
          <a:xfrm>
            <a:off x="0" y="1030288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0" y="0"/>
            <a:ext cx="8712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>
                <a:solidFill>
                  <a:schemeClr val="tx2"/>
                </a:solidFill>
                <a:latin typeface="Comic Sans MS" pitchFamily="66" charset="0"/>
                <a:ea typeface="ＭＳ Ｐゴシック" pitchFamily="34" charset="-128"/>
              </a:rPr>
              <a:t>La realtà regolatoria nei paesi a risorse limitate</a:t>
            </a:r>
          </a:p>
          <a:p>
            <a:r>
              <a:rPr lang="it-IT" sz="4000">
                <a:solidFill>
                  <a:schemeClr val="tx2"/>
                </a:solidFill>
                <a:latin typeface="Comic Sans MS" pitchFamily="66" charset="0"/>
                <a:ea typeface="ＭＳ Ｐゴシック" pitchFamily="34" charset="-128"/>
              </a:rPr>
              <a:t> </a:t>
            </a:r>
            <a:endParaRPr lang="en-US" sz="4000">
              <a:solidFill>
                <a:schemeClr val="tx2"/>
              </a:solidFill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31750" name="Text Box 9"/>
          <p:cNvSpPr txBox="1">
            <a:spLocks noChangeArrowheads="1"/>
          </p:cNvSpPr>
          <p:nvPr/>
        </p:nvSpPr>
        <p:spPr bwMode="auto">
          <a:xfrm>
            <a:off x="107950" y="6224588"/>
            <a:ext cx="88931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>
                <a:latin typeface="Comic Sans MS" pitchFamily="66" charset="0"/>
                <a:ea typeface="ＭＳ Ｐゴシック" pitchFamily="34" charset="-128"/>
              </a:rPr>
              <a:t>(a) </a:t>
            </a:r>
            <a:r>
              <a:rPr lang="en-GB" sz="1400" i="1">
                <a:latin typeface="Comic Sans MS" pitchFamily="66" charset="0"/>
                <a:ea typeface="ＭＳ Ｐゴシック" pitchFamily="34" charset="-128"/>
              </a:rPr>
              <a:t>Assessment of Medicines Regulatory Systems in sub-Saharan African countries: an overview of findings from 26 assessment reports. WHO</a:t>
            </a:r>
            <a:r>
              <a:rPr lang="fr-BE" sz="1400" i="1">
                <a:latin typeface="Comic Sans MS" pitchFamily="66" charset="0"/>
                <a:ea typeface="ＭＳ Ｐゴシック" pitchFamily="34" charset="-128"/>
              </a:rPr>
              <a:t>	</a:t>
            </a:r>
            <a:endParaRPr lang="en-US" sz="1400" i="1">
              <a:latin typeface="Comic Sans MS" pitchFamily="66" charset="0"/>
              <a:ea typeface="ＭＳ Ｐゴシック" pitchFamily="34" charset="-128"/>
            </a:endParaRPr>
          </a:p>
        </p:txBody>
      </p:sp>
      <p:pic>
        <p:nvPicPr>
          <p:cNvPr id="31751" name="Picture 5" descr="logoa(1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25400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47800"/>
            <a:ext cx="7772400" cy="838200"/>
          </a:xfrm>
        </p:spPr>
        <p:txBody>
          <a:bodyPr/>
          <a:lstStyle/>
          <a:p>
            <a:pPr eaLnBrk="1" hangingPunct="1"/>
            <a:r>
              <a:rPr lang="en-GB" sz="3600" i="1" smtClean="0"/>
              <a:t> </a:t>
            </a:r>
            <a:endParaRPr lang="en-GB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438400"/>
            <a:ext cx="7772400" cy="34290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2400" smtClean="0"/>
              <a:t> 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460500" y="17192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1460500" y="16287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>
                <a:ea typeface="ＭＳ Ｐゴシック" pitchFamily="34" charset="-128"/>
              </a:rPr>
              <a:t>  </a:t>
            </a: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1143000" y="2514600"/>
            <a:ext cx="678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400" i="1">
                <a:ea typeface="ＭＳ Ｐゴシック" pitchFamily="34" charset="-128"/>
              </a:rPr>
              <a:t>                </a:t>
            </a: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1524000" y="2438400"/>
            <a:ext cx="2019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sz="2400" i="1">
              <a:ea typeface="ＭＳ Ｐゴシック" pitchFamily="34" charset="-128"/>
            </a:endParaRPr>
          </a:p>
        </p:txBody>
      </p:sp>
      <p:pic>
        <p:nvPicPr>
          <p:cNvPr id="32776" name="Picture 8" descr="MSF_Access_Logo_New_Colour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5888"/>
            <a:ext cx="1931988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2357438" y="0"/>
            <a:ext cx="6324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>
                <a:solidFill>
                  <a:srgbClr val="FF0000"/>
                </a:solidFill>
                <a:latin typeface="Trebuchet MS" pitchFamily="34" charset="0"/>
              </a:rPr>
              <a:t>Farmaci di qualità appropriata:</a:t>
            </a:r>
            <a:br>
              <a:rPr lang="it-IT" sz="3200">
                <a:solidFill>
                  <a:srgbClr val="FF0000"/>
                </a:solidFill>
                <a:latin typeface="Trebuchet MS" pitchFamily="34" charset="0"/>
              </a:rPr>
            </a:br>
            <a:r>
              <a:rPr lang="it-IT" sz="3200">
                <a:solidFill>
                  <a:srgbClr val="FF0000"/>
                </a:solidFill>
                <a:latin typeface="Trebuchet MS" pitchFamily="34" charset="0"/>
              </a:rPr>
              <a:t>nei paesi in via di sviluppo</a:t>
            </a: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4214813" y="785813"/>
            <a:ext cx="4929187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lvl="1" indent="-3175">
              <a:lnSpc>
                <a:spcPct val="90000"/>
              </a:lnSpc>
              <a:spcBef>
                <a:spcPct val="20000"/>
              </a:spcBef>
            </a:pPr>
            <a:endParaRPr lang="it-IT" sz="2000">
              <a:latin typeface="Trebuchet MS" pitchFamily="34" charset="0"/>
            </a:endParaRPr>
          </a:p>
          <a:p>
            <a:pPr marL="182563" lvl="1" indent="-3175">
              <a:lnSpc>
                <a:spcPct val="90000"/>
              </a:lnSpc>
              <a:spcBef>
                <a:spcPct val="20000"/>
              </a:spcBef>
            </a:pPr>
            <a:r>
              <a:rPr lang="it-IT" sz="2000">
                <a:latin typeface="Trebuchet MS" pitchFamily="34" charset="0"/>
              </a:rPr>
              <a:t>In molti paesi manca un quadro di  regolamentazione farmaceutica  (agenzia del farmaco)</a:t>
            </a:r>
          </a:p>
          <a:p>
            <a:pPr marL="182563" lvl="1" indent="-3175">
              <a:lnSpc>
                <a:spcPct val="90000"/>
              </a:lnSpc>
              <a:spcBef>
                <a:spcPct val="20000"/>
              </a:spcBef>
            </a:pPr>
            <a:endParaRPr lang="it-IT" sz="2000">
              <a:latin typeface="Trebuchet MS" pitchFamily="34" charset="0"/>
            </a:endParaRPr>
          </a:p>
          <a:p>
            <a:pPr marL="182563" lvl="1" indent="-3175">
              <a:lnSpc>
                <a:spcPct val="90000"/>
              </a:lnSpc>
              <a:spcBef>
                <a:spcPct val="20000"/>
              </a:spcBef>
            </a:pPr>
            <a:r>
              <a:rPr lang="it-IT" sz="2000">
                <a:latin typeface="Trebuchet MS" pitchFamily="34" charset="0"/>
              </a:rPr>
              <a:t>Anche quando esiste un’agenzia o un ente predisposto, spesso le funzioni per garantire una valutazione della qualità, efficacia e sicurezza del farmaco nel territorio nazionale sono insufficienti.</a:t>
            </a:r>
          </a:p>
          <a:p>
            <a:pPr marL="182563" lvl="1" indent="-3175">
              <a:lnSpc>
                <a:spcPct val="90000"/>
              </a:lnSpc>
              <a:spcBef>
                <a:spcPct val="20000"/>
              </a:spcBef>
            </a:pPr>
            <a:endParaRPr lang="it-IT" sz="2000">
              <a:latin typeface="Trebuchet MS" pitchFamily="34" charset="0"/>
            </a:endParaRPr>
          </a:p>
          <a:p>
            <a:pPr marL="182563" lvl="1" indent="-3175">
              <a:lnSpc>
                <a:spcPct val="90000"/>
              </a:lnSpc>
              <a:spcBef>
                <a:spcPct val="20000"/>
              </a:spcBef>
            </a:pPr>
            <a:r>
              <a:rPr lang="it-IT" sz="2000" u="sng">
                <a:latin typeface="Trebuchet MS" pitchFamily="34" charset="0"/>
              </a:rPr>
              <a:t>Ad oggi,il raggiungimento degli standard OMS é spesso legato al mercato per la fornitura di farmaci pagati dai “grandi donatori</a:t>
            </a:r>
            <a:r>
              <a:rPr lang="it-IT" sz="2000">
                <a:latin typeface="Trebuchet MS" pitchFamily="34" charset="0"/>
              </a:rPr>
              <a:t>:</a:t>
            </a:r>
          </a:p>
          <a:p>
            <a:pPr marL="182563" lvl="1" indent="-3175">
              <a:lnSpc>
                <a:spcPct val="90000"/>
              </a:lnSpc>
              <a:spcBef>
                <a:spcPct val="20000"/>
              </a:spcBef>
            </a:pPr>
            <a:r>
              <a:rPr lang="it-IT" sz="1600" i="1">
                <a:latin typeface="Trebuchet MS" pitchFamily="34" charset="0"/>
              </a:rPr>
              <a:t>-Global Found fight Aids Tubercolosis Malaria (GFATM), </a:t>
            </a:r>
          </a:p>
          <a:p>
            <a:pPr marL="182563" lvl="1" indent="-3175">
              <a:lnSpc>
                <a:spcPct val="90000"/>
              </a:lnSpc>
              <a:spcBef>
                <a:spcPct val="20000"/>
              </a:spcBef>
            </a:pPr>
            <a:r>
              <a:rPr lang="it-IT" sz="1600" i="1">
                <a:latin typeface="Trebuchet MS" pitchFamily="34" charset="0"/>
              </a:rPr>
              <a:t>-P</a:t>
            </a:r>
            <a:r>
              <a:rPr lang="fr-FR" sz="1600" i="1">
                <a:latin typeface="Trebuchet MS" pitchFamily="34" charset="0"/>
              </a:rPr>
              <a:t>resident's Emergency Plan for AIDS Relief (PEPFAR), </a:t>
            </a:r>
          </a:p>
          <a:p>
            <a:pPr marL="182563" lvl="1" indent="-3175">
              <a:lnSpc>
                <a:spcPct val="90000"/>
              </a:lnSpc>
              <a:spcBef>
                <a:spcPct val="20000"/>
              </a:spcBef>
            </a:pPr>
            <a:r>
              <a:rPr lang="fr-FR" sz="1600" i="1">
                <a:latin typeface="Trebuchet MS" pitchFamily="34" charset="0"/>
              </a:rPr>
              <a:t>- …</a:t>
            </a:r>
            <a:endParaRPr lang="it-IT" sz="1600" i="1">
              <a:latin typeface="Trebuchet MS" pitchFamily="34" charset="0"/>
            </a:endParaRPr>
          </a:p>
          <a:p>
            <a:pPr marL="182563" lvl="1" indent="-3175">
              <a:lnSpc>
                <a:spcPct val="90000"/>
              </a:lnSpc>
              <a:spcBef>
                <a:spcPct val="20000"/>
              </a:spcBef>
            </a:pPr>
            <a:endParaRPr lang="it-IT" sz="1600" i="1">
              <a:latin typeface="Trebuchet MS" pitchFamily="34" charset="0"/>
            </a:endParaRPr>
          </a:p>
          <a:p>
            <a:pPr marL="182563" lvl="1" indent="-3175">
              <a:lnSpc>
                <a:spcPct val="90000"/>
              </a:lnSpc>
              <a:spcBef>
                <a:spcPct val="20000"/>
              </a:spcBef>
            </a:pPr>
            <a:r>
              <a:rPr lang="fr-CH" sz="2000">
                <a:latin typeface="Trebuchet MS" pitchFamily="34" charset="0"/>
              </a:rPr>
              <a:t>  </a:t>
            </a:r>
            <a:endParaRPr lang="en-GB" sz="2000">
              <a:latin typeface="Trebuchet MS" pitchFamily="34" charset="0"/>
            </a:endParaRPr>
          </a:p>
        </p:txBody>
      </p:sp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295400"/>
            <a:ext cx="380047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1945C2B-937E-4147-B2CC-EEE96D27D56D}" type="slidenum">
              <a:rPr lang="en-GB" sz="1200">
                <a:latin typeface="Verdana" pitchFamily="34" charset="0"/>
                <a:ea typeface="ＭＳ Ｐゴシック" pitchFamily="34" charset="-128"/>
              </a:rPr>
              <a:pPr algn="r"/>
              <a:t>45</a:t>
            </a:fld>
            <a:endParaRPr lang="en-GB" sz="120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5750" y="642938"/>
            <a:ext cx="8858250" cy="5857875"/>
          </a:xfrm>
        </p:spPr>
        <p:txBody>
          <a:bodyPr>
            <a:normAutofit lnSpcReduction="10000"/>
          </a:bodyPr>
          <a:lstStyle/>
          <a:p>
            <a:pPr marL="19050" indent="-19050" eaLnBrk="1" hangingPunct="1">
              <a:lnSpc>
                <a:spcPct val="80000"/>
              </a:lnSpc>
            </a:pPr>
            <a:r>
              <a:rPr lang="en-GB" sz="2400" smtClean="0"/>
              <a:t> I medicinali fabbricati per l’esportazione non sono regolamentati con i medesimi standard di quelli per il mercato locale (</a:t>
            </a:r>
            <a:r>
              <a:rPr lang="en-GB" sz="2400" smtClean="0">
                <a:solidFill>
                  <a:srgbClr val="FF0000"/>
                </a:solidFill>
              </a:rPr>
              <a:t>MULTIPLE STANDARD</a:t>
            </a:r>
            <a:r>
              <a:rPr lang="en-GB" sz="2400" smtClean="0"/>
              <a:t>)</a:t>
            </a:r>
          </a:p>
          <a:p>
            <a:pPr marL="19050" indent="-19050" eaLnBrk="1" hangingPunct="1">
              <a:lnSpc>
                <a:spcPct val="80000"/>
              </a:lnSpc>
            </a:pPr>
            <a:endParaRPr lang="en-GB" sz="2400" smtClean="0"/>
          </a:p>
          <a:p>
            <a:pPr marL="19050" indent="-19050" eaLnBrk="1" hangingPunct="1">
              <a:lnSpc>
                <a:spcPct val="80000"/>
              </a:lnSpc>
            </a:pPr>
            <a:r>
              <a:rPr lang="en-GB" sz="2400" smtClean="0"/>
              <a:t> Agenzie del farmaco in contesti a risorse limitate non esistono le risorse (umane e materiali) adeguate per valutare e risolvere i problemi eventuali</a:t>
            </a:r>
          </a:p>
          <a:p>
            <a:pPr marL="19050" indent="-19050" eaLnBrk="1" hangingPunct="1">
              <a:lnSpc>
                <a:spcPct val="80000"/>
              </a:lnSpc>
              <a:buFontTx/>
              <a:buNone/>
            </a:pPr>
            <a:endParaRPr lang="en-GB" sz="2400" smtClean="0"/>
          </a:p>
          <a:p>
            <a:pPr marL="19050" indent="-19050" eaLnBrk="1" hangingPunct="1">
              <a:lnSpc>
                <a:spcPct val="80000"/>
              </a:lnSpc>
            </a:pPr>
            <a:r>
              <a:rPr lang="en-GB" sz="2400" smtClean="0"/>
              <a:t> Nei loro meccanismi di approvvigionamento i “donors” dovrebbero incoraggiare i loro partners ad includere espliciti requisiti di qualità  riferimento agli standard OMS</a:t>
            </a:r>
          </a:p>
          <a:p>
            <a:pPr marL="19050" indent="-19050" eaLnBrk="1" hangingPunct="1">
              <a:lnSpc>
                <a:spcPct val="80000"/>
              </a:lnSpc>
            </a:pPr>
            <a:endParaRPr lang="en-GB" sz="2400" smtClean="0"/>
          </a:p>
          <a:p>
            <a:pPr marL="19050" indent="-19050" eaLnBrk="1" hangingPunct="1">
              <a:lnSpc>
                <a:spcPct val="80000"/>
              </a:lnSpc>
            </a:pPr>
            <a:r>
              <a:rPr lang="en-GB" sz="2400" smtClean="0"/>
              <a:t>Gli acquirenti dovrebbero insistere che i distributori forniscano medicinali in linea con gli standards </a:t>
            </a:r>
            <a:r>
              <a:rPr lang="en-GB" sz="2400" b="1" u="sng" smtClean="0">
                <a:solidFill>
                  <a:srgbClr val="FF0000"/>
                </a:solidFill>
              </a:rPr>
              <a:t>internazionali</a:t>
            </a:r>
            <a:r>
              <a:rPr lang="en-GB" sz="2400" smtClean="0"/>
              <a:t> di qualità </a:t>
            </a:r>
            <a:r>
              <a:rPr lang="en-GB" sz="2000" smtClean="0"/>
              <a:t>(e non scaricare la responsabilità esclusivamente sulle autorià locali)</a:t>
            </a:r>
          </a:p>
          <a:p>
            <a:pPr marL="19050" indent="-19050" eaLnBrk="1" hangingPunct="1">
              <a:lnSpc>
                <a:spcPct val="80000"/>
              </a:lnSpc>
            </a:pPr>
            <a:endParaRPr lang="en-GB" sz="2400" smtClean="0"/>
          </a:p>
          <a:p>
            <a:pPr marL="19050" indent="-19050" eaLnBrk="1" hangingPunct="1">
              <a:lnSpc>
                <a:spcPct val="80000"/>
              </a:lnSpc>
            </a:pPr>
            <a:r>
              <a:rPr lang="en-GB" sz="2400" smtClean="0"/>
              <a:t> </a:t>
            </a:r>
            <a:r>
              <a:rPr lang="en-GB" sz="2400" smtClean="0">
                <a:solidFill>
                  <a:srgbClr val="FF0000"/>
                </a:solidFill>
              </a:rPr>
              <a:t>I paesi “ricchi” non dovrebbero tollerare l’esportazione (o la donazione!) di medicinali di bassa qualità verso i paesi più	                poveri </a:t>
            </a:r>
          </a:p>
          <a:p>
            <a:pPr marL="19050" indent="-19050" eaLnBrk="1" hangingPunct="1">
              <a:lnSpc>
                <a:spcPct val="80000"/>
              </a:lnSpc>
              <a:buFontTx/>
              <a:buNone/>
            </a:pPr>
            <a:endParaRPr lang="en-GB" sz="2400" smtClean="0">
              <a:solidFill>
                <a:srgbClr val="FF0000"/>
              </a:solidFill>
            </a:endParaRPr>
          </a:p>
          <a:p>
            <a:pPr marL="19050" indent="-19050" eaLnBrk="1" hangingPunct="1">
              <a:lnSpc>
                <a:spcPct val="80000"/>
              </a:lnSpc>
            </a:pPr>
            <a:endParaRPr lang="en-GB" sz="2400" smtClean="0"/>
          </a:p>
          <a:p>
            <a:pPr marL="19050" indent="-19050" eaLnBrk="1" hangingPunct="1">
              <a:lnSpc>
                <a:spcPct val="80000"/>
              </a:lnSpc>
            </a:pPr>
            <a:endParaRPr lang="en-GB" sz="2400" smtClean="0"/>
          </a:p>
        </p:txBody>
      </p:sp>
      <p:pic>
        <p:nvPicPr>
          <p:cNvPr id="33796" name="Picture 4" descr="logoa(1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6334125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9" name="Line 5"/>
          <p:cNvSpPr>
            <a:spLocks noChangeShapeType="1"/>
          </p:cNvSpPr>
          <p:nvPr/>
        </p:nvSpPr>
        <p:spPr bwMode="auto">
          <a:xfrm>
            <a:off x="1500188" y="1571625"/>
            <a:ext cx="29527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3798" name="CasellaDiTesto 6"/>
          <p:cNvSpPr txBox="1">
            <a:spLocks noChangeArrowheads="1"/>
          </p:cNvSpPr>
          <p:nvPr/>
        </p:nvSpPr>
        <p:spPr bwMode="auto">
          <a:xfrm>
            <a:off x="428625" y="0"/>
            <a:ext cx="7215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>
                <a:solidFill>
                  <a:srgbClr val="FF0000"/>
                </a:solidFill>
              </a:rPr>
              <a:t>IN SINTESI…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845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4000" smtClean="0"/>
              <a:t>Alcune informazioni di base per riordinare le idee…</a:t>
            </a:r>
          </a:p>
        </p:txBody>
      </p:sp>
      <p:pic>
        <p:nvPicPr>
          <p:cNvPr id="3584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63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5000" b="1" dirty="0" err="1">
                <a:solidFill>
                  <a:srgbClr val="FFFF00"/>
                </a:solidFill>
              </a:rPr>
              <a:t>Alcune</a:t>
            </a:r>
            <a:r>
              <a:rPr lang="fr-FR" sz="5000" b="1" dirty="0">
                <a:solidFill>
                  <a:srgbClr val="FFFF00"/>
                </a:solidFill>
              </a:rPr>
              <a:t> </a:t>
            </a:r>
            <a:r>
              <a:rPr lang="fr-FR" sz="5000" b="1" dirty="0" err="1">
                <a:solidFill>
                  <a:srgbClr val="FFFF00"/>
                </a:solidFill>
              </a:rPr>
              <a:t>informazioni</a:t>
            </a:r>
            <a:r>
              <a:rPr lang="fr-FR" sz="5000" b="1" dirty="0">
                <a:solidFill>
                  <a:srgbClr val="FFFF00"/>
                </a:solidFill>
              </a:rPr>
              <a:t> </a:t>
            </a:r>
            <a:r>
              <a:rPr lang="fr-FR" sz="5000" b="1" dirty="0" err="1">
                <a:solidFill>
                  <a:srgbClr val="FFFF00"/>
                </a:solidFill>
              </a:rPr>
              <a:t>generali</a:t>
            </a:r>
            <a:r>
              <a:rPr lang="fr-FR" sz="5000" b="1" dirty="0">
                <a:solidFill>
                  <a:srgbClr val="FFFF00"/>
                </a:solidFill>
              </a:rPr>
              <a:t> per </a:t>
            </a:r>
            <a:r>
              <a:rPr lang="fr-FR" sz="5000" b="1" dirty="0" err="1">
                <a:solidFill>
                  <a:schemeClr val="bg1"/>
                </a:solidFill>
              </a:rPr>
              <a:t>fare</a:t>
            </a:r>
            <a:r>
              <a:rPr lang="fr-FR" sz="5000" b="1" dirty="0">
                <a:solidFill>
                  <a:schemeClr val="bg1"/>
                </a:solidFill>
              </a:rPr>
              <a:t> un po’ di </a:t>
            </a:r>
            <a:r>
              <a:rPr lang="fr-FR" sz="5000" b="1" dirty="0" err="1">
                <a:solidFill>
                  <a:schemeClr val="bg1"/>
                </a:solidFill>
              </a:rPr>
              <a:t>ordine</a:t>
            </a:r>
            <a:r>
              <a:rPr lang="fr-FR" sz="5000" b="1" dirty="0">
                <a:solidFill>
                  <a:schemeClr val="bg1"/>
                </a:solidFill>
              </a:rPr>
              <a:t>…</a:t>
            </a:r>
          </a:p>
          <a:p>
            <a:pPr>
              <a:spcBef>
                <a:spcPct val="50000"/>
              </a:spcBef>
              <a:defRPr/>
            </a:pPr>
            <a:endParaRPr lang="fr-FR" sz="12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fr-B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* I farmaci essenziali</a:t>
            </a:r>
          </a:p>
          <a:p>
            <a:pPr>
              <a:defRPr/>
            </a:pPr>
            <a:r>
              <a:rPr lang="fr-B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* La qualità del farmaco</a:t>
            </a:r>
          </a:p>
          <a:p>
            <a:pPr>
              <a:defRPr/>
            </a:pPr>
            <a:r>
              <a:rPr lang="fr-BE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* Il mercato farmaceutico e      	le autorità regolatorie</a:t>
            </a:r>
          </a:p>
          <a:p>
            <a:pPr>
              <a:defRPr/>
            </a:pPr>
            <a:r>
              <a:rPr lang="fr-BE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*  I flussi di distribuzione </a:t>
            </a:r>
          </a:p>
          <a:p>
            <a:pPr>
              <a:spcBef>
                <a:spcPct val="50000"/>
              </a:spcBef>
              <a:defRPr/>
            </a:pPr>
            <a:endParaRPr lang="fr-FR" sz="6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836613"/>
          </a:xfrm>
        </p:spPr>
        <p:txBody>
          <a:bodyPr/>
          <a:lstStyle/>
          <a:p>
            <a:pPr eaLnBrk="1" hangingPunct="1"/>
            <a:r>
              <a:rPr lang="fr-FR" b="1" smtClean="0">
                <a:solidFill>
                  <a:srgbClr val="FF0000"/>
                </a:solidFill>
              </a:rPr>
              <a:t>Il cammino del farmaco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ChangeArrowheads="1"/>
          </p:cNvSpPr>
          <p:nvPr/>
        </p:nvSpPr>
        <p:spPr bwMode="auto">
          <a:xfrm>
            <a:off x="1044575" y="949325"/>
            <a:ext cx="7343775" cy="5545138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omic Sans MS" pitchFamily="66" charset="0"/>
              <a:ea typeface="ＭＳ Ｐゴシック" pitchFamily="34" charset="-128"/>
            </a:endParaRP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1071563"/>
            <a:ext cx="7370762" cy="55260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755650" y="333375"/>
            <a:ext cx="77771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sz="2800">
                <a:latin typeface="Comic Sans MS" pitchFamily="66" charset="0"/>
                <a:ea typeface="ＭＳ Ｐゴシック" pitchFamily="34" charset="-128"/>
              </a:rPr>
              <a:t>Centri di distribuzione regionale – RDC 2010</a:t>
            </a:r>
            <a:endParaRPr lang="en-GB" sz="2800">
              <a:latin typeface="Comic Sans MS" pitchFamily="66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885825"/>
            <a:ext cx="7993063" cy="578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539552" y="1700808"/>
            <a:ext cx="4343400" cy="4934684"/>
          </a:xfrm>
        </p:spPr>
        <p:txBody>
          <a:bodyPr wrap="square" lIns="91440" tIns="45720" rIns="91440" bIns="45720">
            <a:spAutoFit/>
          </a:bodyPr>
          <a:lstStyle>
            <a:def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None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defPPr>
            <a:lvl1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1pPr>
            <a:lvl2pPr marL="576000" marR="0" lvl="1" indent="-272880" algn="l" rtl="0" hangingPunct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38040" algn="l"/>
                <a:tab pos="1252439" algn="l"/>
                <a:tab pos="2166840" algn="l"/>
                <a:tab pos="3081240" algn="l"/>
                <a:tab pos="3995640" algn="l"/>
                <a:tab pos="4910040" algn="l"/>
                <a:tab pos="5824440" algn="l"/>
                <a:tab pos="6738840" algn="l"/>
                <a:tab pos="7653240" algn="l"/>
                <a:tab pos="8567640" algn="l"/>
                <a:tab pos="9482040" algn="l"/>
              </a:tabLst>
              <a:defRPr lang="en-GB" sz="22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2pPr>
            <a:lvl3pPr marL="855360" marR="0" lvl="2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58680" algn="l"/>
                <a:tab pos="973080" algn="l"/>
                <a:tab pos="1887480" algn="l"/>
                <a:tab pos="2801880" algn="l"/>
                <a:tab pos="3716280" algn="l"/>
                <a:tab pos="4630680" algn="l"/>
                <a:tab pos="5545080" algn="l"/>
                <a:tab pos="6459479" algn="l"/>
                <a:tab pos="7373879" algn="l"/>
                <a:tab pos="8288280" algn="l"/>
                <a:tab pos="920268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3pPr>
            <a:lvl4pPr marL="1143000" marR="0" lvl="3" indent="-228600" algn="l" rtl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GB" sz="18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4pPr>
            <a:lvl5pPr marL="1461960" marR="0" lvl="4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5pPr>
            <a:lvl6pPr marL="1461960" marR="0" lvl="5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6pPr>
            <a:lvl7pPr marL="1461960" marR="0" lvl="6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7pPr>
            <a:lvl8pPr marL="1461960" marR="0" lvl="7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8pPr>
            <a:lvl9pPr marL="1461960" marR="0" lvl="8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hangingPunct="1">
              <a:spcBef>
                <a:spcPts val="448"/>
              </a:spcBef>
            </a:pPr>
            <a:r>
              <a:rPr lang="it-IT" sz="1800" dirty="0">
                <a:solidFill>
                  <a:srgbClr val="000000"/>
                </a:solidFill>
              </a:rPr>
              <a:t>Se anche trovasse il personale…</a:t>
            </a:r>
          </a:p>
          <a:p>
            <a:pPr marL="0" lvl="0" indent="0" hangingPunct="1">
              <a:spcBef>
                <a:spcPts val="448"/>
              </a:spcBef>
            </a:pPr>
            <a:r>
              <a:rPr lang="it-IT" sz="1800" dirty="0">
                <a:solidFill>
                  <a:srgbClr val="000000"/>
                </a:solidFill>
              </a:rPr>
              <a:t>questo non avrebbe idea di quale sia il problema di Amid, e lo visiterebbe in fretta e senza attenzione</a:t>
            </a:r>
          </a:p>
          <a:p>
            <a:pPr marL="0" lvl="0" indent="0" hangingPunct="1">
              <a:spcBef>
                <a:spcPts val="448"/>
              </a:spcBef>
            </a:pPr>
            <a:r>
              <a:rPr lang="it-IT" sz="1800" dirty="0">
                <a:solidFill>
                  <a:srgbClr val="000000"/>
                </a:solidFill>
              </a:rPr>
              <a:t>Se anche lo visitasse, e formulasse </a:t>
            </a:r>
            <a:r>
              <a:rPr lang="it-IT" sz="1800" dirty="0" smtClean="0">
                <a:solidFill>
                  <a:srgbClr val="000000"/>
                </a:solidFill>
              </a:rPr>
              <a:t>un sospetto diagnostico…</a:t>
            </a:r>
            <a:endParaRPr lang="it-IT" sz="1800" dirty="0">
              <a:solidFill>
                <a:srgbClr val="000000"/>
              </a:solidFill>
            </a:endParaRPr>
          </a:p>
          <a:p>
            <a:pPr marL="0" lvl="0" indent="0" hangingPunct="1">
              <a:spcBef>
                <a:spcPts val="448"/>
              </a:spcBef>
            </a:pPr>
            <a:r>
              <a:rPr lang="it-IT" sz="1800" dirty="0">
                <a:solidFill>
                  <a:srgbClr val="000000"/>
                </a:solidFill>
              </a:rPr>
              <a:t>non avrebbe </a:t>
            </a:r>
            <a:r>
              <a:rPr lang="it-IT" sz="1800" dirty="0" smtClean="0">
                <a:solidFill>
                  <a:srgbClr val="000000"/>
                </a:solidFill>
              </a:rPr>
              <a:t>strumenti </a:t>
            </a:r>
            <a:r>
              <a:rPr lang="it-IT" sz="1800" dirty="0">
                <a:solidFill>
                  <a:srgbClr val="000000"/>
                </a:solidFill>
              </a:rPr>
              <a:t>per </a:t>
            </a:r>
            <a:r>
              <a:rPr lang="it-IT" sz="1800" dirty="0" smtClean="0">
                <a:solidFill>
                  <a:srgbClr val="000000"/>
                </a:solidFill>
              </a:rPr>
              <a:t>provarlo, </a:t>
            </a:r>
            <a:r>
              <a:rPr lang="it-IT" sz="1800" dirty="0">
                <a:solidFill>
                  <a:srgbClr val="000000"/>
                </a:solidFill>
              </a:rPr>
              <a:t>perché non esistono</a:t>
            </a:r>
          </a:p>
          <a:p>
            <a:pPr marL="0" lvl="0" indent="0" hangingPunct="1">
              <a:spcBef>
                <a:spcPts val="448"/>
              </a:spcBef>
            </a:pPr>
            <a:r>
              <a:rPr lang="it-IT" sz="1800" dirty="0">
                <a:solidFill>
                  <a:srgbClr val="000000"/>
                </a:solidFill>
              </a:rPr>
              <a:t>Se anche esistessero…</a:t>
            </a:r>
          </a:p>
          <a:p>
            <a:pPr marL="0" lvl="0" indent="0" hangingPunct="1">
              <a:spcBef>
                <a:spcPts val="448"/>
              </a:spcBef>
            </a:pPr>
            <a:r>
              <a:rPr lang="it-IT" sz="1800" dirty="0">
                <a:solidFill>
                  <a:srgbClr val="000000"/>
                </a:solidFill>
              </a:rPr>
              <a:t> costerebbero troppo</a:t>
            </a:r>
          </a:p>
          <a:p>
            <a:pPr marL="0" lvl="0" indent="0" hangingPunct="1">
              <a:spcBef>
                <a:spcPts val="448"/>
              </a:spcBef>
            </a:pPr>
            <a:r>
              <a:rPr lang="it-IT" sz="1800" dirty="0">
                <a:solidFill>
                  <a:srgbClr val="000000"/>
                </a:solidFill>
              </a:rPr>
              <a:t>Se anche non costassero troppo…</a:t>
            </a:r>
          </a:p>
          <a:p>
            <a:pPr marL="0" lvl="0" indent="0" hangingPunct="1">
              <a:spcBef>
                <a:spcPts val="448"/>
              </a:spcBef>
            </a:pPr>
            <a:r>
              <a:rPr lang="it-IT" sz="1800" dirty="0">
                <a:solidFill>
                  <a:srgbClr val="000000"/>
                </a:solidFill>
              </a:rPr>
              <a:t>l’esame sarebbe disponibile soltanto nell’ospedale della città, e non nel centro di salute</a:t>
            </a:r>
          </a:p>
          <a:p>
            <a:pPr marL="0" lvl="0" indent="0" hangingPunct="1">
              <a:spcBef>
                <a:spcPts val="448"/>
              </a:spcBef>
            </a:pPr>
            <a:r>
              <a:rPr lang="it-IT" sz="1800" dirty="0">
                <a:solidFill>
                  <a:srgbClr val="000000"/>
                </a:solidFill>
              </a:rPr>
              <a:t>Se anche l’esame fosse accessibile, e la diagnosi fosse confermata…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5105519" y="3501008"/>
            <a:ext cx="3772099" cy="2814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1844675"/>
            <a:ext cx="5184775" cy="3960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39" name="Picture 2" descr="IMG_24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17688"/>
            <a:ext cx="5292725" cy="3970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5940425" y="765175"/>
            <a:ext cx="29178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sz="2000">
                <a:latin typeface="Comic Sans MS" pitchFamily="66" charset="0"/>
                <a:ea typeface="ＭＳ Ｐゴシック" pitchFamily="34" charset="-128"/>
              </a:rPr>
              <a:t>Centro distribuzione farmaceutico                                       (Kisangani, RDC 2010)</a:t>
            </a:r>
            <a:endParaRPr lang="en-GB" sz="200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1258888" y="112713"/>
            <a:ext cx="66246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2800">
                <a:latin typeface="Comic Sans MS" pitchFamily="66" charset="0"/>
                <a:ea typeface="ＭＳ Ｐゴシック" pitchFamily="34" charset="-128"/>
              </a:rPr>
              <a:t>Settore pubblico</a:t>
            </a:r>
            <a:endParaRPr lang="en-GB" sz="280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107950" y="5822950"/>
            <a:ext cx="4105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sz="2000">
                <a:latin typeface="Comic Sans MS" pitchFamily="66" charset="0"/>
                <a:ea typeface="ＭＳ Ｐゴシック" pitchFamily="34" charset="-128"/>
              </a:rPr>
              <a:t>Centro di consultazione HIV (RDC 2008)</a:t>
            </a:r>
            <a:endParaRPr lang="en-GB" sz="2000">
              <a:latin typeface="Comic Sans MS" pitchFamily="66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1"/>
          <p:cNvSpPr>
            <a:spLocks noChangeArrowheads="1"/>
          </p:cNvSpPr>
          <p:nvPr/>
        </p:nvSpPr>
        <p:spPr bwMode="auto">
          <a:xfrm>
            <a:off x="3060700" y="1936750"/>
            <a:ext cx="6035675" cy="4532313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40963" name="Rectangle 10"/>
          <p:cNvSpPr>
            <a:spLocks noChangeArrowheads="1"/>
          </p:cNvSpPr>
          <p:nvPr/>
        </p:nvSpPr>
        <p:spPr bwMode="auto">
          <a:xfrm>
            <a:off x="328613" y="692150"/>
            <a:ext cx="6330950" cy="47529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258888" y="44450"/>
            <a:ext cx="66246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2800">
                <a:latin typeface="Comic Sans MS" pitchFamily="66" charset="0"/>
                <a:ea typeface="ＭＳ Ｐゴシック" pitchFamily="34" charset="-128"/>
              </a:rPr>
              <a:t>Settore privato formale</a:t>
            </a:r>
            <a:endParaRPr lang="en-GB" sz="2800">
              <a:latin typeface="Comic Sans MS" pitchFamily="66" charset="0"/>
              <a:ea typeface="ＭＳ Ｐゴシック" pitchFamily="34" charset="-128"/>
            </a:endParaRPr>
          </a:p>
        </p:txBody>
      </p:sp>
      <p:pic>
        <p:nvPicPr>
          <p:cNvPr id="40965" name="Image 7" descr="100_021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88" y="827088"/>
            <a:ext cx="6350000" cy="476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6" name="Image 8" descr="100_021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2060575"/>
            <a:ext cx="6061075" cy="454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9"/>
          <p:cNvSpPr>
            <a:spLocks noChangeArrowheads="1"/>
          </p:cNvSpPr>
          <p:nvPr/>
        </p:nvSpPr>
        <p:spPr bwMode="auto">
          <a:xfrm>
            <a:off x="3697288" y="2482850"/>
            <a:ext cx="5445125" cy="411162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1042988" y="115888"/>
            <a:ext cx="75612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BE" sz="2800">
                <a:latin typeface="Comic Sans MS" pitchFamily="66" charset="0"/>
                <a:ea typeface="ＭＳ Ｐゴシック" pitchFamily="34" charset="-128"/>
              </a:rPr>
              <a:t>Settore privato informale</a:t>
            </a:r>
            <a:endParaRPr lang="en-GB" sz="2800">
              <a:latin typeface="Comic Sans MS" pitchFamily="66" charset="0"/>
              <a:ea typeface="ＭＳ Ｐゴシック" pitchFamily="34" charset="-128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44463" y="765175"/>
            <a:ext cx="6372225" cy="4813300"/>
            <a:chOff x="91" y="482"/>
            <a:chExt cx="4014" cy="3032"/>
          </a:xfrm>
        </p:grpSpPr>
        <p:sp>
          <p:nvSpPr>
            <p:cNvPr id="41990" name="Rectangle 7"/>
            <p:cNvSpPr>
              <a:spLocks noChangeArrowheads="1"/>
            </p:cNvSpPr>
            <p:nvPr/>
          </p:nvSpPr>
          <p:spPr bwMode="auto">
            <a:xfrm>
              <a:off x="182" y="482"/>
              <a:ext cx="3923" cy="2949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omic Sans MS" pitchFamily="66" charset="0"/>
                <a:ea typeface="ＭＳ Ｐゴシック" pitchFamily="34" charset="-128"/>
              </a:endParaRPr>
            </a:p>
          </p:txBody>
        </p:sp>
        <p:pic>
          <p:nvPicPr>
            <p:cNvPr id="41991" name="Image 4" descr="IMG_0780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" y="572"/>
              <a:ext cx="3923" cy="2942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41989" name="Image 6" descr="IMG_078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2587625"/>
            <a:ext cx="5441950" cy="4081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3203848" y="452589"/>
            <a:ext cx="2735262" cy="838200"/>
          </a:xfrm>
        </p:spPr>
        <p:txBody>
          <a:bodyPr wrap="square" lIns="91440" tIns="45720" rIns="91440" bIns="4572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r" hangingPunct="1"/>
            <a:r>
              <a:rPr lang="en-GB" sz="3600" b="1" dirty="0">
                <a:latin typeface="Tahoma" pitchFamily="34"/>
              </a:rPr>
              <a:t>LA STORIA</a:t>
            </a:r>
          </a:p>
        </p:txBody>
      </p:sp>
      <p:sp>
        <p:nvSpPr>
          <p:cNvPr id="3" name="Line 3"/>
          <p:cNvSpPr/>
          <p:nvPr/>
        </p:nvSpPr>
        <p:spPr>
          <a:xfrm flipV="1">
            <a:off x="3419872" y="1268760"/>
            <a:ext cx="2313000" cy="1440"/>
          </a:xfrm>
          <a:prstGeom prst="line">
            <a:avLst/>
          </a:prstGeom>
          <a:noFill/>
          <a:ln w="76320">
            <a:solidFill>
              <a:srgbClr val="FF33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36175" y="1700808"/>
            <a:ext cx="5392800" cy="4900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7"/>
          <p:cNvSpPr/>
          <p:nvPr/>
        </p:nvSpPr>
        <p:spPr>
          <a:xfrm>
            <a:off x="5729411" y="1628800"/>
            <a:ext cx="3232440" cy="46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0" i="1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Nel </a:t>
            </a:r>
            <a:r>
              <a:rPr lang="it-IT" sz="2000" b="1" i="1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1971</a:t>
            </a:r>
            <a:r>
              <a:rPr lang="it-IT" sz="2000" b="0" i="1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un gruppo di medici e giornalisti francesi fondano </a:t>
            </a:r>
            <a:r>
              <a:rPr lang="it-IT" sz="2000" b="0" i="1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Médecins</a:t>
            </a:r>
            <a:r>
              <a:rPr lang="it-IT" sz="2000" b="0" i="1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 Sans </a:t>
            </a:r>
            <a:r>
              <a:rPr lang="it-IT" sz="2000" b="0" i="1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Frontières</a:t>
            </a:r>
            <a:r>
              <a:rPr lang="it-IT" sz="2000" b="0" i="1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Nel </a:t>
            </a:r>
            <a:r>
              <a:rPr lang="it-IT" sz="2000" b="1" i="1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1999</a:t>
            </a:r>
            <a:r>
              <a:rPr lang="it-IT" sz="2000" b="0" i="1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MSF riceve il </a:t>
            </a:r>
            <a:r>
              <a:rPr lang="it-IT" sz="2000" b="0" i="1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Premio Nobel per la Pace</a:t>
            </a:r>
            <a:r>
              <a:rPr lang="it-IT" sz="2000" b="0" i="1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: “...in riconoscimento del lavoro umanitario pioneristico svolto dall’organizzazione in molti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0" i="1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continenti... fornendo assistenza in modo imparziale e mantenendo un alto grado di indipendenza...”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38160" y="42840"/>
            <a:ext cx="2235240" cy="8762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9"/>
          <p:cNvSpPr/>
          <p:nvPr/>
        </p:nvSpPr>
        <p:spPr>
          <a:xfrm rot="19759669">
            <a:off x="-82808" y="2331489"/>
            <a:ext cx="7869240" cy="18334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29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44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Stencil" pitchFamily="82"/>
                <a:ea typeface="Arial" pitchFamily="34"/>
                <a:cs typeface="Arial" pitchFamily="34"/>
              </a:rPr>
              <a:t>Azione medico-umanitaria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2999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44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Stencil" pitchFamily="82"/>
                <a:ea typeface="Arial" pitchFamily="34"/>
                <a:cs typeface="Arial" pitchFamily="34"/>
              </a:rPr>
              <a:t>testimonianza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427984" y="84120"/>
            <a:ext cx="4387850" cy="838200"/>
          </a:xfrm>
        </p:spPr>
        <p:txBody>
          <a:bodyPr wrap="square" lIns="91440" tIns="45720" rIns="91440" bIns="4572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r" hangingPunct="1"/>
            <a:r>
              <a:rPr lang="en-GB" sz="3200" b="1" dirty="0">
                <a:latin typeface="Tahoma" pitchFamily="34"/>
              </a:rPr>
              <a:t>I NOSTRI PRINCIPI</a:t>
            </a:r>
          </a:p>
        </p:txBody>
      </p:sp>
      <p:sp>
        <p:nvSpPr>
          <p:cNvPr id="3" name="Line 3"/>
          <p:cNvSpPr/>
          <p:nvPr/>
        </p:nvSpPr>
        <p:spPr>
          <a:xfrm>
            <a:off x="4638673" y="898807"/>
            <a:ext cx="4116600" cy="12960"/>
          </a:xfrm>
          <a:prstGeom prst="line">
            <a:avLst/>
          </a:prstGeom>
          <a:noFill/>
          <a:ln w="76320">
            <a:solidFill>
              <a:srgbClr val="FF33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4" name="Text Box 5"/>
          <p:cNvSpPr/>
          <p:nvPr/>
        </p:nvSpPr>
        <p:spPr>
          <a:xfrm>
            <a:off x="374760" y="1560600"/>
            <a:ext cx="4282920" cy="5220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just" rtl="0" hangingPunct="1">
              <a:lnSpc>
                <a:spcPct val="110000"/>
              </a:lnSpc>
              <a:spcBef>
                <a:spcPts val="499"/>
              </a:spcBef>
              <a:spcAft>
                <a:spcPts val="0"/>
              </a:spcAft>
              <a:buSzPts val="2057"/>
              <a:buBlip>
                <a:blip r:embed="rId3"/>
              </a:buBlip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0" i="1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ORGANIZZAZIONE INTERNAZIONALE, </a:t>
            </a:r>
            <a:r>
              <a:rPr lang="it-IT" sz="2000" b="0" i="1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UMANITARIA E INDIPENDENTE DI SOCCORSO MEDICO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ts val="2057"/>
              <a:buBlip>
                <a:blip r:embed="rId3"/>
              </a:buBlip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0" i="1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AIUTA POPOLAZIONI IN SITUAZIONI PRECARIE SENZA DISCRIMINAZIONE DI RAZZA, SESSO, RELIGIONE O OPINIONE POLITICA</a:t>
            </a:r>
          </a:p>
          <a:p>
            <a:pPr marL="0" marR="0" lvl="0" indent="0" algn="just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SzPts val="2057"/>
              <a:buBlip>
                <a:blip r:embed="rId3"/>
              </a:buBlip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0" i="1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RIVENDICA LA NECESSITA’ DI POTER OPERARE IN MANIERA</a:t>
            </a:r>
            <a:r>
              <a:rPr lang="en-GB" sz="2000" b="0" i="1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 NEUTRALE, IMPARZIALE E IN ASSOLUTA INDIPENDENZA</a:t>
            </a:r>
            <a:r>
              <a:rPr lang="en-GB" sz="2000" b="0" i="1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DA OGNI FORMA DI POTERE ECONOMICO, POLITICO, RELIGIOSO</a:t>
            </a: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25560" y="71280"/>
            <a:ext cx="2234880" cy="87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5256360" y="1176480"/>
            <a:ext cx="3305159" cy="5159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fr-FR" b="1" smtClean="0">
                <a:solidFill>
                  <a:srgbClr val="FF0000"/>
                </a:solidFill>
              </a:rPr>
              <a:t>WWW.medicisenzafrontiere.it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1123950"/>
            <a:ext cx="7392987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Oval 5"/>
          <p:cNvSpPr>
            <a:spLocks noChangeArrowheads="1"/>
          </p:cNvSpPr>
          <p:nvPr/>
        </p:nvSpPr>
        <p:spPr bwMode="auto">
          <a:xfrm>
            <a:off x="3419475" y="2133600"/>
            <a:ext cx="1008063" cy="358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924800" cy="1143000"/>
          </a:xfrm>
        </p:spPr>
        <p:txBody>
          <a:bodyPr/>
          <a:lstStyle/>
          <a:p>
            <a:pPr eaLnBrk="1" hangingPunct="1"/>
            <a:r>
              <a:rPr lang="nl-BE" smtClean="0">
                <a:solidFill>
                  <a:srgbClr val="FF0000"/>
                </a:solidFill>
              </a:rPr>
              <a:t>I </a:t>
            </a:r>
            <a:r>
              <a:rPr lang="it-IT" smtClean="0">
                <a:solidFill>
                  <a:srgbClr val="FF0000"/>
                </a:solidFill>
              </a:rPr>
              <a:t>farmacisti nei progetti MSF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96975"/>
            <a:ext cx="6629400" cy="52038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it-IT" sz="18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2200" b="1" smtClean="0"/>
              <a:t>Requisiti richiesti:</a:t>
            </a:r>
            <a:r>
              <a:rPr lang="it-IT" sz="2200" smtClean="0"/>
              <a:t/>
            </a:r>
            <a:br>
              <a:rPr lang="it-IT" sz="2200" smtClean="0"/>
            </a:br>
            <a:endParaRPr lang="it-IT" sz="2200" smtClean="0"/>
          </a:p>
          <a:p>
            <a:pPr lvl="1" eaLnBrk="1" hangingPunct="1">
              <a:lnSpc>
                <a:spcPct val="80000"/>
              </a:lnSpc>
            </a:pPr>
            <a:r>
              <a:rPr lang="it-IT" sz="2200" smtClean="0"/>
              <a:t>Diploma di laurea in farmacia </a:t>
            </a:r>
          </a:p>
          <a:p>
            <a:pPr lvl="1" eaLnBrk="1" hangingPunct="1">
              <a:lnSpc>
                <a:spcPct val="80000"/>
              </a:lnSpc>
            </a:pPr>
            <a:endParaRPr lang="it-IT" sz="2200" smtClean="0"/>
          </a:p>
          <a:p>
            <a:pPr lvl="1" eaLnBrk="1" hangingPunct="1">
              <a:lnSpc>
                <a:spcPct val="80000"/>
              </a:lnSpc>
            </a:pPr>
            <a:r>
              <a:rPr lang="it-IT" sz="2200" smtClean="0"/>
              <a:t>Esperienza professionale di minimo 2 anni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it-IT" sz="2200" smtClean="0"/>
              <a:t>(la farmacia ospedaliera è un valore aggiunto) </a:t>
            </a:r>
          </a:p>
          <a:p>
            <a:pPr lvl="1" eaLnBrk="1" hangingPunct="1">
              <a:lnSpc>
                <a:spcPct val="80000"/>
              </a:lnSpc>
            </a:pPr>
            <a:endParaRPr lang="it-IT" sz="2200" smtClean="0"/>
          </a:p>
          <a:p>
            <a:pPr lvl="1" eaLnBrk="1" hangingPunct="1">
              <a:lnSpc>
                <a:spcPct val="80000"/>
              </a:lnSpc>
            </a:pPr>
            <a:r>
              <a:rPr lang="it-IT" sz="2200" smtClean="0"/>
              <a:t>Disponibilità minima di 6 mesi </a:t>
            </a:r>
          </a:p>
          <a:p>
            <a:pPr lvl="1" eaLnBrk="1" hangingPunct="1">
              <a:lnSpc>
                <a:spcPct val="80000"/>
              </a:lnSpc>
            </a:pPr>
            <a:endParaRPr lang="it-IT" sz="2200" smtClean="0"/>
          </a:p>
          <a:p>
            <a:pPr lvl="1" eaLnBrk="1" hangingPunct="1">
              <a:lnSpc>
                <a:spcPct val="80000"/>
              </a:lnSpc>
            </a:pPr>
            <a:r>
              <a:rPr lang="it-IT" sz="2200" smtClean="0"/>
              <a:t>Conoscenza di una lingua straniera (3/4 delle missioni sono anglofone, e la </a:t>
            </a:r>
            <a:r>
              <a:rPr lang="it-IT" altLang="it-IT" sz="2200" smtClean="0"/>
              <a:t>“</a:t>
            </a:r>
            <a:r>
              <a:rPr lang="it-IT" sz="2200" smtClean="0"/>
              <a:t>letteratura farmaceutica</a:t>
            </a:r>
            <a:r>
              <a:rPr lang="it-IT" altLang="it-IT" sz="2200" smtClean="0"/>
              <a:t>”</a:t>
            </a:r>
            <a:r>
              <a:rPr lang="it-IT" sz="2200" smtClean="0"/>
              <a:t> è principalmente in inglese) </a:t>
            </a:r>
          </a:p>
          <a:p>
            <a:pPr lvl="1" eaLnBrk="1" hangingPunct="1">
              <a:lnSpc>
                <a:spcPct val="80000"/>
              </a:lnSpc>
            </a:pPr>
            <a:endParaRPr lang="it-IT" sz="2200" smtClean="0"/>
          </a:p>
          <a:p>
            <a:pPr lvl="1" eaLnBrk="1" hangingPunct="1">
              <a:lnSpc>
                <a:spcPct val="80000"/>
              </a:lnSpc>
            </a:pPr>
            <a:r>
              <a:rPr lang="it-IT" sz="2200" smtClean="0"/>
              <a:t>Capacità di lavorare in un</a:t>
            </a:r>
            <a:r>
              <a:rPr lang="it-IT" altLang="it-IT" sz="2200" smtClean="0"/>
              <a:t>’</a:t>
            </a:r>
            <a:r>
              <a:rPr lang="it-IT" sz="2200" smtClean="0"/>
              <a:t>équipe multidisciplinare e multiculturale. 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4191000"/>
            <a:ext cx="1981200" cy="177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752600"/>
            <a:ext cx="20129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6" descr="logoa(1)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29350"/>
            <a:ext cx="18288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9E1C3C25-A934-4C78-B5A6-C59D98E7C608}" type="slidenum">
              <a:rPr lang="en-GB" sz="1200">
                <a:latin typeface="Verdana" pitchFamily="34" charset="0"/>
                <a:ea typeface="ＭＳ Ｐゴシック" pitchFamily="34" charset="-128"/>
              </a:rPr>
              <a:pPr algn="r"/>
              <a:t>57</a:t>
            </a:fld>
            <a:endParaRPr lang="en-GB" sz="120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77825"/>
            <a:ext cx="8001000" cy="819150"/>
          </a:xfrm>
        </p:spPr>
        <p:txBody>
          <a:bodyPr anchor="b"/>
          <a:lstStyle/>
          <a:p>
            <a:pPr eaLnBrk="1" hangingPunct="1">
              <a:spcBef>
                <a:spcPct val="50000"/>
              </a:spcBef>
            </a:pPr>
            <a:r>
              <a:rPr lang="it-IT" sz="4000" smtClean="0">
                <a:solidFill>
                  <a:srgbClr val="FF0000"/>
                </a:solidFill>
              </a:rPr>
              <a:t>Le sfide per il farmacista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484313"/>
            <a:ext cx="8286750" cy="4968875"/>
          </a:xfrm>
        </p:spPr>
        <p:txBody>
          <a:bodyPr/>
          <a:lstStyle/>
          <a:p>
            <a:pPr marL="908050" lvl="1" indent="-436563" eaLnBrk="1" hangingPunct="1">
              <a:spcBef>
                <a:spcPct val="45000"/>
              </a:spcBef>
            </a:pPr>
            <a:r>
              <a:rPr lang="it-IT" sz="2400" smtClean="0"/>
              <a:t>Continuità dei finanziamenti </a:t>
            </a:r>
          </a:p>
          <a:p>
            <a:pPr marL="908050" lvl="1" indent="-436563" eaLnBrk="1" hangingPunct="1">
              <a:spcBef>
                <a:spcPct val="30000"/>
              </a:spcBef>
            </a:pPr>
            <a:r>
              <a:rPr lang="it-IT" sz="2400" smtClean="0"/>
              <a:t>Approvvigionamento </a:t>
            </a:r>
          </a:p>
          <a:p>
            <a:pPr marL="908050" lvl="1" indent="-436563" eaLnBrk="1" hangingPunct="1">
              <a:spcBef>
                <a:spcPct val="30000"/>
              </a:spcBef>
            </a:pPr>
            <a:r>
              <a:rPr lang="it-IT" sz="2400" smtClean="0"/>
              <a:t>Gestione di stock </a:t>
            </a:r>
          </a:p>
          <a:p>
            <a:pPr marL="908050" lvl="1" indent="-436563" eaLnBrk="1" hangingPunct="1">
              <a:spcBef>
                <a:spcPct val="30000"/>
              </a:spcBef>
              <a:buFontTx/>
              <a:buNone/>
            </a:pPr>
            <a:r>
              <a:rPr lang="it-IT" sz="2400" smtClean="0"/>
              <a:t>	(↓“rotture di stock”; ↓ farmaci scaduti)</a:t>
            </a:r>
          </a:p>
          <a:p>
            <a:pPr marL="908050" lvl="1" indent="-436563" eaLnBrk="1" hangingPunct="1">
              <a:spcBef>
                <a:spcPct val="30000"/>
              </a:spcBef>
            </a:pPr>
            <a:r>
              <a:rPr lang="it-IT" sz="2400" smtClean="0"/>
              <a:t>Verifica della qualità</a:t>
            </a:r>
          </a:p>
          <a:p>
            <a:pPr marL="908050" lvl="1" indent="-436563" eaLnBrk="1" hangingPunct="1">
              <a:spcBef>
                <a:spcPct val="30000"/>
              </a:spcBef>
            </a:pPr>
            <a:r>
              <a:rPr lang="it-IT" sz="2400" smtClean="0"/>
              <a:t>Accesso finanziario (per i sistemi di salute)</a:t>
            </a:r>
          </a:p>
          <a:p>
            <a:pPr marL="908050" lvl="1" indent="-436563" eaLnBrk="1" hangingPunct="1">
              <a:spcBef>
                <a:spcPct val="30000"/>
              </a:spcBef>
            </a:pPr>
            <a:r>
              <a:rPr lang="it-IT" sz="2400" smtClean="0"/>
              <a:t>Accesso finanziario (per il paziente) </a:t>
            </a:r>
          </a:p>
          <a:p>
            <a:pPr marL="908050" lvl="1" indent="-436563" eaLnBrk="1" hangingPunct="1">
              <a:spcBef>
                <a:spcPct val="30000"/>
              </a:spcBef>
            </a:pPr>
            <a:r>
              <a:rPr lang="it-IT" sz="2400" smtClean="0"/>
              <a:t>Ricerca &amp; sviluppo per le malattie </a:t>
            </a:r>
            <a:r>
              <a:rPr lang="it-IT" altLang="it-IT" sz="2400" smtClean="0"/>
              <a:t>“</a:t>
            </a:r>
            <a:r>
              <a:rPr lang="it-IT" sz="2400" smtClean="0"/>
              <a:t>tropicali</a:t>
            </a:r>
            <a:r>
              <a:rPr lang="it-IT" altLang="it-IT" sz="2400" smtClean="0"/>
              <a:t>”</a:t>
            </a:r>
            <a:endParaRPr lang="it-IT" sz="2400" smtClean="0"/>
          </a:p>
          <a:p>
            <a:pPr marL="908050" lvl="1" indent="-436563" eaLnBrk="1" hangingPunct="1">
              <a:spcBef>
                <a:spcPct val="30000"/>
              </a:spcBef>
            </a:pPr>
            <a:r>
              <a:rPr lang="it-IT" sz="2400" smtClean="0"/>
              <a:t>Le conseguenze delle donazioni inadeguate </a:t>
            </a:r>
          </a:p>
          <a:p>
            <a:pPr marL="908050" lvl="1" indent="-436563" eaLnBrk="1" hangingPunct="1">
              <a:spcBef>
                <a:spcPct val="30000"/>
              </a:spcBef>
            </a:pPr>
            <a:r>
              <a:rPr lang="it-IT" sz="2400" smtClean="0"/>
              <a:t>Lo smaltimento dei rifiuti farmaceutici</a:t>
            </a:r>
          </a:p>
        </p:txBody>
      </p:sp>
      <p:pic>
        <p:nvPicPr>
          <p:cNvPr id="45061" name="Picture 5" descr="logoa(1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34125"/>
            <a:ext cx="152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1"/>
          <p:cNvSpPr/>
          <p:nvPr/>
        </p:nvSpPr>
        <p:spPr>
          <a:xfrm>
            <a:off x="465120" y="5367240"/>
            <a:ext cx="1562040" cy="12859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C000"/>
          </a:solidFill>
          <a:ln w="15840">
            <a:solidFill>
              <a:srgbClr val="502317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3" name="Oval 32"/>
          <p:cNvSpPr/>
          <p:nvPr/>
        </p:nvSpPr>
        <p:spPr>
          <a:xfrm>
            <a:off x="226442" y="3045644"/>
            <a:ext cx="1751040" cy="138460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C000"/>
          </a:solidFill>
          <a:ln w="15840">
            <a:solidFill>
              <a:srgbClr val="502317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4" name="TextBox 2"/>
          <p:cNvSpPr/>
          <p:nvPr/>
        </p:nvSpPr>
        <p:spPr>
          <a:xfrm>
            <a:off x="304920" y="3276720"/>
            <a:ext cx="1676160" cy="916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Scarso potere decisionale della donna</a:t>
            </a:r>
          </a:p>
        </p:txBody>
      </p:sp>
      <p:sp>
        <p:nvSpPr>
          <p:cNvPr id="5" name="Oval 34"/>
          <p:cNvSpPr/>
          <p:nvPr/>
        </p:nvSpPr>
        <p:spPr>
          <a:xfrm>
            <a:off x="7276477" y="4846680"/>
            <a:ext cx="1688881" cy="139063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C000"/>
          </a:solidFill>
          <a:ln w="15840">
            <a:solidFill>
              <a:srgbClr val="502317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6" name="Oval 33"/>
          <p:cNvSpPr/>
          <p:nvPr/>
        </p:nvSpPr>
        <p:spPr>
          <a:xfrm>
            <a:off x="537424" y="796500"/>
            <a:ext cx="1722352" cy="143207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C000"/>
          </a:solidFill>
          <a:ln w="15840">
            <a:solidFill>
              <a:srgbClr val="502317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7" name="Oval 24"/>
          <p:cNvSpPr/>
          <p:nvPr/>
        </p:nvSpPr>
        <p:spPr>
          <a:xfrm>
            <a:off x="2819520" y="531720"/>
            <a:ext cx="1562040" cy="12859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C000"/>
          </a:solidFill>
          <a:ln w="15840">
            <a:solidFill>
              <a:srgbClr val="502317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8" name="Oval 35"/>
          <p:cNvSpPr/>
          <p:nvPr/>
        </p:nvSpPr>
        <p:spPr>
          <a:xfrm>
            <a:off x="5451480" y="527040"/>
            <a:ext cx="1562040" cy="12859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C000"/>
          </a:solidFill>
          <a:ln w="15840">
            <a:solidFill>
              <a:srgbClr val="502317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9" name="Oval 29"/>
          <p:cNvSpPr/>
          <p:nvPr/>
        </p:nvSpPr>
        <p:spPr>
          <a:xfrm>
            <a:off x="3029340" y="5209740"/>
            <a:ext cx="1562040" cy="12859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C000"/>
          </a:solidFill>
          <a:ln w="15840">
            <a:solidFill>
              <a:srgbClr val="502317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10" name="Oval 28"/>
          <p:cNvSpPr/>
          <p:nvPr/>
        </p:nvSpPr>
        <p:spPr>
          <a:xfrm>
            <a:off x="5029200" y="5362560"/>
            <a:ext cx="1562040" cy="12859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C000"/>
          </a:solidFill>
          <a:ln w="15840">
            <a:solidFill>
              <a:srgbClr val="502317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11" name="Oval 26"/>
          <p:cNvSpPr/>
          <p:nvPr/>
        </p:nvSpPr>
        <p:spPr>
          <a:xfrm>
            <a:off x="7089840" y="3287879"/>
            <a:ext cx="1562040" cy="12855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C000"/>
          </a:solidFill>
          <a:ln w="15840">
            <a:solidFill>
              <a:schemeClr val="accent2">
                <a:lumMod val="75000"/>
              </a:schemeClr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12" name="Oval 25"/>
          <p:cNvSpPr/>
          <p:nvPr/>
        </p:nvSpPr>
        <p:spPr>
          <a:xfrm>
            <a:off x="6934319" y="1414440"/>
            <a:ext cx="1562040" cy="12859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C000"/>
          </a:solidFill>
          <a:ln w="15840">
            <a:solidFill>
              <a:srgbClr val="502317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3489480" y="2766960"/>
            <a:ext cx="1901520" cy="159696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5"/>
          <p:cNvSpPr/>
          <p:nvPr/>
        </p:nvSpPr>
        <p:spPr>
          <a:xfrm>
            <a:off x="695159" y="1054080"/>
            <a:ext cx="2057400" cy="916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Collasso del sistema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sanitario</a:t>
            </a:r>
          </a:p>
        </p:txBody>
      </p:sp>
      <p:sp>
        <p:nvSpPr>
          <p:cNvPr id="17" name="TextBox 8"/>
          <p:cNvSpPr/>
          <p:nvPr/>
        </p:nvSpPr>
        <p:spPr>
          <a:xfrm>
            <a:off x="2930399" y="708120"/>
            <a:ext cx="2133720" cy="916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Scarsa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educazione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della madre</a:t>
            </a:r>
          </a:p>
        </p:txBody>
      </p:sp>
      <p:sp>
        <p:nvSpPr>
          <p:cNvPr id="19" name="TextBox 11"/>
          <p:cNvSpPr/>
          <p:nvPr/>
        </p:nvSpPr>
        <p:spPr>
          <a:xfrm>
            <a:off x="5524560" y="768240"/>
            <a:ext cx="2514600" cy="642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Carenza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di trasporti</a:t>
            </a:r>
          </a:p>
        </p:txBody>
      </p:sp>
      <p:sp>
        <p:nvSpPr>
          <p:cNvPr id="20" name="TextBox 12"/>
          <p:cNvSpPr/>
          <p:nvPr/>
        </p:nvSpPr>
        <p:spPr>
          <a:xfrm>
            <a:off x="7315200" y="1515960"/>
            <a:ext cx="1066680" cy="916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Fuga dei cervelli</a:t>
            </a:r>
          </a:p>
        </p:txBody>
      </p:sp>
      <p:sp>
        <p:nvSpPr>
          <p:cNvPr id="22" name="TextBox 15"/>
          <p:cNvSpPr/>
          <p:nvPr/>
        </p:nvSpPr>
        <p:spPr>
          <a:xfrm>
            <a:off x="7315200" y="3429000"/>
            <a:ext cx="1447919" cy="916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Risorse umane non qualificate</a:t>
            </a:r>
          </a:p>
        </p:txBody>
      </p:sp>
      <p:sp>
        <p:nvSpPr>
          <p:cNvPr id="23" name="TextBox 16"/>
          <p:cNvSpPr/>
          <p:nvPr/>
        </p:nvSpPr>
        <p:spPr>
          <a:xfrm>
            <a:off x="7424640" y="5135400"/>
            <a:ext cx="1524240" cy="916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Mancanza di risorse economiche</a:t>
            </a:r>
          </a:p>
        </p:txBody>
      </p:sp>
      <p:sp>
        <p:nvSpPr>
          <p:cNvPr id="26" name="TextBox 21"/>
          <p:cNvSpPr/>
          <p:nvPr/>
        </p:nvSpPr>
        <p:spPr>
          <a:xfrm>
            <a:off x="5257800" y="5724360"/>
            <a:ext cx="1523880" cy="642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Carenza di ricerca</a:t>
            </a:r>
          </a:p>
        </p:txBody>
      </p:sp>
      <p:sp>
        <p:nvSpPr>
          <p:cNvPr id="28" name="TextBox 25"/>
          <p:cNvSpPr/>
          <p:nvPr/>
        </p:nvSpPr>
        <p:spPr>
          <a:xfrm>
            <a:off x="3159000" y="5394240"/>
            <a:ext cx="1905120" cy="916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Carente disponibilità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di terapie</a:t>
            </a:r>
          </a:p>
        </p:txBody>
      </p:sp>
      <p:sp>
        <p:nvSpPr>
          <p:cNvPr id="30" name="TextBox 28"/>
          <p:cNvSpPr/>
          <p:nvPr/>
        </p:nvSpPr>
        <p:spPr>
          <a:xfrm>
            <a:off x="636480" y="5535720"/>
            <a:ext cx="1524240" cy="916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Gratuità/ Prezzo accessibile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980720" y="4416120"/>
            <a:ext cx="1219680" cy="1146600"/>
          </a:xfrm>
          <a:prstGeom prst="straightConnector1">
            <a:avLst/>
          </a:prstGeom>
          <a:noFill/>
          <a:ln w="34925">
            <a:solidFill>
              <a:srgbClr val="9D4933"/>
            </a:solidFill>
            <a:prstDash val="solid"/>
            <a:miter/>
            <a:tailEnd type="arrow"/>
          </a:ln>
        </p:spPr>
      </p:cxnSp>
      <p:cxnSp>
        <p:nvCxnSpPr>
          <p:cNvPr id="33" name="Straight Arrow Connector 32"/>
          <p:cNvCxnSpPr/>
          <p:nvPr/>
        </p:nvCxnSpPr>
        <p:spPr>
          <a:xfrm>
            <a:off x="2027160" y="3887460"/>
            <a:ext cx="1131840" cy="117604"/>
          </a:xfrm>
          <a:prstGeom prst="straightConnector1">
            <a:avLst/>
          </a:prstGeom>
          <a:noFill/>
          <a:ln w="34925">
            <a:solidFill>
              <a:srgbClr val="9D4933"/>
            </a:solidFill>
            <a:prstDash val="solid"/>
            <a:miter/>
            <a:tailEnd type="arrow"/>
          </a:ln>
        </p:spPr>
      </p:cxnSp>
      <p:cxnSp>
        <p:nvCxnSpPr>
          <p:cNvPr id="36" name="Straight Arrow Connector 35"/>
          <p:cNvCxnSpPr/>
          <p:nvPr/>
        </p:nvCxnSpPr>
        <p:spPr>
          <a:xfrm>
            <a:off x="1980720" y="2186518"/>
            <a:ext cx="1367144" cy="909122"/>
          </a:xfrm>
          <a:prstGeom prst="straightConnector1">
            <a:avLst/>
          </a:prstGeom>
          <a:noFill/>
          <a:ln w="34925">
            <a:solidFill>
              <a:srgbClr val="9D4933"/>
            </a:solidFill>
            <a:prstDash val="solid"/>
            <a:miter/>
            <a:tailEnd type="arrow"/>
          </a:ln>
        </p:spPr>
      </p:cxnSp>
      <p:cxnSp>
        <p:nvCxnSpPr>
          <p:cNvPr id="38" name="Straight Arrow Connector 37"/>
          <p:cNvCxnSpPr/>
          <p:nvPr/>
        </p:nvCxnSpPr>
        <p:spPr>
          <a:xfrm>
            <a:off x="3810360" y="1939795"/>
            <a:ext cx="152400" cy="701284"/>
          </a:xfrm>
          <a:prstGeom prst="straightConnector1">
            <a:avLst/>
          </a:prstGeom>
          <a:noFill/>
          <a:ln w="34925">
            <a:solidFill>
              <a:srgbClr val="9D4933"/>
            </a:solidFill>
            <a:prstDash val="solid"/>
            <a:miter/>
            <a:tailEnd type="arrow"/>
          </a:ln>
        </p:spPr>
      </p:cxnSp>
      <p:cxnSp>
        <p:nvCxnSpPr>
          <p:cNvPr id="39" name="Straight Arrow Connector 38"/>
          <p:cNvCxnSpPr/>
          <p:nvPr/>
        </p:nvCxnSpPr>
        <p:spPr>
          <a:xfrm flipH="1">
            <a:off x="5257080" y="1853396"/>
            <a:ext cx="553140" cy="711508"/>
          </a:xfrm>
          <a:prstGeom prst="straightConnector1">
            <a:avLst/>
          </a:prstGeom>
          <a:noFill/>
          <a:ln w="34925">
            <a:solidFill>
              <a:srgbClr val="9D4933"/>
            </a:solidFill>
            <a:prstDash val="solid"/>
            <a:miter/>
            <a:tailEnd type="arrow"/>
          </a:ln>
        </p:spPr>
      </p:cxnSp>
      <p:cxnSp>
        <p:nvCxnSpPr>
          <p:cNvPr id="40" name="Straight Arrow Connector 39"/>
          <p:cNvCxnSpPr/>
          <p:nvPr/>
        </p:nvCxnSpPr>
        <p:spPr>
          <a:xfrm flipH="1">
            <a:off x="5652120" y="2582277"/>
            <a:ext cx="1361400" cy="630699"/>
          </a:xfrm>
          <a:prstGeom prst="straightConnector1">
            <a:avLst/>
          </a:prstGeom>
          <a:noFill/>
          <a:ln w="34925">
            <a:solidFill>
              <a:srgbClr val="9D4933"/>
            </a:solidFill>
            <a:prstDash val="solid"/>
            <a:miter/>
            <a:tailEnd type="arrow"/>
          </a:ln>
        </p:spPr>
      </p:cxnSp>
      <p:cxnSp>
        <p:nvCxnSpPr>
          <p:cNvPr id="41" name="Straight Arrow Connector 40"/>
          <p:cNvCxnSpPr/>
          <p:nvPr/>
        </p:nvCxnSpPr>
        <p:spPr>
          <a:xfrm flipH="1">
            <a:off x="5714280" y="3828658"/>
            <a:ext cx="1193039" cy="0"/>
          </a:xfrm>
          <a:prstGeom prst="straightConnector1">
            <a:avLst/>
          </a:prstGeom>
          <a:noFill/>
          <a:ln w="34925">
            <a:solidFill>
              <a:srgbClr val="9D4933"/>
            </a:solidFill>
            <a:prstDash val="solid"/>
            <a:miter/>
            <a:tailEnd type="arrow"/>
          </a:ln>
        </p:spPr>
      </p:cxnSp>
      <p:cxnSp>
        <p:nvCxnSpPr>
          <p:cNvPr id="46" name="Straight Arrow Connector 45"/>
          <p:cNvCxnSpPr/>
          <p:nvPr/>
        </p:nvCxnSpPr>
        <p:spPr>
          <a:xfrm flipV="1">
            <a:off x="3811097" y="4563323"/>
            <a:ext cx="76201" cy="566713"/>
          </a:xfrm>
          <a:prstGeom prst="straightConnector1">
            <a:avLst/>
          </a:prstGeom>
          <a:noFill/>
          <a:ln w="34925">
            <a:solidFill>
              <a:srgbClr val="9D4933"/>
            </a:solidFill>
            <a:prstDash val="solid"/>
            <a:miter/>
            <a:tailEnd type="arrow"/>
          </a:ln>
        </p:spPr>
      </p:cxnSp>
      <p:cxnSp>
        <p:nvCxnSpPr>
          <p:cNvPr id="47" name="Straight Arrow Connector 46"/>
          <p:cNvCxnSpPr/>
          <p:nvPr/>
        </p:nvCxnSpPr>
        <p:spPr>
          <a:xfrm flipH="1" flipV="1">
            <a:off x="4766719" y="4430251"/>
            <a:ext cx="381345" cy="936989"/>
          </a:xfrm>
          <a:prstGeom prst="straightConnector1">
            <a:avLst/>
          </a:prstGeom>
          <a:noFill/>
          <a:ln w="34925">
            <a:solidFill>
              <a:srgbClr val="9D4933"/>
            </a:solidFill>
            <a:prstDash val="solid"/>
            <a:miter/>
            <a:tailEnd type="arrow"/>
          </a:ln>
        </p:spPr>
      </p:cxnSp>
      <p:cxnSp>
        <p:nvCxnSpPr>
          <p:cNvPr id="48" name="Straight Arrow Connector 47"/>
          <p:cNvCxnSpPr/>
          <p:nvPr/>
        </p:nvCxnSpPr>
        <p:spPr>
          <a:xfrm flipH="1" flipV="1">
            <a:off x="5451481" y="4345920"/>
            <a:ext cx="1760638" cy="863820"/>
          </a:xfrm>
          <a:prstGeom prst="straightConnector1">
            <a:avLst/>
          </a:prstGeom>
          <a:noFill/>
          <a:ln w="34925">
            <a:solidFill>
              <a:srgbClr val="9D4933"/>
            </a:solidFill>
            <a:prstDash val="solid"/>
            <a:miter/>
            <a:tailEnd type="arrow"/>
          </a:ln>
        </p:spPr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9480" y="2766895"/>
            <a:ext cx="190182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395536" y="1441827"/>
            <a:ext cx="8534520" cy="4691160"/>
          </a:xfrm>
        </p:spPr>
        <p:txBody>
          <a:bodyPr wrap="square" lIns="91440" tIns="45720" rIns="91440" bIns="45720" anchor="b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 hangingPunct="1"/>
            <a:r>
              <a:rPr lang="it-IT" sz="2200" dirty="0">
                <a:solidFill>
                  <a:srgbClr val="000000"/>
                </a:solidFill>
              </a:rPr>
              <a:t>Perché un’organizzazione di soccorso medico si occupa di temi “distanti” dal proprio mandato come l’economia ?</a:t>
            </a:r>
            <a:r>
              <a:rPr lang="it-IT" sz="1400" dirty="0">
                <a:solidFill>
                  <a:srgbClr val="000000"/>
                </a:solidFill>
              </a:rPr>
              <a:t> </a:t>
            </a:r>
            <a:br>
              <a:rPr lang="it-IT" sz="1400" dirty="0">
                <a:solidFill>
                  <a:srgbClr val="000000"/>
                </a:solidFill>
              </a:rPr>
            </a:br>
            <a:r>
              <a:rPr lang="it-IT" sz="1400" dirty="0">
                <a:solidFill>
                  <a:srgbClr val="000000"/>
                </a:solidFill>
              </a:rPr>
              <a:t/>
            </a:r>
            <a:br>
              <a:rPr lang="it-IT" sz="1400" dirty="0">
                <a:solidFill>
                  <a:srgbClr val="000000"/>
                </a:solidFill>
              </a:rPr>
            </a:br>
            <a:r>
              <a:rPr lang="it-IT" sz="1800" i="1" dirty="0">
                <a:solidFill>
                  <a:srgbClr val="000000"/>
                </a:solidFill>
              </a:rPr>
              <a:t>"</a:t>
            </a:r>
            <a:r>
              <a:rPr lang="it-IT" sz="2200" i="1" dirty="0">
                <a:solidFill>
                  <a:srgbClr val="000000"/>
                </a:solidFill>
              </a:rPr>
              <a:t>Perché nel </a:t>
            </a:r>
            <a:r>
              <a:rPr lang="it-IT" sz="2200" i="1" dirty="0" err="1">
                <a:solidFill>
                  <a:srgbClr val="000000"/>
                </a:solidFill>
              </a:rPr>
              <a:t>field</a:t>
            </a:r>
            <a:r>
              <a:rPr lang="it-IT" sz="2200" i="1" dirty="0">
                <a:solidFill>
                  <a:srgbClr val="000000"/>
                </a:solidFill>
              </a:rPr>
              <a:t> eravamo stufi di dire di no." </a:t>
            </a:r>
            <a:r>
              <a:rPr lang="it-IT" sz="2200" dirty="0">
                <a:solidFill>
                  <a:srgbClr val="000000"/>
                </a:solidFill>
              </a:rPr>
              <a:t>(B. </a:t>
            </a:r>
            <a:r>
              <a:rPr lang="it-IT" sz="2200" dirty="0" err="1">
                <a:solidFill>
                  <a:srgbClr val="000000"/>
                </a:solidFill>
              </a:rPr>
              <a:t>Pecoul</a:t>
            </a:r>
            <a:r>
              <a:rPr lang="it-IT" sz="2200" dirty="0">
                <a:solidFill>
                  <a:srgbClr val="000000"/>
                </a:solidFill>
              </a:rPr>
              <a:t> 1997)</a:t>
            </a:r>
            <a:r>
              <a:rPr lang="it-IT" sz="1400" dirty="0">
                <a:solidFill>
                  <a:srgbClr val="000000"/>
                </a:solidFill>
              </a:rPr>
              <a:t>  </a:t>
            </a:r>
            <a:br>
              <a:rPr lang="it-IT" sz="1400" dirty="0">
                <a:solidFill>
                  <a:srgbClr val="000000"/>
                </a:solidFill>
              </a:rPr>
            </a:br>
            <a:r>
              <a:rPr lang="it-IT" sz="1400" dirty="0">
                <a:solidFill>
                  <a:srgbClr val="000000"/>
                </a:solidFill>
              </a:rPr>
              <a:t/>
            </a:r>
            <a:br>
              <a:rPr lang="it-IT" sz="1400" dirty="0">
                <a:solidFill>
                  <a:srgbClr val="000000"/>
                </a:solidFill>
              </a:rPr>
            </a:br>
            <a:r>
              <a:rPr lang="it-IT" sz="1400" dirty="0"/>
              <a:t/>
            </a:r>
            <a:br>
              <a:rPr lang="it-IT" sz="1400" dirty="0"/>
            </a:br>
            <a:r>
              <a:rPr lang="it-IT" sz="1400" dirty="0"/>
              <a:t> </a:t>
            </a:r>
            <a:r>
              <a:rPr lang="it-IT" sz="1400" b="1" dirty="0">
                <a:solidFill>
                  <a:srgbClr val="FFC000"/>
                </a:solidFill>
              </a:rPr>
              <a:t>DIAGNOSTICARE /CURARE/TESTIMONIARE</a:t>
            </a:r>
            <a:r>
              <a:rPr lang="it-IT" sz="1400" dirty="0">
                <a:solidFill>
                  <a:srgbClr val="FFC000"/>
                </a:solidFill>
              </a:rPr>
              <a:t>  (Carta dei principi di MSF) :</a:t>
            </a:r>
            <a:br>
              <a:rPr lang="it-IT" sz="1400" dirty="0">
                <a:solidFill>
                  <a:srgbClr val="FFC000"/>
                </a:solidFill>
              </a:rPr>
            </a:br>
            <a:r>
              <a:rPr lang="it-IT" sz="1400" dirty="0">
                <a:solidFill>
                  <a:srgbClr val="FFC000"/>
                </a:solidFill>
              </a:rPr>
              <a:t/>
            </a:r>
            <a:br>
              <a:rPr lang="it-IT" sz="1400" dirty="0">
                <a:solidFill>
                  <a:srgbClr val="FFC000"/>
                </a:solidFill>
              </a:rPr>
            </a:br>
            <a:r>
              <a:rPr lang="it-IT" sz="1400" dirty="0">
                <a:solidFill>
                  <a:srgbClr val="FFC000"/>
                </a:solidFill>
              </a:rPr>
              <a:t> [...] operando nello spirito di neutralità e in completa imparzialità, i Medici Senza Frontiere rivendicano, in nome dell’etica professionale universale e del diritto all’assistenza umanitaria, la totale libertà nell’esercizio della loro funzione [...] </a:t>
            </a:r>
            <a:br>
              <a:rPr lang="it-IT" sz="1400" dirty="0">
                <a:solidFill>
                  <a:srgbClr val="FFC000"/>
                </a:solidFill>
              </a:rPr>
            </a:br>
            <a:r>
              <a:rPr lang="it-IT" sz="1400" dirty="0"/>
              <a:t/>
            </a:r>
            <a:br>
              <a:rPr lang="it-IT" sz="1400" dirty="0"/>
            </a:br>
            <a:r>
              <a:rPr lang="it-IT" sz="2200" dirty="0">
                <a:solidFill>
                  <a:srgbClr val="000000"/>
                </a:solidFill>
              </a:rPr>
              <a:t>In questa cornice  si colloca il bisogno di comprendere quali sono i fattori che limitano  l’accesso alle cure nei contesti a risorse limitate.  </a:t>
            </a:r>
            <a:br>
              <a:rPr lang="it-IT" sz="2200" dirty="0">
                <a:solidFill>
                  <a:srgbClr val="000000"/>
                </a:solidFill>
              </a:rPr>
            </a:br>
            <a:r>
              <a:rPr lang="it-IT" sz="2200" dirty="0">
                <a:solidFill>
                  <a:srgbClr val="000000"/>
                </a:solidFill>
              </a:rPr>
              <a:t>Denunciando ma anche proponendo soluzioni.</a:t>
            </a:r>
            <a:br>
              <a:rPr lang="it-IT" sz="2200" dirty="0">
                <a:solidFill>
                  <a:srgbClr val="000000"/>
                </a:solidFill>
              </a:rPr>
            </a:br>
            <a:endParaRPr lang="it-IT" sz="2200" dirty="0">
              <a:solidFill>
                <a:srgbClr val="000000"/>
              </a:solidFill>
            </a:endParaRPr>
          </a:p>
        </p:txBody>
      </p:sp>
      <p:sp>
        <p:nvSpPr>
          <p:cNvPr id="3" name="Line 8"/>
          <p:cNvSpPr/>
          <p:nvPr/>
        </p:nvSpPr>
        <p:spPr>
          <a:xfrm>
            <a:off x="2886120" y="1219320"/>
            <a:ext cx="6257880" cy="0"/>
          </a:xfrm>
          <a:prstGeom prst="line">
            <a:avLst/>
          </a:prstGeom>
          <a:noFill/>
          <a:ln w="76320">
            <a:solidFill>
              <a:srgbClr val="FF33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79512" y="116632"/>
            <a:ext cx="2847960" cy="1352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467544" y="2106612"/>
            <a:ext cx="8229600" cy="4751388"/>
          </a:xfrm>
        </p:spPr>
        <p:txBody>
          <a:bodyPr wrap="square" lIns="91440" tIns="45720" rIns="91440" bIns="45720">
            <a:spAutoFit/>
          </a:bodyPr>
          <a:lstStyle>
            <a:def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None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defPPr>
            <a:lvl1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1pPr>
            <a:lvl2pPr marL="576000" marR="0" lvl="1" indent="-272880" algn="l" rtl="0" hangingPunct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38040" algn="l"/>
                <a:tab pos="1252439" algn="l"/>
                <a:tab pos="2166840" algn="l"/>
                <a:tab pos="3081240" algn="l"/>
                <a:tab pos="3995640" algn="l"/>
                <a:tab pos="4910040" algn="l"/>
                <a:tab pos="5824440" algn="l"/>
                <a:tab pos="6738840" algn="l"/>
                <a:tab pos="7653240" algn="l"/>
                <a:tab pos="8567640" algn="l"/>
                <a:tab pos="9482040" algn="l"/>
              </a:tabLst>
              <a:defRPr lang="en-GB" sz="22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2pPr>
            <a:lvl3pPr marL="855360" marR="0" lvl="2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58680" algn="l"/>
                <a:tab pos="973080" algn="l"/>
                <a:tab pos="1887480" algn="l"/>
                <a:tab pos="2801880" algn="l"/>
                <a:tab pos="3716280" algn="l"/>
                <a:tab pos="4630680" algn="l"/>
                <a:tab pos="5545080" algn="l"/>
                <a:tab pos="6459479" algn="l"/>
                <a:tab pos="7373879" algn="l"/>
                <a:tab pos="8288280" algn="l"/>
                <a:tab pos="920268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3pPr>
            <a:lvl4pPr marL="1143000" marR="0" lvl="3" indent="-228600" algn="l" rtl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GB" sz="18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4pPr>
            <a:lvl5pPr marL="1461960" marR="0" lvl="4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5pPr>
            <a:lvl6pPr marL="1461960" marR="0" lvl="5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6pPr>
            <a:lvl7pPr marL="1461960" marR="0" lvl="6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7pPr>
            <a:lvl8pPr marL="1461960" marR="0" lvl="7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8pPr>
            <a:lvl9pPr marL="1461960" marR="0" lvl="8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hangingPunct="1">
              <a:lnSpc>
                <a:spcPct val="90000"/>
              </a:lnSpc>
              <a:spcBef>
                <a:spcPts val="323"/>
              </a:spcBef>
            </a:pPr>
            <a:r>
              <a:rPr lang="it-IT" sz="1400" dirty="0">
                <a:solidFill>
                  <a:srgbClr val="000000"/>
                </a:solidFill>
              </a:rPr>
              <a:t>Non ci sarebbero cure per Amid, perché nessuno le ha inventate</a:t>
            </a:r>
          </a:p>
          <a:p>
            <a:pPr marL="0" lvl="0" indent="0" hangingPunct="1">
              <a:lnSpc>
                <a:spcPct val="90000"/>
              </a:lnSpc>
              <a:spcBef>
                <a:spcPts val="323"/>
              </a:spcBef>
            </a:pPr>
            <a:r>
              <a:rPr lang="it-IT" sz="1400" dirty="0">
                <a:solidFill>
                  <a:srgbClr val="000000"/>
                </a:solidFill>
              </a:rPr>
              <a:t>Se anche ci fossero cure…</a:t>
            </a:r>
          </a:p>
          <a:p>
            <a:pPr marL="0" lvl="0" indent="0" hangingPunct="1">
              <a:lnSpc>
                <a:spcPct val="90000"/>
              </a:lnSpc>
              <a:spcBef>
                <a:spcPts val="323"/>
              </a:spcBef>
            </a:pPr>
            <a:r>
              <a:rPr lang="it-IT" sz="1400" dirty="0">
                <a:solidFill>
                  <a:srgbClr val="000000"/>
                </a:solidFill>
              </a:rPr>
              <a:t>nel centro di salute i farmaci per Amid non sarebbero disponibili</a:t>
            </a:r>
          </a:p>
          <a:p>
            <a:pPr marL="0" lvl="0" indent="0" hangingPunct="1">
              <a:lnSpc>
                <a:spcPct val="90000"/>
              </a:lnSpc>
              <a:spcBef>
                <a:spcPts val="374"/>
              </a:spcBef>
            </a:pPr>
            <a:r>
              <a:rPr lang="it-IT" sz="1400" dirty="0">
                <a:solidFill>
                  <a:srgbClr val="000000"/>
                </a:solidFill>
              </a:rPr>
              <a:t>Se anche ci fossero i farmaci…</a:t>
            </a:r>
          </a:p>
          <a:p>
            <a:pPr marL="0" lvl="0" indent="0" hangingPunct="1">
              <a:lnSpc>
                <a:spcPct val="90000"/>
              </a:lnSpc>
              <a:spcBef>
                <a:spcPts val="374"/>
              </a:spcBef>
            </a:pPr>
            <a:r>
              <a:rPr lang="it-IT" sz="1400" dirty="0">
                <a:solidFill>
                  <a:srgbClr val="000000"/>
                </a:solidFill>
              </a:rPr>
              <a:t>costerebbero troppo</a:t>
            </a:r>
          </a:p>
          <a:p>
            <a:pPr marL="0" lvl="0" indent="0" hangingPunct="1">
              <a:lnSpc>
                <a:spcPct val="90000"/>
              </a:lnSpc>
              <a:spcBef>
                <a:spcPts val="374"/>
              </a:spcBef>
            </a:pPr>
            <a:r>
              <a:rPr lang="it-IT" sz="1400" dirty="0">
                <a:solidFill>
                  <a:srgbClr val="000000"/>
                </a:solidFill>
              </a:rPr>
              <a:t>Se non costassero troppo…</a:t>
            </a:r>
          </a:p>
          <a:p>
            <a:pPr marL="0" lvl="0" indent="0" hangingPunct="1">
              <a:lnSpc>
                <a:spcPct val="90000"/>
              </a:lnSpc>
              <a:spcBef>
                <a:spcPts val="374"/>
              </a:spcBef>
            </a:pPr>
            <a:r>
              <a:rPr lang="it-IT" sz="1400" dirty="0">
                <a:solidFill>
                  <a:srgbClr val="000000"/>
                </a:solidFill>
              </a:rPr>
              <a:t>sarebbero scaduti</a:t>
            </a:r>
          </a:p>
          <a:p>
            <a:pPr marL="0" lvl="0" indent="0" hangingPunct="1">
              <a:lnSpc>
                <a:spcPct val="90000"/>
              </a:lnSpc>
              <a:spcBef>
                <a:spcPts val="374"/>
              </a:spcBef>
            </a:pPr>
            <a:r>
              <a:rPr lang="it-IT" sz="1400" dirty="0">
                <a:solidFill>
                  <a:srgbClr val="000000"/>
                </a:solidFill>
              </a:rPr>
              <a:t>Se non fossero scaduti…</a:t>
            </a:r>
          </a:p>
          <a:p>
            <a:pPr marL="0" lvl="0" indent="0" hangingPunct="1">
              <a:lnSpc>
                <a:spcPct val="90000"/>
              </a:lnSpc>
              <a:spcBef>
                <a:spcPts val="374"/>
              </a:spcBef>
            </a:pPr>
            <a:r>
              <a:rPr lang="it-IT" sz="1400" dirty="0">
                <a:solidFill>
                  <a:srgbClr val="000000"/>
                </a:solidFill>
              </a:rPr>
              <a:t>sarebbero contraffatti o di cattiva qualità</a:t>
            </a:r>
          </a:p>
          <a:p>
            <a:pPr marL="0" lvl="0" indent="0" hangingPunct="1">
              <a:lnSpc>
                <a:spcPct val="90000"/>
              </a:lnSpc>
              <a:spcBef>
                <a:spcPts val="374"/>
              </a:spcBef>
            </a:pPr>
            <a:r>
              <a:rPr lang="it-IT" sz="1400" dirty="0">
                <a:solidFill>
                  <a:srgbClr val="000000"/>
                </a:solidFill>
              </a:rPr>
              <a:t>Se anche fossero di buona qualità…</a:t>
            </a:r>
          </a:p>
          <a:p>
            <a:pPr marL="0" lvl="0" indent="0" hangingPunct="1">
              <a:lnSpc>
                <a:spcPct val="90000"/>
              </a:lnSpc>
              <a:spcBef>
                <a:spcPts val="374"/>
              </a:spcBef>
            </a:pPr>
            <a:r>
              <a:rPr lang="it-IT" sz="1400" dirty="0">
                <a:solidFill>
                  <a:srgbClr val="000000"/>
                </a:solidFill>
              </a:rPr>
              <a:t>il medico non saprebbe quale dose dare ad Amid, perché ancora nessuno lo ha stabilito</a:t>
            </a:r>
          </a:p>
          <a:p>
            <a:pPr marL="0" lvl="0" indent="0" hangingPunct="1">
              <a:lnSpc>
                <a:spcPct val="90000"/>
              </a:lnSpc>
              <a:spcBef>
                <a:spcPts val="374"/>
              </a:spcBef>
            </a:pPr>
            <a:r>
              <a:rPr lang="it-IT" sz="1400" dirty="0">
                <a:solidFill>
                  <a:srgbClr val="000000"/>
                </a:solidFill>
              </a:rPr>
              <a:t>Se anche ci fosse un protocollo di cura…</a:t>
            </a:r>
          </a:p>
          <a:p>
            <a:pPr marL="0" lvl="0" indent="0" hangingPunct="1">
              <a:lnSpc>
                <a:spcPct val="90000"/>
              </a:lnSpc>
              <a:spcBef>
                <a:spcPts val="374"/>
              </a:spcBef>
            </a:pPr>
            <a:r>
              <a:rPr lang="it-IT" sz="1400" dirty="0">
                <a:solidFill>
                  <a:srgbClr val="000000"/>
                </a:solidFill>
              </a:rPr>
              <a:t>i farmaci sarebbero in dosi per adulti, e aggiustare la dose a un bambino sarebbe difficile</a:t>
            </a:r>
          </a:p>
          <a:p>
            <a:pPr marL="0" lvl="0" indent="0" hangingPunct="1">
              <a:lnSpc>
                <a:spcPct val="90000"/>
              </a:lnSpc>
              <a:spcBef>
                <a:spcPts val="374"/>
              </a:spcBef>
            </a:pPr>
            <a:r>
              <a:rPr lang="it-IT" sz="1400" dirty="0">
                <a:solidFill>
                  <a:srgbClr val="000000"/>
                </a:solidFill>
              </a:rPr>
              <a:t>Se anche fossero in dosi per bambini…</a:t>
            </a:r>
          </a:p>
          <a:p>
            <a:pPr marL="0" lvl="0" indent="0" hangingPunct="1">
              <a:lnSpc>
                <a:spcPct val="90000"/>
              </a:lnSpc>
              <a:spcBef>
                <a:spcPts val="374"/>
              </a:spcBef>
            </a:pPr>
            <a:r>
              <a:rPr lang="it-IT" sz="1400" dirty="0">
                <a:solidFill>
                  <a:srgbClr val="000000"/>
                </a:solidFill>
              </a:rPr>
              <a:t>Amid non riuscirebbe ad assumerli, perché cattivi e causa di gravi effetti collaterali</a:t>
            </a:r>
          </a:p>
          <a:p>
            <a:pPr marL="0" lvl="0" indent="0" hangingPunct="1">
              <a:lnSpc>
                <a:spcPct val="90000"/>
              </a:lnSpc>
              <a:spcBef>
                <a:spcPts val="374"/>
              </a:spcBef>
            </a:pPr>
            <a:r>
              <a:rPr lang="it-IT" sz="1400" dirty="0">
                <a:solidFill>
                  <a:srgbClr val="000000"/>
                </a:solidFill>
              </a:rPr>
              <a:t>Se anche non avessero effetti collaterali…</a:t>
            </a:r>
          </a:p>
          <a:p>
            <a:pPr marL="0" lvl="0" indent="0" hangingPunct="1">
              <a:lnSpc>
                <a:spcPct val="90000"/>
              </a:lnSpc>
              <a:spcBef>
                <a:spcPts val="374"/>
              </a:spcBef>
            </a:pPr>
            <a:r>
              <a:rPr lang="it-IT" sz="1400" dirty="0">
                <a:solidFill>
                  <a:srgbClr val="000000"/>
                </a:solidFill>
              </a:rPr>
              <a:t>dovrebbero essere assunti per tempi lunghissimi</a:t>
            </a:r>
          </a:p>
          <a:p>
            <a:pPr marL="0" lvl="0" indent="0" hangingPunct="1">
              <a:lnSpc>
                <a:spcPct val="90000"/>
              </a:lnSpc>
              <a:spcBef>
                <a:spcPts val="374"/>
              </a:spcBef>
            </a:pPr>
            <a:r>
              <a:rPr lang="it-IT" sz="1400" dirty="0">
                <a:solidFill>
                  <a:srgbClr val="000000"/>
                </a:solidFill>
              </a:rPr>
              <a:t>Se anche il protocollo fosse breve….</a:t>
            </a:r>
          </a:p>
          <a:p>
            <a:pPr marL="0" lvl="0" indent="0" hangingPunct="1">
              <a:lnSpc>
                <a:spcPct val="90000"/>
              </a:lnSpc>
              <a:spcBef>
                <a:spcPts val="374"/>
              </a:spcBef>
            </a:pPr>
            <a:endParaRPr lang="it-IT" sz="1500" dirty="0">
              <a:solidFill>
                <a:srgbClr val="000000"/>
              </a:solidFill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5724128" y="980728"/>
            <a:ext cx="3246924" cy="2430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683568" y="2060848"/>
            <a:ext cx="7999734" cy="4897751"/>
          </a:xfrm>
        </p:spPr>
        <p:txBody>
          <a:bodyPr wrap="square" lIns="91440" tIns="45720" rIns="91440" bIns="45720">
            <a:spAutoFit/>
          </a:bodyPr>
          <a:lstStyle>
            <a:def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None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defPPr>
            <a:lvl1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1pPr>
            <a:lvl2pPr marL="576000" marR="0" lvl="1" indent="-272880" algn="l" rtl="0" hangingPunct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38040" algn="l"/>
                <a:tab pos="1252439" algn="l"/>
                <a:tab pos="2166840" algn="l"/>
                <a:tab pos="3081240" algn="l"/>
                <a:tab pos="3995640" algn="l"/>
                <a:tab pos="4910040" algn="l"/>
                <a:tab pos="5824440" algn="l"/>
                <a:tab pos="6738840" algn="l"/>
                <a:tab pos="7653240" algn="l"/>
                <a:tab pos="8567640" algn="l"/>
                <a:tab pos="9482040" algn="l"/>
              </a:tabLst>
              <a:defRPr lang="en-GB" sz="22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2pPr>
            <a:lvl3pPr marL="855360" marR="0" lvl="2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58680" algn="l"/>
                <a:tab pos="973080" algn="l"/>
                <a:tab pos="1887480" algn="l"/>
                <a:tab pos="2801880" algn="l"/>
                <a:tab pos="3716280" algn="l"/>
                <a:tab pos="4630680" algn="l"/>
                <a:tab pos="5545080" algn="l"/>
                <a:tab pos="6459479" algn="l"/>
                <a:tab pos="7373879" algn="l"/>
                <a:tab pos="8288280" algn="l"/>
                <a:tab pos="920268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3pPr>
            <a:lvl4pPr marL="1143000" marR="0" lvl="3" indent="-228600" algn="l" rtl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GB" sz="18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4pPr>
            <a:lvl5pPr marL="1461960" marR="0" lvl="4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5pPr>
            <a:lvl6pPr marL="1461960" marR="0" lvl="5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6pPr>
            <a:lvl7pPr marL="1461960" marR="0" lvl="6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7pPr>
            <a:lvl8pPr marL="1461960" marR="0" lvl="7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8pPr>
            <a:lvl9pPr marL="1461960" marR="0" lvl="8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hangingPunct="1">
              <a:lnSpc>
                <a:spcPct val="80000"/>
              </a:lnSpc>
              <a:spcBef>
                <a:spcPts val="422"/>
              </a:spcBef>
            </a:pPr>
            <a:endParaRPr lang="it-IT" sz="2000" b="1" dirty="0" smtClean="0"/>
          </a:p>
          <a:p>
            <a:pPr marL="0" indent="0" hangingPunct="1">
              <a:lnSpc>
                <a:spcPct val="80000"/>
              </a:lnSpc>
              <a:spcBef>
                <a:spcPts val="422"/>
              </a:spcBef>
            </a:pPr>
            <a:r>
              <a:rPr lang="it-IT" sz="2000" dirty="0"/>
              <a:t>I Paesi più poveri portano il peso </a:t>
            </a:r>
            <a:r>
              <a:rPr lang="it-IT" sz="2000" b="1" dirty="0"/>
              <a:t>dell’85% del carico globale di malattie</a:t>
            </a:r>
            <a:r>
              <a:rPr lang="it-IT" sz="2000" dirty="0"/>
              <a:t>, ma incidono solo per </a:t>
            </a:r>
            <a:r>
              <a:rPr lang="it-IT" sz="2000" b="1" dirty="0"/>
              <a:t>l’11% della spesa sanitaria globale</a:t>
            </a:r>
            <a:r>
              <a:rPr lang="it-IT" sz="2000" dirty="0" smtClean="0"/>
              <a:t>.</a:t>
            </a:r>
          </a:p>
          <a:p>
            <a:pPr marL="0" indent="0" hangingPunct="1">
              <a:lnSpc>
                <a:spcPct val="80000"/>
              </a:lnSpc>
              <a:spcBef>
                <a:spcPts val="422"/>
              </a:spcBef>
              <a:buNone/>
            </a:pPr>
            <a:endParaRPr lang="it-IT" sz="2000" dirty="0"/>
          </a:p>
          <a:p>
            <a:pPr marL="0" lvl="0" indent="0" hangingPunct="1">
              <a:lnSpc>
                <a:spcPct val="80000"/>
              </a:lnSpc>
              <a:spcBef>
                <a:spcPts val="422"/>
              </a:spcBef>
            </a:pPr>
            <a:r>
              <a:rPr lang="it-IT" sz="2000" b="1" dirty="0" smtClean="0"/>
              <a:t>Nei </a:t>
            </a:r>
            <a:r>
              <a:rPr lang="it-IT" sz="2000" b="1" dirty="0"/>
              <a:t>Paesi a basso o medio reddito i prezzi dei farmaci sono spesso proibitivi. Nel settore privato, i prezzi </a:t>
            </a:r>
            <a:r>
              <a:rPr lang="it-IT" sz="2000" dirty="0"/>
              <a:t>possono raggiungere in alcuni casi 80 volte il prezzo di riferimento internazionale. La spesa farmaceutica rappresenta in molti di questi paesi fono al 70% del totale della spesa sanitaria, contro il 15% dei paesi a reddito elevato</a:t>
            </a:r>
            <a:r>
              <a:rPr lang="it-IT" sz="2000" dirty="0" smtClean="0"/>
              <a:t>.</a:t>
            </a:r>
          </a:p>
          <a:p>
            <a:pPr marL="0" lvl="0" indent="0" hangingPunct="1">
              <a:lnSpc>
                <a:spcPct val="80000"/>
              </a:lnSpc>
              <a:spcBef>
                <a:spcPts val="422"/>
              </a:spcBef>
              <a:buNone/>
            </a:pPr>
            <a:endParaRPr lang="it-IT" sz="2000" dirty="0"/>
          </a:p>
          <a:p>
            <a:pPr marL="0" lvl="0" indent="0" hangingPunct="1">
              <a:lnSpc>
                <a:spcPct val="80000"/>
              </a:lnSpc>
              <a:spcBef>
                <a:spcPts val="422"/>
              </a:spcBef>
            </a:pPr>
            <a:r>
              <a:rPr lang="it-IT" sz="2000" b="1" dirty="0" smtClean="0"/>
              <a:t>il </a:t>
            </a:r>
            <a:r>
              <a:rPr lang="it-IT" sz="2000" b="1" dirty="0"/>
              <a:t>15% della popolazione mondiale consuma più del 90% della produzione globale di farmaci.</a:t>
            </a:r>
            <a:r>
              <a:rPr lang="it-IT" sz="2000" dirty="0"/>
              <a:t> La spesa media pro capite nei Paesi a reddito elevato è 100 volte maggiore rispetto a quella dei Paesi a basso reddito</a:t>
            </a:r>
            <a:r>
              <a:rPr lang="it-IT" sz="2000" dirty="0" smtClean="0"/>
              <a:t>.</a:t>
            </a:r>
          </a:p>
          <a:p>
            <a:pPr marL="0" lvl="0" indent="0" hangingPunct="1">
              <a:lnSpc>
                <a:spcPct val="80000"/>
              </a:lnSpc>
              <a:spcBef>
                <a:spcPts val="422"/>
              </a:spcBef>
              <a:buNone/>
            </a:pPr>
            <a:endParaRPr lang="it-IT" sz="2000" dirty="0"/>
          </a:p>
          <a:p>
            <a:pPr marL="0" lvl="0" indent="0" hangingPunct="1">
              <a:lnSpc>
                <a:spcPct val="80000"/>
              </a:lnSpc>
              <a:spcBef>
                <a:spcPts val="422"/>
              </a:spcBef>
            </a:pPr>
            <a:r>
              <a:rPr lang="it-IT" sz="2000" dirty="0">
                <a:cs typeface="Times New Roman" pitchFamily="18"/>
              </a:rPr>
              <a:t>Paradossalmente, il prezzo che i pazienti pagano di tasca loro è inversamente proporzionale al PIL di un paese.</a:t>
            </a:r>
          </a:p>
          <a:p>
            <a:pPr marL="0" lvl="0" indent="0" hangingPunct="1">
              <a:lnSpc>
                <a:spcPct val="80000"/>
              </a:lnSpc>
              <a:spcBef>
                <a:spcPts val="422"/>
              </a:spcBef>
            </a:pPr>
            <a:endParaRPr lang="it-IT" sz="1700" dirty="0">
              <a:cs typeface="Times New Roman" pitchFamily="18"/>
            </a:endParaRPr>
          </a:p>
        </p:txBody>
      </p:sp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0" y="309563"/>
            <a:ext cx="8229600" cy="1309687"/>
          </a:xfrm>
        </p:spPr>
        <p:txBody>
          <a:bodyPr wrap="square" lIns="91440" tIns="45720" rIns="91440" bIns="4572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it-IT" sz="4000" dirty="0"/>
              <a:t>Portare soccorso medico…ma è sufficiente?</a:t>
            </a:r>
          </a:p>
        </p:txBody>
      </p:sp>
      <p:sp>
        <p:nvSpPr>
          <p:cNvPr id="4" name="Line 8"/>
          <p:cNvSpPr/>
          <p:nvPr/>
        </p:nvSpPr>
        <p:spPr>
          <a:xfrm>
            <a:off x="914400" y="1523880"/>
            <a:ext cx="7248600" cy="0"/>
          </a:xfrm>
          <a:prstGeom prst="line">
            <a:avLst/>
          </a:prstGeom>
          <a:noFill/>
          <a:ln w="76320">
            <a:solidFill>
              <a:srgbClr val="FF33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2571750" y="6378575"/>
            <a:ext cx="5943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>
                <a:ea typeface="ＭＳ Ｐゴシック" pitchFamily="34" charset="-128"/>
              </a:rPr>
              <a:t>Source: Chirac P, Torreele E. </a:t>
            </a:r>
            <a:r>
              <a:rPr lang="en-US" sz="1200" i="1">
                <a:ea typeface="ＭＳ Ｐゴシック" pitchFamily="34" charset="-128"/>
              </a:rPr>
              <a:t>Lancet</a:t>
            </a:r>
            <a:r>
              <a:rPr lang="en-US" sz="1200">
                <a:ea typeface="ＭＳ Ｐゴシック" pitchFamily="34" charset="-128"/>
              </a:rPr>
              <a:t>. 2006 May 12; 1560-1561.</a:t>
            </a:r>
            <a:endParaRPr lang="en-GB" sz="1200">
              <a:ea typeface="ＭＳ Ｐゴシック" pitchFamily="34" charset="-128"/>
            </a:endParaRPr>
          </a:p>
        </p:txBody>
      </p:sp>
      <p:sp>
        <p:nvSpPr>
          <p:cNvPr id="6148" name="Rectangle 10"/>
          <p:cNvSpPr>
            <a:spLocks noChangeArrowheads="1"/>
          </p:cNvSpPr>
          <p:nvPr/>
        </p:nvSpPr>
        <p:spPr bwMode="auto">
          <a:xfrm>
            <a:off x="684213" y="53975"/>
            <a:ext cx="80025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600" b="1"/>
              <a:t> “Squilibrio fatale"</a:t>
            </a:r>
            <a:endParaRPr lang="en-US" sz="2400" b="1"/>
          </a:p>
        </p:txBody>
      </p:sp>
      <p:graphicFrame>
        <p:nvGraphicFramePr>
          <p:cNvPr id="6146" name="Object 2"/>
          <p:cNvGraphicFramePr>
            <a:graphicFrameLocks/>
          </p:cNvGraphicFramePr>
          <p:nvPr/>
        </p:nvGraphicFramePr>
        <p:xfrm>
          <a:off x="914400" y="2770188"/>
          <a:ext cx="5989638" cy="4114800"/>
        </p:xfrm>
        <a:graphic>
          <a:graphicData uri="http://schemas.openxmlformats.org/presentationml/2006/ole">
            <p:oleObj spid="_x0000_s65538" name="Worksheet" r:id="rId3" imgW="4429107" imgH="3038385" progId="Excel.Sheet.8">
              <p:embed followColorScheme="full"/>
            </p:oleObj>
          </a:graphicData>
        </a:graphic>
      </p:graphicFrame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1162050" y="6453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fr-FR">
              <a:ea typeface="ＭＳ Ｐゴシック" pitchFamily="34" charset="-128"/>
            </a:endParaRPr>
          </a:p>
        </p:txBody>
      </p:sp>
      <p:sp>
        <p:nvSpPr>
          <p:cNvPr id="6150" name="Rectangle 3"/>
          <p:cNvSpPr>
            <a:spLocks noChangeArrowheads="1"/>
          </p:cNvSpPr>
          <p:nvPr/>
        </p:nvSpPr>
        <p:spPr bwMode="auto">
          <a:xfrm>
            <a:off x="4643438" y="3716338"/>
            <a:ext cx="20002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it-IT" sz="1400" b="1">
                <a:solidFill>
                  <a:srgbClr val="FF0000"/>
                </a:solidFill>
                <a:ea typeface="ＭＳ Ｐゴシック" pitchFamily="34" charset="-128"/>
              </a:rPr>
              <a:t>Malattie tropicali:</a:t>
            </a:r>
          </a:p>
          <a:p>
            <a:pPr eaLnBrk="0" hangingPunct="0"/>
            <a:r>
              <a:rPr lang="it-IT" sz="1400" b="1">
                <a:solidFill>
                  <a:srgbClr val="FF0000"/>
                </a:solidFill>
                <a:ea typeface="ＭＳ Ｐゴシック" pitchFamily="34" charset="-128"/>
              </a:rPr>
              <a:t>18 nuovi farmaci</a:t>
            </a:r>
          </a:p>
          <a:p>
            <a:pPr eaLnBrk="0" hangingPunct="0"/>
            <a:r>
              <a:rPr lang="it-IT" sz="1400" i="1">
                <a:solidFill>
                  <a:srgbClr val="FF0000"/>
                </a:solidFill>
                <a:ea typeface="ＭＳ Ｐゴシック" pitchFamily="34" charset="-128"/>
              </a:rPr>
              <a:t>(incl. 8 per la malaria)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4716463" y="5133975"/>
            <a:ext cx="12842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n-GB" sz="1400" b="1">
                <a:solidFill>
                  <a:srgbClr val="008080"/>
                </a:solidFill>
                <a:ea typeface="ＭＳ Ｐゴシック" pitchFamily="34" charset="-128"/>
              </a:rPr>
              <a:t>TB: </a:t>
            </a:r>
            <a:r>
              <a:rPr lang="it-IT" sz="1400" b="1">
                <a:solidFill>
                  <a:srgbClr val="008080"/>
                </a:solidFill>
                <a:ea typeface="ＭＳ Ｐゴシック" pitchFamily="34" charset="-128"/>
              </a:rPr>
              <a:t>3 nuovi farmaci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6143625" y="4714875"/>
            <a:ext cx="1597025" cy="1243013"/>
          </a:xfrm>
          <a:prstGeom prst="rect">
            <a:avLst/>
          </a:prstGeom>
          <a:solidFill>
            <a:srgbClr val="FF0000"/>
          </a:solidFill>
          <a:ln w="25400">
            <a:solidFill>
              <a:srgbClr val="008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ea typeface="ＭＳ Ｐゴシック" pitchFamily="34" charset="-128"/>
              </a:rPr>
              <a:t>1.3%</a:t>
            </a:r>
            <a:r>
              <a:rPr lang="en-GB" sz="1400" b="1">
                <a:solidFill>
                  <a:schemeClr val="bg1"/>
                </a:solidFill>
                <a:ea typeface="ＭＳ Ｐゴシック" pitchFamily="34" charset="-128"/>
              </a:rPr>
              <a:t> </a:t>
            </a:r>
          </a:p>
          <a:p>
            <a:pPr algn="ctr"/>
            <a:r>
              <a:rPr lang="it-IT" sz="1400" b="1">
                <a:solidFill>
                  <a:schemeClr val="bg1"/>
                </a:solidFill>
                <a:ea typeface="ＭＳ Ｐゴシック" pitchFamily="34" charset="-128"/>
              </a:rPr>
              <a:t>21 nuovi farmaci per malattie "neglette"  </a:t>
            </a: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2339975" y="5151438"/>
            <a:ext cx="1858963" cy="801687"/>
          </a:xfrm>
          <a:prstGeom prst="rect">
            <a:avLst/>
          </a:prstGeom>
          <a:solidFill>
            <a:srgbClr val="0033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ea typeface="ＭＳ Ｐゴシック" pitchFamily="34" charset="-128"/>
              </a:rPr>
              <a:t>98.7%</a:t>
            </a:r>
            <a:r>
              <a:rPr lang="en-GB" sz="1400" b="1">
                <a:solidFill>
                  <a:schemeClr val="bg1"/>
                </a:solidFill>
                <a:ea typeface="ＭＳ Ｐゴシック" pitchFamily="34" charset="-128"/>
              </a:rPr>
              <a:t> </a:t>
            </a:r>
          </a:p>
          <a:p>
            <a:pPr algn="ctr"/>
            <a:r>
              <a:rPr lang="it-CH" sz="1400" b="1">
                <a:solidFill>
                  <a:schemeClr val="bg1"/>
                </a:solidFill>
                <a:ea typeface="ＭＳ Ｐゴシック" pitchFamily="34" charset="-128"/>
              </a:rPr>
              <a:t>1,535 nuovi farmaci per altre malattie</a:t>
            </a: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539750" y="3357563"/>
            <a:ext cx="1797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 i="1">
                <a:ea typeface="ＭＳ Ｐゴシック" pitchFamily="34" charset="-128"/>
              </a:rPr>
              <a:t>(1975-2004)</a:t>
            </a:r>
            <a:endParaRPr lang="en-US" sz="2000" i="1">
              <a:ea typeface="ＭＳ Ｐゴシック" pitchFamily="34" charset="-128"/>
            </a:endParaRPr>
          </a:p>
        </p:txBody>
      </p:sp>
      <p:sp>
        <p:nvSpPr>
          <p:cNvPr id="6155" name="Text Box 6"/>
          <p:cNvSpPr txBox="1">
            <a:spLocks noChangeArrowheads="1"/>
          </p:cNvSpPr>
          <p:nvPr/>
        </p:nvSpPr>
        <p:spPr bwMode="auto">
          <a:xfrm>
            <a:off x="785813" y="1214438"/>
            <a:ext cx="5643562" cy="1704975"/>
          </a:xfrm>
          <a:prstGeom prst="rect">
            <a:avLst/>
          </a:prstGeom>
          <a:solidFill>
            <a:srgbClr val="99CC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it-IT" sz="2400" b="1">
                <a:ea typeface="ＭＳ Ｐゴシック" pitchFamily="34" charset="-128"/>
              </a:rPr>
              <a:t>Le malattie tropicali (malaria inclusa) e la tubercolosi incidono per:</a:t>
            </a:r>
          </a:p>
          <a:p>
            <a:pPr>
              <a:spcBef>
                <a:spcPts val="600"/>
              </a:spcBef>
              <a:buFont typeface="Arial" charset="0"/>
              <a:buChar char="•"/>
            </a:pPr>
            <a:r>
              <a:rPr lang="it-IT" sz="2400" b="1">
                <a:ea typeface="ＭＳ Ｐゴシック" pitchFamily="34" charset="-128"/>
              </a:rPr>
              <a:t>12% del carico globale di malattia</a:t>
            </a:r>
            <a:endParaRPr lang="it-IT" sz="2400">
              <a:ea typeface="ＭＳ Ｐゴシック" pitchFamily="34" charset="-128"/>
            </a:endParaRPr>
          </a:p>
          <a:p>
            <a:pPr>
              <a:spcBef>
                <a:spcPts val="600"/>
              </a:spcBef>
              <a:buFont typeface="Arial" charset="0"/>
              <a:buChar char="•"/>
            </a:pPr>
            <a:r>
              <a:rPr lang="it-IT" sz="2400" b="1">
                <a:ea typeface="ＭＳ Ｐゴシック" pitchFamily="34" charset="-128"/>
              </a:rPr>
              <a:t>Solo1,3% di nuovi farmaci sviluppati</a:t>
            </a:r>
            <a:endParaRPr lang="it-IT" sz="2800" b="1">
              <a:ea typeface="ＭＳ Ｐゴシック" pitchFamily="34" charset="-128"/>
            </a:endParaRP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6500813" y="1135063"/>
            <a:ext cx="2320925" cy="3008312"/>
            <a:chOff x="6522537" y="4014941"/>
            <a:chExt cx="2321090" cy="3008511"/>
          </a:xfrm>
        </p:grpSpPr>
        <p:sp>
          <p:nvSpPr>
            <p:cNvPr id="15" name="Chord 14"/>
            <p:cNvSpPr/>
            <p:nvPr/>
          </p:nvSpPr>
          <p:spPr bwMode="auto">
            <a:xfrm rot="18386785">
              <a:off x="8141110" y="4193544"/>
              <a:ext cx="673145" cy="731890"/>
            </a:xfrm>
            <a:prstGeom prst="chord">
              <a:avLst>
                <a:gd name="adj1" fmla="val 3927990"/>
                <a:gd name="adj2" fmla="val 13764495"/>
              </a:avLst>
            </a:prstGeom>
            <a:solidFill>
              <a:srgbClr val="993300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eaVert" wrap="none" anchor="ctr"/>
            <a:lstStyle/>
            <a:p>
              <a:pPr algn="ctr">
                <a:defRPr/>
              </a:pPr>
              <a:endParaRPr lang="en-US" sz="1600" b="1" i="1">
                <a:cs typeface="+mn-cs"/>
              </a:endParaRPr>
            </a:p>
          </p:txBody>
        </p:sp>
        <p:sp>
          <p:nvSpPr>
            <p:cNvPr id="6158" name="Rectangle 16"/>
            <p:cNvSpPr>
              <a:spLocks noChangeArrowheads="1"/>
            </p:cNvSpPr>
            <p:nvPr/>
          </p:nvSpPr>
          <p:spPr bwMode="auto">
            <a:xfrm rot="-2154891">
              <a:off x="6681855" y="4588658"/>
              <a:ext cx="1994325" cy="45719"/>
            </a:xfrm>
            <a:prstGeom prst="rect">
              <a:avLst/>
            </a:prstGeom>
            <a:solidFill>
              <a:srgbClr val="993300"/>
            </a:solidFill>
            <a:ln w="9525" cap="rnd">
              <a:noFill/>
              <a:prstDash val="sysDot"/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fr-FR" sz="1600" b="1" i="1">
                <a:ea typeface="ＭＳ Ｐゴシック" pitchFamily="34" charset="-128"/>
              </a:endParaRPr>
            </a:p>
          </p:txBody>
        </p:sp>
        <p:sp>
          <p:nvSpPr>
            <p:cNvPr id="6159" name="Rectangle 17"/>
            <p:cNvSpPr>
              <a:spLocks noChangeArrowheads="1"/>
            </p:cNvSpPr>
            <p:nvPr/>
          </p:nvSpPr>
          <p:spPr bwMode="auto">
            <a:xfrm rot="-5400000">
              <a:off x="6932424" y="5283417"/>
              <a:ext cx="1565697" cy="142878"/>
            </a:xfrm>
            <a:prstGeom prst="rect">
              <a:avLst/>
            </a:prstGeom>
            <a:solidFill>
              <a:srgbClr val="993300"/>
            </a:solidFill>
            <a:ln w="9525" cap="rnd">
              <a:noFill/>
              <a:prstDash val="sysDot"/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fr-FR" sz="1600" b="1" i="1">
                <a:ea typeface="ＭＳ Ｐゴシック" pitchFamily="34" charset="-128"/>
              </a:endParaRPr>
            </a:p>
          </p:txBody>
        </p:sp>
        <p:sp>
          <p:nvSpPr>
            <p:cNvPr id="19" name="Chord 18"/>
            <p:cNvSpPr/>
            <p:nvPr/>
          </p:nvSpPr>
          <p:spPr bwMode="auto">
            <a:xfrm rot="6947058">
              <a:off x="7174254" y="5962136"/>
              <a:ext cx="1070046" cy="1052587"/>
            </a:xfrm>
            <a:prstGeom prst="chord">
              <a:avLst>
                <a:gd name="adj1" fmla="val 5892693"/>
                <a:gd name="adj2" fmla="val 12686181"/>
              </a:avLst>
            </a:prstGeom>
            <a:solidFill>
              <a:srgbClr val="993300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eaVert" wrap="none" anchor="ctr"/>
            <a:lstStyle/>
            <a:p>
              <a:pPr algn="ctr">
                <a:defRPr/>
              </a:pPr>
              <a:endParaRPr lang="en-US" sz="1600" b="1" i="1">
                <a:cs typeface="+mn-cs"/>
              </a:endParaRPr>
            </a:p>
          </p:txBody>
        </p:sp>
        <p:sp>
          <p:nvSpPr>
            <p:cNvPr id="6161" name="Oval 19"/>
            <p:cNvSpPr>
              <a:spLocks noChangeArrowheads="1"/>
            </p:cNvSpPr>
            <p:nvPr/>
          </p:nvSpPr>
          <p:spPr bwMode="auto">
            <a:xfrm>
              <a:off x="7610496" y="4357694"/>
              <a:ext cx="214314" cy="214314"/>
            </a:xfrm>
            <a:prstGeom prst="ellipse">
              <a:avLst/>
            </a:prstGeom>
            <a:solidFill>
              <a:srgbClr val="993300"/>
            </a:solidFill>
            <a:ln w="9525" cap="rnd">
              <a:noFill/>
              <a:prstDash val="sysDot"/>
              <a:round/>
              <a:headEnd/>
              <a:tailEnd/>
            </a:ln>
          </p:spPr>
          <p:txBody>
            <a:bodyPr vert="eaVert" wrap="none" anchor="ctr"/>
            <a:lstStyle/>
            <a:p>
              <a:pPr algn="ctr"/>
              <a:endParaRPr lang="fr-FR" sz="1600" b="1" i="1">
                <a:ea typeface="ＭＳ Ｐゴシック" pitchFamily="34" charset="-128"/>
              </a:endParaRPr>
            </a:p>
          </p:txBody>
        </p:sp>
        <p:cxnSp>
          <p:nvCxnSpPr>
            <p:cNvPr id="6162" name="Straight Connector 42"/>
            <p:cNvCxnSpPr>
              <a:cxnSpLocks noChangeShapeType="1"/>
            </p:cNvCxnSpPr>
            <p:nvPr/>
          </p:nvCxnSpPr>
          <p:spPr bwMode="auto">
            <a:xfrm rot="10800000" flipV="1">
              <a:off x="8143900" y="4014941"/>
              <a:ext cx="329664" cy="604971"/>
            </a:xfrm>
            <a:prstGeom prst="line">
              <a:avLst/>
            </a:prstGeom>
            <a:noFill/>
            <a:ln w="15875" cap="rnd">
              <a:solidFill>
                <a:srgbClr val="993300"/>
              </a:solidFill>
              <a:round/>
              <a:headEnd/>
              <a:tailEnd/>
            </a:ln>
          </p:spPr>
        </p:cxnSp>
        <p:cxnSp>
          <p:nvCxnSpPr>
            <p:cNvPr id="6163" name="Straight Connector 43"/>
            <p:cNvCxnSpPr>
              <a:cxnSpLocks noChangeShapeType="1"/>
              <a:stCxn id="6158" idx="3"/>
            </p:cNvCxnSpPr>
            <p:nvPr/>
          </p:nvCxnSpPr>
          <p:spPr bwMode="auto">
            <a:xfrm>
              <a:off x="8486609" y="4026600"/>
              <a:ext cx="304440" cy="643320"/>
            </a:xfrm>
            <a:prstGeom prst="line">
              <a:avLst/>
            </a:prstGeom>
            <a:noFill/>
            <a:ln w="15875" cap="rnd">
              <a:solidFill>
                <a:srgbClr val="993300"/>
              </a:solidFill>
              <a:round/>
              <a:headEnd/>
              <a:tailEnd/>
            </a:ln>
          </p:spPr>
        </p:cxnSp>
        <p:sp>
          <p:nvSpPr>
            <p:cNvPr id="61" name="Chord 60"/>
            <p:cNvSpPr/>
            <p:nvPr/>
          </p:nvSpPr>
          <p:spPr bwMode="auto">
            <a:xfrm rot="18386785">
              <a:off x="6552704" y="5356465"/>
              <a:ext cx="671556" cy="731889"/>
            </a:xfrm>
            <a:prstGeom prst="chord">
              <a:avLst>
                <a:gd name="adj1" fmla="val 3927990"/>
                <a:gd name="adj2" fmla="val 13764495"/>
              </a:avLst>
            </a:prstGeom>
            <a:solidFill>
              <a:srgbClr val="993300"/>
            </a:solidFill>
            <a:ln w="9525" cap="rnd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eaVert" wrap="none" anchor="ctr"/>
            <a:lstStyle/>
            <a:p>
              <a:pPr algn="ctr">
                <a:defRPr/>
              </a:pPr>
              <a:endParaRPr lang="en-US" sz="1600" b="1" i="1">
                <a:cs typeface="+mn-cs"/>
              </a:endParaRPr>
            </a:p>
          </p:txBody>
        </p:sp>
        <p:cxnSp>
          <p:nvCxnSpPr>
            <p:cNvPr id="6165" name="Straight Connector 61"/>
            <p:cNvCxnSpPr>
              <a:cxnSpLocks noChangeShapeType="1"/>
            </p:cNvCxnSpPr>
            <p:nvPr/>
          </p:nvCxnSpPr>
          <p:spPr bwMode="auto">
            <a:xfrm rot="10800000" flipV="1">
              <a:off x="6554101" y="5178377"/>
              <a:ext cx="329664" cy="604971"/>
            </a:xfrm>
            <a:prstGeom prst="line">
              <a:avLst/>
            </a:prstGeom>
            <a:noFill/>
            <a:ln w="15875" cap="rnd">
              <a:solidFill>
                <a:srgbClr val="993300"/>
              </a:solidFill>
              <a:round/>
              <a:headEnd/>
              <a:tailEnd/>
            </a:ln>
          </p:spPr>
        </p:cxnSp>
        <p:cxnSp>
          <p:nvCxnSpPr>
            <p:cNvPr id="6166" name="Straight Connector 62"/>
            <p:cNvCxnSpPr>
              <a:cxnSpLocks noChangeShapeType="1"/>
            </p:cNvCxnSpPr>
            <p:nvPr/>
          </p:nvCxnSpPr>
          <p:spPr bwMode="auto">
            <a:xfrm>
              <a:off x="6896810" y="5190036"/>
              <a:ext cx="304440" cy="643320"/>
            </a:xfrm>
            <a:prstGeom prst="line">
              <a:avLst/>
            </a:prstGeom>
            <a:noFill/>
            <a:ln w="15875" cap="rnd">
              <a:solidFill>
                <a:srgbClr val="99330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971640" y="1700808"/>
            <a:ext cx="7746840" cy="4638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/>
          <a:lstStyle/>
          <a:p>
            <a:pPr marL="342720" marR="0" lvl="0" indent="-342720" algn="l" rtl="0" hangingPunct="1">
              <a:lnSpc>
                <a:spcPct val="115000"/>
              </a:lnSpc>
              <a:spcBef>
                <a:spcPts val="998"/>
              </a:spcBef>
              <a:spcAft>
                <a:spcPts val="0"/>
              </a:spcAft>
              <a:buNone/>
              <a:tabLst>
                <a:tab pos="342720" algn="l"/>
                <a:tab pos="1257120" algn="l"/>
                <a:tab pos="2171520" algn="l"/>
                <a:tab pos="3085919" algn="l"/>
                <a:tab pos="4000320" algn="l"/>
                <a:tab pos="4914720" algn="l"/>
                <a:tab pos="5829119" algn="l"/>
                <a:tab pos="6743519" algn="l"/>
                <a:tab pos="7657920" algn="l"/>
                <a:tab pos="8572320" algn="l"/>
                <a:tab pos="9486720" algn="l"/>
                <a:tab pos="10401120" algn="l"/>
              </a:tabLst>
            </a:pPr>
            <a:r>
              <a:rPr lang="en-GB" sz="4000" b="0" i="0" u="none" strike="noStrike" baseline="0" dirty="0">
                <a:ln>
                  <a:noFill/>
                </a:ln>
                <a:solidFill>
                  <a:srgbClr val="FF3300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Arial" pitchFamily="34"/>
                <a:cs typeface="Arial" pitchFamily="34"/>
              </a:rPr>
              <a:t>  </a:t>
            </a:r>
            <a:r>
              <a:rPr lang="en-GB" sz="4000" b="0" i="0" u="none" strike="noStrike" baseline="0" dirty="0">
                <a:ln>
                  <a:noFill/>
                </a:ln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TRE OBIETTIVI PRINCIPALI:</a:t>
            </a:r>
          </a:p>
          <a:p>
            <a:pPr marL="342720" marR="0" lvl="0" indent="-342720" algn="l" rtl="0" hangingPunct="1">
              <a:lnSpc>
                <a:spcPct val="115000"/>
              </a:lnSpc>
              <a:spcBef>
                <a:spcPts val="598"/>
              </a:spcBef>
              <a:spcAft>
                <a:spcPts val="0"/>
              </a:spcAft>
              <a:buNone/>
              <a:tabLst>
                <a:tab pos="342720" algn="l"/>
                <a:tab pos="1257120" algn="l"/>
                <a:tab pos="2171520" algn="l"/>
                <a:tab pos="3085919" algn="l"/>
                <a:tab pos="4000320" algn="l"/>
                <a:tab pos="4914720" algn="l"/>
                <a:tab pos="5829119" algn="l"/>
                <a:tab pos="6743519" algn="l"/>
                <a:tab pos="7657920" algn="l"/>
                <a:tab pos="8572320" algn="l"/>
                <a:tab pos="9486720" algn="l"/>
                <a:tab pos="10401120" algn="l"/>
              </a:tabLst>
            </a:pPr>
            <a:endParaRPr lang="en-GB" sz="2400" b="1" i="0" u="none" strike="noStrike" baseline="0" dirty="0">
              <a:ln>
                <a:noFill/>
              </a:ln>
              <a:solidFill>
                <a:srgbClr val="000000"/>
              </a:solidFill>
              <a:effectLst>
                <a:outerShdw dist="17961" dir="2700000">
                  <a:scrgbClr r="0" g="0" b="0"/>
                </a:outerShdw>
              </a:effectLst>
              <a:latin typeface="Arial" pitchFamily="34"/>
              <a:ea typeface="Arial" pitchFamily="34"/>
              <a:cs typeface="Arial" pitchFamily="34"/>
            </a:endParaRPr>
          </a:p>
          <a:p>
            <a:pPr marL="342720" marR="0" lvl="0" indent="-342720" algn="l" rtl="0" hangingPunct="1">
              <a:lnSpc>
                <a:spcPct val="115000"/>
              </a:lnSpc>
              <a:spcBef>
                <a:spcPts val="598"/>
              </a:spcBef>
              <a:spcAft>
                <a:spcPts val="0"/>
              </a:spcAft>
              <a:buNone/>
              <a:tabLst>
                <a:tab pos="342720" algn="l"/>
                <a:tab pos="1257120" algn="l"/>
                <a:tab pos="2171520" algn="l"/>
                <a:tab pos="3085919" algn="l"/>
                <a:tab pos="4000320" algn="l"/>
                <a:tab pos="4914720" algn="l"/>
                <a:tab pos="5829119" algn="l"/>
                <a:tab pos="6743519" algn="l"/>
                <a:tab pos="7657920" algn="l"/>
                <a:tab pos="8572320" algn="l"/>
                <a:tab pos="9486720" algn="l"/>
                <a:tab pos="10401120" algn="l"/>
              </a:tabLst>
            </a:pPr>
            <a:r>
              <a:rPr lang="en-GB" sz="2400" b="1" i="0" u="none" strike="noStrike" baseline="0" dirty="0">
                <a:ln>
                  <a:noFill/>
                </a:ln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1) </a:t>
            </a:r>
            <a:r>
              <a:rPr lang="en-GB" sz="2400" b="1" i="0" u="none" strike="noStrike" baseline="0" dirty="0">
                <a:ln>
                  <a:noFill/>
                </a:ln>
                <a:solidFill>
                  <a:srgbClr val="FF33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G</a:t>
            </a:r>
            <a:r>
              <a:rPr lang="en-GB" sz="2400" b="1" i="0" u="none" strike="noStrike" baseline="0" dirty="0">
                <a:ln>
                  <a:noFill/>
                </a:ln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ARANTIRE ED AUMENTARE L’ACCESSO AI FARMACI </a:t>
            </a:r>
            <a:r>
              <a:rPr lang="en-GB" sz="2400" b="1" i="0" u="sng" strike="noStrike" baseline="0" dirty="0">
                <a:ln>
                  <a:noFill/>
                </a:ln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uFillTx/>
                <a:latin typeface="Arial" pitchFamily="34"/>
                <a:ea typeface="Arial" pitchFamily="34"/>
                <a:cs typeface="Arial" pitchFamily="34"/>
              </a:rPr>
              <a:t>DI QUALITA</a:t>
            </a:r>
            <a:r>
              <a:rPr lang="en-GB" sz="2400" b="1" i="0" u="none" strike="noStrike" baseline="0" dirty="0">
                <a:ln>
                  <a:noFill/>
                </a:ln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' ESISTENTI</a:t>
            </a:r>
          </a:p>
          <a:p>
            <a:pPr marL="342720" marR="0" lvl="0" indent="-342720" algn="l" rtl="0" hangingPunct="1">
              <a:lnSpc>
                <a:spcPct val="115000"/>
              </a:lnSpc>
              <a:spcBef>
                <a:spcPts val="598"/>
              </a:spcBef>
              <a:spcAft>
                <a:spcPts val="0"/>
              </a:spcAft>
              <a:buNone/>
              <a:tabLst>
                <a:tab pos="342720" algn="l"/>
                <a:tab pos="1257120" algn="l"/>
                <a:tab pos="2171520" algn="l"/>
                <a:tab pos="3085919" algn="l"/>
                <a:tab pos="4000320" algn="l"/>
                <a:tab pos="4914720" algn="l"/>
                <a:tab pos="5829119" algn="l"/>
                <a:tab pos="6743519" algn="l"/>
                <a:tab pos="7657920" algn="l"/>
                <a:tab pos="8572320" algn="l"/>
                <a:tab pos="9486720" algn="l"/>
                <a:tab pos="10401120" algn="l"/>
              </a:tabLst>
            </a:pPr>
            <a:endParaRPr lang="it-IT" sz="2400" b="1" i="0" u="none" strike="noStrike" baseline="0" dirty="0">
              <a:ln>
                <a:noFill/>
              </a:ln>
              <a:solidFill>
                <a:srgbClr val="000000"/>
              </a:solidFill>
              <a:effectLst>
                <a:outerShdw dist="17961" dir="2700000">
                  <a:scrgbClr r="0" g="0" b="0"/>
                </a:outerShdw>
              </a:effectLst>
              <a:latin typeface="Arial" pitchFamily="34"/>
              <a:ea typeface="Arial" pitchFamily="34"/>
              <a:cs typeface="Arial" pitchFamily="34"/>
            </a:endParaRPr>
          </a:p>
          <a:p>
            <a:pPr marL="342720" marR="0" lvl="0" indent="-342720" algn="l" rtl="0" hangingPunct="1">
              <a:lnSpc>
                <a:spcPct val="115000"/>
              </a:lnSpc>
              <a:spcBef>
                <a:spcPts val="598"/>
              </a:spcBef>
              <a:spcAft>
                <a:spcPts val="0"/>
              </a:spcAft>
              <a:buNone/>
              <a:tabLst>
                <a:tab pos="342720" algn="l"/>
                <a:tab pos="1257120" algn="l"/>
                <a:tab pos="2171520" algn="l"/>
                <a:tab pos="3085919" algn="l"/>
                <a:tab pos="4000320" algn="l"/>
                <a:tab pos="4914720" algn="l"/>
                <a:tab pos="5829119" algn="l"/>
                <a:tab pos="6743519" algn="l"/>
                <a:tab pos="7657920" algn="l"/>
                <a:tab pos="8572320" algn="l"/>
                <a:tab pos="9486720" algn="l"/>
                <a:tab pos="10401120" algn="l"/>
              </a:tabLst>
            </a:pPr>
            <a:r>
              <a:rPr lang="en-GB" sz="2400" b="1" i="0" u="none" strike="noStrike" baseline="0" dirty="0">
                <a:ln>
                  <a:noFill/>
                </a:ln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2) </a:t>
            </a:r>
            <a:r>
              <a:rPr lang="en-GB" sz="2400" b="1" i="0" u="none" strike="noStrike" baseline="0" dirty="0">
                <a:ln>
                  <a:noFill/>
                </a:ln>
                <a:solidFill>
                  <a:srgbClr val="FF33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A</a:t>
            </a:r>
            <a:r>
              <a:rPr lang="en-GB" sz="2400" b="1" i="0" u="none" strike="noStrike" baseline="0" dirty="0">
                <a:ln>
                  <a:noFill/>
                </a:ln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SSICURARE LA PRODUZIONE DI FARMACI ABBANDONATI O A RISCHIO DI ESSERLO</a:t>
            </a:r>
          </a:p>
          <a:p>
            <a:pPr marL="342720" marR="0" lvl="0" indent="-342720" algn="l" rtl="0" hangingPunct="1">
              <a:lnSpc>
                <a:spcPct val="115000"/>
              </a:lnSpc>
              <a:spcBef>
                <a:spcPts val="598"/>
              </a:spcBef>
              <a:spcAft>
                <a:spcPts val="0"/>
              </a:spcAft>
              <a:buNone/>
              <a:tabLst>
                <a:tab pos="342720" algn="l"/>
                <a:tab pos="1257120" algn="l"/>
                <a:tab pos="2171520" algn="l"/>
                <a:tab pos="3085919" algn="l"/>
                <a:tab pos="4000320" algn="l"/>
                <a:tab pos="4914720" algn="l"/>
                <a:tab pos="5829119" algn="l"/>
                <a:tab pos="6743519" algn="l"/>
                <a:tab pos="7657920" algn="l"/>
                <a:tab pos="8572320" algn="l"/>
                <a:tab pos="9486720" algn="l"/>
                <a:tab pos="10401120" algn="l"/>
              </a:tabLst>
            </a:pPr>
            <a:endParaRPr lang="en-GB" sz="2400" b="1" i="0" u="none" strike="noStrike" baseline="0" dirty="0">
              <a:ln>
                <a:noFill/>
              </a:ln>
              <a:solidFill>
                <a:srgbClr val="000000"/>
              </a:solidFill>
              <a:effectLst>
                <a:outerShdw dist="17961" dir="2700000">
                  <a:scrgbClr r="0" g="0" b="0"/>
                </a:outerShdw>
              </a:effectLst>
              <a:latin typeface="Arial" pitchFamily="34"/>
              <a:ea typeface="Arial" pitchFamily="34"/>
              <a:cs typeface="Arial" pitchFamily="34"/>
            </a:endParaRPr>
          </a:p>
          <a:p>
            <a:pPr marL="342720" marR="0" lvl="0" indent="-342720" algn="l" rtl="0" hangingPunct="1">
              <a:lnSpc>
                <a:spcPct val="115000"/>
              </a:lnSpc>
              <a:spcBef>
                <a:spcPts val="598"/>
              </a:spcBef>
              <a:spcAft>
                <a:spcPts val="0"/>
              </a:spcAft>
              <a:buNone/>
              <a:tabLst>
                <a:tab pos="342720" algn="l"/>
                <a:tab pos="1257120" algn="l"/>
                <a:tab pos="2171520" algn="l"/>
                <a:tab pos="3085919" algn="l"/>
                <a:tab pos="4000320" algn="l"/>
                <a:tab pos="4914720" algn="l"/>
                <a:tab pos="5829119" algn="l"/>
                <a:tab pos="6743519" algn="l"/>
                <a:tab pos="7657920" algn="l"/>
                <a:tab pos="8572320" algn="l"/>
                <a:tab pos="9486720" algn="l"/>
                <a:tab pos="10401120" algn="l"/>
              </a:tabLst>
            </a:pPr>
            <a:r>
              <a:rPr lang="en-GB" sz="2400" b="1" i="0" u="none" strike="noStrike" baseline="0" dirty="0">
                <a:ln>
                  <a:noFill/>
                </a:ln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3) </a:t>
            </a:r>
            <a:r>
              <a:rPr lang="en-GB" sz="2400" b="1" i="0" u="none" strike="noStrike" baseline="0" dirty="0">
                <a:ln>
                  <a:noFill/>
                </a:ln>
                <a:solidFill>
                  <a:srgbClr val="FF33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S</a:t>
            </a:r>
            <a:r>
              <a:rPr lang="en-GB" sz="2400" b="1" i="0" u="none" strike="noStrike" baseline="0" dirty="0">
                <a:ln>
                  <a:noFill/>
                </a:ln>
                <a:solidFill>
                  <a:srgbClr val="000000"/>
                </a:solidFill>
                <a:effectLst>
                  <a:outerShdw dist="17961" dir="2700000">
                    <a:scrgbClr r="0" g="0" b="0"/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TIMOLARE LA  RICERCA E LO SVILUPPO NEL CAMPO DELLE MALATTIE TRASCURATE</a:t>
            </a:r>
          </a:p>
        </p:txBody>
      </p:sp>
      <p:sp>
        <p:nvSpPr>
          <p:cNvPr id="3" name="Rectangle 4"/>
          <p:cNvSpPr/>
          <p:nvPr/>
        </p:nvSpPr>
        <p:spPr>
          <a:xfrm>
            <a:off x="1871640" y="404640"/>
            <a:ext cx="7272360" cy="8384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200" b="1" i="0" u="none" strike="noStrike" baseline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CAMPAGNA ACCESSO AI FARMACI ESSENZIALI</a:t>
            </a:r>
          </a:p>
        </p:txBody>
      </p:sp>
      <p:sp>
        <p:nvSpPr>
          <p:cNvPr id="4" name="Line 5"/>
          <p:cNvSpPr/>
          <p:nvPr/>
        </p:nvSpPr>
        <p:spPr>
          <a:xfrm>
            <a:off x="2556000" y="1125360"/>
            <a:ext cx="6029280" cy="0"/>
          </a:xfrm>
          <a:prstGeom prst="line">
            <a:avLst/>
          </a:prstGeom>
          <a:noFill/>
          <a:ln w="76320">
            <a:solidFill>
              <a:srgbClr val="FF33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3760" y="150840"/>
            <a:ext cx="241452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tangolo 6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ts val="499"/>
              </a:spcBef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dirty="0" smtClean="0">
                <a:solidFill>
                  <a:srgbClr val="FF0000"/>
                </a:solidFill>
                <a:latin typeface="Candara" pitchFamily="34"/>
                <a:ea typeface="Arial Unicode MS" pitchFamily="2"/>
                <a:cs typeface="Arial Unicode MS" pitchFamily="2"/>
              </a:rPr>
              <a:t>James </a:t>
            </a:r>
            <a:r>
              <a:rPr lang="it-IT" dirty="0" err="1" smtClean="0">
                <a:solidFill>
                  <a:srgbClr val="FF0000"/>
                </a:solidFill>
                <a:latin typeface="Candara" pitchFamily="34"/>
                <a:ea typeface="Arial Unicode MS" pitchFamily="2"/>
                <a:cs typeface="Arial Unicode MS" pitchFamily="2"/>
              </a:rPr>
              <a:t>Orbinski</a:t>
            </a:r>
            <a:r>
              <a:rPr lang="it-IT" dirty="0" smtClean="0">
                <a:solidFill>
                  <a:srgbClr val="FF0000"/>
                </a:solidFill>
                <a:latin typeface="Candara" pitchFamily="34"/>
                <a:ea typeface="Arial Unicode MS" pitchFamily="2"/>
                <a:cs typeface="Arial Unicode MS" pitchFamily="2"/>
              </a:rPr>
              <a:t>, ex-presidente di MSF, discorso in occasione del premio Nobel per la pace, 1999</a:t>
            </a:r>
            <a:endParaRPr lang="it-IT" dirty="0">
              <a:solidFill>
                <a:srgbClr val="FF0000"/>
              </a:solidFill>
              <a:latin typeface="Candara" pitchFamily="34"/>
              <a:ea typeface="Arial Unicode MS" pitchFamily="2"/>
              <a:cs typeface="Arial Unicode MS" pitchFamily="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685799" y="1255662"/>
            <a:ext cx="7772400" cy="4955203"/>
          </a:xfrm>
        </p:spPr>
        <p:txBody>
          <a:bodyPr wrap="square" lIns="91440" tIns="45720" rIns="91440" bIns="45720" anchor="b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r>
              <a:rPr lang="it-IT" dirty="0"/>
              <a:t>«Quello che domandiamo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è </a:t>
            </a:r>
            <a:r>
              <a:rPr lang="it-IT" dirty="0"/>
              <a:t>il cambiamento,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non </a:t>
            </a:r>
            <a:r>
              <a:rPr lang="it-IT" dirty="0"/>
              <a:t>la carità</a:t>
            </a:r>
            <a:r>
              <a:rPr lang="it-IT" dirty="0" smtClean="0"/>
              <a:t>»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sz="3200" dirty="0" smtClean="0">
                <a:solidFill>
                  <a:srgbClr val="FF0000"/>
                </a:solidFill>
                <a:latin typeface="Candara" pitchFamily="34"/>
                <a:ea typeface="Arial Unicode MS" pitchFamily="2"/>
                <a:cs typeface="Arial Unicode MS" pitchFamily="2"/>
              </a:rPr>
              <a:t>James </a:t>
            </a:r>
            <a:r>
              <a:rPr lang="it-IT" sz="3200" dirty="0" err="1" smtClean="0">
                <a:solidFill>
                  <a:srgbClr val="FF0000"/>
                </a:solidFill>
                <a:latin typeface="Candara" pitchFamily="34"/>
                <a:ea typeface="Arial Unicode MS" pitchFamily="2"/>
                <a:cs typeface="Arial Unicode MS" pitchFamily="2"/>
              </a:rPr>
              <a:t>Orbinski</a:t>
            </a:r>
            <a:r>
              <a:rPr lang="it-IT" sz="3200" dirty="0" smtClean="0">
                <a:solidFill>
                  <a:srgbClr val="FF0000"/>
                </a:solidFill>
                <a:latin typeface="Candara" pitchFamily="34"/>
                <a:ea typeface="Arial Unicode MS" pitchFamily="2"/>
                <a:cs typeface="Arial Unicode MS" pitchFamily="2"/>
              </a:rPr>
              <a:t>, ex-presidente di MSF, discorso in occasione del premio Nobel per la pace, 1999</a:t>
            </a:r>
            <a:r>
              <a:rPr lang="it-IT" dirty="0" smtClean="0">
                <a:solidFill>
                  <a:srgbClr val="FF0000"/>
                </a:solidFill>
                <a:latin typeface="Candara" pitchFamily="34"/>
                <a:ea typeface="Arial Unicode MS" pitchFamily="2"/>
                <a:cs typeface="Arial Unicode MS" pitchFamily="2"/>
              </a:rPr>
              <a:t/>
            </a:r>
            <a:br>
              <a:rPr lang="it-IT" dirty="0" smtClean="0">
                <a:solidFill>
                  <a:srgbClr val="FF0000"/>
                </a:solidFill>
                <a:latin typeface="Candara" pitchFamily="34"/>
                <a:ea typeface="Arial Unicode MS" pitchFamily="2"/>
                <a:cs typeface="Arial Unicode MS" pitchFamily="2"/>
              </a:rPr>
            </a:br>
            <a:endParaRPr lang="it-IT" dirty="0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/>
          <p:nvPr/>
        </p:nvSpPr>
        <p:spPr>
          <a:xfrm>
            <a:off x="6095880" y="2274840"/>
            <a:ext cx="2841839" cy="241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sz="3600" b="0" i="0" u="none" strike="noStrike" baseline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Arial" pitchFamily="34"/>
                <a:cs typeface="Arial" pitchFamily="34"/>
              </a:rPr>
              <a:t>Storia di una scommessa vincente: </a:t>
            </a:r>
            <a:r>
              <a:rPr lang="it-IT" sz="4400" b="0" i="0" u="none" strike="noStrike" baseline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Arial" pitchFamily="34"/>
                <a:cs typeface="Arial" pitchFamily="34"/>
              </a:rPr>
              <a:t>l’</a:t>
            </a:r>
            <a:r>
              <a:rPr lang="it-IT" sz="4400" b="0" i="0" u="none" strike="noStrike" baseline="0">
                <a:ln>
                  <a:noFill/>
                </a:ln>
                <a:solidFill>
                  <a:srgbClr val="FF0000"/>
                </a:solidFill>
                <a:latin typeface="Tahoma" pitchFamily="34"/>
                <a:ea typeface="Arial" pitchFamily="34"/>
                <a:cs typeface="Arial" pitchFamily="34"/>
              </a:rPr>
              <a:t>HIV/AIDS</a:t>
            </a: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28600" y="2057400"/>
            <a:ext cx="5753160" cy="3833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428760" y="422100"/>
            <a:ext cx="8039520" cy="6513480"/>
            <a:chOff x="493560" y="188640"/>
            <a:chExt cx="8039520" cy="6513480"/>
          </a:xfrm>
        </p:grpSpPr>
        <p:sp>
          <p:nvSpPr>
            <p:cNvPr id="3" name="Rectangle 5"/>
            <p:cNvSpPr/>
            <p:nvPr/>
          </p:nvSpPr>
          <p:spPr>
            <a:xfrm>
              <a:off x="1458360" y="1709640"/>
              <a:ext cx="7072920" cy="2741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grpSp>
          <p:nvGrpSpPr>
            <p:cNvPr id="4" name="Group 6"/>
            <p:cNvGrpSpPr/>
            <p:nvPr/>
          </p:nvGrpSpPr>
          <p:grpSpPr>
            <a:xfrm>
              <a:off x="1458360" y="1709640"/>
              <a:ext cx="7072560" cy="2741760"/>
              <a:chOff x="1458360" y="1709640"/>
              <a:chExt cx="7072560" cy="2741760"/>
            </a:xfrm>
          </p:grpSpPr>
          <p:sp>
            <p:nvSpPr>
              <p:cNvPr id="5" name="Rectangle 7"/>
              <p:cNvSpPr/>
              <p:nvPr/>
            </p:nvSpPr>
            <p:spPr>
              <a:xfrm>
                <a:off x="1458360" y="1709640"/>
                <a:ext cx="7072560" cy="438119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DDDDDD">
                  <a:alpha val="50000"/>
                </a:srgbClr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1"/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endParaRPr>
              </a:p>
            </p:txBody>
          </p:sp>
          <p:sp>
            <p:nvSpPr>
              <p:cNvPr id="6" name="Rectangle 8"/>
              <p:cNvSpPr/>
              <p:nvPr/>
            </p:nvSpPr>
            <p:spPr>
              <a:xfrm>
                <a:off x="1458360" y="2622600"/>
                <a:ext cx="7072560" cy="438119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DDDDDD">
                  <a:alpha val="50000"/>
                </a:srgbClr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1"/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endParaRPr>
              </a:p>
            </p:txBody>
          </p:sp>
          <p:sp>
            <p:nvSpPr>
              <p:cNvPr id="7" name="Rectangle 9"/>
              <p:cNvSpPr/>
              <p:nvPr/>
            </p:nvSpPr>
            <p:spPr>
              <a:xfrm>
                <a:off x="1458360" y="2165400"/>
                <a:ext cx="7072560" cy="438119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DDDDDD">
                  <a:alpha val="50000"/>
                </a:srgbClr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1"/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endParaRPr>
              </a:p>
            </p:txBody>
          </p:sp>
          <p:sp>
            <p:nvSpPr>
              <p:cNvPr id="8" name="Rectangle 10"/>
              <p:cNvSpPr/>
              <p:nvPr/>
            </p:nvSpPr>
            <p:spPr>
              <a:xfrm>
                <a:off x="1458360" y="3079800"/>
                <a:ext cx="7072560" cy="438119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DDDDDD">
                  <a:alpha val="50000"/>
                </a:srgbClr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1"/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endParaRPr>
              </a:p>
            </p:txBody>
          </p:sp>
          <p:sp>
            <p:nvSpPr>
              <p:cNvPr id="9" name="Rectangle 11"/>
              <p:cNvSpPr/>
              <p:nvPr/>
            </p:nvSpPr>
            <p:spPr>
              <a:xfrm>
                <a:off x="1458360" y="3537000"/>
                <a:ext cx="7072560" cy="438119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DDDDDD">
                  <a:alpha val="50000"/>
                </a:srgbClr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1"/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endParaRPr>
              </a:p>
            </p:txBody>
          </p:sp>
          <p:sp>
            <p:nvSpPr>
              <p:cNvPr id="10" name="Rectangle 12"/>
              <p:cNvSpPr/>
              <p:nvPr/>
            </p:nvSpPr>
            <p:spPr>
              <a:xfrm>
                <a:off x="1458360" y="3994200"/>
                <a:ext cx="7072560" cy="45720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solidFill>
                <a:srgbClr val="DDDDDD">
                  <a:alpha val="50000"/>
                </a:srgbClr>
              </a:solidFill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1"/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endParaRPr>
              </a:p>
            </p:txBody>
          </p:sp>
        </p:grpSp>
        <p:sp>
          <p:nvSpPr>
            <p:cNvPr id="11" name="Rectangle 13"/>
            <p:cNvSpPr/>
            <p:nvPr/>
          </p:nvSpPr>
          <p:spPr>
            <a:xfrm>
              <a:off x="850702" y="188640"/>
              <a:ext cx="7226956" cy="12025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24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dobe Heiti Std R" pitchFamily="34"/>
                  <a:ea typeface="Adobe Heiti Std R" pitchFamily="34"/>
                  <a:cs typeface="Adobe Heiti Std R" pitchFamily="34"/>
                </a:rPr>
                <a:t>Stima del numero globale di morti correlate all'AIDS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24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dobe Heiti Std R" pitchFamily="34"/>
                  <a:ea typeface="Adobe Heiti Std R" pitchFamily="34"/>
                  <a:cs typeface="Adobe Heiti Std R" pitchFamily="34"/>
                </a:rPr>
                <a:t>in presenza ed assenza </a:t>
              </a:r>
              <a:endParaRPr lang="it-IT" sz="2400" b="0" i="0" u="none" strike="noStrike" baseline="0" dirty="0" smtClean="0">
                <a:ln>
                  <a:noFill/>
                </a:ln>
                <a:solidFill>
                  <a:srgbClr val="FFFFFF"/>
                </a:solidFill>
                <a:latin typeface="Adobe Heiti Std R" pitchFamily="34"/>
                <a:ea typeface="Adobe Heiti Std R" pitchFamily="34"/>
                <a:cs typeface="Adobe Heiti Std R" pitchFamily="34"/>
              </a:endParaRP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it-IT" sz="2400" b="0" i="0" u="none" strike="noStrike" baseline="0" dirty="0" smtClean="0">
                  <a:ln>
                    <a:noFill/>
                  </a:ln>
                  <a:solidFill>
                    <a:srgbClr val="FFFFFF"/>
                  </a:solidFill>
                  <a:latin typeface="Adobe Heiti Std R" pitchFamily="34"/>
                  <a:ea typeface="Adobe Heiti Std R" pitchFamily="34"/>
                  <a:cs typeface="Adobe Heiti Std R" pitchFamily="34"/>
                </a:rPr>
                <a:t>di </a:t>
              </a:r>
              <a:r>
                <a:rPr lang="it-IT" sz="24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dobe Heiti Std R" pitchFamily="34"/>
                  <a:ea typeface="Adobe Heiti Std R" pitchFamily="34"/>
                  <a:cs typeface="Adobe Heiti Std R" pitchFamily="34"/>
                </a:rPr>
                <a:t>trattamento antiretrovirale, 1996</a:t>
              </a:r>
              <a:r>
                <a:rPr lang="it-IT" sz="24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rial" pitchFamily="34"/>
                  <a:ea typeface="Adobe Heiti Std R" pitchFamily="34"/>
                  <a:cs typeface="Adobe Heiti Std R" pitchFamily="34"/>
                </a:rPr>
                <a:t>–</a:t>
              </a:r>
              <a:r>
                <a:rPr lang="it-IT" sz="2400" b="0" i="0" u="none" strike="noStrike" baseline="0" dirty="0">
                  <a:ln>
                    <a:noFill/>
                  </a:ln>
                  <a:solidFill>
                    <a:srgbClr val="FFFFFF"/>
                  </a:solidFill>
                  <a:latin typeface="Adobe Heiti Std R" pitchFamily="34"/>
                  <a:ea typeface="Adobe Heiti Std R" pitchFamily="34"/>
                  <a:cs typeface="Adobe Heiti Std R" pitchFamily="34"/>
                </a:rPr>
                <a:t>2008</a:t>
              </a:r>
            </a:p>
          </p:txBody>
        </p:sp>
        <p:sp>
          <p:nvSpPr>
            <p:cNvPr id="12" name="Text Box 14"/>
            <p:cNvSpPr/>
            <p:nvPr/>
          </p:nvSpPr>
          <p:spPr>
            <a:xfrm>
              <a:off x="1125360" y="2070000"/>
              <a:ext cx="212400" cy="1828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dobe Heiti Std R" pitchFamily="34"/>
                  <a:ea typeface="Adobe Heiti Std R" pitchFamily="34"/>
                  <a:cs typeface="Adobe Heiti Std R" pitchFamily="34"/>
                </a:rPr>
                <a:t>2.5</a:t>
              </a:r>
            </a:p>
          </p:txBody>
        </p:sp>
        <p:sp>
          <p:nvSpPr>
            <p:cNvPr id="13" name="Text Box 15"/>
            <p:cNvSpPr/>
            <p:nvPr/>
          </p:nvSpPr>
          <p:spPr>
            <a:xfrm>
              <a:off x="1125360" y="2527200"/>
              <a:ext cx="212400" cy="1828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dobe Heiti Std R" pitchFamily="34"/>
                  <a:ea typeface="Adobe Heiti Std R" pitchFamily="34"/>
                  <a:cs typeface="Adobe Heiti Std R" pitchFamily="34"/>
                </a:rPr>
                <a:t>2.0</a:t>
              </a:r>
            </a:p>
          </p:txBody>
        </p:sp>
        <p:sp>
          <p:nvSpPr>
            <p:cNvPr id="14" name="Text Box 16"/>
            <p:cNvSpPr/>
            <p:nvPr/>
          </p:nvSpPr>
          <p:spPr>
            <a:xfrm>
              <a:off x="1125360" y="2984399"/>
              <a:ext cx="212400" cy="1828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dobe Heiti Std R" pitchFamily="34"/>
                  <a:ea typeface="Adobe Heiti Std R" pitchFamily="34"/>
                  <a:cs typeface="Adobe Heiti Std R" pitchFamily="34"/>
                </a:rPr>
                <a:t>1.5</a:t>
              </a:r>
            </a:p>
          </p:txBody>
        </p:sp>
        <p:sp>
          <p:nvSpPr>
            <p:cNvPr id="15" name="Text Box 17"/>
            <p:cNvSpPr/>
            <p:nvPr/>
          </p:nvSpPr>
          <p:spPr>
            <a:xfrm>
              <a:off x="1125360" y="3897360"/>
              <a:ext cx="212400" cy="1828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dobe Heiti Std R" pitchFamily="34"/>
                  <a:ea typeface="Adobe Heiti Std R" pitchFamily="34"/>
                  <a:cs typeface="Adobe Heiti Std R" pitchFamily="34"/>
                </a:rPr>
                <a:t>0.5</a:t>
              </a:r>
            </a:p>
          </p:txBody>
        </p:sp>
        <p:sp>
          <p:nvSpPr>
            <p:cNvPr id="16" name="Text Box 18"/>
            <p:cNvSpPr/>
            <p:nvPr/>
          </p:nvSpPr>
          <p:spPr>
            <a:xfrm>
              <a:off x="1117800" y="3440160"/>
              <a:ext cx="212400" cy="1828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dobe Heiti Std R" pitchFamily="34"/>
                  <a:ea typeface="Adobe Heiti Std R" pitchFamily="34"/>
                  <a:cs typeface="Adobe Heiti Std R" pitchFamily="34"/>
                </a:rPr>
                <a:t>1.0</a:t>
              </a:r>
            </a:p>
          </p:txBody>
        </p:sp>
        <p:sp>
          <p:nvSpPr>
            <p:cNvPr id="17" name="Text Box 19"/>
            <p:cNvSpPr/>
            <p:nvPr/>
          </p:nvSpPr>
          <p:spPr>
            <a:xfrm>
              <a:off x="1123560" y="1612800"/>
              <a:ext cx="212400" cy="1828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dobe Heiti Std R" pitchFamily="34"/>
                  <a:ea typeface="Adobe Heiti Std R" pitchFamily="34"/>
                  <a:cs typeface="Adobe Heiti Std R" pitchFamily="34"/>
                </a:rPr>
                <a:t>3.0</a:t>
              </a:r>
            </a:p>
          </p:txBody>
        </p:sp>
        <p:sp>
          <p:nvSpPr>
            <p:cNvPr id="18" name="Text Box 20"/>
            <p:cNvSpPr/>
            <p:nvPr/>
          </p:nvSpPr>
          <p:spPr>
            <a:xfrm>
              <a:off x="1252080" y="4359240"/>
              <a:ext cx="86040" cy="1828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dobe Heiti Std R" pitchFamily="34"/>
                  <a:ea typeface="Adobe Heiti Std R" pitchFamily="34"/>
                  <a:cs typeface="Adobe Heiti Std R" pitchFamily="34"/>
                </a:rPr>
                <a:t>0</a:t>
              </a:r>
            </a:p>
          </p:txBody>
        </p:sp>
        <p:sp>
          <p:nvSpPr>
            <p:cNvPr id="19" name="Text Box 21"/>
            <p:cNvSpPr/>
            <p:nvPr/>
          </p:nvSpPr>
          <p:spPr>
            <a:xfrm rot="5400000">
              <a:off x="-12060" y="4184460"/>
              <a:ext cx="1194120" cy="1828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dobe Heiti Std R" pitchFamily="34"/>
                  <a:ea typeface="Adobe Heiti Std R" pitchFamily="34"/>
                  <a:cs typeface="Adobe Heiti Std R" pitchFamily="34"/>
                </a:rPr>
                <a:t>Number (millions)</a:t>
              </a:r>
            </a:p>
          </p:txBody>
        </p:sp>
        <p:sp>
          <p:nvSpPr>
            <p:cNvPr id="20" name="Line 22"/>
            <p:cNvSpPr/>
            <p:nvPr/>
          </p:nvSpPr>
          <p:spPr>
            <a:xfrm>
              <a:off x="2546640" y="4451400"/>
              <a:ext cx="0" cy="76320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21" name="Line 23"/>
            <p:cNvSpPr/>
            <p:nvPr/>
          </p:nvSpPr>
          <p:spPr>
            <a:xfrm>
              <a:off x="3090960" y="4451400"/>
              <a:ext cx="0" cy="76320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22" name="Line 24"/>
            <p:cNvSpPr/>
            <p:nvPr/>
          </p:nvSpPr>
          <p:spPr>
            <a:xfrm>
              <a:off x="3635279" y="4451400"/>
              <a:ext cx="0" cy="76320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23" name="Line 25"/>
            <p:cNvSpPr/>
            <p:nvPr/>
          </p:nvSpPr>
          <p:spPr>
            <a:xfrm>
              <a:off x="4179600" y="4451400"/>
              <a:ext cx="0" cy="76320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24" name="Line 26"/>
            <p:cNvSpPr/>
            <p:nvPr/>
          </p:nvSpPr>
          <p:spPr>
            <a:xfrm>
              <a:off x="4723559" y="4451400"/>
              <a:ext cx="0" cy="76320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25" name="Line 27"/>
            <p:cNvSpPr/>
            <p:nvPr/>
          </p:nvSpPr>
          <p:spPr>
            <a:xfrm>
              <a:off x="5267880" y="4451400"/>
              <a:ext cx="0" cy="76320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26" name="Line 28"/>
            <p:cNvSpPr/>
            <p:nvPr/>
          </p:nvSpPr>
          <p:spPr>
            <a:xfrm>
              <a:off x="2004840" y="4451400"/>
              <a:ext cx="0" cy="76320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27" name="Line 29"/>
            <p:cNvSpPr/>
            <p:nvPr/>
          </p:nvSpPr>
          <p:spPr>
            <a:xfrm>
              <a:off x="5812200" y="4451400"/>
              <a:ext cx="0" cy="76320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28" name="Line 30"/>
            <p:cNvSpPr/>
            <p:nvPr/>
          </p:nvSpPr>
          <p:spPr>
            <a:xfrm>
              <a:off x="6356160" y="4451400"/>
              <a:ext cx="0" cy="76320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29" name="Line 31"/>
            <p:cNvSpPr/>
            <p:nvPr/>
          </p:nvSpPr>
          <p:spPr>
            <a:xfrm>
              <a:off x="6900480" y="4451400"/>
              <a:ext cx="0" cy="76320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30" name="Line 32"/>
            <p:cNvSpPr/>
            <p:nvPr/>
          </p:nvSpPr>
          <p:spPr>
            <a:xfrm>
              <a:off x="7444800" y="4451400"/>
              <a:ext cx="0" cy="76320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31" name="Line 33"/>
            <p:cNvSpPr/>
            <p:nvPr/>
          </p:nvSpPr>
          <p:spPr>
            <a:xfrm>
              <a:off x="7989120" y="4451400"/>
              <a:ext cx="0" cy="76320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32" name="Line 34"/>
            <p:cNvSpPr/>
            <p:nvPr/>
          </p:nvSpPr>
          <p:spPr>
            <a:xfrm>
              <a:off x="1460519" y="4451400"/>
              <a:ext cx="0" cy="76320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33" name="Text Box 35"/>
            <p:cNvSpPr/>
            <p:nvPr/>
          </p:nvSpPr>
          <p:spPr>
            <a:xfrm>
              <a:off x="4830120" y="4865760"/>
              <a:ext cx="308520" cy="1828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1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dobe Heiti Std R" pitchFamily="34"/>
                  <a:ea typeface="Adobe Heiti Std R" pitchFamily="34"/>
                  <a:cs typeface="Adobe Heiti Std R" pitchFamily="34"/>
                </a:rPr>
                <a:t>Year</a:t>
              </a:r>
            </a:p>
          </p:txBody>
        </p:sp>
        <p:grpSp>
          <p:nvGrpSpPr>
            <p:cNvPr id="34" name="Group 36"/>
            <p:cNvGrpSpPr/>
            <p:nvPr/>
          </p:nvGrpSpPr>
          <p:grpSpPr>
            <a:xfrm>
              <a:off x="1546560" y="4608360"/>
              <a:ext cx="6867720" cy="182880"/>
              <a:chOff x="1546560" y="4608360"/>
              <a:chExt cx="6867720" cy="182880"/>
            </a:xfrm>
          </p:grpSpPr>
          <p:sp>
            <p:nvSpPr>
              <p:cNvPr id="35" name="Text Box 37"/>
              <p:cNvSpPr/>
              <p:nvPr/>
            </p:nvSpPr>
            <p:spPr>
              <a:xfrm>
                <a:off x="1546560" y="4608360"/>
                <a:ext cx="339120" cy="18288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2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Adobe Heiti Std R" pitchFamily="34"/>
                    <a:ea typeface="Adobe Heiti Std R" pitchFamily="34"/>
                    <a:cs typeface="Adobe Heiti Std R" pitchFamily="34"/>
                  </a:rPr>
                  <a:t>1996</a:t>
                </a:r>
              </a:p>
            </p:txBody>
          </p:sp>
          <p:sp>
            <p:nvSpPr>
              <p:cNvPr id="36" name="Text Box 38"/>
              <p:cNvSpPr/>
              <p:nvPr/>
            </p:nvSpPr>
            <p:spPr>
              <a:xfrm>
                <a:off x="2634840" y="4608360"/>
                <a:ext cx="339120" cy="18288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2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Adobe Heiti Std R" pitchFamily="34"/>
                    <a:ea typeface="Adobe Heiti Std R" pitchFamily="34"/>
                    <a:cs typeface="Adobe Heiti Std R" pitchFamily="34"/>
                  </a:rPr>
                  <a:t>1998</a:t>
                </a:r>
              </a:p>
            </p:txBody>
          </p:sp>
          <p:sp>
            <p:nvSpPr>
              <p:cNvPr id="37" name="Text Box 39"/>
              <p:cNvSpPr/>
              <p:nvPr/>
            </p:nvSpPr>
            <p:spPr>
              <a:xfrm>
                <a:off x="3722040" y="4608360"/>
                <a:ext cx="339120" cy="18288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2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Adobe Heiti Std R" pitchFamily="34"/>
                    <a:ea typeface="Adobe Heiti Std R" pitchFamily="34"/>
                    <a:cs typeface="Adobe Heiti Std R" pitchFamily="34"/>
                  </a:rPr>
                  <a:t>2000</a:t>
                </a:r>
              </a:p>
            </p:txBody>
          </p:sp>
          <p:sp>
            <p:nvSpPr>
              <p:cNvPr id="38" name="Text Box 40"/>
              <p:cNvSpPr/>
              <p:nvPr/>
            </p:nvSpPr>
            <p:spPr>
              <a:xfrm>
                <a:off x="4810680" y="4608360"/>
                <a:ext cx="339120" cy="18288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2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Adobe Heiti Std R" pitchFamily="34"/>
                    <a:ea typeface="Adobe Heiti Std R" pitchFamily="34"/>
                    <a:cs typeface="Adobe Heiti Std R" pitchFamily="34"/>
                  </a:rPr>
                  <a:t>2002</a:t>
                </a:r>
              </a:p>
            </p:txBody>
          </p:sp>
          <p:sp>
            <p:nvSpPr>
              <p:cNvPr id="39" name="Text Box 41"/>
              <p:cNvSpPr/>
              <p:nvPr/>
            </p:nvSpPr>
            <p:spPr>
              <a:xfrm>
                <a:off x="5900760" y="4608360"/>
                <a:ext cx="339120" cy="18288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2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Adobe Heiti Std R" pitchFamily="34"/>
                    <a:ea typeface="Adobe Heiti Std R" pitchFamily="34"/>
                    <a:cs typeface="Adobe Heiti Std R" pitchFamily="34"/>
                  </a:rPr>
                  <a:t>2004</a:t>
                </a:r>
              </a:p>
            </p:txBody>
          </p:sp>
          <p:sp>
            <p:nvSpPr>
              <p:cNvPr id="40" name="Text Box 42"/>
              <p:cNvSpPr/>
              <p:nvPr/>
            </p:nvSpPr>
            <p:spPr>
              <a:xfrm>
                <a:off x="6989040" y="4608360"/>
                <a:ext cx="339120" cy="18288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2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Adobe Heiti Std R" pitchFamily="34"/>
                    <a:ea typeface="Adobe Heiti Std R" pitchFamily="34"/>
                    <a:cs typeface="Adobe Heiti Std R" pitchFamily="34"/>
                  </a:rPr>
                  <a:t>2006</a:t>
                </a:r>
              </a:p>
            </p:txBody>
          </p:sp>
          <p:sp>
            <p:nvSpPr>
              <p:cNvPr id="41" name="Text Box 43"/>
              <p:cNvSpPr/>
              <p:nvPr/>
            </p:nvSpPr>
            <p:spPr>
              <a:xfrm>
                <a:off x="8075160" y="4608360"/>
                <a:ext cx="339120" cy="18288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2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Adobe Heiti Std R" pitchFamily="34"/>
                    <a:ea typeface="Adobe Heiti Std R" pitchFamily="34"/>
                    <a:cs typeface="Adobe Heiti Std R" pitchFamily="34"/>
                  </a:rPr>
                  <a:t>2008</a:t>
                </a:r>
              </a:p>
            </p:txBody>
          </p:sp>
          <p:sp>
            <p:nvSpPr>
              <p:cNvPr id="42" name="Text Box 44"/>
              <p:cNvSpPr/>
              <p:nvPr/>
            </p:nvSpPr>
            <p:spPr>
              <a:xfrm>
                <a:off x="2102760" y="4608360"/>
                <a:ext cx="339120" cy="18288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2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Adobe Heiti Std R" pitchFamily="34"/>
                    <a:ea typeface="Adobe Heiti Std R" pitchFamily="34"/>
                    <a:cs typeface="Adobe Heiti Std R" pitchFamily="34"/>
                  </a:rPr>
                  <a:t>1997</a:t>
                </a:r>
              </a:p>
            </p:txBody>
          </p:sp>
          <p:sp>
            <p:nvSpPr>
              <p:cNvPr id="43" name="Text Box 45"/>
              <p:cNvSpPr/>
              <p:nvPr/>
            </p:nvSpPr>
            <p:spPr>
              <a:xfrm>
                <a:off x="3191400" y="4608360"/>
                <a:ext cx="339120" cy="18288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2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Adobe Heiti Std R" pitchFamily="34"/>
                    <a:ea typeface="Adobe Heiti Std R" pitchFamily="34"/>
                    <a:cs typeface="Adobe Heiti Std R" pitchFamily="34"/>
                  </a:rPr>
                  <a:t>1999</a:t>
                </a:r>
              </a:p>
            </p:txBody>
          </p:sp>
          <p:sp>
            <p:nvSpPr>
              <p:cNvPr id="44" name="Text Box 46"/>
              <p:cNvSpPr/>
              <p:nvPr/>
            </p:nvSpPr>
            <p:spPr>
              <a:xfrm>
                <a:off x="4278960" y="4608360"/>
                <a:ext cx="339120" cy="18288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2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Adobe Heiti Std R" pitchFamily="34"/>
                    <a:ea typeface="Adobe Heiti Std R" pitchFamily="34"/>
                    <a:cs typeface="Adobe Heiti Std R" pitchFamily="34"/>
                  </a:rPr>
                  <a:t>2001</a:t>
                </a:r>
              </a:p>
            </p:txBody>
          </p:sp>
          <p:sp>
            <p:nvSpPr>
              <p:cNvPr id="45" name="Text Box 47"/>
              <p:cNvSpPr/>
              <p:nvPr/>
            </p:nvSpPr>
            <p:spPr>
              <a:xfrm>
                <a:off x="5366520" y="4608360"/>
                <a:ext cx="339120" cy="18288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2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Adobe Heiti Std R" pitchFamily="34"/>
                    <a:ea typeface="Adobe Heiti Std R" pitchFamily="34"/>
                    <a:cs typeface="Adobe Heiti Std R" pitchFamily="34"/>
                  </a:rPr>
                  <a:t>2003</a:t>
                </a:r>
              </a:p>
            </p:txBody>
          </p:sp>
          <p:sp>
            <p:nvSpPr>
              <p:cNvPr id="46" name="Text Box 48"/>
              <p:cNvSpPr/>
              <p:nvPr/>
            </p:nvSpPr>
            <p:spPr>
              <a:xfrm>
                <a:off x="6456600" y="4608360"/>
                <a:ext cx="339120" cy="18288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2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Adobe Heiti Std R" pitchFamily="34"/>
                    <a:ea typeface="Adobe Heiti Std R" pitchFamily="34"/>
                    <a:cs typeface="Adobe Heiti Std R" pitchFamily="34"/>
                  </a:rPr>
                  <a:t>2005</a:t>
                </a:r>
              </a:p>
            </p:txBody>
          </p:sp>
          <p:sp>
            <p:nvSpPr>
              <p:cNvPr id="47" name="Text Box 49"/>
              <p:cNvSpPr/>
              <p:nvPr/>
            </p:nvSpPr>
            <p:spPr>
              <a:xfrm>
                <a:off x="7544879" y="4608360"/>
                <a:ext cx="339120" cy="18288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2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Adobe Heiti Std R" pitchFamily="34"/>
                    <a:ea typeface="Adobe Heiti Std R" pitchFamily="34"/>
                    <a:cs typeface="Adobe Heiti Std R" pitchFamily="34"/>
                  </a:rPr>
                  <a:t>2007</a:t>
                </a:r>
              </a:p>
            </p:txBody>
          </p:sp>
        </p:grpSp>
        <p:sp>
          <p:nvSpPr>
            <p:cNvPr id="48" name="Line 50"/>
            <p:cNvSpPr/>
            <p:nvPr/>
          </p:nvSpPr>
          <p:spPr>
            <a:xfrm>
              <a:off x="8531640" y="4451400"/>
              <a:ext cx="0" cy="76320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49" name="Line 51"/>
            <p:cNvSpPr/>
            <p:nvPr/>
          </p:nvSpPr>
          <p:spPr>
            <a:xfrm>
              <a:off x="1460519" y="4451400"/>
              <a:ext cx="7072561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50" name="Freeform 52"/>
            <p:cNvSpPr/>
            <p:nvPr/>
          </p:nvSpPr>
          <p:spPr>
            <a:xfrm>
              <a:off x="1730519" y="2049479"/>
              <a:ext cx="6528600" cy="1414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60"/>
                <a:gd name="f7" fmla="val 747"/>
                <a:gd name="f8" fmla="val 172"/>
                <a:gd name="f9" fmla="val 659"/>
                <a:gd name="f10" fmla="val 343"/>
                <a:gd name="f11" fmla="val 569"/>
                <a:gd name="f12" fmla="val 515"/>
                <a:gd name="f13" fmla="val 489"/>
                <a:gd name="f14" fmla="val 687"/>
                <a:gd name="f15" fmla="val 404"/>
                <a:gd name="f16" fmla="val 858"/>
                <a:gd name="f17" fmla="val 315"/>
                <a:gd name="f18" fmla="val 1030"/>
                <a:gd name="f19" fmla="val 242"/>
                <a:gd name="f20" fmla="val 1202"/>
                <a:gd name="f21" fmla="val 176"/>
                <a:gd name="f22" fmla="val 1373"/>
                <a:gd name="f23" fmla="val 121"/>
                <a:gd name="f24" fmla="val 1545"/>
                <a:gd name="f25" fmla="val 73"/>
                <a:gd name="f26" fmla="val 1717"/>
                <a:gd name="f27" fmla="val 38"/>
                <a:gd name="f28" fmla="val 1888"/>
                <a:gd name="f29" fmla="val 14"/>
                <a:gd name="f30" fmla="+- 0 0 0"/>
                <a:gd name="f31" fmla="*/ f3 1 2060"/>
                <a:gd name="f32" fmla="*/ f4 1 747"/>
                <a:gd name="f33" fmla="*/ f30 f0 1"/>
                <a:gd name="f34" fmla="*/ 0 f31 1"/>
                <a:gd name="f35" fmla="*/ 3651 f32 1"/>
                <a:gd name="f36" fmla="*/ f33 1 f2"/>
                <a:gd name="f37" fmla="*/ 18031 f31 1"/>
                <a:gd name="f38" fmla="*/ 3223 f32 1"/>
                <a:gd name="f39" fmla="*/ 35997 f31 1"/>
                <a:gd name="f40" fmla="*/ 2782 f32 1"/>
                <a:gd name="f41" fmla="*/ 54091 f31 1"/>
                <a:gd name="f42" fmla="*/ 2387 f32 1"/>
                <a:gd name="f43" fmla="*/ 72116 f31 1"/>
                <a:gd name="f44" fmla="*/ 1975 f32 1"/>
                <a:gd name="f45" fmla="*/ 90088 f31 1"/>
                <a:gd name="f46" fmla="*/ 1540 f32 1"/>
                <a:gd name="f47" fmla="*/ 108175 f31 1"/>
                <a:gd name="f48" fmla="*/ 1187 f32 1"/>
                <a:gd name="f49" fmla="*/ 126220 f31 1"/>
                <a:gd name="f50" fmla="*/ 856 f32 1"/>
                <a:gd name="f51" fmla="*/ 144201 f31 1"/>
                <a:gd name="f52" fmla="*/ 590 f32 1"/>
                <a:gd name="f53" fmla="*/ 162242 f31 1"/>
                <a:gd name="f54" fmla="*/ 359 f32 1"/>
                <a:gd name="f55" fmla="*/ 180316 f31 1"/>
                <a:gd name="f56" fmla="*/ 185 f32 1"/>
                <a:gd name="f57" fmla="*/ 198290 f31 1"/>
                <a:gd name="f58" fmla="*/ 72 f32 1"/>
                <a:gd name="f59" fmla="*/ 216333 f31 1"/>
                <a:gd name="f60" fmla="*/ 0 f32 1"/>
                <a:gd name="f61" fmla="+- f36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34" y="f35"/>
                </a:cxn>
                <a:cxn ang="f61">
                  <a:pos x="f37" y="f38"/>
                </a:cxn>
                <a:cxn ang="f61">
                  <a:pos x="f39" y="f40"/>
                </a:cxn>
                <a:cxn ang="f61">
                  <a:pos x="f41" y="f42"/>
                </a:cxn>
                <a:cxn ang="f61">
                  <a:pos x="f43" y="f44"/>
                </a:cxn>
                <a:cxn ang="f61">
                  <a:pos x="f45" y="f46"/>
                </a:cxn>
                <a:cxn ang="f61">
                  <a:pos x="f47" y="f48"/>
                </a:cxn>
                <a:cxn ang="f61">
                  <a:pos x="f49" y="f50"/>
                </a:cxn>
                <a:cxn ang="f61">
                  <a:pos x="f51" y="f52"/>
                </a:cxn>
                <a:cxn ang="f61">
                  <a:pos x="f53" y="f54"/>
                </a:cxn>
                <a:cxn ang="f61">
                  <a:pos x="f55" y="f56"/>
                </a:cxn>
                <a:cxn ang="f61">
                  <a:pos x="f57" y="f58"/>
                </a:cxn>
                <a:cxn ang="f61">
                  <a:pos x="f59" y="f60"/>
                </a:cxn>
              </a:cxnLst>
              <a:rect l="l" t="t" r="r" b="b"/>
              <a:pathLst>
                <a:path w="2060" h="747">
                  <a:moveTo>
                    <a:pt x="f5" y="f7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6" y="f5"/>
                  </a:lnTo>
                </a:path>
              </a:pathLst>
            </a:custGeom>
            <a:noFill/>
            <a:ln w="38160">
              <a:solidFill>
                <a:srgbClr val="FF0000"/>
              </a:solidFill>
              <a:prstDash val="solid"/>
              <a:round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51" name="Freeform 53"/>
            <p:cNvSpPr/>
            <p:nvPr/>
          </p:nvSpPr>
          <p:spPr>
            <a:xfrm>
              <a:off x="1730519" y="2438280"/>
              <a:ext cx="6528600" cy="10526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60"/>
                <a:gd name="f7" fmla="val 555"/>
                <a:gd name="f8" fmla="val 172"/>
                <a:gd name="f9" fmla="val 489"/>
                <a:gd name="f10" fmla="val 343"/>
                <a:gd name="f11" fmla="val 410"/>
                <a:gd name="f12" fmla="val 515"/>
                <a:gd name="f13" fmla="val 336"/>
                <a:gd name="f14" fmla="val 687"/>
                <a:gd name="f15" fmla="val 256"/>
                <a:gd name="f16" fmla="val 858"/>
                <a:gd name="f17" fmla="val 170"/>
                <a:gd name="f18" fmla="val 1030"/>
                <a:gd name="f19" fmla="val 100"/>
                <a:gd name="f20" fmla="val 1202"/>
                <a:gd name="f21" fmla="val 40"/>
                <a:gd name="f22" fmla="val 1373"/>
                <a:gd name="f23" fmla="val 1545"/>
                <a:gd name="f24" fmla="val 1"/>
                <a:gd name="f25" fmla="val 1717"/>
                <a:gd name="f26" fmla="val 28"/>
                <a:gd name="f27" fmla="val 1888"/>
                <a:gd name="f28" fmla="val 62"/>
                <a:gd name="f29" fmla="val 104"/>
                <a:gd name="f30" fmla="+- 0 0 0"/>
                <a:gd name="f31" fmla="*/ f3 1 2060"/>
                <a:gd name="f32" fmla="*/ f4 1 555"/>
                <a:gd name="f33" fmla="*/ f30 f0 1"/>
                <a:gd name="f34" fmla="*/ 0 f31 1"/>
                <a:gd name="f35" fmla="*/ 2750 f32 1"/>
                <a:gd name="f36" fmla="*/ f33 1 f2"/>
                <a:gd name="f37" fmla="*/ 18031 f31 1"/>
                <a:gd name="f38" fmla="*/ 2425 f32 1"/>
                <a:gd name="f39" fmla="*/ 35997 f31 1"/>
                <a:gd name="f40" fmla="*/ 2031 f32 1"/>
                <a:gd name="f41" fmla="*/ 54091 f31 1"/>
                <a:gd name="f42" fmla="*/ 1663 f32 1"/>
                <a:gd name="f43" fmla="*/ 72116 f31 1"/>
                <a:gd name="f44" fmla="*/ 1270 f32 1"/>
                <a:gd name="f45" fmla="*/ 90088 f31 1"/>
                <a:gd name="f46" fmla="*/ 841 f32 1"/>
                <a:gd name="f47" fmla="*/ 108175 f31 1"/>
                <a:gd name="f48" fmla="*/ 493 f32 1"/>
                <a:gd name="f49" fmla="*/ 126220 f31 1"/>
                <a:gd name="f50" fmla="*/ 198 f32 1"/>
                <a:gd name="f51" fmla="*/ 144201 f31 1"/>
                <a:gd name="f52" fmla="*/ 0 f32 1"/>
                <a:gd name="f53" fmla="*/ 162242 f31 1"/>
                <a:gd name="f54" fmla="*/ 1 f32 1"/>
                <a:gd name="f55" fmla="*/ 180316 f31 1"/>
                <a:gd name="f56" fmla="*/ 137 f32 1"/>
                <a:gd name="f57" fmla="*/ 198290 f31 1"/>
                <a:gd name="f58" fmla="*/ 303 f32 1"/>
                <a:gd name="f59" fmla="*/ 216333 f31 1"/>
                <a:gd name="f60" fmla="*/ 514 f32 1"/>
                <a:gd name="f61" fmla="+- f36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34" y="f35"/>
                </a:cxn>
                <a:cxn ang="f61">
                  <a:pos x="f37" y="f38"/>
                </a:cxn>
                <a:cxn ang="f61">
                  <a:pos x="f39" y="f40"/>
                </a:cxn>
                <a:cxn ang="f61">
                  <a:pos x="f41" y="f42"/>
                </a:cxn>
                <a:cxn ang="f61">
                  <a:pos x="f43" y="f44"/>
                </a:cxn>
                <a:cxn ang="f61">
                  <a:pos x="f45" y="f46"/>
                </a:cxn>
                <a:cxn ang="f61">
                  <a:pos x="f47" y="f48"/>
                </a:cxn>
                <a:cxn ang="f61">
                  <a:pos x="f49" y="f50"/>
                </a:cxn>
                <a:cxn ang="f61">
                  <a:pos x="f51" y="f52"/>
                </a:cxn>
                <a:cxn ang="f61">
                  <a:pos x="f53" y="f54"/>
                </a:cxn>
                <a:cxn ang="f61">
                  <a:pos x="f55" y="f56"/>
                </a:cxn>
                <a:cxn ang="f61">
                  <a:pos x="f57" y="f58"/>
                </a:cxn>
                <a:cxn ang="f61">
                  <a:pos x="f59" y="f60"/>
                </a:cxn>
              </a:cxnLst>
              <a:rect l="l" t="t" r="r" b="b"/>
              <a:pathLst>
                <a:path w="2060" h="555">
                  <a:moveTo>
                    <a:pt x="f5" y="f7"/>
                  </a:move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5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6" y="f29"/>
                  </a:lnTo>
                </a:path>
              </a:pathLst>
            </a:custGeom>
            <a:noFill/>
            <a:ln w="38160">
              <a:solidFill>
                <a:srgbClr val="3366FF"/>
              </a:solidFill>
              <a:prstDash val="solid"/>
              <a:round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52" name="Text Box 54"/>
            <p:cNvSpPr/>
            <p:nvPr/>
          </p:nvSpPr>
          <p:spPr>
            <a:xfrm>
              <a:off x="4990320" y="6578640"/>
              <a:ext cx="581760" cy="123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1">
              <a:spAutoFit/>
            </a:bodyPr>
            <a:lstStyle/>
            <a:p>
              <a:pPr marL="0" marR="0" lvl="0" indent="0" algn="l" rtl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900" b="0" i="1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rPr>
                <a:t> </a:t>
              </a:r>
            </a:p>
          </p:txBody>
        </p:sp>
        <p:sp>
          <p:nvSpPr>
            <p:cNvPr id="53" name="Rectangle 55"/>
            <p:cNvSpPr/>
            <p:nvPr/>
          </p:nvSpPr>
          <p:spPr>
            <a:xfrm>
              <a:off x="2014200" y="5353200"/>
              <a:ext cx="4646160" cy="6397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54" name="Rectangle 56"/>
            <p:cNvSpPr/>
            <p:nvPr/>
          </p:nvSpPr>
          <p:spPr>
            <a:xfrm>
              <a:off x="1959120" y="5311800"/>
              <a:ext cx="4648320" cy="6397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324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55" name="Text Box 57"/>
            <p:cNvSpPr/>
            <p:nvPr/>
          </p:nvSpPr>
          <p:spPr>
            <a:xfrm>
              <a:off x="2036519" y="5357880"/>
              <a:ext cx="2436120" cy="276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594360" tIns="46800" rIns="90000" bIns="46800" anchor="t" anchorCtr="0" compatLnSpc="1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2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dobe Heiti Std R" pitchFamily="34"/>
                  <a:ea typeface="Adobe Heiti Std R" pitchFamily="34"/>
                  <a:cs typeface="Adobe Heiti Std R" pitchFamily="34"/>
                </a:rPr>
                <a:t>   No antiretroviral therapy</a:t>
              </a:r>
            </a:p>
          </p:txBody>
        </p:sp>
        <p:sp>
          <p:nvSpPr>
            <p:cNvPr id="56" name="Line 58"/>
            <p:cNvSpPr/>
            <p:nvPr/>
          </p:nvSpPr>
          <p:spPr>
            <a:xfrm>
              <a:off x="2145960" y="5487839"/>
              <a:ext cx="543960" cy="0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57" name="Text Box 59"/>
            <p:cNvSpPr/>
            <p:nvPr/>
          </p:nvSpPr>
          <p:spPr>
            <a:xfrm>
              <a:off x="2038319" y="5629319"/>
              <a:ext cx="3807720" cy="276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594360" tIns="46800" rIns="90000" bIns="46800" anchor="t" anchorCtr="0" compatLnSpc="1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dobe Heiti Std R" pitchFamily="34"/>
                  <a:ea typeface="Adobe Heiti Std R" pitchFamily="34"/>
                  <a:cs typeface="Adobe Heiti Std R" pitchFamily="34"/>
                </a:rPr>
                <a:t>    At current levels of antiretroviral prophylaxis</a:t>
              </a:r>
            </a:p>
          </p:txBody>
        </p:sp>
        <p:sp>
          <p:nvSpPr>
            <p:cNvPr id="58" name="Line 60"/>
            <p:cNvSpPr/>
            <p:nvPr/>
          </p:nvSpPr>
          <p:spPr>
            <a:xfrm>
              <a:off x="2148120" y="5759640"/>
              <a:ext cx="543960" cy="0"/>
            </a:xfrm>
            <a:prstGeom prst="line">
              <a:avLst/>
            </a:prstGeom>
            <a:noFill/>
            <a:ln w="38160">
              <a:solidFill>
                <a:srgbClr val="3366FF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304920" y="1703520"/>
            <a:ext cx="8586720" cy="44686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1"/>
          <p:cNvSpPr/>
          <p:nvPr/>
        </p:nvSpPr>
        <p:spPr>
          <a:xfrm>
            <a:off x="533520" y="384120"/>
            <a:ext cx="7238880" cy="58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sz="32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UNAIDS Global Report, 2011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/>
        </p:nvSpPr>
        <p:spPr>
          <a:xfrm>
            <a:off x="5257800" y="685799"/>
            <a:ext cx="3048120" cy="206428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sz="3200" b="0" i="0" u="none" strike="noStrike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Gli </a:t>
            </a:r>
            <a:r>
              <a:rPr lang="it-IT" sz="3200" b="0" i="0" u="none" strike="noStrike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ARV</a:t>
            </a:r>
            <a:r>
              <a:rPr lang="it-IT" sz="3200" b="0" i="0" u="none" strike="noStrike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 hanno cambiato il volto dell’epidemia:</a:t>
            </a:r>
          </a:p>
        </p:txBody>
      </p:sp>
      <p:sp>
        <p:nvSpPr>
          <p:cNvPr id="4" name="Rectangle 8"/>
          <p:cNvSpPr/>
          <p:nvPr/>
        </p:nvSpPr>
        <p:spPr>
          <a:xfrm>
            <a:off x="609480" y="5625687"/>
            <a:ext cx="8229600" cy="825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sz="2400" b="0" i="0" u="none" strike="noStrike" baseline="0" dirty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Arial" pitchFamily="34"/>
                <a:cs typeface="Arial" pitchFamily="34"/>
              </a:rPr>
              <a:t>La popolazione attiva sotto terapia è funzionale alla crescita economico-sociale</a:t>
            </a:r>
          </a:p>
        </p:txBody>
      </p:sp>
      <p:sp>
        <p:nvSpPr>
          <p:cNvPr id="6" name="Rectangle 10"/>
          <p:cNvSpPr/>
          <p:nvPr/>
        </p:nvSpPr>
        <p:spPr>
          <a:xfrm>
            <a:off x="1619672" y="3068960"/>
            <a:ext cx="6400799" cy="25567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4949"/>
              </a:buClr>
              <a:buSzPct val="100000"/>
              <a:buFont typeface="Arial" pitchFamily="34"/>
              <a:buChar char="-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en-US" sz="3200" b="0" i="0" u="none" strike="noStrike" baseline="0" dirty="0" err="1">
                <a:ln>
                  <a:noFill/>
                </a:ln>
                <a:solidFill>
                  <a:srgbClr val="534949"/>
                </a:solidFill>
                <a:latin typeface="Arial" pitchFamily="34"/>
                <a:ea typeface="Arial" pitchFamily="34"/>
                <a:cs typeface="Arial" pitchFamily="34"/>
              </a:rPr>
              <a:t>Netta</a:t>
            </a:r>
            <a:r>
              <a:rPr lang="en-US" sz="3200" b="0" i="0" u="none" strike="noStrike" baseline="0" dirty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en-US" sz="3200" b="0" i="0" u="none" strike="noStrike" baseline="0" dirty="0" err="1">
                <a:ln>
                  <a:noFill/>
                </a:ln>
                <a:solidFill>
                  <a:srgbClr val="534949"/>
                </a:solidFill>
                <a:latin typeface="Arial" pitchFamily="34"/>
                <a:ea typeface="Arial" pitchFamily="34"/>
                <a:cs typeface="Arial" pitchFamily="34"/>
              </a:rPr>
              <a:t>riduzione</a:t>
            </a:r>
            <a:r>
              <a:rPr lang="en-US" sz="3200" b="0" i="0" u="none" strike="noStrike" baseline="0" dirty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en-US" sz="3200" b="0" i="0" u="none" strike="noStrike" baseline="0" dirty="0" err="1">
                <a:ln>
                  <a:noFill/>
                </a:ln>
                <a:solidFill>
                  <a:srgbClr val="534949"/>
                </a:solidFill>
                <a:latin typeface="Arial" pitchFamily="34"/>
                <a:ea typeface="Arial" pitchFamily="34"/>
                <a:cs typeface="Arial" pitchFamily="34"/>
              </a:rPr>
              <a:t>della</a:t>
            </a:r>
            <a:r>
              <a:rPr lang="en-US" sz="3200" b="0" i="0" u="none" strike="noStrike" baseline="0" dirty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en-US" sz="3200" b="0" i="0" u="none" strike="noStrike" baseline="0" dirty="0" err="1">
                <a:ln>
                  <a:noFill/>
                </a:ln>
                <a:solidFill>
                  <a:srgbClr val="534949"/>
                </a:solidFill>
                <a:latin typeface="Arial" pitchFamily="34"/>
                <a:ea typeface="Arial" pitchFamily="34"/>
                <a:cs typeface="Arial" pitchFamily="34"/>
              </a:rPr>
              <a:t>mortalità</a:t>
            </a:r>
            <a:endParaRPr lang="en-US" sz="3200" b="0" i="0" u="none" strike="noStrike" baseline="0" dirty="0">
              <a:ln>
                <a:noFill/>
              </a:ln>
              <a:solidFill>
                <a:srgbClr val="534949"/>
              </a:solidFill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4949"/>
              </a:buClr>
              <a:buSzPct val="100000"/>
              <a:buFont typeface="Arial" pitchFamily="34"/>
              <a:buChar char="-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en-US" sz="3200" b="0" i="0" u="none" strike="noStrike" baseline="0" dirty="0" err="1">
                <a:ln>
                  <a:noFill/>
                </a:ln>
                <a:solidFill>
                  <a:srgbClr val="534949"/>
                </a:solidFill>
                <a:latin typeface="Arial" pitchFamily="34"/>
                <a:ea typeface="Arial" pitchFamily="34"/>
                <a:cs typeface="Arial" pitchFamily="34"/>
              </a:rPr>
              <a:t>Netta</a:t>
            </a:r>
            <a:r>
              <a:rPr lang="en-US" sz="3200" b="0" i="0" u="none" strike="noStrike" baseline="0" dirty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en-US" sz="3200" b="0" i="0" u="none" strike="noStrike" baseline="0" dirty="0" err="1">
                <a:ln>
                  <a:noFill/>
                </a:ln>
                <a:solidFill>
                  <a:srgbClr val="534949"/>
                </a:solidFill>
                <a:latin typeface="Arial" pitchFamily="34"/>
                <a:ea typeface="Arial" pitchFamily="34"/>
                <a:cs typeface="Arial" pitchFamily="34"/>
              </a:rPr>
              <a:t>riduzione</a:t>
            </a:r>
            <a:r>
              <a:rPr lang="en-US" sz="3200" b="0" i="0" u="none" strike="noStrike" baseline="0" dirty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en-US" sz="3200" b="0" i="0" u="none" strike="noStrike" baseline="0" dirty="0" err="1">
                <a:ln>
                  <a:noFill/>
                </a:ln>
                <a:solidFill>
                  <a:srgbClr val="534949"/>
                </a:solidFill>
                <a:latin typeface="Arial" pitchFamily="34"/>
                <a:ea typeface="Arial" pitchFamily="34"/>
                <a:cs typeface="Arial" pitchFamily="34"/>
              </a:rPr>
              <a:t>dell’incidenza</a:t>
            </a:r>
            <a:r>
              <a:rPr lang="en-US" sz="3200" b="0" i="0" u="none" strike="noStrike" baseline="0" dirty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en-US" sz="3200" b="0" i="0" u="none" strike="noStrike" baseline="0" dirty="0" err="1">
                <a:ln>
                  <a:noFill/>
                </a:ln>
                <a:solidFill>
                  <a:srgbClr val="534949"/>
                </a:solidFill>
                <a:latin typeface="Arial" pitchFamily="34"/>
                <a:ea typeface="Arial" pitchFamily="34"/>
                <a:cs typeface="Arial" pitchFamily="34"/>
              </a:rPr>
              <a:t>delle</a:t>
            </a:r>
            <a:r>
              <a:rPr lang="en-US" sz="3200" b="0" i="0" u="none" strike="noStrike" baseline="0" dirty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en-US" sz="3200" b="0" i="0" u="none" strike="noStrike" baseline="0" dirty="0" err="1">
                <a:ln>
                  <a:noFill/>
                </a:ln>
                <a:solidFill>
                  <a:srgbClr val="534949"/>
                </a:solidFill>
                <a:latin typeface="Arial" pitchFamily="34"/>
                <a:ea typeface="Arial" pitchFamily="34"/>
                <a:cs typeface="Arial" pitchFamily="34"/>
              </a:rPr>
              <a:t>malattie</a:t>
            </a:r>
            <a:r>
              <a:rPr lang="en-US" sz="3200" b="0" i="0" u="none" strike="noStrike" baseline="0" dirty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en-US" sz="3200" b="0" i="0" u="none" strike="noStrike" baseline="0" dirty="0" err="1" smtClean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Arial" pitchFamily="34"/>
                <a:cs typeface="Arial" pitchFamily="34"/>
              </a:rPr>
              <a:t>opportunistiche</a:t>
            </a:r>
            <a:endParaRPr lang="en-US" sz="3200" b="0" i="0" u="none" strike="noStrike" baseline="0" dirty="0" smtClean="0">
              <a:ln>
                <a:noFill/>
              </a:ln>
              <a:solidFill>
                <a:srgbClr val="534949"/>
              </a:solidFill>
              <a:latin typeface="Arial" pitchFamily="34"/>
              <a:ea typeface="Arial" pitchFamily="34"/>
              <a:cs typeface="Arial" pitchFamily="34"/>
            </a:endParaRPr>
          </a:p>
          <a:p>
            <a:pPr>
              <a:buClr>
                <a:srgbClr val="534949"/>
              </a:buClr>
              <a:buSzPct val="100000"/>
              <a:buFont typeface="Arial" pitchFamily="34"/>
              <a:buChar char="-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sz="3200" b="0" i="0" u="none" strike="noStrike" baseline="0" dirty="0" smtClean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Arial" pitchFamily="34"/>
                <a:cs typeface="Arial" pitchFamily="34"/>
              </a:rPr>
              <a:t>Ripresa della funzionalità sociale e autonomia economica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003723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302687"/>
            <a:ext cx="8229600" cy="1323439"/>
          </a:xfrm>
        </p:spPr>
        <p:txBody>
          <a:bodyPr wrap="square" lIns="91440" tIns="45720" rIns="91440" bIns="4572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it-IT" sz="4000" dirty="0">
                <a:latin typeface="Arial Black" pitchFamily="34" charset="0"/>
              </a:rPr>
              <a:t>Terapia vs prevenzione: </a:t>
            </a:r>
            <a:br>
              <a:rPr lang="it-IT" sz="4000" dirty="0">
                <a:latin typeface="Arial Black" pitchFamily="34" charset="0"/>
              </a:rPr>
            </a:br>
            <a:r>
              <a:rPr lang="it-IT" sz="4000" dirty="0">
                <a:latin typeface="Arial Black" pitchFamily="34" charset="0"/>
              </a:rPr>
              <a:t>un dilemma risolto</a:t>
            </a:r>
          </a:p>
        </p:txBody>
      </p:sp>
      <p:sp>
        <p:nvSpPr>
          <p:cNvPr id="3" name="TextBox 2"/>
          <p:cNvSpPr/>
          <p:nvPr/>
        </p:nvSpPr>
        <p:spPr>
          <a:xfrm>
            <a:off x="838080" y="1828800"/>
            <a:ext cx="7925040" cy="1191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HPTN052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Tenofovir in prevenzione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…..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endParaRPr lang="it-IT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09480" y="1828800"/>
            <a:ext cx="8026560" cy="4795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357158" y="285728"/>
            <a:ext cx="8229600" cy="1900520"/>
          </a:xfrm>
        </p:spPr>
        <p:txBody>
          <a:bodyPr wrap="square" lIns="91440" tIns="45720" rIns="91440" bIns="45720">
            <a:spAutoFit/>
          </a:bodyPr>
          <a:lstStyle>
            <a:def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None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defPPr>
            <a:lvl1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1pPr>
            <a:lvl2pPr marL="576000" marR="0" lvl="1" indent="-272880" algn="l" rtl="0" hangingPunct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38040" algn="l"/>
                <a:tab pos="1252439" algn="l"/>
                <a:tab pos="2166840" algn="l"/>
                <a:tab pos="3081240" algn="l"/>
                <a:tab pos="3995640" algn="l"/>
                <a:tab pos="4910040" algn="l"/>
                <a:tab pos="5824440" algn="l"/>
                <a:tab pos="6738840" algn="l"/>
                <a:tab pos="7653240" algn="l"/>
                <a:tab pos="8567640" algn="l"/>
                <a:tab pos="9482040" algn="l"/>
              </a:tabLst>
              <a:defRPr lang="en-GB" sz="22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2pPr>
            <a:lvl3pPr marL="855360" marR="0" lvl="2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58680" algn="l"/>
                <a:tab pos="973080" algn="l"/>
                <a:tab pos="1887480" algn="l"/>
                <a:tab pos="2801880" algn="l"/>
                <a:tab pos="3716280" algn="l"/>
                <a:tab pos="4630680" algn="l"/>
                <a:tab pos="5545080" algn="l"/>
                <a:tab pos="6459479" algn="l"/>
                <a:tab pos="7373879" algn="l"/>
                <a:tab pos="8288280" algn="l"/>
                <a:tab pos="920268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3pPr>
            <a:lvl4pPr marL="1143000" marR="0" lvl="3" indent="-228600" algn="l" rtl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GB" sz="18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4pPr>
            <a:lvl5pPr marL="1461960" marR="0" lvl="4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5pPr>
            <a:lvl6pPr marL="1461960" marR="0" lvl="5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6pPr>
            <a:lvl7pPr marL="1461960" marR="0" lvl="6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7pPr>
            <a:lvl8pPr marL="1461960" marR="0" lvl="7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8pPr>
            <a:lvl9pPr marL="1461960" marR="0" lvl="8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hangingPunct="1">
              <a:spcBef>
                <a:spcPts val="697"/>
              </a:spcBef>
              <a:buNone/>
            </a:pPr>
            <a:r>
              <a:rPr lang="it-IT" dirty="0">
                <a:solidFill>
                  <a:schemeClr val="tx1"/>
                </a:solidFill>
              </a:rPr>
              <a:t>Amid resta a casa con la febbre.</a:t>
            </a:r>
          </a:p>
          <a:p>
            <a:pPr marL="0" lvl="0" indent="0" hangingPunct="1">
              <a:spcBef>
                <a:spcPts val="697"/>
              </a:spcBef>
              <a:buNone/>
            </a:pPr>
            <a:r>
              <a:rPr lang="it-IT" dirty="0">
                <a:solidFill>
                  <a:schemeClr val="tx1"/>
                </a:solidFill>
              </a:rPr>
              <a:t>Forse morirà, forse guarirà spontaneamente…</a:t>
            </a:r>
          </a:p>
          <a:p>
            <a:pPr marL="0" lvl="0" indent="0" hangingPunct="1">
              <a:spcBef>
                <a:spcPts val="697"/>
              </a:spcBef>
              <a:buNone/>
            </a:pPr>
            <a:r>
              <a:rPr lang="it-IT" dirty="0">
                <a:solidFill>
                  <a:schemeClr val="tx1"/>
                </a:solidFill>
              </a:rPr>
              <a:t>…fino alla prossima volta</a:t>
            </a:r>
          </a:p>
          <a:p>
            <a:pPr marL="0" lvl="0" indent="0" hangingPunct="1">
              <a:spcBef>
                <a:spcPts val="697"/>
              </a:spcBef>
            </a:pPr>
            <a:endParaRPr lang="it-IT" sz="2800" dirty="0">
              <a:solidFill>
                <a:schemeClr val="tx1"/>
              </a:solidFill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514600" y="2400479"/>
            <a:ext cx="4405319" cy="3939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323528" y="148253"/>
            <a:ext cx="8229600" cy="1477328"/>
          </a:xfrm>
        </p:spPr>
        <p:txBody>
          <a:bodyPr wrap="square" lIns="91440" tIns="45720" rIns="91440" bIns="4572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it-IT" sz="3600" dirty="0"/>
              <a:t>Come l’avvento dei generici ha influito sul prezzo della prima </a:t>
            </a:r>
            <a:r>
              <a:rPr lang="it-IT" sz="3600" dirty="0" smtClean="0"/>
              <a:t>linea</a:t>
            </a:r>
            <a:br>
              <a:rPr lang="it-IT" sz="3600" dirty="0" smtClean="0"/>
            </a:br>
            <a:r>
              <a:rPr lang="it-IT" sz="1800" dirty="0" smtClean="0"/>
              <a:t>(fonte: </a:t>
            </a:r>
            <a:r>
              <a:rPr lang="it-IT" sz="1800" i="1" dirty="0" err="1" smtClean="0"/>
              <a:t>Untangling</a:t>
            </a:r>
            <a:r>
              <a:rPr lang="it-IT" sz="1800" i="1" dirty="0" smtClean="0"/>
              <a:t> the web</a:t>
            </a:r>
            <a:r>
              <a:rPr lang="it-IT" sz="1800" dirty="0" smtClean="0"/>
              <a:t>, XV edizione, luglio 2012)</a:t>
            </a:r>
            <a:endParaRPr lang="it-IT" sz="1800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685799" y="2362320"/>
            <a:ext cx="8000999" cy="400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62200" y="152400"/>
            <a:ext cx="6400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sz="3600" smtClean="0">
                <a:solidFill>
                  <a:schemeClr val="tx1"/>
                </a:solidFill>
                <a:latin typeface="Trebuchet MS" pitchFamily="34" charset="0"/>
              </a:rPr>
              <a:t>India:</a:t>
            </a:r>
            <a:r>
              <a:rPr lang="it-IT" sz="3600" smtClean="0">
                <a:solidFill>
                  <a:srgbClr val="CC0000"/>
                </a:solidFill>
                <a:latin typeface="Trebuchet MS" pitchFamily="34" charset="0"/>
              </a:rPr>
              <a:t> la farmacia del terzo mondo sotto attacco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600200"/>
            <a:ext cx="8443912" cy="4852988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it-IT" sz="2400" smtClean="0">
                <a:latin typeface="Trebuchet MS" pitchFamily="34" charset="0"/>
              </a:rPr>
              <a:t>Oltre 90 % degli antiretrovirali usati nei programmi supportati dal GFATM e PEPFAR sono generici prodotti in India.</a:t>
            </a:r>
          </a:p>
          <a:p>
            <a:pPr marL="522288" lvl="1" indent="-247650" eaLnBrk="1" hangingPunct="1">
              <a:buFont typeface="Wingdings" pitchFamily="2" charset="2"/>
              <a:buChar char="§"/>
            </a:pPr>
            <a:r>
              <a:rPr lang="it-IT" sz="2400" smtClean="0">
                <a:latin typeface="Trebuchet MS" pitchFamily="34" charset="0"/>
              </a:rPr>
              <a:t>Accordo di libero commercio Unione Europea – India (Free Trade Agreement)</a:t>
            </a:r>
          </a:p>
          <a:p>
            <a:pPr marL="522288" lvl="1" indent="-247650" eaLnBrk="1" hangingPunct="1">
              <a:buFont typeface="Wingdings" pitchFamily="2" charset="2"/>
              <a:buChar char="§"/>
            </a:pPr>
            <a:r>
              <a:rPr lang="it-IT" sz="2400" smtClean="0">
                <a:latin typeface="Trebuchet MS" pitchFamily="34" charset="0"/>
              </a:rPr>
              <a:t>Le compagnie farmaceutiche cercano di ottenere in sede legale protezione aggiuntiva per i propri mercati.</a:t>
            </a:r>
          </a:p>
          <a:p>
            <a:pPr lvl="2" indent="-334963" eaLnBrk="1" hangingPunct="1">
              <a:buFont typeface="Wingdings" pitchFamily="2" charset="2"/>
              <a:buChar char="§"/>
            </a:pPr>
            <a:r>
              <a:rPr lang="it-IT" sz="2000" smtClean="0">
                <a:latin typeface="Trebuchet MS" pitchFamily="34" charset="0"/>
              </a:rPr>
              <a:t>Novartis - </a:t>
            </a:r>
            <a:r>
              <a:rPr lang="it-IT" sz="2000" smtClean="0">
                <a:solidFill>
                  <a:srgbClr val="CC0000"/>
                </a:solidFill>
                <a:latin typeface="Trebuchet MS" pitchFamily="34" charset="0"/>
              </a:rPr>
              <a:t>criteri di patentabilità</a:t>
            </a:r>
          </a:p>
          <a:p>
            <a:pPr lvl="2" indent="-334963" eaLnBrk="1" hangingPunct="1">
              <a:buFont typeface="Wingdings" pitchFamily="2" charset="2"/>
              <a:buChar char="§"/>
            </a:pPr>
            <a:r>
              <a:rPr lang="it-IT" sz="2000" smtClean="0">
                <a:latin typeface="Trebuchet MS" pitchFamily="34" charset="0"/>
              </a:rPr>
              <a:t>Bayer - </a:t>
            </a:r>
            <a:r>
              <a:rPr lang="it-IT" sz="2000" smtClean="0">
                <a:solidFill>
                  <a:srgbClr val="CC0000"/>
                </a:solidFill>
                <a:latin typeface="Trebuchet MS" pitchFamily="34" charset="0"/>
              </a:rPr>
              <a:t>patent linkage</a:t>
            </a:r>
          </a:p>
          <a:p>
            <a:pPr marL="522288" lvl="1" indent="-247650" eaLnBrk="1" hangingPunct="1">
              <a:buFont typeface="Wingdings" pitchFamily="2" charset="2"/>
              <a:buChar char="§"/>
            </a:pPr>
            <a:r>
              <a:rPr lang="it-IT" sz="2400" smtClean="0">
                <a:latin typeface="Trebuchet MS" pitchFamily="34" charset="0"/>
              </a:rPr>
              <a:t>Acquisizione di compagnie indiane da parte di multinazionali</a:t>
            </a:r>
          </a:p>
        </p:txBody>
      </p:sp>
      <p:pic>
        <p:nvPicPr>
          <p:cNvPr id="62468" name="Picture 4" descr="MSF_Access_Logo_New_Colour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5888"/>
            <a:ext cx="1931988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47800"/>
            <a:ext cx="7772400" cy="838200"/>
          </a:xfrm>
        </p:spPr>
        <p:txBody>
          <a:bodyPr/>
          <a:lstStyle/>
          <a:p>
            <a:pPr eaLnBrk="1" hangingPunct="1"/>
            <a:r>
              <a:rPr lang="en-GB" sz="3600" i="1" smtClean="0"/>
              <a:t> </a:t>
            </a:r>
            <a:endParaRPr lang="en-GB" smtClean="0"/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460500" y="171926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460500" y="16287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>
                <a:ea typeface="ＭＳ Ｐゴシック" pitchFamily="34" charset="-128"/>
              </a:rPr>
              <a:t>  </a:t>
            </a: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1143000" y="2514600"/>
            <a:ext cx="678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400" i="1">
                <a:ea typeface="ＭＳ Ｐゴシック" pitchFamily="34" charset="-128"/>
              </a:rPr>
              <a:t>                </a:t>
            </a: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1524000" y="2438400"/>
            <a:ext cx="2019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sz="2400" i="1">
              <a:ea typeface="ＭＳ Ｐゴシック" pitchFamily="34" charset="-128"/>
            </a:endParaRPr>
          </a:p>
        </p:txBody>
      </p:sp>
      <p:pic>
        <p:nvPicPr>
          <p:cNvPr id="51207" name="Picture 7" descr="MSF_Access_Logo_New_Colour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5888"/>
            <a:ext cx="1931988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228600" y="1600200"/>
            <a:ext cx="8763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44500" lvl="1" indent="-265113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it-IT" sz="2200">
                <a:latin typeface="Trebuchet MS" pitchFamily="34" charset="0"/>
              </a:rPr>
              <a:t>La contraffazione del farmaco è un problema di salute pubblica</a:t>
            </a:r>
          </a:p>
          <a:p>
            <a:pPr marL="1257300" lvl="2" indent="-3556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it-IT" sz="2000">
                <a:latin typeface="Trebuchet MS" pitchFamily="34" charset="0"/>
              </a:rPr>
              <a:t>Il farmaco contraffatto è un farmaco falso, che riporta in etichetta informazioni false.</a:t>
            </a:r>
          </a:p>
          <a:p>
            <a:pPr marL="1257300" lvl="2" indent="-3556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it-IT" sz="2000">
                <a:latin typeface="Trebuchet MS" pitchFamily="34" charset="0"/>
              </a:rPr>
              <a:t>puó essere a danno di farmaci generici ed innovatori. </a:t>
            </a:r>
          </a:p>
          <a:p>
            <a:pPr marL="1257300" lvl="2" indent="-3556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endParaRPr lang="it-IT" sz="2000">
              <a:latin typeface="Trebuchet MS" pitchFamily="34" charset="0"/>
            </a:endParaRPr>
          </a:p>
          <a:p>
            <a:pPr marL="444500" lvl="1" indent="-265113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it-IT" sz="2200">
                <a:latin typeface="Trebuchet MS" pitchFamily="34" charset="0"/>
              </a:rPr>
              <a:t>Regolamentazione doganale europea 1383/2003</a:t>
            </a:r>
          </a:p>
          <a:p>
            <a:pPr marL="1257300" lvl="2" indent="-3556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it-IT" sz="2000">
                <a:latin typeface="Trebuchet MS" pitchFamily="34" charset="0"/>
              </a:rPr>
              <a:t>nel 2009-2010, sulla base della contraffazione di marchi commerciali, ha portato al </a:t>
            </a:r>
            <a:r>
              <a:rPr lang="it-IT" sz="2000" b="1">
                <a:latin typeface="Trebuchet MS" pitchFamily="34" charset="0"/>
              </a:rPr>
              <a:t>sequestro di 19 consegne di farmaci generici (</a:t>
            </a:r>
            <a:r>
              <a:rPr lang="it-IT" sz="2000">
                <a:latin typeface="Trebuchet MS" pitchFamily="34" charset="0"/>
              </a:rPr>
              <a:t>molti</a:t>
            </a:r>
            <a:r>
              <a:rPr lang="it-IT" sz="2000" b="1">
                <a:latin typeface="Trebuchet MS" pitchFamily="34" charset="0"/>
              </a:rPr>
              <a:t> prequalificati dall’OMS)</a:t>
            </a:r>
            <a:r>
              <a:rPr lang="it-IT" sz="2000">
                <a:latin typeface="Trebuchet MS" pitchFamily="34" charset="0"/>
              </a:rPr>
              <a:t> che transitavano in Europa. </a:t>
            </a:r>
          </a:p>
          <a:p>
            <a:pPr marL="444500" lvl="1" indent="-265113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endParaRPr lang="it-IT" sz="2000">
              <a:latin typeface="Trebuchet MS" pitchFamily="34" charset="0"/>
            </a:endParaRPr>
          </a:p>
          <a:p>
            <a:pPr marL="444500" lvl="1" indent="-265113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GB" sz="2200" b="1">
                <a:solidFill>
                  <a:srgbClr val="FF0000"/>
                </a:solidFill>
                <a:latin typeface="Trebuchet MS" pitchFamily="34" charset="0"/>
              </a:rPr>
              <a:t>L’Accordo commerciale anti-contraffazione (ACTA)</a:t>
            </a:r>
            <a:r>
              <a:rPr lang="en-GB" sz="2200">
                <a:latin typeface="Trebuchet MS" pitchFamily="34" charset="0"/>
              </a:rPr>
              <a:t> </a:t>
            </a:r>
            <a:r>
              <a:rPr lang="it-IT" sz="2200">
                <a:latin typeface="Trebuchet MS" pitchFamily="34" charset="0"/>
              </a:rPr>
              <a:t>avrà un impatto negativo sull’accesso ai farmaci generici.</a:t>
            </a:r>
          </a:p>
          <a:p>
            <a:pPr marL="1257300" lvl="2" indent="-3556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it-IT" sz="2000">
                <a:latin typeface="Trebuchet MS" pitchFamily="34" charset="0"/>
              </a:rPr>
              <a:t>1 ottobre 2011: Australia, USA, Canada, Giappone, Nuova Zelanda, Marocco, Singapore, Corea del Sud</a:t>
            </a:r>
          </a:p>
          <a:p>
            <a:pPr marL="1257300" lvl="2" indent="-35560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it-IT" sz="2000">
                <a:latin typeface="Trebuchet MS" pitchFamily="34" charset="0"/>
              </a:rPr>
              <a:t>26 gennaio 2012: 22/27 stati dell’Unione Europea firmano ACTA</a:t>
            </a:r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2438400" y="152400"/>
            <a:ext cx="6553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>
                <a:solidFill>
                  <a:srgbClr val="FF0000"/>
                </a:solidFill>
                <a:latin typeface="Trebuchet MS" pitchFamily="34" charset="0"/>
              </a:rPr>
              <a:t>Se la lotta ai contraffatti blocca l’accesso ai farmaci generici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04025" y="0"/>
            <a:ext cx="2339975" cy="6858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sz="1600" dirty="0" smtClean="0"/>
              <a:t>L’Unione Europea ha ripreso nel 2010 i negoziati per gli "accordi di libero scambio" (</a:t>
            </a:r>
            <a:r>
              <a:rPr lang="it-IT" sz="1600" dirty="0" err="1" smtClean="0"/>
              <a:t>Trade</a:t>
            </a:r>
            <a:r>
              <a:rPr lang="it-IT" sz="1600" dirty="0" smtClean="0"/>
              <a:t> </a:t>
            </a:r>
            <a:r>
              <a:rPr lang="it-IT" sz="1600" dirty="0" err="1" smtClean="0"/>
              <a:t>agrements</a:t>
            </a:r>
            <a:r>
              <a:rPr lang="it-IT" sz="1600" dirty="0" smtClean="0"/>
              <a:t>)  con l'India che ridurrebbero drasticamente l’accesso ai più economici farmaci generici prodotti nel paese. </a:t>
            </a:r>
          </a:p>
          <a:p>
            <a:pPr eaLnBrk="1" hangingPunct="1">
              <a:lnSpc>
                <a:spcPct val="80000"/>
              </a:lnSpc>
            </a:pPr>
            <a:endParaRPr lang="it-IT" sz="1600" dirty="0" smtClean="0"/>
          </a:p>
          <a:p>
            <a:pPr eaLnBrk="1" hangingPunct="1">
              <a:lnSpc>
                <a:spcPct val="80000"/>
              </a:lnSpc>
            </a:pPr>
            <a:r>
              <a:rPr lang="it-IT" sz="1600" dirty="0" smtClean="0"/>
              <a:t>In risposta a questa iniziativa, MSF ha lanciato una campagna globale per fermare i numerosi tentativi dell’Europa di limitare l'accesso a questi medicinali per i pazienti nei contesti a  risorse limitate.</a:t>
            </a:r>
          </a:p>
          <a:p>
            <a:pPr eaLnBrk="1" hangingPunct="1">
              <a:lnSpc>
                <a:spcPct val="80000"/>
              </a:lnSpc>
            </a:pPr>
            <a:endParaRPr lang="it-IT" sz="1600" dirty="0" smtClean="0"/>
          </a:p>
          <a:p>
            <a:pPr eaLnBrk="1" hangingPunct="1">
              <a:lnSpc>
                <a:spcPct val="80000"/>
              </a:lnSpc>
            </a:pPr>
            <a:endParaRPr lang="it-IT" sz="1600" dirty="0" smtClean="0"/>
          </a:p>
          <a:p>
            <a:pPr eaLnBrk="1" hangingPunct="1">
              <a:lnSpc>
                <a:spcPct val="80000"/>
              </a:lnSpc>
            </a:pPr>
            <a:endParaRPr lang="it-IT" sz="1000" dirty="0" smtClean="0"/>
          </a:p>
          <a:p>
            <a:pPr eaLnBrk="1" hangingPunct="1">
              <a:lnSpc>
                <a:spcPct val="80000"/>
              </a:lnSpc>
            </a:pPr>
            <a:endParaRPr lang="it-IT" sz="1000" dirty="0" smtClean="0"/>
          </a:p>
          <a:p>
            <a:pPr eaLnBrk="1" hangingPunct="1">
              <a:lnSpc>
                <a:spcPct val="80000"/>
              </a:lnSpc>
            </a:pPr>
            <a:r>
              <a:rPr lang="it-IT" sz="1800" b="1" dirty="0" smtClean="0">
                <a:solidFill>
                  <a:srgbClr val="FF0000"/>
                </a:solidFill>
              </a:rPr>
              <a:t>https://action.msf.org/it_IT/action/index/</a:t>
            </a:r>
          </a:p>
          <a:p>
            <a:pPr eaLnBrk="1" hangingPunct="1">
              <a:lnSpc>
                <a:spcPct val="80000"/>
              </a:lnSpc>
            </a:pPr>
            <a:endParaRPr lang="fr-FR" sz="1800" b="1" dirty="0" smtClean="0">
              <a:solidFill>
                <a:srgbClr val="FF0000"/>
              </a:solidFill>
            </a:endParaRPr>
          </a:p>
        </p:txBody>
      </p:sp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058025" cy="656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92831"/>
            <a:ext cx="7072330" cy="226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0"/>
            <a:ext cx="7812087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8" descr="Access_NovartisCampaignLogo_HORIZ_201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0"/>
            <a:ext cx="4176712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http://znetitaly.altervista.org/wp-content/uploads/2012/10/BigPharm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-20638"/>
            <a:ext cx="6840537" cy="68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0" y="1052736"/>
            <a:ext cx="9144000" cy="5761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3"/>
          <p:cNvSpPr/>
          <p:nvPr/>
        </p:nvSpPr>
        <p:spPr>
          <a:xfrm>
            <a:off x="228600" y="430624"/>
            <a:ext cx="5486399" cy="398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CH" sz="2000" b="0" i="0" u="none" strike="noStrike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/>
                <a:ea typeface="Arial" pitchFamily="34"/>
                <a:cs typeface="Arial" pitchFamily="34"/>
              </a:rPr>
              <a:t>Effetti della </a:t>
            </a:r>
            <a:r>
              <a:rPr lang="it-CH" sz="2000" b="1" i="0" u="none" strike="noStrike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/>
                <a:ea typeface="Arial" pitchFamily="34"/>
                <a:cs typeface="Arial" pitchFamily="34"/>
              </a:rPr>
              <a:t>Competizione dei Generici</a:t>
            </a:r>
            <a:r>
              <a:rPr lang="it-CH" sz="2000" b="0" i="0" u="none" strike="noStrike" baseline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/>
                <a:ea typeface="Arial" pitchFamily="34"/>
                <a:cs typeface="Arial" pitchFamily="34"/>
              </a:rPr>
              <a:t>... </a:t>
            </a:r>
            <a:r>
              <a:rPr lang="it-CH" sz="20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en-ZW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Tahoma" pitchFamily="34"/>
                <a:ea typeface="Arial" pitchFamily="34"/>
                <a:cs typeface="Arial" pitchFamily="34"/>
              </a:rPr>
              <a:t>  </a:t>
            </a:r>
          </a:p>
        </p:txBody>
      </p:sp>
      <p:sp>
        <p:nvSpPr>
          <p:cNvPr id="4" name="Rectangle 4"/>
          <p:cNvSpPr/>
          <p:nvPr/>
        </p:nvSpPr>
        <p:spPr>
          <a:xfrm>
            <a:off x="5076056" y="444307"/>
            <a:ext cx="2579850" cy="3715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sz="1800" b="1" i="0" u="none" strike="noStrike" baseline="0" dirty="0">
                <a:ln>
                  <a:noFill/>
                </a:ln>
                <a:solidFill>
                  <a:schemeClr val="bg1"/>
                </a:solidFill>
                <a:latin typeface="Arial" pitchFamily="34"/>
                <a:ea typeface="Arial" pitchFamily="34"/>
                <a:cs typeface="Arial" pitchFamily="34"/>
              </a:rPr>
              <a:t>E la storia ricomincia!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4844880" y="1495439"/>
            <a:ext cx="4451040" cy="3525840"/>
            <a:chOff x="4844880" y="1495439"/>
            <a:chExt cx="4451040" cy="3525840"/>
          </a:xfrm>
        </p:grpSpPr>
        <p:pic>
          <p:nvPicPr>
            <p:cNvPr id="3" name="Picture 5"/>
            <p:cNvPicPr>
              <a:picLocks noChangeAspect="1"/>
            </p:cNvPicPr>
            <p:nvPr/>
          </p:nvPicPr>
          <p:blipFill>
            <a:blip r:embed="rId3" cstate="print">
              <a:lum/>
              <a:alphaModFix/>
            </a:blip>
            <a:srcRect/>
            <a:stretch>
              <a:fillRect/>
            </a:stretch>
          </p:blipFill>
          <p:spPr>
            <a:xfrm>
              <a:off x="4844880" y="1495439"/>
              <a:ext cx="4367880" cy="3352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6"/>
            <p:cNvSpPr/>
            <p:nvPr/>
          </p:nvSpPr>
          <p:spPr>
            <a:xfrm>
              <a:off x="9026640" y="2359800"/>
              <a:ext cx="247320" cy="167795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5" name="Rectangle 7"/>
            <p:cNvSpPr/>
            <p:nvPr/>
          </p:nvSpPr>
          <p:spPr>
            <a:xfrm>
              <a:off x="6919560" y="4499640"/>
              <a:ext cx="2354760" cy="521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6" name="Text Box 8"/>
            <p:cNvSpPr/>
            <p:nvPr/>
          </p:nvSpPr>
          <p:spPr>
            <a:xfrm>
              <a:off x="8798760" y="4268880"/>
              <a:ext cx="497160" cy="365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</p:grpSp>
      <p:grpSp>
        <p:nvGrpSpPr>
          <p:cNvPr id="7" name="Group 9"/>
          <p:cNvGrpSpPr/>
          <p:nvPr/>
        </p:nvGrpSpPr>
        <p:grpSpPr>
          <a:xfrm>
            <a:off x="152280" y="4660920"/>
            <a:ext cx="9144000" cy="2015999"/>
            <a:chOff x="152280" y="4660920"/>
            <a:chExt cx="9144000" cy="2015999"/>
          </a:xfrm>
        </p:grpSpPr>
        <p:sp>
          <p:nvSpPr>
            <p:cNvPr id="8" name="Rectangle 10"/>
            <p:cNvSpPr/>
            <p:nvPr/>
          </p:nvSpPr>
          <p:spPr>
            <a:xfrm>
              <a:off x="152280" y="4660920"/>
              <a:ext cx="9144000" cy="201599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pic>
          <p:nvPicPr>
            <p:cNvPr id="9" name="Picture 11"/>
            <p:cNvPicPr>
              <a:picLocks noChangeAspect="1"/>
            </p:cNvPicPr>
            <p:nvPr/>
          </p:nvPicPr>
          <p:blipFill>
            <a:blip r:embed="rId4" cstate="print">
              <a:lum/>
              <a:alphaModFix/>
            </a:blip>
            <a:srcRect/>
            <a:stretch>
              <a:fillRect/>
            </a:stretch>
          </p:blipFill>
          <p:spPr>
            <a:xfrm>
              <a:off x="339480" y="4791240"/>
              <a:ext cx="2359080" cy="17683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2"/>
            <p:cNvPicPr>
              <a:picLocks noChangeAspect="1"/>
            </p:cNvPicPr>
            <p:nvPr/>
          </p:nvPicPr>
          <p:blipFill>
            <a:blip r:embed="rId5" cstate="print">
              <a:lum/>
              <a:alphaModFix/>
            </a:blip>
            <a:srcRect/>
            <a:stretch>
              <a:fillRect/>
            </a:stretch>
          </p:blipFill>
          <p:spPr>
            <a:xfrm>
              <a:off x="3554280" y="4788000"/>
              <a:ext cx="2381399" cy="17859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3"/>
            <p:cNvPicPr>
              <a:picLocks noChangeAspect="1"/>
            </p:cNvPicPr>
            <p:nvPr/>
          </p:nvPicPr>
          <p:blipFill>
            <a:blip r:embed="rId6" cstate="print">
              <a:lum/>
              <a:alphaModFix/>
            </a:blip>
            <a:srcRect/>
            <a:stretch>
              <a:fillRect/>
            </a:stretch>
          </p:blipFill>
          <p:spPr>
            <a:xfrm>
              <a:off x="6710400" y="4780079"/>
              <a:ext cx="2393640" cy="1795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Line 14"/>
            <p:cNvSpPr/>
            <p:nvPr/>
          </p:nvSpPr>
          <p:spPr>
            <a:xfrm>
              <a:off x="2852640" y="5691240"/>
              <a:ext cx="503280" cy="0"/>
            </a:xfrm>
            <a:prstGeom prst="line">
              <a:avLst/>
            </a:prstGeom>
            <a:noFill/>
            <a:ln w="76320">
              <a:solidFill>
                <a:srgbClr val="FFFFFF"/>
              </a:solidFill>
              <a:prstDash val="solid"/>
              <a:miter/>
              <a:tailEnd type="arrow"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  <p:sp>
          <p:nvSpPr>
            <p:cNvPr id="13" name="Line 15"/>
            <p:cNvSpPr/>
            <p:nvPr/>
          </p:nvSpPr>
          <p:spPr>
            <a:xfrm>
              <a:off x="6092640" y="5691240"/>
              <a:ext cx="503280" cy="0"/>
            </a:xfrm>
            <a:prstGeom prst="line">
              <a:avLst/>
            </a:prstGeom>
            <a:noFill/>
            <a:ln w="76320">
              <a:solidFill>
                <a:srgbClr val="FFFFFF"/>
              </a:solidFill>
              <a:prstDash val="solid"/>
              <a:miter/>
              <a:tailEnd type="arrow"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endParaRPr>
            </a:p>
          </p:txBody>
        </p:sp>
      </p:grpSp>
      <p:sp>
        <p:nvSpPr>
          <p:cNvPr id="14" name="Text Box 16"/>
          <p:cNvSpPr/>
          <p:nvPr/>
        </p:nvSpPr>
        <p:spPr>
          <a:xfrm>
            <a:off x="152280" y="2068560"/>
            <a:ext cx="4788000" cy="1556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1998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fr-BE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FORMULAZIONI PEDIATRICHE … un bisogno trascurato</a:t>
            </a:r>
          </a:p>
        </p:txBody>
      </p:sp>
      <p:pic>
        <p:nvPicPr>
          <p:cNvPr id="15" name="Picture 17"/>
          <p:cNvPicPr>
            <a:picLocks noChangeAspect="1"/>
          </p:cNvPicPr>
          <p:nvPr/>
        </p:nvPicPr>
        <p:blipFill>
          <a:blip r:embed="rId7" cstate="print">
            <a:lum/>
            <a:alphaModFix/>
          </a:blip>
          <a:srcRect/>
          <a:stretch>
            <a:fillRect/>
          </a:stretch>
        </p:blipFill>
        <p:spPr>
          <a:xfrm>
            <a:off x="193680" y="193680"/>
            <a:ext cx="1343160" cy="134316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Box 18"/>
          <p:cNvSpPr/>
          <p:nvPr/>
        </p:nvSpPr>
        <p:spPr>
          <a:xfrm>
            <a:off x="1403280" y="571781"/>
            <a:ext cx="7740720" cy="5869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1998"/>
              </a:spcBef>
              <a:spcAft>
                <a:spcPts val="0"/>
              </a:spcAft>
              <a:buClr>
                <a:srgbClr val="FF0000"/>
              </a:buClr>
              <a:buSzPct val="100000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fr-BE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Basta darne </a:t>
            </a:r>
            <a:r>
              <a:rPr lang="fr-BE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meno</a:t>
            </a:r>
            <a:r>
              <a:rPr lang="fr-BE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?</a:t>
            </a:r>
            <a:endParaRPr lang="fr-BE" sz="3200" b="1" i="0" u="none" strike="noStrike" baseline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/>
          <p:nvPr/>
        </p:nvSpPr>
        <p:spPr>
          <a:xfrm>
            <a:off x="0" y="4248000"/>
            <a:ext cx="8820000" cy="1922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"/>
              <a:tabLst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       </a:t>
            </a:r>
            <a:r>
              <a:rPr lang="it-IT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più </a:t>
            </a:r>
            <a:r>
              <a:rPr lang="it-IT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di 20 ARV sono in fase di sviluppo, ma non   	necessariamente in formulazioni adatte ai bambini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endParaRPr lang="it-IT" sz="24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/>
              <a:buChar char=""/>
              <a:tabLst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       </a:t>
            </a:r>
            <a:r>
              <a:rPr lang="it-IT" sz="24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molti </a:t>
            </a:r>
            <a:r>
              <a:rPr lang="it-IT" sz="2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prodotti ARV vengono usati nei bambini mancando 	prove di sicurezza ed efficacia in questa fascia di età</a:t>
            </a:r>
          </a:p>
        </p:txBody>
      </p:sp>
      <p:sp>
        <p:nvSpPr>
          <p:cNvPr id="3" name="Text Box 5"/>
          <p:cNvSpPr/>
          <p:nvPr/>
        </p:nvSpPr>
        <p:spPr>
          <a:xfrm>
            <a:off x="0" y="2590919"/>
            <a:ext cx="8820000" cy="398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Solo il 28% dei bambini infettati da HIV riceveva terapia alla fine del 2011</a:t>
            </a: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324000" y="1252439"/>
            <a:ext cx="8424720" cy="123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63360" y="88920"/>
            <a:ext cx="7732799" cy="10000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8"/>
          <p:cNvSpPr/>
          <p:nvPr/>
        </p:nvSpPr>
        <p:spPr>
          <a:xfrm>
            <a:off x="0" y="3276720"/>
            <a:ext cx="8820000" cy="703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Senza trattamento 1/3 dei bambini muore prima </a:t>
            </a:r>
            <a:r>
              <a:rPr lang="it-IT" sz="20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del </a:t>
            </a:r>
            <a:r>
              <a:rPr lang="it-IT" sz="20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primo compleanno, e il 50% muore prima del secondo.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763560" y="2324160"/>
            <a:ext cx="2035079" cy="2482558"/>
            <a:chOff x="763560" y="2324160"/>
            <a:chExt cx="2035079" cy="2482558"/>
          </a:xfrm>
        </p:grpSpPr>
        <p:pic>
          <p:nvPicPr>
            <p:cNvPr id="3" name="Picture 5"/>
            <p:cNvPicPr>
              <a:picLocks noChangeAspect="1"/>
            </p:cNvPicPr>
            <p:nvPr/>
          </p:nvPicPr>
          <p:blipFill>
            <a:blip r:embed="rId3" cstate="print">
              <a:lum/>
              <a:alphaModFix/>
            </a:blip>
            <a:srcRect/>
            <a:stretch>
              <a:fillRect/>
            </a:stretch>
          </p:blipFill>
          <p:spPr>
            <a:xfrm>
              <a:off x="763560" y="2962799"/>
              <a:ext cx="2035079" cy="1843919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</a:ln>
          </p:spPr>
        </p:pic>
        <p:sp>
          <p:nvSpPr>
            <p:cNvPr id="4" name="Text Box 6"/>
            <p:cNvSpPr/>
            <p:nvPr/>
          </p:nvSpPr>
          <p:spPr>
            <a:xfrm>
              <a:off x="976680" y="2324160"/>
              <a:ext cx="1654560" cy="6426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1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1123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fr-BE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rPr>
                <a:t>Lamivudine          5mg/ml</a:t>
              </a:r>
            </a:p>
          </p:txBody>
        </p:sp>
      </p:grpSp>
      <p:grpSp>
        <p:nvGrpSpPr>
          <p:cNvPr id="5" name="Group 7"/>
          <p:cNvGrpSpPr/>
          <p:nvPr/>
        </p:nvGrpSpPr>
        <p:grpSpPr>
          <a:xfrm>
            <a:off x="4433760" y="2289240"/>
            <a:ext cx="1657439" cy="2515679"/>
            <a:chOff x="4433760" y="2289240"/>
            <a:chExt cx="1657439" cy="2515679"/>
          </a:xfrm>
        </p:grpSpPr>
        <p:pic>
          <p:nvPicPr>
            <p:cNvPr id="6" name="Picture 8"/>
            <p:cNvPicPr>
              <a:picLocks noChangeAspect="1"/>
            </p:cNvPicPr>
            <p:nvPr/>
          </p:nvPicPr>
          <p:blipFill>
            <a:blip r:embed="rId4" cstate="print">
              <a:lum/>
              <a:alphaModFix/>
            </a:blip>
            <a:srcRect/>
            <a:stretch>
              <a:fillRect/>
            </a:stretch>
          </p:blipFill>
          <p:spPr>
            <a:xfrm>
              <a:off x="4487760" y="2934000"/>
              <a:ext cx="1548719" cy="1870919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</a:ln>
          </p:spPr>
        </p:pic>
        <p:sp>
          <p:nvSpPr>
            <p:cNvPr id="7" name="Text Box 9"/>
            <p:cNvSpPr/>
            <p:nvPr/>
          </p:nvSpPr>
          <p:spPr>
            <a:xfrm>
              <a:off x="4433760" y="2289240"/>
              <a:ext cx="1657439" cy="6426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1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1123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fr-BE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rPr>
                <a:t>Lopinavir/ritonavir 20/80mg</a:t>
              </a:r>
            </a:p>
          </p:txBody>
        </p:sp>
      </p:grpSp>
      <p:grpSp>
        <p:nvGrpSpPr>
          <p:cNvPr id="8" name="Group 10"/>
          <p:cNvGrpSpPr/>
          <p:nvPr/>
        </p:nvGrpSpPr>
        <p:grpSpPr>
          <a:xfrm>
            <a:off x="7170840" y="2286000"/>
            <a:ext cx="1657080" cy="2489038"/>
            <a:chOff x="7170840" y="2286000"/>
            <a:chExt cx="1657080" cy="2489038"/>
          </a:xfrm>
        </p:grpSpPr>
        <p:pic>
          <p:nvPicPr>
            <p:cNvPr id="9" name="Picture 11"/>
            <p:cNvPicPr>
              <a:picLocks noChangeAspect="1"/>
            </p:cNvPicPr>
            <p:nvPr/>
          </p:nvPicPr>
          <p:blipFill>
            <a:blip r:embed="rId5" cstate="print">
              <a:lum/>
              <a:alphaModFix/>
            </a:blip>
            <a:srcRect/>
            <a:stretch>
              <a:fillRect/>
            </a:stretch>
          </p:blipFill>
          <p:spPr>
            <a:xfrm>
              <a:off x="7637040" y="2930759"/>
              <a:ext cx="657360" cy="1844279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</a:ln>
          </p:spPr>
        </p:pic>
        <p:sp>
          <p:nvSpPr>
            <p:cNvPr id="10" name="Text Box 12"/>
            <p:cNvSpPr/>
            <p:nvPr/>
          </p:nvSpPr>
          <p:spPr>
            <a:xfrm>
              <a:off x="7170840" y="2286000"/>
              <a:ext cx="1657080" cy="6426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t" anchorCtr="0" compatLnSpc="1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1123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fr-BE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34"/>
                  <a:ea typeface="Arial" pitchFamily="34"/>
                  <a:cs typeface="Arial" pitchFamily="34"/>
                </a:rPr>
                <a:t>Zidovudine 10mg/ml</a:t>
              </a:r>
            </a:p>
          </p:txBody>
        </p:sp>
      </p:grpSp>
      <p:sp>
        <p:nvSpPr>
          <p:cNvPr id="11" name="Text Box 13"/>
          <p:cNvSpPr/>
          <p:nvPr/>
        </p:nvSpPr>
        <p:spPr>
          <a:xfrm>
            <a:off x="1123920" y="5140440"/>
            <a:ext cx="7703999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457200" marR="0" lvl="1" indent="0" algn="l" rtl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457200" algn="l"/>
                <a:tab pos="1371600" algn="l"/>
                <a:tab pos="2286000" algn="l"/>
                <a:tab pos="3200399" algn="l"/>
                <a:tab pos="4114800" algn="l"/>
                <a:tab pos="5029200" algn="l"/>
                <a:tab pos="5943599" algn="l"/>
                <a:tab pos="6857999" algn="l"/>
                <a:tab pos="7772400" algn="l"/>
                <a:tab pos="8686800" algn="l"/>
                <a:tab pos="9601200" algn="l"/>
                <a:tab pos="10515600" algn="l"/>
              </a:tabLst>
              <a:defRPr sz="1800"/>
            </a:pPr>
            <a:r>
              <a:rPr lang="fr-BE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Conservazione a basse temperature (2°-8°C)</a:t>
            </a:r>
          </a:p>
        </p:txBody>
      </p:sp>
      <p:sp>
        <p:nvSpPr>
          <p:cNvPr id="12" name="Text Box 14"/>
          <p:cNvSpPr/>
          <p:nvPr/>
        </p:nvSpPr>
        <p:spPr>
          <a:xfrm>
            <a:off x="3714840" y="5764320"/>
            <a:ext cx="568944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457200" marR="0" lvl="1" indent="0" algn="l" rtl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457200" algn="l"/>
                <a:tab pos="1371600" algn="l"/>
                <a:tab pos="2286000" algn="l"/>
                <a:tab pos="3200399" algn="l"/>
                <a:tab pos="4114800" algn="l"/>
                <a:tab pos="5029200" algn="l"/>
                <a:tab pos="5943599" algn="l"/>
                <a:tab pos="6857999" algn="l"/>
                <a:tab pos="7772400" algn="l"/>
                <a:tab pos="8686800" algn="l"/>
                <a:tab pos="9601200" algn="l"/>
                <a:tab pos="10515600" algn="l"/>
              </a:tabLst>
              <a:defRPr sz="1800"/>
            </a:pPr>
            <a:r>
              <a:rPr lang="fr-BE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Interazioni con farmaci per la TBC</a:t>
            </a:r>
          </a:p>
        </p:txBody>
      </p:sp>
      <p:sp>
        <p:nvSpPr>
          <p:cNvPr id="13" name="Text Box 15"/>
          <p:cNvSpPr/>
          <p:nvPr/>
        </p:nvSpPr>
        <p:spPr>
          <a:xfrm>
            <a:off x="260280" y="6364440"/>
            <a:ext cx="568980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457200" marR="0" lvl="1" indent="0" algn="l" rtl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457200" algn="l"/>
                <a:tab pos="1371600" algn="l"/>
                <a:tab pos="2286000" algn="l"/>
                <a:tab pos="3200399" algn="l"/>
                <a:tab pos="4114800" algn="l"/>
                <a:tab pos="5029200" algn="l"/>
                <a:tab pos="5943599" algn="l"/>
                <a:tab pos="6857999" algn="l"/>
                <a:tab pos="7772400" algn="l"/>
                <a:tab pos="8686800" algn="l"/>
                <a:tab pos="9601200" algn="l"/>
                <a:tab pos="10515600" algn="l"/>
              </a:tabLst>
              <a:defRPr sz="1800"/>
            </a:pPr>
            <a:r>
              <a:rPr lang="fr-BE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Somministrazioni giornaliere multiple</a:t>
            </a:r>
          </a:p>
        </p:txBody>
      </p:sp>
      <p:sp>
        <p:nvSpPr>
          <p:cNvPr id="14" name="Text Box 16"/>
          <p:cNvSpPr/>
          <p:nvPr/>
        </p:nvSpPr>
        <p:spPr>
          <a:xfrm>
            <a:off x="115920" y="2068560"/>
            <a:ext cx="6624719" cy="58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1998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fr-BE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</a:p>
        </p:txBody>
      </p:sp>
      <p:sp>
        <p:nvSpPr>
          <p:cNvPr id="15" name="Rectangle 17"/>
          <p:cNvSpPr/>
          <p:nvPr/>
        </p:nvSpPr>
        <p:spPr>
          <a:xfrm>
            <a:off x="115920" y="230040"/>
            <a:ext cx="9126360" cy="2014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en-GB" sz="18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Palumbo P. et al. </a:t>
            </a:r>
            <a:r>
              <a:rPr lang="en-GB" sz="1800" b="0" i="0" u="none" strike="noStrike" baseline="0" dirty="0" smtClean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NVP </a:t>
            </a:r>
            <a:r>
              <a:rPr lang="en-GB" sz="1800" b="0" i="0" u="none" strike="noStrike" baseline="0" dirty="0" err="1" smtClean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vs</a:t>
            </a:r>
            <a:r>
              <a:rPr lang="en-GB" sz="1800" b="0" i="0" u="none" strike="noStrike" baseline="0" dirty="0" smtClean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 LPV/r-based ART </a:t>
            </a:r>
            <a:r>
              <a:rPr lang="en-GB" sz="18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among HIV+ infants in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en-GB" sz="18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resource-limited settings: the IMPAACT P1060 Trial. 18th Conference on Retroviruses and Opportunistic Infections, Boston, February 27–March 2, 2011. abstract.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endParaRPr lang="en-GB" sz="1800" b="0" i="0" u="none" strike="noStrike" baseline="0" dirty="0">
              <a:ln>
                <a:noFill/>
              </a:ln>
              <a:solidFill>
                <a:srgbClr val="FF0000"/>
              </a:solidFill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en-GB" sz="1800" b="0" i="0" u="none" strike="noStrike" baseline="0" dirty="0" err="1" smtClean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Coovadia</a:t>
            </a:r>
            <a:r>
              <a:rPr lang="en-GB" sz="1800" b="0" i="0" u="none" strike="noStrike" baseline="0" dirty="0" smtClean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  </a:t>
            </a:r>
            <a:r>
              <a:rPr lang="en-GB" sz="18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A, et al. Reuse of </a:t>
            </a:r>
            <a:r>
              <a:rPr lang="en-GB" sz="18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nevirapine</a:t>
            </a:r>
            <a:r>
              <a:rPr lang="en-GB" sz="18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 in exposed HIV-infected children after protease inhibitor-based viral suppression: a randomized controlled </a:t>
            </a:r>
            <a:r>
              <a:rPr lang="en-GB" sz="1800" b="0" i="0" u="none" strike="noStrike" baseline="0" dirty="0">
                <a:ln>
                  <a:noFill/>
                </a:ln>
                <a:solidFill>
                  <a:schemeClr val="bg1"/>
                </a:solidFill>
                <a:latin typeface="Arial" pitchFamily="34"/>
                <a:ea typeface="Arial" pitchFamily="34"/>
                <a:cs typeface="Arial" pitchFamily="34"/>
              </a:rPr>
              <a:t>trial.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en-GB" sz="1800" b="0" i="0" u="none" strike="noStrike" baseline="0" dirty="0">
                <a:ln>
                  <a:noFill/>
                </a:ln>
                <a:solidFill>
                  <a:schemeClr val="bg1"/>
                </a:solidFill>
                <a:latin typeface="Arial" pitchFamily="34"/>
                <a:ea typeface="Arial" pitchFamily="34"/>
                <a:cs typeface="Arial" pitchFamily="34"/>
              </a:rPr>
              <a:t>JAMA 2010;304:1082-90.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0" y="579686"/>
            <a:ext cx="8229600" cy="769441"/>
          </a:xfrm>
        </p:spPr>
        <p:txBody>
          <a:bodyPr wrap="square" lIns="91440" tIns="45720" rIns="91440" bIns="4572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endParaRPr lang="it-IT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79512" y="188640"/>
            <a:ext cx="8857904" cy="6485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52936"/>
            <a:ext cx="3726686" cy="267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4"/>
          <p:cNvSpPr/>
          <p:nvPr/>
        </p:nvSpPr>
        <p:spPr>
          <a:xfrm>
            <a:off x="683568" y="1951202"/>
            <a:ext cx="4176696" cy="403244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Produrre dati sulla sicurezza ed efficacia di nuovi (e vecchi) farmaci nei bambini</a:t>
            </a:r>
          </a:p>
          <a:p>
            <a:pPr marL="430200" marR="0" lvl="0" indent="-324000" algn="l" rtl="0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430200" algn="l"/>
                <a:tab pos="1344600" algn="l"/>
                <a:tab pos="2259000" algn="l"/>
                <a:tab pos="3173399" algn="l"/>
                <a:tab pos="4087800" algn="l"/>
                <a:tab pos="5002200" algn="l"/>
                <a:tab pos="5916599" algn="l"/>
                <a:tab pos="6830999" algn="l"/>
                <a:tab pos="7745400" algn="l"/>
                <a:tab pos="8659800" algn="l"/>
                <a:tab pos="9574200" algn="l"/>
                <a:tab pos="10488600" algn="l"/>
              </a:tabLst>
              <a:defRPr sz="1800"/>
            </a:pPr>
            <a:endParaRPr lang="it-IT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Studiare formulazioni più adatte ai bambini e all’uso in contesti a risorse limitate: compresse masticabili o disperdibili, </a:t>
            </a:r>
            <a:r>
              <a:rPr lang="it-IT" b="0" i="1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one</a:t>
            </a:r>
            <a:r>
              <a:rPr lang="it-IT" b="0" i="1" u="none" strike="noStrike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a </a:t>
            </a:r>
            <a:r>
              <a:rPr lang="it-IT" b="0" i="1" u="none" strike="noStrike" baseline="0" dirty="0" err="1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day</a:t>
            </a:r>
            <a:r>
              <a:rPr lang="it-IT" b="0" i="1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it-IT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pill</a:t>
            </a:r>
            <a:r>
              <a:rPr lang="it-IT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, formulazioni termostabili, etc.</a:t>
            </a:r>
          </a:p>
          <a:p>
            <a:pPr marL="430200" marR="0" lvl="0" indent="-324000" algn="l" rtl="0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430200" algn="l"/>
                <a:tab pos="1344600" algn="l"/>
                <a:tab pos="2259000" algn="l"/>
                <a:tab pos="3173399" algn="l"/>
                <a:tab pos="4087800" algn="l"/>
                <a:tab pos="5002200" algn="l"/>
                <a:tab pos="5916599" algn="l"/>
                <a:tab pos="6830999" algn="l"/>
                <a:tab pos="7745400" algn="l"/>
                <a:tab pos="8659800" algn="l"/>
                <a:tab pos="9574200" algn="l"/>
                <a:tab pos="10488600" algn="l"/>
              </a:tabLst>
              <a:defRPr sz="1800"/>
            </a:pPr>
            <a:endParaRPr lang="it-IT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Produrre dosaggi e presentazioni che facilitino la prescrizione e la somministrazione</a:t>
            </a:r>
          </a:p>
          <a:p>
            <a:pPr marL="430200" marR="0" lvl="0" indent="-324000" algn="l" rtl="0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430200" algn="l"/>
                <a:tab pos="1344600" algn="l"/>
                <a:tab pos="2259000" algn="l"/>
                <a:tab pos="3173399" algn="l"/>
                <a:tab pos="4087800" algn="l"/>
                <a:tab pos="5002200" algn="l"/>
                <a:tab pos="5916599" algn="l"/>
                <a:tab pos="6830999" algn="l"/>
                <a:tab pos="7745400" algn="l"/>
                <a:tab pos="8659800" algn="l"/>
                <a:tab pos="9574200" algn="l"/>
                <a:tab pos="10488600" algn="l"/>
              </a:tabLst>
              <a:defRPr sz="1800"/>
            </a:pPr>
            <a:r>
              <a:rPr lang="it-IT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</a:p>
        </p:txBody>
      </p:sp>
      <p:sp>
        <p:nvSpPr>
          <p:cNvPr id="3" name="Text Box 5"/>
          <p:cNvSpPr/>
          <p:nvPr/>
        </p:nvSpPr>
        <p:spPr>
          <a:xfrm>
            <a:off x="-18360" y="692696"/>
            <a:ext cx="9144000" cy="581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1998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sz="3200" b="1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I bambini non sono piccoli </a:t>
            </a:r>
            <a:r>
              <a:rPr lang="it-IT" sz="3200" b="1" i="0" u="none" strike="noStrike" baseline="0" dirty="0" smtClean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adulti!</a:t>
            </a:r>
            <a:endParaRPr lang="it-IT" sz="3200" b="1" i="0" u="none" strike="noStrike" baseline="0" dirty="0">
              <a:ln>
                <a:noFill/>
              </a:ln>
              <a:solidFill>
                <a:srgbClr val="FF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0" y="247650"/>
            <a:ext cx="8229600" cy="1433513"/>
          </a:xfrm>
        </p:spPr>
        <p:txBody>
          <a:bodyPr wrap="square" lIns="91440" tIns="45720" rIns="91440" bIns="4572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it-IT" dirty="0">
                <a:latin typeface="Arial Black" pitchFamily="34" charset="0"/>
              </a:rPr>
              <a:t>L’urgenza di domani: </a:t>
            </a:r>
            <a:br>
              <a:rPr lang="it-IT" dirty="0">
                <a:latin typeface="Arial Black" pitchFamily="34" charset="0"/>
              </a:rPr>
            </a:br>
            <a:r>
              <a:rPr lang="it-IT" dirty="0">
                <a:latin typeface="Arial Black" pitchFamily="34" charset="0"/>
              </a:rPr>
              <a:t>la seconda linea</a:t>
            </a: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3048120" y="2590919"/>
            <a:ext cx="5938559" cy="39067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"/>
          <p:cNvSpPr/>
          <p:nvPr/>
        </p:nvSpPr>
        <p:spPr>
          <a:xfrm>
            <a:off x="304920" y="2836800"/>
            <a:ext cx="2514600" cy="31415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Nei nostri programmi, 12,2% dei pazienti in trattamento necessitano della seconda linea dopo 5 anni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Le persone in bisogno di seconda linea alla fine del 2012 erano </a:t>
            </a:r>
            <a:r>
              <a:rPr lang="it-IT" sz="18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500.000</a:t>
            </a:r>
            <a:endParaRPr lang="it-IT" sz="18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sz="1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Ma chi paga?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 t="4833"/>
          <a:stretch>
            <a:fillRect/>
          </a:stretch>
        </p:blipFill>
        <p:spPr>
          <a:xfrm>
            <a:off x="0" y="1371599"/>
            <a:ext cx="9144000" cy="54863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5"/>
          <p:cNvSpPr/>
          <p:nvPr/>
        </p:nvSpPr>
        <p:spPr>
          <a:xfrm>
            <a:off x="609480" y="380880"/>
            <a:ext cx="8534520" cy="92551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fr-CH" sz="3200" b="1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             </a:t>
            </a:r>
            <a:r>
              <a:rPr lang="it-IT" sz="2800" b="1" i="0" u="none" strike="noStrike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" pitchFamily="34"/>
                <a:cs typeface="Arial" pitchFamily="34"/>
              </a:rPr>
              <a:t>Malaria: </a:t>
            </a:r>
            <a:r>
              <a:rPr lang="it-IT" sz="2800" b="1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aree di trasmissione</a:t>
            </a:r>
          </a:p>
          <a:p>
            <a:pPr marL="0" marR="0" lvl="0" indent="0" algn="l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sz="2800" b="1" i="0" u="none" strike="noStrike" baseline="0" dirty="0">
                <a:ln>
                  <a:noFill/>
                </a:ln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     e di farmaco-resistenza del </a:t>
            </a:r>
            <a:r>
              <a:rPr lang="it-IT" sz="2800" b="1" i="0" u="none" strike="noStrike" baseline="0" dirty="0" err="1">
                <a:ln>
                  <a:noFill/>
                </a:ln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P.falciparum</a:t>
            </a:r>
            <a:endParaRPr lang="it-IT" sz="2800" b="1" i="0" u="none" strike="noStrike" baseline="0" dirty="0">
              <a:ln>
                <a:noFill/>
              </a:ln>
              <a:solidFill>
                <a:srgbClr val="FFFFFF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0" y="5410079"/>
            <a:ext cx="1547640" cy="1200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7724879" y="1371599"/>
            <a:ext cx="1419120" cy="1523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179512" y="548680"/>
            <a:ext cx="8561520" cy="1143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2160" tIns="46080" rIns="92160" bIns="4608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fr-CH" sz="3600" b="0" i="0" u="none" strike="noStrike" baseline="0" dirty="0" err="1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Terapia</a:t>
            </a:r>
            <a:r>
              <a:rPr lang="fr-CH" sz="3600" b="0" i="0" u="none" strike="noStrike" baseline="0" dirty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fr-CH" sz="3600" b="0" i="0" u="none" strike="noStrike" baseline="0" dirty="0" err="1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antimalarica</a:t>
            </a:r>
            <a:endParaRPr lang="fr-CH" sz="3600" b="0" i="0" u="none" strike="noStrike" baseline="0" dirty="0">
              <a:ln>
                <a:noFill/>
              </a:ln>
              <a:solidFill>
                <a:srgbClr val="534949"/>
              </a:solidFill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fr-CH" sz="3600" b="0" i="0" u="none" strike="noStrike" baseline="0" dirty="0" err="1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scelte</a:t>
            </a:r>
            <a:r>
              <a:rPr lang="fr-CH" sz="3600" b="0" i="0" u="none" strike="noStrike" baseline="0" dirty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fr-CH" sz="3600" b="0" i="0" u="none" strike="noStrike" baseline="0" dirty="0" err="1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sub</a:t>
            </a:r>
            <a:r>
              <a:rPr lang="fr-CH" sz="3600" b="0" i="0" u="none" strike="noStrike" baseline="0" dirty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-</a:t>
            </a:r>
            <a:r>
              <a:rPr lang="fr-CH" sz="3600" b="0" i="0" u="none" strike="noStrike" baseline="0" dirty="0" err="1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ottimali</a:t>
            </a:r>
            <a:r>
              <a:rPr lang="fr-CH" sz="3600" b="0" i="0" u="none" strike="noStrike" baseline="0" dirty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fr-CH" sz="3600" b="0" i="0" u="none" strike="noStrike" baseline="0" dirty="0" smtClean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vs. </a:t>
            </a:r>
            <a:r>
              <a:rPr lang="fr-CH" sz="3600" b="0" i="0" u="none" strike="noStrike" baseline="0" dirty="0" err="1" smtClean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scelte</a:t>
            </a:r>
            <a:r>
              <a:rPr lang="fr-CH" sz="3600" b="0" i="0" u="none" strike="noStrike" baseline="0" dirty="0" smtClean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fr-CH" sz="3600" b="0" i="0" u="none" strike="noStrike" baseline="0" dirty="0" err="1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ottimali</a:t>
            </a:r>
            <a:endParaRPr lang="fr-CH" sz="3600" b="0" i="0" u="none" strike="noStrike" baseline="0" dirty="0">
              <a:ln>
                <a:noFill/>
              </a:ln>
              <a:solidFill>
                <a:srgbClr val="534949"/>
              </a:solidFill>
              <a:latin typeface="Arial" pitchFamily="34"/>
              <a:ea typeface="Times New Roman" pitchFamily="18"/>
              <a:cs typeface="Times New Roman" pitchFamily="18"/>
            </a:endParaRPr>
          </a:p>
        </p:txBody>
      </p:sp>
      <p:sp>
        <p:nvSpPr>
          <p:cNvPr id="3" name="Rectangle 5"/>
          <p:cNvSpPr/>
          <p:nvPr/>
        </p:nvSpPr>
        <p:spPr>
          <a:xfrm>
            <a:off x="609480" y="2362320"/>
            <a:ext cx="7772400" cy="4114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fr-CH" sz="32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Monoterapia</a:t>
            </a:r>
            <a:endParaRPr lang="fr-CH" sz="32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Arial Unicode MS" pitchFamily="34"/>
              <a:cs typeface="Arial Unicode MS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fr-CH" sz="32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Combinazioni</a:t>
            </a:r>
            <a:r>
              <a:rPr lang="fr-CH" sz="32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 </a:t>
            </a:r>
            <a:r>
              <a:rPr lang="fr-CH" sz="32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senza</a:t>
            </a:r>
            <a:r>
              <a:rPr lang="fr-CH" sz="32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 </a:t>
            </a:r>
            <a:r>
              <a:rPr lang="fr-CH" sz="32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derivati</a:t>
            </a:r>
            <a:r>
              <a:rPr lang="fr-CH" sz="32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 dell’</a:t>
            </a:r>
            <a:r>
              <a:rPr lang="en-GB" sz="32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Artemisinina</a:t>
            </a:r>
            <a:endParaRPr lang="en-GB" sz="32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Arial Unicode MS" pitchFamily="34"/>
              <a:cs typeface="Arial Unicode MS" pitchFamily="34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fr-CH" sz="32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Combinazioni</a:t>
            </a:r>
            <a:r>
              <a:rPr lang="fr-CH" sz="32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 </a:t>
            </a:r>
            <a:r>
              <a:rPr lang="fr-CH" sz="32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contenenti</a:t>
            </a:r>
            <a:r>
              <a:rPr lang="fr-CH" sz="32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 </a:t>
            </a:r>
            <a:r>
              <a:rPr lang="fr-CH" sz="3200" b="0" i="0" u="none" strike="noStrike" baseline="0" dirty="0" err="1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Artemisinina</a:t>
            </a:r>
            <a:r>
              <a:rPr lang="fr-CH" sz="32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 (</a:t>
            </a:r>
            <a:r>
              <a:rPr lang="fr-CH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ACT</a:t>
            </a:r>
            <a:r>
              <a:rPr lang="fr-CH" sz="32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)</a:t>
            </a:r>
          </a:p>
          <a:p>
            <a:pPr marL="0" marR="0" lvl="1" indent="0" algn="l" rtl="0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 pitchFamily="34"/>
              <a:buChar char="–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fr-CH" sz="28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Regime</a:t>
            </a:r>
            <a:r>
              <a:rPr lang="fr-CH" sz="28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 a </a:t>
            </a:r>
            <a:r>
              <a:rPr lang="fr-CH" sz="28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rapida</a:t>
            </a:r>
            <a:r>
              <a:rPr lang="fr-CH" sz="28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 </a:t>
            </a:r>
            <a:r>
              <a:rPr lang="fr-CH" sz="28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azione</a:t>
            </a:r>
            <a:r>
              <a:rPr lang="en-GB" sz="28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, </a:t>
            </a:r>
            <a:r>
              <a:rPr lang="en-GB" sz="28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elevata</a:t>
            </a:r>
            <a:r>
              <a:rPr lang="en-GB" sz="28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 </a:t>
            </a:r>
            <a:r>
              <a:rPr lang="en-GB" sz="28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potenza</a:t>
            </a:r>
            <a:r>
              <a:rPr lang="en-GB" sz="28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 e  </a:t>
            </a:r>
            <a:r>
              <a:rPr lang="en-GB" sz="28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complementare</a:t>
            </a:r>
            <a:r>
              <a:rPr lang="en-GB" sz="28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 </a:t>
            </a:r>
            <a:r>
              <a:rPr lang="en-GB" sz="28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agli</a:t>
            </a:r>
            <a:r>
              <a:rPr lang="en-GB" sz="28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 </a:t>
            </a:r>
            <a:r>
              <a:rPr lang="en-GB" sz="28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altri</a:t>
            </a:r>
            <a:r>
              <a:rPr lang="en-GB" sz="28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 tipi </a:t>
            </a:r>
            <a:r>
              <a:rPr lang="en-GB" sz="28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di</a:t>
            </a:r>
            <a:r>
              <a:rPr lang="en-GB" sz="28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 </a:t>
            </a:r>
            <a:r>
              <a:rPr lang="en-GB" sz="2800" b="0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 Unicode MS" pitchFamily="34"/>
                <a:cs typeface="Arial Unicode MS" pitchFamily="34"/>
              </a:rPr>
              <a:t>trattamento</a:t>
            </a:r>
            <a:r>
              <a:rPr lang="en-GB" sz="2800" b="0" i="0" u="none" strike="noStrike" baseline="0" dirty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Arial Unicode MS" pitchFamily="34"/>
                <a:cs typeface="Arial Unicode MS" pitchFamily="34"/>
              </a:rPr>
              <a:t>.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7"/>
          <p:cNvGraphicFramePr>
            <a:graphicFrameLocks noChangeAspect="1"/>
          </p:cNvGraphicFramePr>
          <p:nvPr/>
        </p:nvGraphicFramePr>
        <p:xfrm>
          <a:off x="3017057" y="1916832"/>
          <a:ext cx="6126943" cy="4248472"/>
        </p:xfrm>
        <a:graphic>
          <a:graphicData uri="http://schemas.openxmlformats.org/presentationml/2006/ole">
            <p:oleObj spid="_x0000_s150530" r:id="rId4" imgW="37091155" imgH="27818366" progId="PowerPoint.OpenDocumentPresentation.12">
              <p:embed/>
            </p:oleObj>
          </a:graphicData>
        </a:graphic>
      </p:graphicFrame>
      <p:graphicFrame>
        <p:nvGraphicFramePr>
          <p:cNvPr id="5" name="Object 8"/>
          <p:cNvGraphicFramePr>
            <a:graphicFrameLocks noChangeAspect="1"/>
          </p:cNvGraphicFramePr>
          <p:nvPr/>
        </p:nvGraphicFramePr>
        <p:xfrm>
          <a:off x="107504" y="1772816"/>
          <a:ext cx="2910816" cy="4378098"/>
        </p:xfrm>
        <a:graphic>
          <a:graphicData uri="http://schemas.openxmlformats.org/presentationml/2006/ole">
            <p:oleObj spid="_x0000_s150531" r:id="rId5" imgW="2534004" imgH="3809524" progId="">
              <p:embed/>
            </p:oleObj>
          </a:graphicData>
        </a:graphic>
      </p:graphicFrame>
      <p:sp>
        <p:nvSpPr>
          <p:cNvPr id="6" name="Rectangle 4"/>
          <p:cNvSpPr/>
          <p:nvPr/>
        </p:nvSpPr>
        <p:spPr>
          <a:xfrm>
            <a:off x="179512" y="548680"/>
            <a:ext cx="8561520" cy="1143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2160" tIns="46080" rIns="92160" bIns="4608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fr-CH" sz="3600" b="0" i="0" u="none" strike="noStrike" baseline="0" dirty="0" err="1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Terapia</a:t>
            </a:r>
            <a:r>
              <a:rPr lang="fr-CH" sz="3600" b="0" i="0" u="none" strike="noStrike" baseline="0" dirty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fr-CH" sz="3600" b="0" i="0" u="none" strike="noStrike" baseline="0" dirty="0" err="1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antimalarica</a:t>
            </a:r>
            <a:endParaRPr lang="fr-CH" sz="3600" b="0" i="0" u="none" strike="noStrike" baseline="0" dirty="0">
              <a:ln>
                <a:noFill/>
              </a:ln>
              <a:solidFill>
                <a:srgbClr val="534949"/>
              </a:solidFill>
              <a:latin typeface="Arial" pitchFamily="34"/>
              <a:ea typeface="Times New Roman" pitchFamily="18"/>
              <a:cs typeface="Times New Roman" pitchFamily="18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fr-CH" sz="3600" b="0" i="0" u="none" strike="noStrike" baseline="0" dirty="0" err="1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scelte</a:t>
            </a:r>
            <a:r>
              <a:rPr lang="fr-CH" sz="3600" b="0" i="0" u="none" strike="noStrike" baseline="0" dirty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fr-CH" sz="3600" b="0" i="0" u="none" strike="noStrike" baseline="0" dirty="0" err="1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sub</a:t>
            </a:r>
            <a:r>
              <a:rPr lang="fr-CH" sz="3600" b="0" i="0" u="none" strike="noStrike" baseline="0" dirty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-</a:t>
            </a:r>
            <a:r>
              <a:rPr lang="fr-CH" sz="3600" b="0" i="0" u="none" strike="noStrike" baseline="0" dirty="0" err="1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ottimali</a:t>
            </a:r>
            <a:r>
              <a:rPr lang="fr-CH" sz="3600" b="0" i="0" u="none" strike="noStrike" baseline="0" dirty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fr-CH" sz="3600" b="0" i="0" u="none" strike="noStrike" baseline="0" dirty="0" smtClean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vs. </a:t>
            </a:r>
            <a:r>
              <a:rPr lang="fr-CH" sz="3600" b="0" i="0" u="none" strike="noStrike" baseline="0" dirty="0" err="1" smtClean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scelte</a:t>
            </a:r>
            <a:r>
              <a:rPr lang="fr-CH" sz="3600" b="0" i="0" u="none" strike="noStrike" baseline="0" dirty="0" smtClean="0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fr-CH" sz="3600" b="0" i="0" u="none" strike="noStrike" baseline="0" dirty="0" err="1">
                <a:ln>
                  <a:noFill/>
                </a:ln>
                <a:solidFill>
                  <a:srgbClr val="534949"/>
                </a:solidFill>
                <a:latin typeface="Arial" pitchFamily="34"/>
                <a:ea typeface="Times New Roman" pitchFamily="18"/>
                <a:cs typeface="Times New Roman" pitchFamily="18"/>
              </a:rPr>
              <a:t>ottimali</a:t>
            </a:r>
            <a:endParaRPr lang="fr-CH" sz="3600" b="0" i="0" u="none" strike="noStrike" baseline="0" dirty="0">
              <a:ln>
                <a:noFill/>
              </a:ln>
              <a:solidFill>
                <a:srgbClr val="534949"/>
              </a:solidFill>
              <a:latin typeface="Arial" pitchFamily="34"/>
              <a:ea typeface="Times New Roman" pitchFamily="18"/>
              <a:cs typeface="Times New Roman" pitchFamily="18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hlinkClick r:id="rId3" action="ppaction://program"/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0676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4514" r:id="rId4" imgW="37451763" imgH="28088823" progId="PowerPoint.OpenDocumentPresentation.12">
              <p:embed/>
            </p:oleObj>
          </a:graphicData>
        </a:graphic>
      </p:graphicFrame>
      <p:sp>
        <p:nvSpPr>
          <p:cNvPr id="3" name="Line 5"/>
          <p:cNvSpPr/>
          <p:nvPr/>
        </p:nvSpPr>
        <p:spPr>
          <a:xfrm>
            <a:off x="3471839" y="2963879"/>
            <a:ext cx="0" cy="289081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7504200" y="6348240"/>
            <a:ext cx="1512720" cy="3430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7"/>
          <p:cNvSpPr/>
          <p:nvPr/>
        </p:nvSpPr>
        <p:spPr>
          <a:xfrm>
            <a:off x="231840" y="255600"/>
            <a:ext cx="8785080" cy="692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800"/>
            </a:pPr>
            <a:r>
              <a:rPr lang="it-IT" sz="2400" b="1" i="0" u="none" strike="noStrike" baseline="0">
                <a:ln>
                  <a:noFill/>
                </a:ln>
                <a:solidFill>
                  <a:srgbClr val="CC0000"/>
                </a:solidFill>
                <a:latin typeface="Arial" pitchFamily="34"/>
                <a:ea typeface="Arial" pitchFamily="34"/>
                <a:cs typeface="Arial" pitchFamily="34"/>
              </a:rPr>
              <a:t>Nessun progresso nell’implementazione di ACT al 2006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195736" y="1340768"/>
            <a:ext cx="6948264" cy="54452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1520" y="188640"/>
            <a:ext cx="8280920" cy="110799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200" i="1" dirty="0" smtClean="0"/>
              <a:t>«Quando i trattamenti efficaci sono raccomandati dall’OMS, adottati dai protocolli nazionali, quando si trovano nei depositi dei Ministeri della </a:t>
            </a:r>
            <a:r>
              <a:rPr lang="it-IT" sz="2200" i="1" dirty="0" smtClean="0"/>
              <a:t>Sanità</a:t>
            </a:r>
            <a:endParaRPr lang="it-IT" sz="2200" i="1" dirty="0"/>
          </a:p>
        </p:txBody>
      </p:sp>
      <p:sp>
        <p:nvSpPr>
          <p:cNvPr id="4" name="TextBox 2"/>
          <p:cNvSpPr txBox="1"/>
          <p:nvPr/>
        </p:nvSpPr>
        <p:spPr>
          <a:xfrm>
            <a:off x="251521" y="1196752"/>
            <a:ext cx="1929380" cy="295465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200" i="1" dirty="0" smtClean="0"/>
              <a:t>restano </a:t>
            </a:r>
            <a:r>
              <a:rPr lang="it-IT" sz="2200" i="1" dirty="0" smtClean="0"/>
              <a:t>ancora molte tappe da percorrere prima che raggiungano un neonato»</a:t>
            </a:r>
          </a:p>
          <a:p>
            <a:r>
              <a:rPr lang="it-IT" i="1" dirty="0" smtClean="0"/>
              <a:t>Le innovazioni mediche nelle crisi umanitarie, 2009</a:t>
            </a:r>
            <a:endParaRPr lang="it-IT" i="1" dirty="0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5178651" y="2893977"/>
            <a:ext cx="3960812" cy="2785378"/>
          </a:xfrm>
        </p:spPr>
        <p:txBody>
          <a:bodyPr wrap="square" lIns="91440" tIns="45720" rIns="91440" bIns="45720">
            <a:spAutoFit/>
          </a:bodyPr>
          <a:lstStyle>
            <a:def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None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defPPr>
            <a:lvl1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1pPr>
            <a:lvl2pPr marL="576000" marR="0" lvl="1" indent="-272880" algn="l" rtl="0" hangingPunct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38040" algn="l"/>
                <a:tab pos="1252439" algn="l"/>
                <a:tab pos="2166840" algn="l"/>
                <a:tab pos="3081240" algn="l"/>
                <a:tab pos="3995640" algn="l"/>
                <a:tab pos="4910040" algn="l"/>
                <a:tab pos="5824440" algn="l"/>
                <a:tab pos="6738840" algn="l"/>
                <a:tab pos="7653240" algn="l"/>
                <a:tab pos="8567640" algn="l"/>
                <a:tab pos="9482040" algn="l"/>
              </a:tabLst>
              <a:defRPr lang="en-GB" sz="22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2pPr>
            <a:lvl3pPr marL="855360" marR="0" lvl="2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58680" algn="l"/>
                <a:tab pos="973080" algn="l"/>
                <a:tab pos="1887480" algn="l"/>
                <a:tab pos="2801880" algn="l"/>
                <a:tab pos="3716280" algn="l"/>
                <a:tab pos="4630680" algn="l"/>
                <a:tab pos="5545080" algn="l"/>
                <a:tab pos="6459479" algn="l"/>
                <a:tab pos="7373879" algn="l"/>
                <a:tab pos="8288280" algn="l"/>
                <a:tab pos="920268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3pPr>
            <a:lvl4pPr marL="1143000" marR="0" lvl="3" indent="-228600" algn="l" rtl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GB" sz="18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4pPr>
            <a:lvl5pPr marL="1461960" marR="0" lvl="4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5pPr>
            <a:lvl6pPr marL="1461960" marR="0" lvl="5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6pPr>
            <a:lvl7pPr marL="1461960" marR="0" lvl="6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7pPr>
            <a:lvl8pPr marL="1461960" marR="0" lvl="7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8pPr>
            <a:lvl9pPr marL="1461960" marR="0" lvl="8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9pPr>
          </a:lstStyle>
          <a:p>
            <a:pPr lvl="0"/>
            <a:r>
              <a:rPr lang="en-GB" sz="3200" dirty="0"/>
              <a:t>9.4 </a:t>
            </a:r>
            <a:r>
              <a:rPr lang="en-GB" sz="3200" dirty="0" err="1"/>
              <a:t>milioni</a:t>
            </a:r>
            <a:r>
              <a:rPr lang="en-GB" sz="3200" dirty="0"/>
              <a:t> di </a:t>
            </a:r>
            <a:r>
              <a:rPr lang="en-GB" sz="3200" dirty="0" err="1"/>
              <a:t>nuovi</a:t>
            </a:r>
            <a:r>
              <a:rPr lang="en-GB" sz="3200" dirty="0"/>
              <a:t> </a:t>
            </a:r>
            <a:r>
              <a:rPr lang="en-GB" sz="3200" dirty="0" err="1"/>
              <a:t>casi</a:t>
            </a:r>
            <a:r>
              <a:rPr lang="en-GB" sz="3200" dirty="0"/>
              <a:t> </a:t>
            </a:r>
            <a:r>
              <a:rPr lang="en-GB" sz="3200" dirty="0" err="1"/>
              <a:t>ogni</a:t>
            </a:r>
            <a:r>
              <a:rPr lang="en-GB" sz="3200" dirty="0"/>
              <a:t> anno</a:t>
            </a:r>
          </a:p>
          <a:p>
            <a:pPr lvl="0"/>
            <a:r>
              <a:rPr lang="en-GB" sz="3200" dirty="0"/>
              <a:t>1.7 </a:t>
            </a:r>
            <a:r>
              <a:rPr lang="en-GB" sz="3200" dirty="0" err="1"/>
              <a:t>milioni</a:t>
            </a:r>
            <a:r>
              <a:rPr lang="en-GB" sz="3200" dirty="0"/>
              <a:t> di </a:t>
            </a:r>
            <a:r>
              <a:rPr lang="en-GB" sz="3200" dirty="0" err="1"/>
              <a:t>morti</a:t>
            </a:r>
            <a:endParaRPr lang="en-GB" sz="3200" dirty="0"/>
          </a:p>
          <a:p>
            <a:pPr lvl="0"/>
            <a:r>
              <a:rPr lang="en-GB" sz="3200" dirty="0" err="1"/>
              <a:t>Coinfezione</a:t>
            </a:r>
            <a:r>
              <a:rPr lang="en-GB" sz="3200" dirty="0"/>
              <a:t> HIV/Tb</a:t>
            </a:r>
          </a:p>
          <a:p>
            <a:pPr lvl="0"/>
            <a:r>
              <a:rPr lang="en-GB" sz="3200" dirty="0"/>
              <a:t>DR-Tb</a:t>
            </a:r>
          </a:p>
        </p:txBody>
      </p:sp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0" y="164188"/>
            <a:ext cx="8229600" cy="1600438"/>
          </a:xfrm>
        </p:spPr>
        <p:txBody>
          <a:bodyPr wrap="square" lIns="91440" tIns="45720" rIns="91440" bIns="4572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it-IT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Tubercolosi: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the </a:t>
            </a:r>
            <a:r>
              <a:rPr lang="it-IT" dirty="0" err="1" smtClean="0"/>
              <a:t>same</a:t>
            </a:r>
            <a:r>
              <a:rPr lang="it-IT" dirty="0" smtClean="0"/>
              <a:t> </a:t>
            </a:r>
            <a:r>
              <a:rPr lang="it-IT" dirty="0" err="1" smtClean="0"/>
              <a:t>old</a:t>
            </a:r>
            <a:r>
              <a:rPr lang="it-IT" dirty="0" smtClean="0"/>
              <a:t> story</a:t>
            </a:r>
            <a:endParaRPr lang="it-IT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290043" y="2924944"/>
            <a:ext cx="4853584" cy="3373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1062529" y="275017"/>
            <a:ext cx="6728422" cy="95628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 i="0" u="none" strike="noStrike" baseline="0" dirty="0" smtClean="0">
                <a:ln>
                  <a:noFill/>
                </a:ln>
                <a:solidFill>
                  <a:srgbClr val="0066CC"/>
                </a:solidFill>
                <a:latin typeface="Arial" pitchFamily="34"/>
                <a:ea typeface="Arial" pitchFamily="34"/>
                <a:cs typeface="Arial" pitchFamily="34"/>
              </a:rPr>
              <a:t>Farmaci antitubercolari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 i="0" u="none" strike="noStrike" baseline="0" dirty="0" smtClean="0">
                <a:ln>
                  <a:noFill/>
                </a:ln>
                <a:solidFill>
                  <a:srgbClr val="BF974D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it-IT" sz="2000" b="0" i="0" u="none" strike="noStrike" baseline="0" dirty="0">
                <a:ln>
                  <a:noFill/>
                </a:ln>
                <a:solidFill>
                  <a:schemeClr val="bg1"/>
                </a:solidFill>
                <a:latin typeface="Arial" pitchFamily="34"/>
                <a:ea typeface="Arial" pitchFamily="34"/>
                <a:cs typeface="Arial" pitchFamily="34"/>
              </a:rPr>
              <a:t>( ante 1950, quindi non coperti da brevetto, prezzo 10 $ )</a:t>
            </a: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371599" y="1319040"/>
            <a:ext cx="5943600" cy="33292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6"/>
          <p:cNvSpPr/>
          <p:nvPr/>
        </p:nvSpPr>
        <p:spPr>
          <a:xfrm>
            <a:off x="0" y="4800600"/>
            <a:ext cx="9144000" cy="2045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0" i="1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I farmaci usati per trattare la malattia TB. Da destra:</a:t>
            </a:r>
            <a:br>
              <a:rPr lang="it-IT" sz="2000" b="0" i="1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</a:br>
            <a:r>
              <a:rPr lang="it-IT" sz="2000" b="1" i="1" u="none" strike="noStrike" baseline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Isoniazide</a:t>
            </a:r>
            <a:r>
              <a:rPr lang="it-IT" sz="2000" b="0" i="1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, </a:t>
            </a:r>
            <a:r>
              <a:rPr lang="it-IT" sz="2000" b="1" i="1" u="none" strike="noStrike" baseline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Rifampicina</a:t>
            </a:r>
            <a:r>
              <a:rPr lang="it-IT" sz="2000" b="0" i="1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, </a:t>
            </a:r>
            <a:r>
              <a:rPr lang="it-IT" sz="2000" b="1" i="1" u="none" strike="noStrike" baseline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Pyrazinamide</a:t>
            </a:r>
            <a:r>
              <a:rPr lang="it-IT" sz="2000" b="0" i="1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, ed </a:t>
            </a:r>
            <a:r>
              <a:rPr lang="it-IT" sz="2000" b="1" i="1" u="none" strike="noStrike" baseline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Etambutolo</a:t>
            </a:r>
            <a:r>
              <a:rPr lang="it-IT" sz="2000" b="0" i="1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.</a:t>
            </a:r>
            <a:br>
              <a:rPr lang="it-IT" sz="2000" b="0" i="1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</a:br>
            <a:r>
              <a:rPr lang="it-IT" sz="2000" b="0" i="1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La </a:t>
            </a:r>
            <a:r>
              <a:rPr lang="it-IT" sz="2000" b="1" i="1" u="none" strike="noStrike" baseline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Arial" pitchFamily="34"/>
                <a:cs typeface="Arial" pitchFamily="34"/>
              </a:rPr>
              <a:t>Streptomycina</a:t>
            </a:r>
            <a:r>
              <a:rPr lang="it-IT" sz="2000" b="0" i="1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 (non mostrata) è somministrata in forma iniettiva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Arial" pitchFamily="34"/>
              <a:cs typeface="Arial" pitchFamily="34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 i="0" u="none" strike="noStrike" baseline="0">
                <a:ln>
                  <a:noFill/>
                </a:ln>
                <a:solidFill>
                  <a:srgbClr val="0000FF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400" b="1" i="0" u="none" strike="noStrike" baseline="0">
              <a:ln>
                <a:noFill/>
              </a:ln>
              <a:solidFill>
                <a:srgbClr val="0000FF"/>
              </a:solidFill>
              <a:latin typeface="Arial" pitchFamily="34"/>
              <a:ea typeface="Arial" pitchFamily="34"/>
              <a:cs typeface="Arial" pitchFamily="34"/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1904760" y="6095880"/>
            <a:ext cx="504396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 i="0" u="none" strike="noStrike" baseline="0">
                <a:ln>
                  <a:noFill/>
                </a:ln>
                <a:solidFill>
                  <a:srgbClr val="0000FF"/>
                </a:solidFill>
                <a:latin typeface="Arial" pitchFamily="34"/>
                <a:ea typeface="Arial" pitchFamily="34"/>
                <a:cs typeface="Arial" pitchFamily="34"/>
              </a:rPr>
              <a:t>Il trattamento dura almeno 6 mesi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0" y="456575"/>
            <a:ext cx="8229600" cy="1015663"/>
          </a:xfrm>
        </p:spPr>
        <p:txBody>
          <a:bodyPr wrap="square" lIns="91440" tIns="45720" rIns="91440" bIns="4572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it-IT" sz="3600" dirty="0"/>
              <a:t>Aspettativa di vita alla nascita, </a:t>
            </a: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2400" dirty="0" smtClean="0"/>
              <a:t>stime WHO 2010</a:t>
            </a:r>
            <a:endParaRPr lang="it-IT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-101" y="2011540"/>
            <a:ext cx="9169924" cy="4548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630" y="2132856"/>
            <a:ext cx="357096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7000" y="404664"/>
            <a:ext cx="6419056" cy="1253160"/>
          </a:xfrm>
        </p:spPr>
        <p:txBody>
          <a:bodyPr/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MDR-TB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936" y="2276872"/>
            <a:ext cx="4896544" cy="3977640"/>
          </a:xfrm>
        </p:spPr>
        <p:txBody>
          <a:bodyPr>
            <a:normAutofit lnSpcReduction="10000"/>
          </a:bodyPr>
          <a:lstStyle/>
          <a:p>
            <a:r>
              <a:rPr lang="it-IT" sz="2000" b="1" dirty="0"/>
              <a:t>440.000 nuovi casi </a:t>
            </a:r>
            <a:r>
              <a:rPr lang="it-IT" sz="2000" dirty="0"/>
              <a:t>all’anno, e solo il 7% riceve un </a:t>
            </a:r>
            <a:r>
              <a:rPr lang="it-IT" sz="2000" dirty="0" smtClean="0"/>
              <a:t>trattamento</a:t>
            </a:r>
          </a:p>
          <a:p>
            <a:r>
              <a:rPr lang="it-IT" sz="2000" b="1" dirty="0" smtClean="0"/>
              <a:t>150.000 morti/anno</a:t>
            </a:r>
            <a:endParaRPr lang="it-IT" sz="2000" b="1" dirty="0"/>
          </a:p>
          <a:p>
            <a:r>
              <a:rPr lang="it-IT" sz="2000" dirty="0" smtClean="0"/>
              <a:t>Trattamento estremamente complesso: diversi farmaci assunti per periodi lunghi (</a:t>
            </a:r>
            <a:r>
              <a:rPr lang="it-IT" sz="2000" b="1" dirty="0" smtClean="0"/>
              <a:t>minimo 24 mesi</a:t>
            </a:r>
            <a:r>
              <a:rPr lang="it-IT" sz="2000" dirty="0" smtClean="0"/>
              <a:t>)</a:t>
            </a:r>
          </a:p>
          <a:p>
            <a:r>
              <a:rPr lang="it-IT" sz="2000" dirty="0" smtClean="0"/>
              <a:t>Anche </a:t>
            </a:r>
            <a:r>
              <a:rPr lang="it-IT" sz="2000" b="1" dirty="0" smtClean="0"/>
              <a:t>20 pillole </a:t>
            </a:r>
            <a:r>
              <a:rPr lang="it-IT" sz="2000" dirty="0" smtClean="0"/>
              <a:t>diverse al giorno</a:t>
            </a:r>
          </a:p>
          <a:p>
            <a:r>
              <a:rPr lang="it-IT" sz="2000" dirty="0" smtClean="0"/>
              <a:t>Almeno </a:t>
            </a:r>
            <a:r>
              <a:rPr lang="it-IT" sz="2000" b="1" dirty="0" smtClean="0"/>
              <a:t>8 mesi di iniezioni </a:t>
            </a:r>
            <a:r>
              <a:rPr lang="it-IT" sz="2000" dirty="0" smtClean="0"/>
              <a:t>quotidiane</a:t>
            </a:r>
          </a:p>
          <a:p>
            <a:r>
              <a:rPr lang="it-IT" sz="2000" b="1" dirty="0" smtClean="0"/>
              <a:t>Costo 500 volte superiore </a:t>
            </a:r>
            <a:r>
              <a:rPr lang="it-IT" sz="2000" dirty="0" smtClean="0"/>
              <a:t>a quello di un trattamento standard</a:t>
            </a:r>
          </a:p>
          <a:p>
            <a:r>
              <a:rPr lang="it-IT" sz="2000" dirty="0" smtClean="0"/>
              <a:t>Solo nella metà dei casi il trattamento è efficace</a:t>
            </a:r>
          </a:p>
          <a:p>
            <a:pPr marL="0" indent="0">
              <a:buNone/>
            </a:pPr>
            <a:endParaRPr lang="it-IT" sz="2000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9080"/>
            <a:ext cx="3248095" cy="17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5037211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it-IT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XDR-</a:t>
            </a:r>
            <a:r>
              <a:rPr lang="it-IT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Tb</a:t>
            </a:r>
            <a:r>
              <a:rPr lang="it-IT" dirty="0" smtClean="0"/>
              <a:t>: guarigione solo nel 13% dei casi</a:t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TDR-</a:t>
            </a:r>
            <a:r>
              <a:rPr lang="it-IT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Tb</a:t>
            </a:r>
            <a:r>
              <a:rPr lang="it-IT" dirty="0" smtClean="0"/>
              <a:t>: descritta in India su un gruppo di pazienti per i quali non ci sono più strumenti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88566342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467544" y="3861048"/>
            <a:ext cx="8388424" cy="2908489"/>
          </a:xfrm>
        </p:spPr>
        <p:txBody>
          <a:bodyPr wrap="square" lIns="91440" tIns="45720" rIns="91440" bIns="45720">
            <a:spAutoFit/>
          </a:bodyPr>
          <a:lstStyle>
            <a:def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None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defPPr>
            <a:lvl1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1pPr>
            <a:lvl2pPr marL="576000" marR="0" lvl="1" indent="-272880" algn="l" rtl="0" hangingPunct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38040" algn="l"/>
                <a:tab pos="1252439" algn="l"/>
                <a:tab pos="2166840" algn="l"/>
                <a:tab pos="3081240" algn="l"/>
                <a:tab pos="3995640" algn="l"/>
                <a:tab pos="4910040" algn="l"/>
                <a:tab pos="5824440" algn="l"/>
                <a:tab pos="6738840" algn="l"/>
                <a:tab pos="7653240" algn="l"/>
                <a:tab pos="8567640" algn="l"/>
                <a:tab pos="9482040" algn="l"/>
              </a:tabLst>
              <a:defRPr lang="en-GB" sz="22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2pPr>
            <a:lvl3pPr marL="855360" marR="0" lvl="2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58680" algn="l"/>
                <a:tab pos="973080" algn="l"/>
                <a:tab pos="1887480" algn="l"/>
                <a:tab pos="2801880" algn="l"/>
                <a:tab pos="3716280" algn="l"/>
                <a:tab pos="4630680" algn="l"/>
                <a:tab pos="5545080" algn="l"/>
                <a:tab pos="6459479" algn="l"/>
                <a:tab pos="7373879" algn="l"/>
                <a:tab pos="8288280" algn="l"/>
                <a:tab pos="920268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3pPr>
            <a:lvl4pPr marL="1143000" marR="0" lvl="3" indent="-228600" algn="l" rtl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GB" sz="18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4pPr>
            <a:lvl5pPr marL="1461960" marR="0" lvl="4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5pPr>
            <a:lvl6pPr marL="1461960" marR="0" lvl="5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6pPr>
            <a:lvl7pPr marL="1461960" marR="0" lvl="6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7pPr>
            <a:lvl8pPr marL="1461960" marR="0" lvl="7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8pPr>
            <a:lvl9pPr marL="1461960" marR="0" lvl="8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hangingPunct="1"/>
            <a:r>
              <a:rPr lang="it-IT" dirty="0"/>
              <a:t>Nel dicembre scorso la FDA ha approvato l’immissione sul mercato di </a:t>
            </a:r>
            <a:r>
              <a:rPr lang="it-IT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bedaquilina</a:t>
            </a:r>
            <a:r>
              <a:rPr lang="it-IT" dirty="0"/>
              <a:t>, un nuovo farmaco antitubercolare attivo nelle forme resistenti</a:t>
            </a:r>
          </a:p>
          <a:p>
            <a:pPr marL="0" lvl="0" indent="0" hangingPunct="1"/>
            <a:r>
              <a:rPr lang="it-IT" dirty="0"/>
              <a:t>Il farmaco sarà a breve immesso anche sul mercato </a:t>
            </a:r>
            <a:r>
              <a:rPr lang="it-IT" dirty="0" smtClean="0"/>
              <a:t>europeo</a:t>
            </a:r>
          </a:p>
          <a:p>
            <a:pPr marL="0" lvl="0" indent="0" hangingPunct="1"/>
            <a:r>
              <a:rPr lang="it-IT" dirty="0" smtClean="0"/>
              <a:t>Un </a:t>
            </a:r>
            <a:r>
              <a:rPr lang="it-IT" dirty="0"/>
              <a:t>altro farmaco,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delamanid</a:t>
            </a:r>
            <a:r>
              <a:rPr lang="it-IT" dirty="0"/>
              <a:t>, sarà a breve disponibile</a:t>
            </a:r>
          </a:p>
          <a:p>
            <a:pPr marL="0" lvl="0" indent="0" hangingPunct="1"/>
            <a:r>
              <a:rPr lang="it-IT" dirty="0"/>
              <a:t>….ma cosa succede nei paesi dove questi farmaci sarebbero più necessari?</a:t>
            </a:r>
          </a:p>
        </p:txBody>
      </p:sp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0" y="302687"/>
            <a:ext cx="8229600" cy="1323439"/>
          </a:xfrm>
        </p:spPr>
        <p:txBody>
          <a:bodyPr wrap="square" lIns="91440" tIns="45720" rIns="91440" bIns="4572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it-IT" sz="4000" dirty="0"/>
              <a:t>Novità in arrivo</a:t>
            </a:r>
            <a:r>
              <a:rPr lang="it-IT" sz="4000" dirty="0" smtClean="0"/>
              <a:t>…</a:t>
            </a:r>
            <a:br>
              <a:rPr lang="it-IT" sz="4000" dirty="0" smtClean="0"/>
            </a:br>
            <a:r>
              <a:rPr lang="it-IT" sz="4000" dirty="0" smtClean="0"/>
              <a:t>ma </a:t>
            </a:r>
            <a:r>
              <a:rPr lang="it-IT" sz="4000" dirty="0"/>
              <a:t>a beneficio di chi?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44824"/>
            <a:ext cx="3267447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 noGrp="1"/>
          </p:cNvSpPr>
          <p:nvPr>
            <p:ph type="body" idx="4294967295"/>
          </p:nvPr>
        </p:nvSpPr>
        <p:spPr>
          <a:xfrm>
            <a:off x="441045" y="1680814"/>
            <a:ext cx="4751388" cy="5201424"/>
          </a:xfrm>
        </p:spPr>
        <p:txBody>
          <a:bodyPr wrap="square" lIns="91440" tIns="45720" rIns="91440" bIns="45720">
            <a:spAutoFit/>
          </a:bodyPr>
          <a:lstStyle>
            <a:def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None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defPPr>
            <a:lvl1pPr marL="272880" marR="0" lvl="0" indent="-272880" algn="l" rtl="0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41160" algn="l"/>
                <a:tab pos="1555560" algn="l"/>
                <a:tab pos="2469960" algn="l"/>
                <a:tab pos="3384360" algn="l"/>
                <a:tab pos="4298760" algn="l"/>
                <a:tab pos="5213160" algn="l"/>
                <a:tab pos="6127560" algn="l"/>
                <a:tab pos="7041960" algn="l"/>
                <a:tab pos="7956360" algn="l"/>
                <a:tab pos="8870760" algn="l"/>
                <a:tab pos="9785160" algn="l"/>
              </a:tabLst>
              <a:defRPr lang="en-GB" sz="24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1pPr>
            <a:lvl2pPr marL="576000" marR="0" lvl="1" indent="-272880" algn="l" rtl="0" hangingPunct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38040" algn="l"/>
                <a:tab pos="1252439" algn="l"/>
                <a:tab pos="2166840" algn="l"/>
                <a:tab pos="3081240" algn="l"/>
                <a:tab pos="3995640" algn="l"/>
                <a:tab pos="4910040" algn="l"/>
                <a:tab pos="5824440" algn="l"/>
                <a:tab pos="6738840" algn="l"/>
                <a:tab pos="7653240" algn="l"/>
                <a:tab pos="8567640" algn="l"/>
                <a:tab pos="9482040" algn="l"/>
              </a:tabLst>
              <a:defRPr lang="en-GB" sz="22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2pPr>
            <a:lvl3pPr marL="855360" marR="0" lvl="2" indent="-228600" algn="l" rtl="0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58680" algn="l"/>
                <a:tab pos="973080" algn="l"/>
                <a:tab pos="1887480" algn="l"/>
                <a:tab pos="2801880" algn="l"/>
                <a:tab pos="3716280" algn="l"/>
                <a:tab pos="4630680" algn="l"/>
                <a:tab pos="5545080" algn="l"/>
                <a:tab pos="6459479" algn="l"/>
                <a:tab pos="7373879" algn="l"/>
                <a:tab pos="8288280" algn="l"/>
                <a:tab pos="9202680" algn="l"/>
              </a:tabLst>
              <a:defRPr lang="en-GB" sz="20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3pPr>
            <a:lvl4pPr marL="1143000" marR="0" lvl="3" indent="-228600" algn="l" rtl="0" hangingPunct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GB" sz="18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4pPr>
            <a:lvl5pPr marL="1461960" marR="0" lvl="4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5pPr>
            <a:lvl6pPr marL="1461960" marR="0" lvl="5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6pPr>
            <a:lvl7pPr marL="1461960" marR="0" lvl="6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7pPr>
            <a:lvl8pPr marL="1461960" marR="0" lvl="7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8pPr>
            <a:lvl9pPr marL="1461960" marR="0" lvl="8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D4933"/>
              </a:buClr>
              <a:buSzPct val="100000"/>
              <a:buFont typeface="Symbol" pitchFamily="18"/>
              <a:buChar char=""/>
              <a:tabLst>
                <a:tab pos="366480" algn="l"/>
                <a:tab pos="1280880" algn="l"/>
                <a:tab pos="2195280" algn="l"/>
                <a:tab pos="3109679" algn="l"/>
                <a:tab pos="4024079" algn="l"/>
                <a:tab pos="4938479" algn="l"/>
                <a:tab pos="5852880" algn="l"/>
                <a:tab pos="6767279" algn="l"/>
                <a:tab pos="7681680" algn="l"/>
                <a:tab pos="8596080" algn="l"/>
              </a:tabLst>
              <a:defRPr lang="en-GB" sz="1600" b="0" i="0" u="none" strike="noStrike" baseline="0">
                <a:ln>
                  <a:noFill/>
                </a:ln>
                <a:solidFill>
                  <a:srgbClr val="534949"/>
                </a:solidFill>
                <a:latin typeface="Candara" pitchFamily="34"/>
                <a:ea typeface="Arial Unicode MS" pitchFamily="2"/>
                <a:cs typeface="Arial Unicode MS" pitchFamily="2"/>
              </a:defRPr>
            </a:lvl9pPr>
          </a:lstStyle>
          <a:p>
            <a:pPr marL="0" lvl="0" indent="0" hangingPunct="1"/>
            <a:r>
              <a:rPr lang="it-IT" dirty="0" smtClean="0"/>
              <a:t>26 milioni di bambini non vengono vaccinati (1/5)</a:t>
            </a:r>
          </a:p>
          <a:p>
            <a:pPr marL="0" lvl="0" indent="0" hangingPunct="1"/>
            <a:r>
              <a:rPr lang="it-IT" dirty="0" smtClean="0"/>
              <a:t>Il pacchetto di base è disponibile </a:t>
            </a:r>
            <a:r>
              <a:rPr lang="it-IT" dirty="0"/>
              <a:t>a prezzi accessibili, ma non completamente </a:t>
            </a:r>
            <a:r>
              <a:rPr lang="it-IT" dirty="0" smtClean="0"/>
              <a:t>implementato</a:t>
            </a:r>
            <a:endParaRPr lang="it-IT" dirty="0"/>
          </a:p>
          <a:p>
            <a:pPr marL="0" lvl="0" indent="0" hangingPunct="1"/>
            <a:r>
              <a:rPr lang="it-IT" dirty="0"/>
              <a:t>I nuovi vaccini hanno ancora un prezzo proibitivo per i PVS</a:t>
            </a:r>
          </a:p>
          <a:p>
            <a:pPr marL="0" lvl="0" indent="0" hangingPunct="1"/>
            <a:r>
              <a:rPr lang="it-IT" dirty="0"/>
              <a:t>I costi «indiretti» sono spesso quelli più gravosi per un paese, nonostante il sostegno economico all’espansione dei programmi vaccinali</a:t>
            </a:r>
          </a:p>
          <a:p>
            <a:pPr marL="0" lvl="0" indent="0" hangingPunct="1"/>
            <a:r>
              <a:rPr lang="it-IT" dirty="0"/>
              <a:t>GAVI</a:t>
            </a:r>
          </a:p>
        </p:txBody>
      </p:sp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395536" y="502196"/>
            <a:ext cx="8229600" cy="769441"/>
          </a:xfrm>
        </p:spPr>
        <p:txBody>
          <a:bodyPr wrap="square" lIns="91440" tIns="45720" rIns="91440" bIns="4572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/>
            <a:r>
              <a:rPr lang="it-IT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Vaccini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la prevenzione negata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8884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25144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06739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957239" y="441360"/>
            <a:ext cx="7229519" cy="59817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95634" y="6423120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Fonte: Rapporto </a:t>
            </a:r>
            <a:r>
              <a:rPr lang="it-IT" i="1" dirty="0" err="1" smtClean="0"/>
              <a:t>Giving</a:t>
            </a:r>
            <a:r>
              <a:rPr lang="it-IT" i="1" dirty="0" smtClean="0"/>
              <a:t> the right </a:t>
            </a:r>
            <a:r>
              <a:rPr lang="it-IT" i="1" dirty="0" err="1" smtClean="0"/>
              <a:t>shot</a:t>
            </a:r>
            <a:r>
              <a:rPr lang="it-IT" dirty="0" smtClean="0"/>
              <a:t>, MSF 2012</a:t>
            </a:r>
            <a:endParaRPr lang="it-IT" dirty="0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7200" y="247320"/>
            <a:ext cx="8229600" cy="1434600"/>
          </a:xfrm>
        </p:spPr>
        <p:txBody>
          <a:bodyPr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GB"/>
              <a:t>NTDs (malattie dimenticate): una tragedia silenziosa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4294967295"/>
          </p:nvPr>
        </p:nvSpPr>
        <p:spPr/>
        <p:txBody>
          <a:bodyPr lIns="0" tIns="0" rIns="0" bIns="0" anchor="ctr"/>
          <a:lstStyle>
            <a:defPPr lvl="0">
              <a:buNone/>
            </a:defPPr>
            <a:lvl1pPr lvl="0">
              <a:buNone/>
            </a:lvl1pPr>
            <a:lvl2pPr lvl="1">
              <a:buClr>
                <a:srgbClr val="9D4933"/>
              </a:buClr>
              <a:buSzPct val="100000"/>
              <a:buFont typeface="Symbol" pitchFamily="18"/>
              <a:buChar char=""/>
            </a:lvl2pPr>
            <a:lvl3pPr lvl="2">
              <a:buClr>
                <a:srgbClr val="9D4933"/>
              </a:buClr>
              <a:buSzPct val="100000"/>
              <a:buFont typeface="Symbol" pitchFamily="18"/>
              <a:buChar char=""/>
            </a:lvl3pPr>
            <a:lvl4pPr lvl="3">
              <a:buClr>
                <a:srgbClr val="9D4933"/>
              </a:buClr>
              <a:buSzPct val="100000"/>
              <a:buFont typeface="Symbol" pitchFamily="18"/>
              <a:buChar char=""/>
            </a:lvl4pPr>
            <a:lvl5pPr lvl="4">
              <a:buClr>
                <a:srgbClr val="9D4933"/>
              </a:buClr>
              <a:buSzPct val="100000"/>
              <a:buFont typeface="Symbol" pitchFamily="18"/>
              <a:buChar char=""/>
            </a:lvl5pPr>
            <a:lvl6pPr lvl="5">
              <a:buClr>
                <a:srgbClr val="9D4933"/>
              </a:buClr>
              <a:buSzPct val="100000"/>
              <a:buFont typeface="Symbol" pitchFamily="18"/>
              <a:buChar char=""/>
            </a:lvl6pPr>
            <a:lvl7pPr lvl="6">
              <a:buClr>
                <a:srgbClr val="9D4933"/>
              </a:buClr>
              <a:buSzPct val="100000"/>
              <a:buFont typeface="Symbol" pitchFamily="18"/>
              <a:buChar char=""/>
            </a:lvl7pPr>
            <a:lvl8pPr lvl="7">
              <a:buClr>
                <a:srgbClr val="9D4933"/>
              </a:buClr>
              <a:buSzPct val="100000"/>
              <a:buFont typeface="Symbol" pitchFamily="18"/>
              <a:buChar char=""/>
            </a:lvl8pPr>
            <a:lvl9pPr lvl="8">
              <a:buClr>
                <a:srgbClr val="9D4933"/>
              </a:buClr>
              <a:buSzPct val="100000"/>
              <a:buFont typeface="Symbol" pitchFamily="18"/>
              <a:buChar char=""/>
            </a:lvl9pPr>
          </a:lstStyle>
          <a:p>
            <a:pPr marL="0" lvl="0" indent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Morbo di Chagas</a:t>
            </a:r>
          </a:p>
          <a:p>
            <a:pPr marL="0" lvl="0" indent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Tripanosomiasi africana</a:t>
            </a:r>
          </a:p>
          <a:p>
            <a:pPr marL="0" lvl="0" indent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Leishmaniosi</a:t>
            </a:r>
          </a:p>
          <a:p>
            <a:pPr marL="0" lvl="0" indent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Ulcera di Buruli</a:t>
            </a:r>
          </a:p>
          <a:p>
            <a:pPr marL="0" lvl="0" indent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Lebbra....</a:t>
            </a:r>
          </a:p>
          <a:p>
            <a:pPr marL="0" lvl="0" indent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Sono patologie che affliggono migliaia se non milioni di persone, e causano migliaia di morti ogni anno</a:t>
            </a:r>
          </a:p>
          <a:p>
            <a:pPr marL="0" lvl="0" indent="0"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26826"/>
            <a:ext cx="42862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19800"/>
            <a:ext cx="9144000" cy="838200"/>
          </a:xfrm>
        </p:spPr>
        <p:txBody>
          <a:bodyPr/>
          <a:lstStyle/>
          <a:p>
            <a:pPr eaLnBrk="1" hangingPunct="1"/>
            <a:r>
              <a:rPr lang="it-IT" sz="3600" smtClean="0">
                <a:latin typeface="Trebuchet MS" pitchFamily="34" charset="0"/>
              </a:rPr>
              <a:t>Malattie neglette, popolazioni neglette</a:t>
            </a:r>
          </a:p>
        </p:txBody>
      </p:sp>
      <p:pic>
        <p:nvPicPr>
          <p:cNvPr id="67587" name="Picture 3" descr="MSF18039 DR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6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0" y="5638800"/>
            <a:ext cx="457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rebuchet MS" pitchFamily="34" charset="0"/>
              </a:rPr>
              <a:t>@ Robin Meldrum</a:t>
            </a: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4572000" y="0"/>
            <a:ext cx="4572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Trebuchet MS" pitchFamily="34" charset="0"/>
              </a:rPr>
              <a:t>Repubblica Democratica del Congo</a:t>
            </a:r>
          </a:p>
          <a:p>
            <a:r>
              <a:rPr lang="it-IT">
                <a:solidFill>
                  <a:schemeClr val="bg1"/>
                </a:solidFill>
                <a:latin typeface="Trebuchet MS" pitchFamily="34" charset="0"/>
              </a:rPr>
              <a:t>Screening di massa per la tripasonomiasi, malattia del sonno</a:t>
            </a:r>
          </a:p>
        </p:txBody>
      </p:sp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4392612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1238250"/>
          </a:xfrm>
          <a:noFill/>
        </p:spPr>
        <p:txBody>
          <a:bodyPr/>
          <a:lstStyle/>
          <a:p>
            <a:pPr eaLnBrk="1" hangingPunct="1">
              <a:defRPr/>
            </a:pPr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Le NTDs secondo </a:t>
            </a:r>
            <a:r>
              <a:rPr lang="en-GB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il</a:t>
            </a:r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WHO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171" name="Oval 11"/>
          <p:cNvSpPr>
            <a:spLocks noChangeArrowheads="1"/>
          </p:cNvSpPr>
          <p:nvPr/>
        </p:nvSpPr>
        <p:spPr bwMode="auto">
          <a:xfrm>
            <a:off x="250825" y="1557338"/>
            <a:ext cx="3529013" cy="43195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7172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042988" y="1989138"/>
            <a:ext cx="2089150" cy="3311525"/>
          </a:xfrm>
          <a:noFill/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smtClean="0">
                <a:latin typeface="Tahoma" pitchFamily="34" charset="0"/>
                <a:cs typeface="Tahoma" pitchFamily="34" charset="0"/>
              </a:rPr>
              <a:t>Elmintiasi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sz="1800" smtClean="0">
                <a:latin typeface="Tahoma" pitchFamily="34" charset="0"/>
                <a:cs typeface="Tahoma" pitchFamily="34" charset="0"/>
              </a:rPr>
              <a:t>(vermi macroscopici pluricellulari)</a:t>
            </a:r>
          </a:p>
          <a:p>
            <a:pPr eaLnBrk="1" hangingPunct="1">
              <a:lnSpc>
                <a:spcPct val="80000"/>
              </a:lnSpc>
            </a:pPr>
            <a:r>
              <a:rPr lang="en-GB" sz="1800" smtClean="0">
                <a:latin typeface="Tahoma" pitchFamily="34" charset="0"/>
                <a:cs typeface="Tahoma" pitchFamily="34" charset="0"/>
              </a:rPr>
              <a:t>Filariasi linfatica</a:t>
            </a:r>
          </a:p>
          <a:p>
            <a:pPr eaLnBrk="1" hangingPunct="1">
              <a:lnSpc>
                <a:spcPct val="80000"/>
              </a:lnSpc>
            </a:pPr>
            <a:r>
              <a:rPr lang="en-GB" sz="1800" smtClean="0">
                <a:latin typeface="Tahoma" pitchFamily="34" charset="0"/>
                <a:cs typeface="Tahoma" pitchFamily="34" charset="0"/>
              </a:rPr>
              <a:t>Schistosomiasi</a:t>
            </a:r>
          </a:p>
          <a:p>
            <a:pPr eaLnBrk="1" hangingPunct="1">
              <a:lnSpc>
                <a:spcPct val="80000"/>
              </a:lnSpc>
            </a:pPr>
            <a:r>
              <a:rPr lang="en-GB" sz="1800" smtClean="0">
                <a:latin typeface="Tahoma" pitchFamily="34" charset="0"/>
                <a:cs typeface="Tahoma" pitchFamily="34" charset="0"/>
              </a:rPr>
              <a:t>Geoelmintiasi</a:t>
            </a:r>
          </a:p>
          <a:p>
            <a:pPr eaLnBrk="1" hangingPunct="1">
              <a:lnSpc>
                <a:spcPct val="80000"/>
              </a:lnSpc>
            </a:pPr>
            <a:r>
              <a:rPr lang="en-GB" sz="1800" smtClean="0">
                <a:latin typeface="Tahoma" pitchFamily="34" charset="0"/>
                <a:cs typeface="Tahoma" pitchFamily="34" charset="0"/>
              </a:rPr>
              <a:t>Oncocercosi</a:t>
            </a:r>
          </a:p>
          <a:p>
            <a:pPr eaLnBrk="1" hangingPunct="1">
              <a:lnSpc>
                <a:spcPct val="80000"/>
              </a:lnSpc>
            </a:pPr>
            <a:r>
              <a:rPr lang="en-GB" sz="1800" smtClean="0">
                <a:latin typeface="Tahoma" pitchFamily="34" charset="0"/>
                <a:cs typeface="Tahoma" pitchFamily="34" charset="0"/>
              </a:rPr>
              <a:t>Altre elmintiasi</a:t>
            </a:r>
            <a:endParaRPr lang="en-US" sz="180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173" name="Oval 13"/>
          <p:cNvSpPr>
            <a:spLocks noChangeArrowheads="1"/>
          </p:cNvSpPr>
          <p:nvPr/>
        </p:nvSpPr>
        <p:spPr bwMode="auto">
          <a:xfrm>
            <a:off x="5148263" y="1557338"/>
            <a:ext cx="3744912" cy="4392612"/>
          </a:xfrm>
          <a:prstGeom prst="ellipse">
            <a:avLst/>
          </a:prstGeom>
          <a:solidFill>
            <a:srgbClr val="A4E96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7174" name="Rectangle 14"/>
          <p:cNvSpPr>
            <a:spLocks noChangeArrowheads="1"/>
          </p:cNvSpPr>
          <p:nvPr/>
        </p:nvSpPr>
        <p:spPr bwMode="auto">
          <a:xfrm>
            <a:off x="5867400" y="2205038"/>
            <a:ext cx="25923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algn="ctr" rtl="0">
              <a:lnSpc>
                <a:spcPct val="90000"/>
              </a:lnSpc>
              <a:spcBef>
                <a:spcPct val="80000"/>
              </a:spcBef>
              <a:buClr>
                <a:srgbClr val="1E7FB8"/>
              </a:buClr>
              <a:buFont typeface="Wingdings" pitchFamily="2" charset="2"/>
              <a:buNone/>
            </a:pPr>
            <a:r>
              <a:rPr lang="en-GB" sz="3200" b="0"/>
              <a:t>Protozoosi</a:t>
            </a:r>
          </a:p>
          <a:p>
            <a:pPr marL="342900" indent="-342900" algn="ctr" rtl="0">
              <a:lnSpc>
                <a:spcPct val="90000"/>
              </a:lnSpc>
              <a:spcBef>
                <a:spcPct val="80000"/>
              </a:spcBef>
              <a:buClr>
                <a:srgbClr val="1E7FB8"/>
              </a:buClr>
              <a:buFont typeface="Wingdings" pitchFamily="2" charset="2"/>
              <a:buNone/>
            </a:pPr>
            <a:r>
              <a:rPr lang="en-GB" sz="1800" b="0"/>
              <a:t>(organismi microscopici unicellulari)</a:t>
            </a:r>
          </a:p>
          <a:p>
            <a:pPr marL="342900" indent="-342900" algn="l" rtl="0">
              <a:lnSpc>
                <a:spcPct val="90000"/>
              </a:lnSpc>
              <a:spcBef>
                <a:spcPct val="80000"/>
              </a:spcBef>
              <a:buClr>
                <a:srgbClr val="1E7FB8"/>
              </a:buClr>
              <a:buFont typeface="Wingdings" pitchFamily="2" charset="2"/>
              <a:buChar char="l"/>
            </a:pPr>
            <a:r>
              <a:rPr lang="en-GB" sz="1800" b="0"/>
              <a:t>Leishmaniosi</a:t>
            </a:r>
          </a:p>
          <a:p>
            <a:pPr marL="342900" indent="-342900" algn="l" rtl="0">
              <a:lnSpc>
                <a:spcPct val="90000"/>
              </a:lnSpc>
              <a:spcBef>
                <a:spcPct val="80000"/>
              </a:spcBef>
              <a:buClr>
                <a:srgbClr val="1E7FB8"/>
              </a:buClr>
              <a:buFont typeface="Wingdings" pitchFamily="2" charset="2"/>
              <a:buChar char="l"/>
            </a:pPr>
            <a:r>
              <a:rPr lang="en-GB" sz="1800" b="0"/>
              <a:t>Tripanosomiasi africana (malattia del sonno)</a:t>
            </a:r>
          </a:p>
          <a:p>
            <a:pPr marL="342900" indent="-342900" algn="l" rtl="0">
              <a:lnSpc>
                <a:spcPct val="90000"/>
              </a:lnSpc>
              <a:spcBef>
                <a:spcPct val="80000"/>
              </a:spcBef>
              <a:buClr>
                <a:srgbClr val="1E7FB8"/>
              </a:buClr>
              <a:buFont typeface="Wingdings" pitchFamily="2" charset="2"/>
              <a:buChar char="l"/>
            </a:pPr>
            <a:r>
              <a:rPr lang="en-GB" sz="1800" b="0"/>
              <a:t>Tripanosomiasi americana (malattia di Chagas)</a:t>
            </a:r>
          </a:p>
        </p:txBody>
      </p:sp>
      <p:sp>
        <p:nvSpPr>
          <p:cNvPr id="7175" name="Oval 17"/>
          <p:cNvSpPr>
            <a:spLocks noChangeArrowheads="1"/>
          </p:cNvSpPr>
          <p:nvPr/>
        </p:nvSpPr>
        <p:spPr bwMode="auto">
          <a:xfrm>
            <a:off x="2987675" y="3644900"/>
            <a:ext cx="2808288" cy="2520950"/>
          </a:xfrm>
          <a:prstGeom prst="ellipse">
            <a:avLst/>
          </a:prstGeom>
          <a:solidFill>
            <a:srgbClr val="CF7FB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1042988"/>
            <a:endParaRPr lang="fr-FR" sz="1600" b="0"/>
          </a:p>
        </p:txBody>
      </p:sp>
      <p:sp>
        <p:nvSpPr>
          <p:cNvPr id="7176" name="Rectangle 19"/>
          <p:cNvSpPr>
            <a:spLocks noChangeArrowheads="1"/>
          </p:cNvSpPr>
          <p:nvPr/>
        </p:nvSpPr>
        <p:spPr bwMode="auto">
          <a:xfrm>
            <a:off x="3131840" y="3789363"/>
            <a:ext cx="2231628" cy="71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 algn="ctr" rtl="0">
              <a:lnSpc>
                <a:spcPct val="90000"/>
              </a:lnSpc>
              <a:spcBef>
                <a:spcPct val="80000"/>
              </a:spcBef>
              <a:buClr>
                <a:srgbClr val="1E7FB8"/>
              </a:buClr>
              <a:buFont typeface="Wingdings" pitchFamily="2" charset="2"/>
              <a:buNone/>
            </a:pPr>
            <a:r>
              <a:rPr lang="en-GB" sz="2000" b="0" dirty="0" err="1"/>
              <a:t>Malattie</a:t>
            </a:r>
            <a:r>
              <a:rPr lang="en-GB" sz="2000" b="0" dirty="0"/>
              <a:t>         </a:t>
            </a:r>
            <a:r>
              <a:rPr lang="en-GB" sz="2000" b="0" dirty="0" err="1"/>
              <a:t>batteriche</a:t>
            </a:r>
            <a:r>
              <a:rPr lang="en-GB" sz="2000" b="0" dirty="0"/>
              <a:t> e </a:t>
            </a:r>
            <a:r>
              <a:rPr lang="en-GB" sz="2000" b="0" dirty="0" err="1"/>
              <a:t>virali</a:t>
            </a:r>
            <a:endParaRPr lang="en-GB" sz="2000" b="0" dirty="0"/>
          </a:p>
          <a:p>
            <a:pPr marL="804863" lvl="1" indent="-280988" algn="l" rtl="0">
              <a:lnSpc>
                <a:spcPct val="90000"/>
              </a:lnSpc>
              <a:spcBef>
                <a:spcPct val="20000"/>
              </a:spcBef>
              <a:buClr>
                <a:srgbClr val="1E7FB8"/>
              </a:buClr>
              <a:buFont typeface="Arial" charset="0"/>
              <a:buChar char="–"/>
            </a:pPr>
            <a:r>
              <a:rPr lang="en-GB" sz="1400" b="0" dirty="0" err="1"/>
              <a:t>Lebbra</a:t>
            </a:r>
            <a:endParaRPr lang="en-GB" sz="1400" b="0" dirty="0"/>
          </a:p>
          <a:p>
            <a:pPr marL="804863" lvl="1" indent="-280988" algn="l" rtl="0">
              <a:lnSpc>
                <a:spcPct val="90000"/>
              </a:lnSpc>
              <a:spcBef>
                <a:spcPct val="20000"/>
              </a:spcBef>
              <a:buClr>
                <a:srgbClr val="1E7FB8"/>
              </a:buClr>
              <a:buFont typeface="Arial" charset="0"/>
              <a:buChar char="–"/>
            </a:pPr>
            <a:r>
              <a:rPr lang="en-GB" sz="1400" b="0" dirty="0" err="1"/>
              <a:t>Ulcera</a:t>
            </a:r>
            <a:r>
              <a:rPr lang="en-GB" sz="1400" b="0" dirty="0"/>
              <a:t> di </a:t>
            </a:r>
            <a:r>
              <a:rPr lang="en-GB" sz="1400" b="0" dirty="0" err="1"/>
              <a:t>Buruli</a:t>
            </a:r>
            <a:endParaRPr lang="en-GB" sz="1400" b="0" dirty="0"/>
          </a:p>
          <a:p>
            <a:pPr marL="804863" lvl="1" indent="-280988" algn="l" rtl="0">
              <a:lnSpc>
                <a:spcPct val="90000"/>
              </a:lnSpc>
              <a:spcBef>
                <a:spcPct val="20000"/>
              </a:spcBef>
              <a:buClr>
                <a:srgbClr val="1E7FB8"/>
              </a:buClr>
              <a:buFont typeface="Arial" charset="0"/>
              <a:buChar char="–"/>
            </a:pPr>
            <a:r>
              <a:rPr lang="en-GB" sz="1400" b="0" dirty="0" err="1"/>
              <a:t>Tracoma</a:t>
            </a:r>
            <a:endParaRPr lang="en-GB" sz="1400" b="0" dirty="0"/>
          </a:p>
          <a:p>
            <a:pPr marL="804863" lvl="1" indent="-280988" algn="l" rtl="0">
              <a:lnSpc>
                <a:spcPct val="90000"/>
              </a:lnSpc>
              <a:spcBef>
                <a:spcPct val="20000"/>
              </a:spcBef>
              <a:buClr>
                <a:srgbClr val="1E7FB8"/>
              </a:buClr>
              <a:buFont typeface="Arial" charset="0"/>
              <a:buChar char="–"/>
            </a:pPr>
            <a:r>
              <a:rPr lang="en-GB" sz="1400" b="0" dirty="0"/>
              <a:t>Dengue </a:t>
            </a:r>
          </a:p>
          <a:p>
            <a:pPr marL="804863" lvl="1" indent="-280988" algn="l" rtl="0">
              <a:lnSpc>
                <a:spcPct val="90000"/>
              </a:lnSpc>
              <a:spcBef>
                <a:spcPct val="20000"/>
              </a:spcBef>
              <a:buClr>
                <a:srgbClr val="1E7FB8"/>
              </a:buClr>
              <a:buFont typeface="Arial" charset="0"/>
              <a:buChar char="–"/>
            </a:pPr>
            <a:r>
              <a:rPr lang="en-GB" sz="1400" b="0" dirty="0" err="1"/>
              <a:t>Rabbia</a:t>
            </a:r>
            <a:r>
              <a:rPr lang="en-GB" sz="1400" b="0" dirty="0"/>
              <a:t>…</a:t>
            </a:r>
          </a:p>
          <a:p>
            <a:pPr marL="342900" indent="-342900" algn="l" rtl="0">
              <a:lnSpc>
                <a:spcPct val="90000"/>
              </a:lnSpc>
              <a:spcBef>
                <a:spcPct val="80000"/>
              </a:spcBef>
              <a:buClr>
                <a:srgbClr val="1E7FB8"/>
              </a:buClr>
              <a:buFont typeface="Wingdings" pitchFamily="2" charset="2"/>
              <a:buNone/>
            </a:pP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xmlns="" val="285205774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 b="5669"/>
          <a:stretch>
            <a:fillRect/>
          </a:stretch>
        </p:blipFill>
        <p:spPr>
          <a:xfrm>
            <a:off x="755639" y="1052640"/>
            <a:ext cx="4992840" cy="53672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/>
          <p:nvPr/>
        </p:nvSpPr>
        <p:spPr>
          <a:xfrm>
            <a:off x="1377720" y="304920"/>
            <a:ext cx="4397760" cy="368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CH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" pitchFamily="34"/>
                <a:cs typeface="Arial" pitchFamily="34"/>
              </a:rPr>
              <a:t>Programmi MSF in corso sulle tri-tryps</a:t>
            </a: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611280" y="5013360"/>
            <a:ext cx="1285919" cy="145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5" cstate="print">
            <a:lum/>
            <a:alphaModFix/>
          </a:blip>
          <a:srcRect/>
          <a:stretch>
            <a:fillRect/>
          </a:stretch>
        </p:blipFill>
        <p:spPr>
          <a:xfrm>
            <a:off x="6111720" y="3500279"/>
            <a:ext cx="2698920" cy="321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 t="12624"/>
          <a:stretch>
            <a:fillRect/>
          </a:stretch>
        </p:blipFill>
        <p:spPr>
          <a:xfrm>
            <a:off x="5832360" y="0"/>
            <a:ext cx="331164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-109440" y="-163440"/>
            <a:ext cx="9362880" cy="7191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71</TotalTime>
  <Words>4369</Words>
  <Application>Microsoft Office PowerPoint</Application>
  <PresentationFormat>Presentazione su schermo (4:3)</PresentationFormat>
  <Paragraphs>732</Paragraphs>
  <Slides>114</Slides>
  <Notes>73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5</vt:i4>
      </vt:variant>
      <vt:variant>
        <vt:lpstr>Titoli diapositive</vt:lpstr>
      </vt:variant>
      <vt:variant>
        <vt:i4>114</vt:i4>
      </vt:variant>
    </vt:vector>
  </HeadingPairs>
  <TitlesOfParts>
    <vt:vector size="120" baseType="lpstr">
      <vt:lpstr>Tema di Office</vt:lpstr>
      <vt:lpstr>Photo Editor Photo</vt:lpstr>
      <vt:lpstr>Diapositiva</vt:lpstr>
      <vt:lpstr>Grafico</vt:lpstr>
      <vt:lpstr>Worksheet</vt:lpstr>
      <vt:lpstr>Presentazione OpenDocument</vt:lpstr>
      <vt:lpstr>Diapositiva 1</vt:lpstr>
      <vt:lpstr>Accesso: cosa vuol dire in teoria</vt:lpstr>
      <vt:lpstr>Cosa vuol dire in pratica</vt:lpstr>
      <vt:lpstr>Quello che dovrebbe accadere</vt:lpstr>
      <vt:lpstr>Diapositiva 5</vt:lpstr>
      <vt:lpstr>Diapositiva 6</vt:lpstr>
      <vt:lpstr>Diapositiva 7</vt:lpstr>
      <vt:lpstr>Diapositiva 8</vt:lpstr>
      <vt:lpstr>Aspettativa di vita alla nascita,  stime WHO 2010</vt:lpstr>
      <vt:lpstr>Prevalenza HIV (fonte: worldmapper.org)</vt:lpstr>
      <vt:lpstr> N° di medici/N° di abitanti (fonte: worldmapper.org)</vt:lpstr>
      <vt:lpstr>N° di farmacisti/N° di abitanti (fonte: worldmapper.org)</vt:lpstr>
      <vt:lpstr>Distribuzione della disponibilità di farmaci essenziali a prezzi accessibili (fonte: worldmapper.org)</vt:lpstr>
      <vt:lpstr>Farmaci essenziali, Qualità del farmaco, commercio globale, regolamentazione farmaceutica  nei paesi a risorse limitate…</vt:lpstr>
      <vt:lpstr>Alcune informazioni di base per riordinare le idee…</vt:lpstr>
      <vt:lpstr>Cosa sono i farmaci "essenziali"</vt:lpstr>
      <vt:lpstr>Diapositiva 17</vt:lpstr>
      <vt:lpstr>Diapositiva 18</vt:lpstr>
      <vt:lpstr>WHO Essential Medicines and Pharmaceutical Policies (EMP) </vt:lpstr>
      <vt:lpstr>Alcune informazioni di base per riordinare le idee…</vt:lpstr>
      <vt:lpstr>Diapositiva 21</vt:lpstr>
      <vt:lpstr> La parte della Quality Assurance che “assicura” che il processo di fabbricazione e controllo avvenga nel rispetto degli standard appropriati.   Obiettivo: ridurre i rischi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Alcune informazioni di base per riordinare le idee…</vt:lpstr>
      <vt:lpstr>Diapositiva 37</vt:lpstr>
      <vt:lpstr>Diapositiva 38</vt:lpstr>
      <vt:lpstr>Diapositiva 39</vt:lpstr>
      <vt:lpstr>La qualità dei farmaci nel mondo non è uniforme …</vt:lpstr>
      <vt:lpstr>Diapositiva 41</vt:lpstr>
      <vt:lpstr>Diapositiva 42</vt:lpstr>
      <vt:lpstr>Diapositiva 43</vt:lpstr>
      <vt:lpstr> </vt:lpstr>
      <vt:lpstr>Diapositiva 45</vt:lpstr>
      <vt:lpstr>Alcune informazioni di base per riordinare le idee…</vt:lpstr>
      <vt:lpstr>Il cammino del farmaco</vt:lpstr>
      <vt:lpstr>Diapositiva 48</vt:lpstr>
      <vt:lpstr>Diapositiva 49</vt:lpstr>
      <vt:lpstr>Diapositiva 50</vt:lpstr>
      <vt:lpstr>Diapositiva 51</vt:lpstr>
      <vt:lpstr>Diapositiva 52</vt:lpstr>
      <vt:lpstr>LA STORIA</vt:lpstr>
      <vt:lpstr>I NOSTRI PRINCIPI</vt:lpstr>
      <vt:lpstr>WWW.medicisenzafrontiere.it</vt:lpstr>
      <vt:lpstr>I farmacisti nei progetti MSF</vt:lpstr>
      <vt:lpstr>Le sfide per il farmacista</vt:lpstr>
      <vt:lpstr>Diapositiva 58</vt:lpstr>
      <vt:lpstr>Perché un’organizzazione di soccorso medico si occupa di temi “distanti” dal proprio mandato come l’economia ?   "Perché nel field eravamo stufi di dire di no." (B. Pecoul 1997)      DIAGNOSTICARE /CURARE/TESTIMONIARE  (Carta dei principi di MSF) :   [...] operando nello spirito di neutralità e in completa imparzialità, i Medici Senza Frontiere rivendicano, in nome dell’etica professionale universale e del diritto all’assistenza umanitaria, la totale libertà nell’esercizio della loro funzione [...]   In questa cornice  si colloca il bisogno di comprendere quali sono i fattori che limitano  l’accesso alle cure nei contesti a risorse limitate.   Denunciando ma anche proponendo soluzioni. </vt:lpstr>
      <vt:lpstr>Portare soccorso medico…ma è sufficiente?</vt:lpstr>
      <vt:lpstr>Diapositiva 61</vt:lpstr>
      <vt:lpstr>Diapositiva 62</vt:lpstr>
      <vt:lpstr>«Quello che domandiamo  è il cambiamento,  non la carità»  James Orbinski, ex-presidente di MSF, discorso in occasione del premio Nobel per la pace, 1999 </vt:lpstr>
      <vt:lpstr>Diapositiva 64</vt:lpstr>
      <vt:lpstr>Diapositiva 65</vt:lpstr>
      <vt:lpstr>Diapositiva 66</vt:lpstr>
      <vt:lpstr>Diapositiva 67</vt:lpstr>
      <vt:lpstr>Diapositiva 68</vt:lpstr>
      <vt:lpstr>Terapia vs prevenzione:  un dilemma risolto</vt:lpstr>
      <vt:lpstr>Come l’avvento dei generici ha influito sul prezzo della prima linea (fonte: Untangling the web, XV edizione, luglio 2012)</vt:lpstr>
      <vt:lpstr>India: la farmacia del terzo mondo sotto attacco</vt:lpstr>
      <vt:lpstr> 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L’urgenza di domani:  la seconda linea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Tubercolosi:  the same old story</vt:lpstr>
      <vt:lpstr>Diapositiva 89</vt:lpstr>
      <vt:lpstr>MDR-TB</vt:lpstr>
      <vt:lpstr>XDR-Tb: guarigione solo nel 13% dei casi  TDR-Tb: descritta in India su un gruppo di pazienti per i quali non ci sono più strumenti</vt:lpstr>
      <vt:lpstr>Novità in arrivo… ma a beneficio di chi?</vt:lpstr>
      <vt:lpstr>Vaccini: la prevenzione negata</vt:lpstr>
      <vt:lpstr>Diapositiva 94</vt:lpstr>
      <vt:lpstr>NTDs (malattie dimenticate): una tragedia silenziosa</vt:lpstr>
      <vt:lpstr>Malattie neglette, popolazioni neglette</vt:lpstr>
      <vt:lpstr>Le NTDs secondo il WHO</vt:lpstr>
      <vt:lpstr>Diapositiva 98</vt:lpstr>
      <vt:lpstr>Diapositiva 99</vt:lpstr>
      <vt:lpstr>Diapositiva 100</vt:lpstr>
      <vt:lpstr>Diapositiva 101</vt:lpstr>
      <vt:lpstr>Diapositiva 102</vt:lpstr>
      <vt:lpstr>Nuove frontiere del mancato accesso alle cure</vt:lpstr>
      <vt:lpstr>Diapositiva 104</vt:lpstr>
      <vt:lpstr>Diapositiva 105</vt:lpstr>
      <vt:lpstr>Prevalenza di diabete (fonte: worldmapper.org)</vt:lpstr>
      <vt:lpstr>Prevalenza di asma (fonte: worldmapper.org)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SARA</dc:creator>
  <cp:lastModifiedBy>Università di Ferrara</cp:lastModifiedBy>
  <cp:revision>9</cp:revision>
  <dcterms:created xsi:type="dcterms:W3CDTF">2013-02-06T10:58:47Z</dcterms:created>
  <dcterms:modified xsi:type="dcterms:W3CDTF">2013-02-08T08:48:45Z</dcterms:modified>
</cp:coreProperties>
</file>