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3" r:id="rId2"/>
    <p:sldId id="261" r:id="rId3"/>
    <p:sldId id="257" r:id="rId4"/>
    <p:sldId id="266" r:id="rId5"/>
    <p:sldId id="267" r:id="rId6"/>
    <p:sldId id="268" r:id="rId7"/>
    <p:sldId id="269" r:id="rId8"/>
    <p:sldId id="258" r:id="rId9"/>
    <p:sldId id="259" r:id="rId10"/>
    <p:sldId id="264" r:id="rId11"/>
    <p:sldId id="265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E5D25-D483-764B-A5E7-A29285B29420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6377A-7FDE-D24E-BBD2-FAD710ECBC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8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6640-BF03-4D5D-BFAA-3436529948C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CA0C5-3701-C047-A5E8-69E7C0EBB46F}" type="slidenum">
              <a:rPr lang="it-IT"/>
              <a:pPr/>
              <a:t>5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Cooperazione sanitaria: vittima del suo successo?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B0A4-124D-454A-A13C-16C80159E67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38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8FEB-E8AC-9446-A55B-E27C1CA6CD94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85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7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68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E958-5929-8246-A8BD-02934F5093A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6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26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36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09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9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1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50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38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67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8B1FF-BA2F-364C-BA35-2EEB2C048E41}" type="datetimeFigureOut">
              <a:rPr lang="it-IT" smtClean="0"/>
              <a:t>08/02/13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AF794-92FD-6643-A5E9-DD07819B70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65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ho.int/neglected_diseases/2012report/e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http://hiram7.files.wordpress.com/2007/11/billoprah.jpg" TargetMode="External"/><Relationship Id="rId20" Type="http://schemas.openxmlformats.org/officeDocument/2006/relationships/hyperlink" Target="http://de.wikipedia.org/w/index.php?title=Datei:G8-genes-2001-02.jpg&amp;filetimestamp=20060511213119" TargetMode="External"/><Relationship Id="rId21" Type="http://schemas.openxmlformats.org/officeDocument/2006/relationships/image" Target="../media/image21.jpeg"/><Relationship Id="rId22" Type="http://schemas.openxmlformats.org/officeDocument/2006/relationships/image" Target="../media/image22.jpeg"/><Relationship Id="rId23" Type="http://schemas.openxmlformats.org/officeDocument/2006/relationships/image" Target="../media/image23.jpeg"/><Relationship Id="rId10" Type="http://schemas.openxmlformats.org/officeDocument/2006/relationships/image" Target="../media/image14.jpeg"/><Relationship Id="rId11" Type="http://schemas.openxmlformats.org/officeDocument/2006/relationships/hyperlink" Target="http://www.google.ch/imgres?imgurl=http://iahsa.files.wordpress.com/2008/07/nelson-mandela.jpg&amp;imgrefurl=http://iahsa.wordpress.com/2008/07/18/happy-birthday-nelson-mandela/&amp;h=755&amp;w=544&amp;sz=115&amp;tbnid=4D_0aofGOLSqJM::&amp;tbnh=142&amp;tbnw=102&amp;prev=/images?q=mandela&amp;hl=de&amp;usg=__5mVoXjecUma3Zaf5p89lfs-hD6w=&amp;ei=9JmkSe2eBcG1-Aar-IiMBQ&amp;sa=X&amp;oi=image_result&amp;resnum=6&amp;ct=image&amp;cd=1" TargetMode="External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png"/><Relationship Id="rId16" Type="http://schemas.openxmlformats.org/officeDocument/2006/relationships/hyperlink" Target="http://news.xinhuanet.com/english/2007-08/07/xin_5620804070841640114888.jpg" TargetMode="External"/><Relationship Id="rId17" Type="http://schemas.openxmlformats.org/officeDocument/2006/relationships/image" Target="../media/image19.jpeg"/><Relationship Id="rId18" Type="http://schemas.openxmlformats.org/officeDocument/2006/relationships/hyperlink" Target="http://www.who.int/entity/dg/chan/en/index.html" TargetMode="External"/><Relationship Id="rId1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3983" y="0"/>
            <a:ext cx="7772400" cy="204994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La ricerca medica negli scenari della salute globale: </a:t>
            </a:r>
            <a:br>
              <a:rPr lang="it-IT" sz="3200" b="1" dirty="0" smtClean="0"/>
            </a:br>
            <a:r>
              <a:rPr lang="it-IT" sz="3200" b="1" dirty="0" smtClean="0"/>
              <a:t>il bello, il brutto e il cattivo</a:t>
            </a:r>
            <a:endParaRPr lang="it-IT" sz="3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5467" y="1896181"/>
            <a:ext cx="6400800" cy="1032206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660066"/>
                </a:solidFill>
              </a:rPr>
              <a:t>Nicoletta </a:t>
            </a:r>
            <a:r>
              <a:rPr lang="it-IT" sz="2400" b="1" dirty="0" err="1" smtClean="0">
                <a:solidFill>
                  <a:srgbClr val="660066"/>
                </a:solidFill>
              </a:rPr>
              <a:t>Dentico</a:t>
            </a:r>
            <a:endParaRPr lang="it-IT" sz="2400" b="1" dirty="0" smtClean="0">
              <a:solidFill>
                <a:srgbClr val="660066"/>
              </a:solidFill>
            </a:endParaRPr>
          </a:p>
          <a:p>
            <a:r>
              <a:rPr lang="it-IT" sz="2400" b="1" dirty="0" err="1" smtClean="0">
                <a:solidFill>
                  <a:srgbClr val="660066"/>
                </a:solidFill>
              </a:rPr>
              <a:t>Health</a:t>
            </a:r>
            <a:r>
              <a:rPr lang="it-IT" sz="2400" b="1" dirty="0" smtClean="0">
                <a:solidFill>
                  <a:srgbClr val="660066"/>
                </a:solidFill>
              </a:rPr>
              <a:t> </a:t>
            </a:r>
            <a:r>
              <a:rPr lang="it-IT" sz="2400" b="1" dirty="0" err="1" smtClean="0">
                <a:solidFill>
                  <a:srgbClr val="660066"/>
                </a:solidFill>
              </a:rPr>
              <a:t>Innovation</a:t>
            </a:r>
            <a:r>
              <a:rPr lang="it-IT" sz="2400" b="1" dirty="0" smtClean="0">
                <a:solidFill>
                  <a:srgbClr val="660066"/>
                </a:solidFill>
              </a:rPr>
              <a:t> in </a:t>
            </a:r>
            <a:r>
              <a:rPr lang="it-IT" sz="2400" b="1" dirty="0" err="1" smtClean="0">
                <a:solidFill>
                  <a:srgbClr val="660066"/>
                </a:solidFill>
              </a:rPr>
              <a:t>Practice</a:t>
            </a:r>
            <a:r>
              <a:rPr lang="it-IT" sz="2400" b="1" dirty="0" smtClean="0">
                <a:solidFill>
                  <a:srgbClr val="660066"/>
                </a:solidFill>
              </a:rPr>
              <a:t>, (HIP)</a:t>
            </a:r>
          </a:p>
          <a:p>
            <a:r>
              <a:rPr lang="it-IT" sz="2400" b="1" i="1" dirty="0" smtClean="0">
                <a:solidFill>
                  <a:srgbClr val="660066"/>
                </a:solidFill>
              </a:rPr>
              <a:t> Osservatorio Italiano sulla Salute Globale (OISG)</a:t>
            </a:r>
            <a:endParaRPr lang="it-IT" sz="2400" i="1" dirty="0" smtClean="0">
              <a:solidFill>
                <a:schemeClr val="tx1"/>
              </a:solidFill>
            </a:endParaRPr>
          </a:p>
          <a:p>
            <a:r>
              <a:rPr lang="it-IT" sz="2400" i="1" dirty="0" smtClean="0">
                <a:solidFill>
                  <a:schemeClr val="tx1"/>
                </a:solidFill>
              </a:rPr>
              <a:t>Corso Farmaci Essenziali, Università Ferrara</a:t>
            </a:r>
          </a:p>
          <a:p>
            <a:r>
              <a:rPr lang="it-IT" sz="2400" i="1" dirty="0" smtClean="0">
                <a:solidFill>
                  <a:schemeClr val="tx1"/>
                </a:solidFill>
              </a:rPr>
              <a:t>8 febbraio 2013 </a:t>
            </a:r>
          </a:p>
          <a:p>
            <a:endParaRPr lang="it-IT" sz="2400" i="1" dirty="0">
              <a:solidFill>
                <a:srgbClr val="660066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4554000"/>
            <a:ext cx="3482786" cy="2304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327" y="4554000"/>
            <a:ext cx="3482774" cy="230399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007" y="4590000"/>
            <a:ext cx="3428367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4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How much are developing countries in the driving seat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772400" cy="21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42005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429309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Notion that PDPs are global organizations with equal representation from all regions is FALSE in most cases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Mision</a:t>
            </a:r>
            <a:r>
              <a:rPr lang="en-GB" dirty="0" smtClean="0"/>
              <a:t> &amp; Vision of PDPs is set in north with marginal input from south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“Nature of work, scope and budget decided by head offices not African researchers: executive decision-making remains outside Africa” 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“....</a:t>
            </a:r>
            <a:r>
              <a:rPr lang="en-GB" b="1" i="1" dirty="0" smtClean="0"/>
              <a:t>the current PPPO paradigm is fundamentally </a:t>
            </a:r>
            <a:r>
              <a:rPr lang="en-GB" b="1" i="1" dirty="0" err="1" smtClean="0"/>
              <a:t>neocolonial</a:t>
            </a:r>
            <a:r>
              <a:rPr lang="en-GB" b="1" i="1" dirty="0" smtClean="0"/>
              <a:t> in structure and operation and this needs to be revisited and addressed</a:t>
            </a:r>
            <a:r>
              <a:rPr lang="en-GB" i="1" dirty="0" smtClean="0"/>
              <a:t>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674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06768"/>
            <a:ext cx="8229600" cy="19757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London Declaration on Neglected Tropical Diseases: Ending the Neglect &amp; Reaching 2020 goals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”,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30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</a:rPr>
              <a:t>gennaio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 2012 </a:t>
            </a:r>
            <a:b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0788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Abbot</a:t>
            </a:r>
            <a:r>
              <a:rPr lang="en-US" b="1" dirty="0"/>
              <a:t>, AstraZeneca, Bayer, Becton Dickinson, Bill &amp; Melinda Foundation, Bristol-Myers Squibb, </a:t>
            </a:r>
            <a:r>
              <a:rPr lang="en-US" b="1" dirty="0" err="1"/>
              <a:t>DNDi</a:t>
            </a:r>
            <a:r>
              <a:rPr lang="en-US" b="1" dirty="0"/>
              <a:t>, </a:t>
            </a:r>
            <a:r>
              <a:rPr lang="en-US" b="1" dirty="0" err="1"/>
              <a:t>Esai</a:t>
            </a:r>
            <a:r>
              <a:rPr lang="en-US" b="1" dirty="0"/>
              <a:t>, Gilead, GlaxoSmithKline, Johnson &amp; Johnson, Merck </a:t>
            </a:r>
            <a:r>
              <a:rPr lang="en-US" b="1" dirty="0" err="1"/>
              <a:t>KGaA</a:t>
            </a:r>
            <a:r>
              <a:rPr lang="en-US" b="1" dirty="0"/>
              <a:t>, MSD, </a:t>
            </a:r>
            <a:r>
              <a:rPr lang="en-US" b="1" dirty="0" err="1"/>
              <a:t>Mundo</a:t>
            </a:r>
            <a:r>
              <a:rPr lang="en-US" b="1" dirty="0"/>
              <a:t> Sano, Novartis, Pfizer, </a:t>
            </a:r>
            <a:r>
              <a:rPr lang="en-US" b="1" dirty="0" err="1"/>
              <a:t>Sanofi</a:t>
            </a:r>
            <a:r>
              <a:rPr lang="en-US" b="1" dirty="0"/>
              <a:t>, </a:t>
            </a:r>
            <a:r>
              <a:rPr lang="en-US" b="1" dirty="0" err="1"/>
              <a:t>UKaid</a:t>
            </a:r>
            <a:r>
              <a:rPr lang="en-US" b="1" dirty="0"/>
              <a:t>, USAID, World Bank </a:t>
            </a:r>
            <a:r>
              <a:rPr lang="en-US" b="1" dirty="0" smtClean="0"/>
              <a:t> </a:t>
            </a:r>
            <a:r>
              <a:rPr lang="en-US" b="1" dirty="0"/>
              <a:t> 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865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0090"/>
                </a:solidFill>
              </a:rPr>
              <a:t>E l’OMS? </a:t>
            </a:r>
            <a:endParaRPr lang="it-IT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Accelerating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work to overcome the global impact of neglected tropical diseases. A roadmap for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implementation, 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Geneva, WHO, March 2012</a:t>
            </a:r>
          </a:p>
          <a:p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GB" b="1" i="1" dirty="0" smtClean="0"/>
              <a:t>Sustaining </a:t>
            </a:r>
            <a:r>
              <a:rPr lang="en-GB" b="1" i="1" dirty="0"/>
              <a:t>the Drive to Overcome the Global Impact of Neglected Tropical Diseases: Second WHO Report on Neglected Tropical Diseases</a:t>
            </a:r>
            <a:r>
              <a:rPr lang="en-GB" dirty="0"/>
              <a:t>, </a:t>
            </a:r>
            <a:r>
              <a:rPr lang="en-GB" b="1" dirty="0"/>
              <a:t>Geneva, January 2013, </a:t>
            </a:r>
            <a:r>
              <a:rPr lang="en-GB" u="sng" dirty="0">
                <a:hlinkClick r:id="rId2"/>
              </a:rPr>
              <a:t>http://www.who.int/neglected_diseases/2012report/en/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63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3068960"/>
            <a:ext cx="1512168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Big </a:t>
            </a:r>
            <a:r>
              <a:rPr lang="en-GB" sz="2800" b="1" dirty="0" err="1" smtClean="0"/>
              <a:t>Pharma</a:t>
            </a:r>
            <a:r>
              <a:rPr lang="en-GB" sz="2800" b="1" dirty="0" smtClean="0"/>
              <a:t> </a:t>
            </a:r>
            <a:endParaRPr lang="en-GB" sz="2800" dirty="0"/>
          </a:p>
        </p:txBody>
      </p:sp>
      <p:sp>
        <p:nvSpPr>
          <p:cNvPr id="8" name="Isosceles Triangle 7"/>
          <p:cNvSpPr/>
          <p:nvPr/>
        </p:nvSpPr>
        <p:spPr>
          <a:xfrm>
            <a:off x="755576" y="1052736"/>
            <a:ext cx="7992888" cy="16561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20272" y="3068960"/>
            <a:ext cx="169269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PDPs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395933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NTD Product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access &amp; use in the context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of Endemic Country Health Systems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968" y="1524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88368" y="3048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51520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Reshaping of NTD Product R&amp;D and delivery architecture</a:t>
            </a:r>
            <a:endParaRPr lang="en-GB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555776" y="3068960"/>
            <a:ext cx="410445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Product R&amp;D based on ENDEMIC COUNTRY</a:t>
            </a:r>
          </a:p>
          <a:p>
            <a:pPr algn="ctr"/>
            <a:r>
              <a:rPr lang="en-GB" sz="2400" b="1" dirty="0" smtClean="0"/>
              <a:t>Frameworks for: Priority setting, Knowledge generation and access, Research collaboration, Medicines Regulation &amp; Financing agreements</a:t>
            </a:r>
            <a:endParaRPr lang="en-GB" sz="2400" dirty="0"/>
          </a:p>
        </p:txBody>
      </p:sp>
      <p:sp>
        <p:nvSpPr>
          <p:cNvPr id="16" name="Right Arrow 15"/>
          <p:cNvSpPr/>
          <p:nvPr/>
        </p:nvSpPr>
        <p:spPr>
          <a:xfrm>
            <a:off x="2051720" y="4600552"/>
            <a:ext cx="61836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516216" y="4600552"/>
            <a:ext cx="576064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4283968" y="2708920"/>
            <a:ext cx="484632" cy="28803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2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65088"/>
            <a:ext cx="9396413" cy="69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88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35480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660066"/>
                </a:solidFill>
              </a:rPr>
              <a:t>Davos WEF: </a:t>
            </a:r>
            <a:r>
              <a:rPr lang="it-IT" sz="2800" dirty="0">
                <a:solidFill>
                  <a:srgbClr val="660066"/>
                </a:solidFill>
              </a:rPr>
              <a:t>23-27 </a:t>
            </a:r>
            <a:r>
              <a:rPr lang="it-IT" sz="2800" dirty="0" err="1">
                <a:solidFill>
                  <a:srgbClr val="660066"/>
                </a:solidFill>
              </a:rPr>
              <a:t>January</a:t>
            </a:r>
            <a:r>
              <a:rPr lang="it-IT" sz="2800" dirty="0">
                <a:solidFill>
                  <a:srgbClr val="660066"/>
                </a:solidFill>
              </a:rPr>
              <a:t> </a:t>
            </a:r>
            <a:r>
              <a:rPr lang="it-IT" sz="2800" dirty="0" smtClean="0">
                <a:solidFill>
                  <a:srgbClr val="660066"/>
                </a:solidFill>
              </a:rPr>
              <a:t>2013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31489" y="1828647"/>
            <a:ext cx="3008313" cy="46910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it-IT" sz="2400" b="1" dirty="0" smtClean="0">
                <a:solidFill>
                  <a:srgbClr val="660066"/>
                </a:solidFill>
              </a:rPr>
              <a:t>An </a:t>
            </a:r>
            <a:r>
              <a:rPr lang="it-IT" sz="2400" b="1" dirty="0" err="1" smtClean="0">
                <a:solidFill>
                  <a:srgbClr val="660066"/>
                </a:solidFill>
              </a:rPr>
              <a:t>informal</a:t>
            </a:r>
            <a:r>
              <a:rPr lang="it-IT" sz="2400" b="1" dirty="0" smtClean="0">
                <a:solidFill>
                  <a:srgbClr val="660066"/>
                </a:solidFill>
              </a:rPr>
              <a:t> public </a:t>
            </a:r>
            <a:r>
              <a:rPr lang="it-IT" sz="2400" b="1" dirty="0" err="1" smtClean="0">
                <a:solidFill>
                  <a:srgbClr val="660066"/>
                </a:solidFill>
              </a:rPr>
              <a:t>space</a:t>
            </a:r>
            <a:endParaRPr lang="it-IT" sz="2400" b="1" dirty="0" smtClean="0">
              <a:solidFill>
                <a:srgbClr val="66006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 err="1" smtClean="0">
                <a:solidFill>
                  <a:srgbClr val="660066"/>
                </a:solidFill>
              </a:rPr>
              <a:t>ruthless</a:t>
            </a:r>
            <a:r>
              <a:rPr lang="it-IT" sz="2400" b="1" dirty="0" smtClean="0">
                <a:solidFill>
                  <a:srgbClr val="660066"/>
                </a:solidFill>
              </a:rPr>
              <a:t> </a:t>
            </a:r>
            <a:r>
              <a:rPr lang="it-IT" sz="2400" b="1" dirty="0" err="1" smtClean="0">
                <a:solidFill>
                  <a:srgbClr val="660066"/>
                </a:solidFill>
              </a:rPr>
              <a:t>hyerarchy</a:t>
            </a:r>
            <a:r>
              <a:rPr lang="it-IT" sz="2400" b="1" dirty="0" smtClean="0">
                <a:solidFill>
                  <a:srgbClr val="660066"/>
                </a:solidFill>
              </a:rPr>
              <a:t> and </a:t>
            </a:r>
            <a:r>
              <a:rPr lang="it-IT" sz="2400" b="1" dirty="0" err="1" smtClean="0">
                <a:solidFill>
                  <a:srgbClr val="660066"/>
                </a:solidFill>
              </a:rPr>
              <a:t>surprising</a:t>
            </a:r>
            <a:r>
              <a:rPr lang="it-IT" sz="2400" b="1" dirty="0" smtClean="0">
                <a:solidFill>
                  <a:srgbClr val="660066"/>
                </a:solidFill>
              </a:rPr>
              <a:t> </a:t>
            </a:r>
            <a:r>
              <a:rPr lang="it-IT" sz="2400" b="1" dirty="0" err="1" smtClean="0">
                <a:solidFill>
                  <a:srgbClr val="660066"/>
                </a:solidFill>
              </a:rPr>
              <a:t>informality</a:t>
            </a:r>
            <a:r>
              <a:rPr lang="it-IT" sz="2400" b="1" dirty="0" smtClean="0">
                <a:solidFill>
                  <a:srgbClr val="660066"/>
                </a:solidFill>
              </a:rPr>
              <a:t> of personal </a:t>
            </a:r>
            <a:r>
              <a:rPr lang="it-IT" sz="2400" b="1" dirty="0" err="1" smtClean="0">
                <a:solidFill>
                  <a:srgbClr val="660066"/>
                </a:solidFill>
              </a:rPr>
              <a:t>contacts</a:t>
            </a:r>
            <a:endParaRPr lang="it-IT" sz="2400" b="1" dirty="0" smtClean="0">
              <a:solidFill>
                <a:srgbClr val="66006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 err="1" smtClean="0">
                <a:solidFill>
                  <a:srgbClr val="660066"/>
                </a:solidFill>
              </a:rPr>
              <a:t>Exclusivity</a:t>
            </a:r>
            <a:r>
              <a:rPr lang="it-IT" sz="2400" b="1" dirty="0" smtClean="0">
                <a:solidFill>
                  <a:srgbClr val="660066"/>
                </a:solidFill>
              </a:rPr>
              <a:t> </a:t>
            </a:r>
            <a:r>
              <a:rPr lang="it-IT" sz="2400" b="1" dirty="0" err="1" smtClean="0">
                <a:solidFill>
                  <a:srgbClr val="660066"/>
                </a:solidFill>
              </a:rPr>
              <a:t>criteria</a:t>
            </a:r>
            <a:endParaRPr lang="it-IT" sz="2400" b="1" dirty="0" smtClean="0">
              <a:solidFill>
                <a:srgbClr val="660066"/>
              </a:solidFill>
            </a:endParaRPr>
          </a:p>
          <a:p>
            <a:r>
              <a:rPr lang="it-IT" sz="2200" b="1" dirty="0" err="1" smtClean="0"/>
              <a:t>white</a:t>
            </a:r>
            <a:r>
              <a:rPr lang="it-IT" sz="2200" b="1" dirty="0" smtClean="0"/>
              <a:t> badge: € </a:t>
            </a:r>
            <a:r>
              <a:rPr lang="it-IT" sz="2200" b="1" dirty="0"/>
              <a:t>75,000 </a:t>
            </a:r>
          </a:p>
          <a:p>
            <a:r>
              <a:rPr lang="it-IT" sz="2200" b="1" dirty="0" smtClean="0"/>
              <a:t>green badge (</a:t>
            </a:r>
            <a:r>
              <a:rPr lang="it-IT" sz="2200" b="1" dirty="0" err="1" smtClean="0"/>
              <a:t>davos</a:t>
            </a:r>
            <a:r>
              <a:rPr lang="it-IT" sz="2200" b="1" dirty="0" smtClean="0"/>
              <a:t> off) €50,000</a:t>
            </a:r>
            <a:endParaRPr lang="it-IT" sz="2200" b="1" dirty="0"/>
          </a:p>
          <a:p>
            <a:pPr marL="342900" indent="-342900">
              <a:buFont typeface="Arial"/>
              <a:buChar char="•"/>
            </a:pPr>
            <a:r>
              <a:rPr lang="it-IT" sz="2400" b="1" dirty="0">
                <a:solidFill>
                  <a:srgbClr val="660066"/>
                </a:solidFill>
              </a:rPr>
              <a:t>“RESILIENT DYNAMISM</a:t>
            </a:r>
            <a:r>
              <a:rPr lang="it-IT" sz="2400" b="1" dirty="0" smtClean="0">
                <a:solidFill>
                  <a:srgbClr val="660066"/>
                </a:solidFill>
              </a:rPr>
              <a:t>”, the </a:t>
            </a:r>
            <a:r>
              <a:rPr lang="it-IT" sz="2400" b="1" dirty="0" err="1" smtClean="0">
                <a:solidFill>
                  <a:srgbClr val="660066"/>
                </a:solidFill>
              </a:rPr>
              <a:t>title</a:t>
            </a:r>
            <a:r>
              <a:rPr lang="it-IT" sz="2400" b="1" dirty="0" smtClean="0">
                <a:solidFill>
                  <a:srgbClr val="660066"/>
                </a:solidFill>
              </a:rPr>
              <a:t> of the 2013 WEF</a:t>
            </a:r>
            <a:endParaRPr lang="it-IT" sz="2200" b="1" dirty="0" smtClean="0">
              <a:solidFill>
                <a:srgbClr val="660066"/>
              </a:solidFill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20907" r="2090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0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9712" y="6021288"/>
            <a:ext cx="56166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483768" y="2996952"/>
            <a:ext cx="208823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Big </a:t>
            </a:r>
            <a:r>
              <a:rPr lang="en-GB" sz="2800" b="1" dirty="0" err="1" smtClean="0"/>
              <a:t>Pharma</a:t>
            </a:r>
            <a:r>
              <a:rPr lang="en-GB" sz="2800" b="1" dirty="0" smtClean="0"/>
              <a:t> </a:t>
            </a:r>
            <a:endParaRPr lang="en-GB" sz="2800" dirty="0"/>
          </a:p>
        </p:txBody>
      </p:sp>
      <p:sp>
        <p:nvSpPr>
          <p:cNvPr id="8" name="Isosceles Triangle 7"/>
          <p:cNvSpPr/>
          <p:nvPr/>
        </p:nvSpPr>
        <p:spPr>
          <a:xfrm>
            <a:off x="2123728" y="1772816"/>
            <a:ext cx="5328592" cy="1080120"/>
          </a:xfrm>
          <a:prstGeom prst="triangle">
            <a:avLst>
              <a:gd name="adj" fmla="val 49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004048" y="2996952"/>
            <a:ext cx="208823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Pro duct Development Partnerships (PDPs)</a:t>
            </a:r>
          </a:p>
          <a:p>
            <a:pPr algn="ctr"/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241217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FDA, EMA, </a:t>
            </a:r>
            <a:r>
              <a:rPr lang="en-GB" sz="1600" b="1" dirty="0" err="1" smtClean="0">
                <a:solidFill>
                  <a:schemeClr val="bg1"/>
                </a:solidFill>
              </a:rPr>
              <a:t>Swissmedic</a:t>
            </a:r>
            <a:r>
              <a:rPr lang="en-GB" sz="1600" b="1" dirty="0" smtClean="0">
                <a:solidFill>
                  <a:schemeClr val="bg1"/>
                </a:solidFill>
              </a:rPr>
              <a:t>, etc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616530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Public R&amp;D institutions and academia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5968" y="1524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88368" y="3048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26064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At the end of the 90s a new “</a:t>
            </a:r>
            <a:r>
              <a:rPr lang="en-US" sz="2400" b="1" i="1" dirty="0" smtClean="0"/>
              <a:t>North Focused</a:t>
            </a:r>
            <a:r>
              <a:rPr lang="en-US" sz="2400" b="1" dirty="0" smtClean="0"/>
              <a:t>” architecture for R&amp;D for health products for Neglected Diseases disproportionately affecting developing countries begins to be shaped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1328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Regulatory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/>
              <a:t>approval and standard setting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endParaRPr lang="es-ES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350100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Translational</a:t>
            </a:r>
            <a:r>
              <a:rPr lang="es-ES" b="1" dirty="0" smtClean="0"/>
              <a:t> </a:t>
            </a:r>
            <a:r>
              <a:rPr lang="es-ES" b="1" dirty="0" err="1" smtClean="0"/>
              <a:t>research</a:t>
            </a:r>
            <a:r>
              <a:rPr lang="es-ES" b="1" dirty="0" smtClean="0"/>
              <a:t> and </a:t>
            </a:r>
            <a:r>
              <a:rPr lang="es-ES" b="1" dirty="0" err="1" smtClean="0"/>
              <a:t>developoment</a:t>
            </a:r>
            <a:endParaRPr lang="es-E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602302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Knowledge generation</a:t>
            </a:r>
            <a:r>
              <a:rPr lang="en-GB" b="1" dirty="0" smtClean="0">
                <a:solidFill>
                  <a:schemeClr val="bg1"/>
                </a:solidFill>
              </a:rPr>
              <a:t>:</a:t>
            </a:r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5157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Funding</a:t>
            </a:r>
            <a:endParaRPr lang="es-ES" dirty="0"/>
          </a:p>
        </p:txBody>
      </p:sp>
      <p:sp>
        <p:nvSpPr>
          <p:cNvPr id="21" name="Rectangle 20"/>
          <p:cNvSpPr/>
          <p:nvPr/>
        </p:nvSpPr>
        <p:spPr>
          <a:xfrm>
            <a:off x="5004048" y="4797152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004048" y="486916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Philanthropic and International development organizations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83768" y="4797152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483768" y="52292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Corporate &amp; Private</a:t>
            </a:r>
          </a:p>
        </p:txBody>
      </p:sp>
    </p:spTree>
    <p:extLst>
      <p:ext uri="{BB962C8B-B14F-4D97-AF65-F5344CB8AC3E}">
        <p14:creationId xmlns:p14="http://schemas.microsoft.com/office/powerpoint/2010/main" val="193236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22237"/>
            <a:ext cx="8229600" cy="985837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solidFill>
                  <a:srgbClr val="660066"/>
                </a:solidFill>
              </a:rPr>
              <a:t>Una necessaria retrospettiva storica</a:t>
            </a:r>
            <a:endParaRPr lang="it-IT" sz="3800" b="1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16001"/>
            <a:ext cx="8229600" cy="5119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600" b="1" dirty="0" smtClean="0"/>
              <a:t>Fine anni </a:t>
            </a:r>
            <a:r>
              <a:rPr lang="fr-FR" sz="2600" b="1" dirty="0" smtClean="0"/>
              <a:t>’</a:t>
            </a:r>
            <a:r>
              <a:rPr lang="it-IT" sz="2600" b="1" dirty="0" smtClean="0"/>
              <a:t>70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:  il processo di affermazione della salute come diritto raggiunse il massimo sviluppo (cfr. la decolonizzazione)</a:t>
            </a:r>
          </a:p>
          <a:p>
            <a:pPr>
              <a:buFontTx/>
              <a:buChar char="-"/>
            </a:pPr>
            <a:r>
              <a:rPr lang="it-IT" sz="2200" b="1" dirty="0" smtClean="0">
                <a:solidFill>
                  <a:srgbClr val="660066"/>
                </a:solidFill>
              </a:rPr>
              <a:t>La “rivoluzione pacifica” dei farmaci essenziali (1977) </a:t>
            </a:r>
          </a:p>
          <a:p>
            <a:pPr>
              <a:buFontTx/>
              <a:buChar char="-"/>
            </a:pPr>
            <a:r>
              <a:rPr lang="it-IT" sz="2200" b="1" dirty="0" smtClean="0">
                <a:solidFill>
                  <a:srgbClr val="660066"/>
                </a:solidFill>
              </a:rPr>
              <a:t>La conferenza di Alma Ata e la “Salute per tutti entro l’anno 2000”  (strategia per coniugare la salute ai diritti umani e alla giustizia sociale: il concetto di  </a:t>
            </a:r>
            <a:r>
              <a:rPr lang="it-IT" sz="2200" b="1" dirty="0" err="1" smtClean="0">
                <a:solidFill>
                  <a:srgbClr val="660066"/>
                </a:solidFill>
              </a:rPr>
              <a:t>primary</a:t>
            </a:r>
            <a:r>
              <a:rPr lang="it-IT" sz="2200" b="1" dirty="0" smtClean="0">
                <a:solidFill>
                  <a:srgbClr val="660066"/>
                </a:solidFill>
              </a:rPr>
              <a:t> </a:t>
            </a:r>
            <a:r>
              <a:rPr lang="it-IT" sz="2200" b="1" dirty="0" err="1" smtClean="0">
                <a:solidFill>
                  <a:srgbClr val="660066"/>
                </a:solidFill>
              </a:rPr>
              <a:t>health</a:t>
            </a:r>
            <a:r>
              <a:rPr lang="it-IT" sz="2200" b="1" dirty="0" smtClean="0">
                <a:solidFill>
                  <a:srgbClr val="660066"/>
                </a:solidFill>
              </a:rPr>
              <a:t> care)  -- 1978</a:t>
            </a:r>
          </a:p>
          <a:p>
            <a:pPr>
              <a:buFontTx/>
              <a:buChar char="-"/>
            </a:pPr>
            <a:r>
              <a:rPr lang="it-IT" sz="2200" b="1" dirty="0" smtClean="0">
                <a:solidFill>
                  <a:srgbClr val="660066"/>
                </a:solidFill>
              </a:rPr>
              <a:t>Il codice di condotta per il marketing dei sostituti latte materno (1981)</a:t>
            </a:r>
          </a:p>
          <a:p>
            <a:endParaRPr lang="it-IT" sz="2200" dirty="0" smtClean="0"/>
          </a:p>
          <a:p>
            <a:pPr marL="0" indent="0">
              <a:buNone/>
            </a:pPr>
            <a:r>
              <a:rPr lang="it-IT" sz="2600" b="1" dirty="0" smtClean="0"/>
              <a:t>Anni ‘80</a:t>
            </a:r>
            <a:r>
              <a:rPr lang="it-IT" sz="2600" dirty="0" smtClean="0"/>
              <a:t>: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cambia il vento con la svolta liberista </a:t>
            </a:r>
            <a:endParaRPr lang="it-IT" sz="2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200" b="1" dirty="0" smtClean="0">
                <a:solidFill>
                  <a:srgbClr val="660066"/>
                </a:solidFill>
              </a:rPr>
              <a:t>Recessione mondiale  dovuta a crisi petrolifere</a:t>
            </a:r>
          </a:p>
          <a:p>
            <a:r>
              <a:rPr lang="it-IT" sz="2200" b="1" dirty="0">
                <a:solidFill>
                  <a:srgbClr val="660066"/>
                </a:solidFill>
              </a:rPr>
              <a:t>A</a:t>
            </a:r>
            <a:r>
              <a:rPr lang="it-IT" sz="2200" b="1" dirty="0" smtClean="0">
                <a:solidFill>
                  <a:srgbClr val="660066"/>
                </a:solidFill>
              </a:rPr>
              <a:t>ffermarsi delle politiche ultraliberiste in USA e UK, nella BM e nel FMI</a:t>
            </a:r>
          </a:p>
          <a:p>
            <a:r>
              <a:rPr lang="it-IT" sz="2200" b="1" dirty="0" smtClean="0">
                <a:solidFill>
                  <a:srgbClr val="660066"/>
                </a:solidFill>
              </a:rPr>
              <a:t> caduta muro di Berlino e crollo dei regimi comunisti filosovietici</a:t>
            </a:r>
          </a:p>
          <a:p>
            <a:pPr marL="0" indent="0">
              <a:buNone/>
            </a:pPr>
            <a:endParaRPr lang="it-IT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2600" b="1" dirty="0" smtClean="0"/>
              <a:t>Anni </a:t>
            </a:r>
            <a:r>
              <a:rPr lang="fr-FR" sz="2600" b="1" dirty="0" smtClean="0"/>
              <a:t>’</a:t>
            </a:r>
            <a:r>
              <a:rPr lang="it-IT" sz="2600" b="1" dirty="0" smtClean="0"/>
              <a:t>90: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la liberalizzazione del commercio</a:t>
            </a:r>
            <a:r>
              <a:rPr lang="it-IT" sz="2200" b="1" dirty="0" smtClean="0"/>
              <a:t>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priorità assoluta </a:t>
            </a:r>
            <a:r>
              <a:rPr lang="it-IT" sz="2200" b="1" dirty="0" smtClean="0"/>
              <a:t>delle relazioni Internazionali nel nome della globalizzazione (</a:t>
            </a:r>
            <a:r>
              <a:rPr lang="it-IT" sz="2200" b="1" dirty="0" err="1" smtClean="0"/>
              <a:t>one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size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fits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all</a:t>
            </a:r>
            <a:r>
              <a:rPr lang="it-IT" sz="2200" b="1" dirty="0" smtClean="0"/>
              <a:t>)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26" y="5983289"/>
            <a:ext cx="979879" cy="82799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4897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154" y="131763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800" dirty="0"/>
              <a:t>     </a:t>
            </a:r>
            <a:r>
              <a:rPr lang="it-IT" dirty="0" smtClean="0">
                <a:solidFill>
                  <a:srgbClr val="009900"/>
                </a:solidFill>
                <a:sym typeface="Wingdings" charset="0"/>
              </a:rPr>
              <a:t></a:t>
            </a:r>
            <a:r>
              <a:rPr lang="it-IT" dirty="0" smtClean="0">
                <a:sym typeface="Wingdings" charset="0"/>
              </a:rPr>
              <a:t> </a:t>
            </a:r>
            <a:r>
              <a:rPr lang="it-IT" b="1" dirty="0" smtClean="0">
                <a:solidFill>
                  <a:srgbClr val="009900"/>
                </a:solidFill>
                <a:sym typeface="Wingdings" charset="0"/>
              </a:rPr>
              <a:t>L’approccio “</a:t>
            </a:r>
            <a:r>
              <a:rPr lang="it-IT" b="1" dirty="0" err="1" smtClean="0">
                <a:solidFill>
                  <a:srgbClr val="009900"/>
                </a:solidFill>
                <a:sym typeface="Wingdings" charset="0"/>
              </a:rPr>
              <a:t>sviluppista</a:t>
            </a:r>
            <a:r>
              <a:rPr lang="it-IT" b="1" dirty="0" smtClean="0">
                <a:solidFill>
                  <a:srgbClr val="009900"/>
                </a:solidFill>
                <a:sym typeface="Wingdings" charset="0"/>
              </a:rPr>
              <a:t>” fondato sulle politiche pubbliche ed i piani nazionali degli anni ‘60 e ‘70,</a:t>
            </a:r>
            <a:r>
              <a:rPr lang="it-IT" dirty="0" smtClean="0">
                <a:solidFill>
                  <a:srgbClr val="009900"/>
                </a:solidFill>
                <a:sym typeface="Wingdings" charset="0"/>
              </a:rPr>
              <a:t> </a:t>
            </a:r>
            <a:r>
              <a:rPr lang="it-IT" b="1" dirty="0" smtClean="0">
                <a:solidFill>
                  <a:srgbClr val="009900"/>
                </a:solidFill>
                <a:sym typeface="Wingdings" charset="0"/>
              </a:rPr>
              <a:t>con une decisa leadership da parte dell’OMS e dei governi, caratterizza il modello di cooperazione sanitaria;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dirty="0">
                <a:solidFill>
                  <a:srgbClr val="009900"/>
                </a:solidFill>
                <a:sym typeface="Wingdings" charset="0"/>
              </a:rPr>
              <a:t>	</a:t>
            </a:r>
            <a:r>
              <a:rPr lang="it-IT" dirty="0" smtClean="0">
                <a:sym typeface="Wingdings" charset="0"/>
              </a:rPr>
              <a:t> </a:t>
            </a:r>
            <a:r>
              <a:rPr lang="it-IT" b="1" dirty="0" smtClean="0">
                <a:solidFill>
                  <a:srgbClr val="4D4D4D"/>
                </a:solidFill>
                <a:sym typeface="Wingdings" charset="0"/>
              </a:rPr>
              <a:t>le forze e le istituzioni del libero mercato (BM/IMF e OMC) prevalgono negli anni ‘80 </a:t>
            </a:r>
            <a:r>
              <a:rPr lang="it-IT" b="1" dirty="0">
                <a:solidFill>
                  <a:srgbClr val="4D4D4D"/>
                </a:solidFill>
                <a:sym typeface="Wingdings" charset="0"/>
              </a:rPr>
              <a:t>and </a:t>
            </a:r>
            <a:r>
              <a:rPr lang="fr-FR" b="1" dirty="0" smtClean="0">
                <a:solidFill>
                  <a:srgbClr val="4D4D4D"/>
                </a:solidFill>
                <a:sym typeface="Wingdings" charset="0"/>
              </a:rPr>
              <a:t>’</a:t>
            </a:r>
            <a:r>
              <a:rPr lang="it-IT" b="1" dirty="0" smtClean="0">
                <a:solidFill>
                  <a:srgbClr val="4D4D4D"/>
                </a:solidFill>
                <a:sym typeface="Wingdings" charset="0"/>
              </a:rPr>
              <a:t>90,</a:t>
            </a:r>
            <a:r>
              <a:rPr lang="it-IT" b="1" dirty="0" smtClean="0">
                <a:solidFill>
                  <a:schemeClr val="bg2"/>
                </a:solidFill>
                <a:sym typeface="Wingdings" charset="0"/>
              </a:rPr>
              <a:t> </a:t>
            </a:r>
            <a:r>
              <a:rPr lang="it-IT" b="1" dirty="0" smtClean="0">
                <a:sym typeface="Wingdings" charset="0"/>
              </a:rPr>
              <a:t>sotto la spinta dei processi di privatizzazione, </a:t>
            </a:r>
            <a:r>
              <a:rPr lang="it-IT" dirty="0" smtClean="0">
                <a:solidFill>
                  <a:srgbClr val="4D4D4D"/>
                </a:solidFill>
                <a:sym typeface="Wingdings" charset="0"/>
              </a:rPr>
              <a:t>insieme alle Organizzazioni Non Governative  (ONG), via via sempre più a vocazione “umanitaria”;</a:t>
            </a:r>
            <a:r>
              <a:rPr lang="it-IT" dirty="0">
                <a:solidFill>
                  <a:schemeClr val="accent2"/>
                </a:solidFill>
                <a:sym typeface="Wingdings" charset="0"/>
              </a:rPr>
              <a:t>	</a:t>
            </a:r>
            <a:endParaRPr lang="it-IT" dirty="0" smtClean="0">
              <a:solidFill>
                <a:schemeClr val="accent2"/>
              </a:solidFill>
              <a:sym typeface="Wingding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dirty="0" smtClean="0">
                <a:solidFill>
                  <a:schemeClr val="accent2"/>
                </a:solidFill>
                <a:sym typeface="Wingdings" charset="0"/>
              </a:rPr>
              <a:t> il nuovo millennio e la sua variante ibrida: </a:t>
            </a:r>
            <a:r>
              <a:rPr lang="it-IT" dirty="0">
                <a:solidFill>
                  <a:schemeClr val="accent2"/>
                </a:solidFill>
                <a:sym typeface="Wingdings" charset="0"/>
              </a:rPr>
              <a:t>i</a:t>
            </a:r>
            <a:r>
              <a:rPr lang="it-IT" dirty="0" smtClean="0">
                <a:solidFill>
                  <a:schemeClr val="accent2"/>
                </a:solidFill>
                <a:sym typeface="Wingdings" charset="0"/>
              </a:rPr>
              <a:t> </a:t>
            </a:r>
            <a:r>
              <a:rPr lang="it-IT" dirty="0">
                <a:solidFill>
                  <a:schemeClr val="accent2"/>
                </a:solidFill>
                <a:sym typeface="Wingdings" charset="0"/>
              </a:rPr>
              <a:t>	</a:t>
            </a:r>
            <a:r>
              <a:rPr lang="it-IT" b="1" dirty="0" smtClean="0">
                <a:solidFill>
                  <a:schemeClr val="accent2"/>
                </a:solidFill>
                <a:sym typeface="Wingdings" charset="0"/>
              </a:rPr>
              <a:t>partenariati pubblico-</a:t>
            </a:r>
            <a:r>
              <a:rPr lang="it-IT" b="1" dirty="0">
                <a:solidFill>
                  <a:schemeClr val="accent2"/>
                </a:solidFill>
                <a:sym typeface="Wingdings" charset="0"/>
              </a:rPr>
              <a:t>private </a:t>
            </a:r>
            <a:r>
              <a:rPr lang="it-IT" b="1" dirty="0" smtClean="0">
                <a:solidFill>
                  <a:schemeClr val="accent2"/>
                </a:solidFill>
                <a:sym typeface="Wingdings" charset="0"/>
              </a:rPr>
              <a:t>(</a:t>
            </a:r>
            <a:r>
              <a:rPr lang="it-IT" b="1" dirty="0" err="1">
                <a:solidFill>
                  <a:schemeClr val="accent2"/>
                </a:solidFill>
                <a:sym typeface="Wingdings" charset="0"/>
              </a:rPr>
              <a:t>PPPs</a:t>
            </a:r>
            <a:r>
              <a:rPr lang="it-IT" b="1" dirty="0">
                <a:solidFill>
                  <a:schemeClr val="accent2"/>
                </a:solidFill>
                <a:sym typeface="Wingdings" charset="0"/>
              </a:rPr>
              <a:t>) </a:t>
            </a:r>
            <a:r>
              <a:rPr lang="it-IT" b="1" dirty="0" smtClean="0">
                <a:solidFill>
                  <a:schemeClr val="accent2"/>
                </a:solidFill>
                <a:sym typeface="Wingdings" charset="0"/>
              </a:rPr>
              <a:t>e l’insorgere del </a:t>
            </a:r>
            <a:r>
              <a:rPr lang="it-IT" b="1" dirty="0" err="1" smtClean="0">
                <a:solidFill>
                  <a:schemeClr val="accent2"/>
                </a:solidFill>
                <a:sym typeface="Wingdings" charset="0"/>
              </a:rPr>
              <a:t>filantrocapitalismo</a:t>
            </a:r>
            <a:r>
              <a:rPr lang="it-IT" b="1" dirty="0" smtClean="0">
                <a:solidFill>
                  <a:schemeClr val="accent2"/>
                </a:solidFill>
                <a:sym typeface="Wingdings" charset="0"/>
              </a:rPr>
              <a:t> </a:t>
            </a:r>
            <a:r>
              <a:rPr lang="it-IT" dirty="0" smtClean="0">
                <a:solidFill>
                  <a:schemeClr val="accent2"/>
                </a:solidFill>
                <a:sym typeface="Wingdings" charset="0"/>
              </a:rPr>
              <a:t>in risposta al fallimento del mercato e delle politiche pubbliche;</a:t>
            </a:r>
            <a:r>
              <a:rPr lang="it-IT" sz="2800" dirty="0">
                <a:solidFill>
                  <a:srgbClr val="009900"/>
                </a:solidFill>
                <a:sym typeface="Wingdings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4668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660066"/>
                </a:solidFill>
              </a:rPr>
              <a:t>La seduzione di un’idea mobilitante: partnership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8200" y="11430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b="1" dirty="0" smtClean="0">
                <a:solidFill>
                  <a:srgbClr val="A50021"/>
                </a:solidFill>
              </a:rPr>
              <a:t>I partenariati </a:t>
            </a:r>
            <a:r>
              <a:rPr lang="it-IT" sz="2600" b="1" dirty="0" err="1" smtClean="0">
                <a:solidFill>
                  <a:srgbClr val="A50021"/>
                </a:solidFill>
              </a:rPr>
              <a:t>publico</a:t>
            </a:r>
            <a:r>
              <a:rPr lang="it-IT" sz="2600" b="1" dirty="0" smtClean="0">
                <a:solidFill>
                  <a:srgbClr val="A50021"/>
                </a:solidFill>
              </a:rPr>
              <a:t>-privati (</a:t>
            </a:r>
            <a:r>
              <a:rPr lang="it-IT" sz="2600" b="1" dirty="0" err="1" smtClean="0">
                <a:solidFill>
                  <a:srgbClr val="A50021"/>
                </a:solidFill>
              </a:rPr>
              <a:t>PPPs</a:t>
            </a:r>
            <a:r>
              <a:rPr lang="it-IT" sz="2600" b="1" dirty="0" smtClean="0">
                <a:solidFill>
                  <a:srgbClr val="A50021"/>
                </a:solidFill>
              </a:rPr>
              <a:t>)</a:t>
            </a:r>
            <a:r>
              <a:rPr lang="it-IT" sz="2600" dirty="0" smtClean="0">
                <a:solidFill>
                  <a:srgbClr val="A50021"/>
                </a:solidFill>
              </a:rPr>
              <a:t> </a:t>
            </a:r>
            <a:r>
              <a:rPr lang="it-IT" sz="2600" b="1" dirty="0" smtClean="0">
                <a:solidFill>
                  <a:srgbClr val="A50021"/>
                </a:solidFill>
              </a:rPr>
              <a:t>sono generalmente definiti come iniziative in cui attori di interesse pubblico, imprese del settore privato e/o </a:t>
            </a:r>
            <a:r>
              <a:rPr lang="it-IT" sz="2600" b="1" dirty="0" err="1" smtClean="0">
                <a:solidFill>
                  <a:srgbClr val="A50021"/>
                </a:solidFill>
              </a:rPr>
              <a:t>organizazioni</a:t>
            </a:r>
            <a:r>
              <a:rPr lang="it-IT" sz="2600" b="1" dirty="0" smtClean="0">
                <a:solidFill>
                  <a:srgbClr val="A50021"/>
                </a:solidFill>
              </a:rPr>
              <a:t> della società civile formano una alleanza per conseguire un obiettivo, uniscono le rispettive competenze, condividono i rischi, responsabilità, le risorse, i costi, ed i benefici </a:t>
            </a:r>
            <a:r>
              <a:rPr lang="it-IT" sz="2600" b="1" i="1" dirty="0" smtClean="0">
                <a:solidFill>
                  <a:srgbClr val="A50021"/>
                </a:solidFill>
              </a:rPr>
              <a:t>(</a:t>
            </a:r>
            <a:r>
              <a:rPr lang="it-IT" sz="2600" b="1" i="1" dirty="0" err="1" smtClean="0">
                <a:solidFill>
                  <a:srgbClr val="A50021"/>
                </a:solidFill>
              </a:rPr>
              <a:t>Rein</a:t>
            </a:r>
            <a:r>
              <a:rPr lang="it-IT" sz="2600" b="1" i="1" dirty="0" smtClean="0">
                <a:solidFill>
                  <a:srgbClr val="A50021"/>
                </a:solidFill>
              </a:rPr>
              <a:t> et al, 2005)</a:t>
            </a:r>
            <a:endParaRPr lang="it-IT" sz="2600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4736" r="4736"/>
          <a:stretch>
            <a:fillRect/>
          </a:stretch>
        </p:blipFill>
        <p:spPr>
          <a:xfrm>
            <a:off x="457200" y="1397000"/>
            <a:ext cx="4038600" cy="21859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33" y="3796243"/>
            <a:ext cx="3429000" cy="2222500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sz="quarter" idx="2"/>
          </p:nvPr>
        </p:nvSpPr>
        <p:spPr>
          <a:xfrm>
            <a:off x="448733" y="3796243"/>
            <a:ext cx="4038600" cy="26640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869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1" descr="The image “file:///C:/Documents%20and%20Settings/Administrator/My%20Documents/merckvnlogo_2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5541963"/>
            <a:ext cx="1714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2" descr="The image “file:///C:/Documents%20and%20Settings/Administrator/My%20Documents/logo_print_en.gif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35150"/>
            <a:ext cx="37512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3" descr="The image “file:///C:/Documents%20and%20Settings/Administrator/My%20Documents/logo_new_2.gif” cannot be displayed, because it contains error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81450"/>
            <a:ext cx="2087563" cy="162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4" descr="The image “file:///C:/Documents%20and%20Settings/Administrator/My%20Documents/subLogo.gif” cannot be displayed, because it contains error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1" y="522577"/>
            <a:ext cx="3728557" cy="10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5" descr="The image “file:///C:/Documents%20and%20Settings/Administrator/My%20Documents/slice.r1_c1.gif” cannot be displayed, because it contains error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48038"/>
            <a:ext cx="194151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3006725" y="3348038"/>
            <a:ext cx="1182688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charset="0"/>
              </a:rPr>
              <a:t>BONO</a:t>
            </a:r>
          </a:p>
        </p:txBody>
      </p:sp>
      <p:sp>
        <p:nvSpPr>
          <p:cNvPr id="10248" name="Text Box 30"/>
          <p:cNvSpPr txBox="1">
            <a:spLocks noChangeArrowheads="1"/>
          </p:cNvSpPr>
          <p:nvPr/>
        </p:nvSpPr>
        <p:spPr bwMode="auto">
          <a:xfrm>
            <a:off x="288925" y="1200150"/>
            <a:ext cx="795338" cy="457200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MSF</a:t>
            </a:r>
          </a:p>
        </p:txBody>
      </p:sp>
      <p:sp>
        <p:nvSpPr>
          <p:cNvPr id="10249" name="Text Box 31"/>
          <p:cNvSpPr txBox="1">
            <a:spLocks noChangeArrowheads="1"/>
          </p:cNvSpPr>
          <p:nvPr/>
        </p:nvSpPr>
        <p:spPr bwMode="auto">
          <a:xfrm>
            <a:off x="395288" y="5010150"/>
            <a:ext cx="2005012" cy="461963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250 PPPH</a:t>
            </a:r>
          </a:p>
        </p:txBody>
      </p:sp>
      <p:sp>
        <p:nvSpPr>
          <p:cNvPr id="10250" name="Text Box 32"/>
          <p:cNvSpPr txBox="1">
            <a:spLocks noChangeArrowheads="1"/>
          </p:cNvSpPr>
          <p:nvPr/>
        </p:nvSpPr>
        <p:spPr bwMode="auto">
          <a:xfrm>
            <a:off x="2346325" y="5022850"/>
            <a:ext cx="1082675" cy="461963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WEF</a:t>
            </a:r>
          </a:p>
        </p:txBody>
      </p:sp>
      <p:sp>
        <p:nvSpPr>
          <p:cNvPr id="10251" name="Text Box 33"/>
          <p:cNvSpPr txBox="1">
            <a:spLocks noChangeArrowheads="1"/>
          </p:cNvSpPr>
          <p:nvPr/>
        </p:nvSpPr>
        <p:spPr bwMode="auto">
          <a:xfrm>
            <a:off x="5470525" y="4781550"/>
            <a:ext cx="795338" cy="45720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PHA</a:t>
            </a:r>
          </a:p>
        </p:txBody>
      </p:sp>
      <p:sp>
        <p:nvSpPr>
          <p:cNvPr id="10252" name="Text Box 34"/>
          <p:cNvSpPr txBox="1">
            <a:spLocks noChangeArrowheads="1"/>
          </p:cNvSpPr>
          <p:nvPr/>
        </p:nvSpPr>
        <p:spPr bwMode="auto">
          <a:xfrm>
            <a:off x="5003800" y="5197475"/>
            <a:ext cx="2016125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World Bank</a:t>
            </a:r>
          </a:p>
        </p:txBody>
      </p:sp>
      <p:pic>
        <p:nvPicPr>
          <p:cNvPr id="10253" name="Picture 35" descr="29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59113"/>
            <a:ext cx="121602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6" descr="Vollbild anzeige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27313"/>
            <a:ext cx="13144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7" descr="http://iahsa.wordpress.com/2008/07/18/happy-birthday-nelson-mandela/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82850"/>
            <a:ext cx="657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8" descr="people's health movement phot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3779838"/>
            <a:ext cx="1893888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4" descr="The image “file:///C:/Documents%20and%20Settings/Administrator/My%20Documents/wha56-0076s.jpg” cannot be displayed, because it contains errors.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27313"/>
            <a:ext cx="1873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7" descr="The image “file:///C:/Documents%20and%20Settings/Administrator/My%20Documents/leaderBill.gif” cannot be displayed, because it contains errors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38550"/>
            <a:ext cx="182721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9" descr="Vollbild anzeigen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79838"/>
            <a:ext cx="12969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0" descr="Dr Margaret Chan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82850"/>
            <a:ext cx="8270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6" descr="180px-G8-genes-2001-02">
            <a:hlinkClick r:id="rId20" tooltip="Gruppenfoto des Genueser G8-Gipfels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44575"/>
            <a:ext cx="21383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6" descr="The image “file:///C:/Documents%20and%20Settings/Administrator/My%20Documents/WHO-flag_s.jpg” cannot be displayed, because it contains errors.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44575"/>
            <a:ext cx="23780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7" descr="The image “file:///C:/Documents%20and%20Settings/Administrator/My%20Documents/fctctsig0009s.jpg” cannot be displayed, because it contains errors.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00338"/>
            <a:ext cx="143986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984723" y="3244334"/>
            <a:ext cx="317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http://</a:t>
            </a:r>
            <a:r>
              <a:rPr lang="pl-PL" dirty="0" err="1" smtClean="0"/>
              <a:t>www.dndi.org</a:t>
            </a:r>
            <a:r>
              <a:rPr lang="pl-PL" dirty="0" smtClean="0"/>
              <a:t>/</a:t>
            </a:r>
            <a:r>
              <a:rPr lang="pl-PL" dirty="0" err="1" smtClean="0"/>
              <a:t>index.php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984723" y="3244334"/>
            <a:ext cx="317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http://</a:t>
            </a:r>
            <a:r>
              <a:rPr lang="pl-PL" dirty="0" err="1" smtClean="0"/>
              <a:t>www.dndi.org</a:t>
            </a:r>
            <a:r>
              <a:rPr lang="pl-PL" dirty="0" smtClean="0"/>
              <a:t>/</a:t>
            </a:r>
            <a:r>
              <a:rPr lang="pl-PL" dirty="0" err="1" smtClean="0"/>
              <a:t>index.php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138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385" y="274637"/>
            <a:ext cx="8237415" cy="7804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3400" b="1" dirty="0" smtClean="0"/>
              <a:t>Il valore aggiunto delle Product Development </a:t>
            </a:r>
            <a:r>
              <a:rPr lang="it-IT" sz="3400" b="1" dirty="0" err="1" smtClean="0"/>
              <a:t>Partnerships</a:t>
            </a:r>
            <a:r>
              <a:rPr lang="it-IT" sz="3400" b="1" dirty="0" smtClean="0"/>
              <a:t> (</a:t>
            </a:r>
            <a:r>
              <a:rPr lang="it-IT" sz="3400" b="1" dirty="0" err="1" smtClean="0"/>
              <a:t>PDPs</a:t>
            </a:r>
            <a:r>
              <a:rPr lang="it-IT" sz="3400" b="1" dirty="0" smtClean="0"/>
              <a:t>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385" y="1426307"/>
            <a:ext cx="8237415" cy="46998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it-IT" sz="2400" b="1" dirty="0" smtClean="0"/>
              <a:t>	</a:t>
            </a:r>
            <a:r>
              <a:rPr lang="it-IT" sz="2600" b="1" dirty="0" err="1" smtClean="0">
                <a:solidFill>
                  <a:srgbClr val="CC0000"/>
                </a:solidFill>
              </a:rPr>
              <a:t>PDPs</a:t>
            </a:r>
            <a:r>
              <a:rPr lang="it-IT" sz="2600" b="1" dirty="0" smtClean="0">
                <a:solidFill>
                  <a:srgbClr val="CC0000"/>
                </a:solidFill>
              </a:rPr>
              <a:t> possono fungere da motore, in </a:t>
            </a:r>
            <a:r>
              <a:rPr lang="it-IT" sz="2600" b="1" dirty="0">
                <a:solidFill>
                  <a:srgbClr val="CC0000"/>
                </a:solidFill>
              </a:rPr>
              <a:t>termini </a:t>
            </a:r>
            <a:r>
              <a:rPr lang="it-IT" sz="2600" b="1" dirty="0" smtClean="0">
                <a:solidFill>
                  <a:srgbClr val="CC0000"/>
                </a:solidFill>
              </a:rPr>
              <a:t>di  </a:t>
            </a:r>
            <a:r>
              <a:rPr lang="it-IT" sz="2600" b="1" dirty="0">
                <a:solidFill>
                  <a:srgbClr val="CC0000"/>
                </a:solidFill>
              </a:rPr>
              <a:t>leadership </a:t>
            </a:r>
            <a:r>
              <a:rPr lang="it-IT" sz="2600" b="1" dirty="0" smtClean="0">
                <a:solidFill>
                  <a:srgbClr val="CC0000"/>
                </a:solidFill>
              </a:rPr>
              <a:t>scientifica; 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600" b="1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600" b="1" dirty="0" smtClean="0">
                <a:solidFill>
                  <a:srgbClr val="CC0000"/>
                </a:solidFill>
              </a:rPr>
              <a:t> </a:t>
            </a:r>
            <a:r>
              <a:rPr lang="it-IT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600" b="1" dirty="0" smtClean="0">
                <a:solidFill>
                  <a:schemeClr val="bg1">
                    <a:lumMod val="50000"/>
                  </a:schemeClr>
                </a:solidFill>
              </a:rPr>
              <a:t>  PDPS hanno un ruolo determinante nella identificazione  delle piste di R&amp;D da seguire, e per natura possono più facilmente superare eventuali strozzature nel processo di favorire l’accesso ai farmaci ai pazienti che ne hanno bisogno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6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600" b="1" dirty="0" smtClean="0"/>
              <a:t>	</a:t>
            </a:r>
            <a:r>
              <a:rPr lang="it-IT" sz="2600" b="1" dirty="0" err="1" smtClean="0">
                <a:solidFill>
                  <a:schemeClr val="hlink"/>
                </a:solidFill>
              </a:rPr>
              <a:t>PDPs</a:t>
            </a:r>
            <a:r>
              <a:rPr lang="it-IT" sz="2600" b="1" dirty="0" smtClean="0">
                <a:solidFill>
                  <a:schemeClr val="hlink"/>
                </a:solidFill>
              </a:rPr>
              <a:t> </a:t>
            </a:r>
            <a:r>
              <a:rPr lang="it-IT" sz="2600" b="1" dirty="0" err="1" smtClean="0">
                <a:solidFill>
                  <a:schemeClr val="hlink"/>
                </a:solidFill>
              </a:rPr>
              <a:t>reppresentano</a:t>
            </a:r>
            <a:r>
              <a:rPr lang="it-IT" sz="2600" b="1" dirty="0" smtClean="0">
                <a:solidFill>
                  <a:schemeClr val="hlink"/>
                </a:solidFill>
              </a:rPr>
              <a:t> una nuova opportunità affinché big </a:t>
            </a:r>
            <a:r>
              <a:rPr lang="it-IT" sz="2600" b="1" dirty="0" err="1" smtClean="0">
                <a:solidFill>
                  <a:schemeClr val="hlink"/>
                </a:solidFill>
              </a:rPr>
              <a:t>pharma</a:t>
            </a:r>
            <a:r>
              <a:rPr lang="it-IT" sz="2600" b="1" dirty="0" smtClean="0">
                <a:solidFill>
                  <a:schemeClr val="hlink"/>
                </a:solidFill>
              </a:rPr>
              <a:t> re-focalizzi la sua ricerca verso i bisogni dei paesi in via di sviluppo” </a:t>
            </a:r>
            <a:endParaRPr lang="it-IT" sz="2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6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600" b="1" dirty="0" smtClean="0"/>
              <a:t>	</a:t>
            </a:r>
            <a:r>
              <a:rPr lang="it-IT" sz="2600" b="1" dirty="0" err="1" smtClean="0">
                <a:solidFill>
                  <a:srgbClr val="008000"/>
                </a:solidFill>
              </a:rPr>
              <a:t>PPPs</a:t>
            </a:r>
            <a:r>
              <a:rPr lang="it-IT" sz="2600" b="1" dirty="0" smtClean="0">
                <a:solidFill>
                  <a:srgbClr val="008000"/>
                </a:solidFill>
              </a:rPr>
              <a:t> sono una nuova ed efficace strategia per portare avanti la ricerca che serve ai paesi impoveriti, sfruttando la diversità </a:t>
            </a:r>
            <a:r>
              <a:rPr lang="it-IT" sz="2600" b="1" dirty="0" err="1" smtClean="0">
                <a:solidFill>
                  <a:srgbClr val="008000"/>
                </a:solidFill>
              </a:rPr>
              <a:t>degi</a:t>
            </a:r>
            <a:r>
              <a:rPr lang="it-IT" sz="2600" b="1" dirty="0" smtClean="0">
                <a:solidFill>
                  <a:srgbClr val="008000"/>
                </a:solidFill>
              </a:rPr>
              <a:t> attori che riescono ad </a:t>
            </a:r>
            <a:r>
              <a:rPr lang="it-IT" sz="2600" b="1" dirty="0" err="1" smtClean="0">
                <a:solidFill>
                  <a:srgbClr val="008000"/>
                </a:solidFill>
              </a:rPr>
              <a:t>agggregare</a:t>
            </a:r>
            <a:r>
              <a:rPr lang="it-IT" sz="2600" b="1" dirty="0" smtClean="0">
                <a:solidFill>
                  <a:srgbClr val="008000"/>
                </a:solidFill>
              </a:rPr>
              <a:t>. </a:t>
            </a:r>
            <a:endParaRPr lang="it-IT" sz="26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6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2600" dirty="0" smtClean="0"/>
          </a:p>
        </p:txBody>
      </p:sp>
    </p:spTree>
    <p:extLst>
      <p:ext uri="{BB962C8B-B14F-4D97-AF65-F5344CB8AC3E}">
        <p14:creationId xmlns:p14="http://schemas.microsoft.com/office/powerpoint/2010/main" val="20089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1714691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609329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Key question: How much is funding source determining  R&amp;D agenda / priority setting? Role of endemic countries?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9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773</Words>
  <Application>Microsoft Macintosh PowerPoint</Application>
  <PresentationFormat>Presentazione su schermo (4:3)</PresentationFormat>
  <Paragraphs>85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La ricerca medica negli scenari della salute globale:  il bello, il brutto e il cattivo</vt:lpstr>
      <vt:lpstr>Davos WEF: 23-27 January 2013</vt:lpstr>
      <vt:lpstr>Presentazione di PowerPoint</vt:lpstr>
      <vt:lpstr>Una necessaria retrospettiva storica</vt:lpstr>
      <vt:lpstr>Presentazione di PowerPoint</vt:lpstr>
      <vt:lpstr>La seduzione di un’idea mobilitante: partnership</vt:lpstr>
      <vt:lpstr>Presentazione di PowerPoint</vt:lpstr>
      <vt:lpstr>Il valore aggiunto delle Product Development Partnerships (PDPs)</vt:lpstr>
      <vt:lpstr>Presentazione di PowerPoint</vt:lpstr>
      <vt:lpstr>How much are developing countries in the driving seat?</vt:lpstr>
      <vt:lpstr>“London Declaration on Neglected Tropical Diseases: Ending the Neglect &amp; Reaching 2020 goals”, 30 gennaio 2012  </vt:lpstr>
      <vt:lpstr>E l’OMS? 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Nicoletta</dc:creator>
  <cp:lastModifiedBy>Nicoletta</cp:lastModifiedBy>
  <cp:revision>13</cp:revision>
  <dcterms:created xsi:type="dcterms:W3CDTF">2013-02-08T09:02:42Z</dcterms:created>
  <dcterms:modified xsi:type="dcterms:W3CDTF">2013-02-08T13:25:48Z</dcterms:modified>
</cp:coreProperties>
</file>