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65" r:id="rId3"/>
    <p:sldId id="315" r:id="rId4"/>
    <p:sldId id="264" r:id="rId5"/>
    <p:sldId id="257" r:id="rId6"/>
    <p:sldId id="354" r:id="rId7"/>
    <p:sldId id="313" r:id="rId8"/>
    <p:sldId id="316" r:id="rId9"/>
    <p:sldId id="314" r:id="rId10"/>
    <p:sldId id="267" r:id="rId11"/>
    <p:sldId id="258" r:id="rId12"/>
    <p:sldId id="355" r:id="rId13"/>
    <p:sldId id="260" r:id="rId14"/>
    <p:sldId id="259" r:id="rId15"/>
    <p:sldId id="287" r:id="rId16"/>
    <p:sldId id="301" r:id="rId17"/>
    <p:sldId id="320" r:id="rId18"/>
    <p:sldId id="317" r:id="rId19"/>
    <p:sldId id="356" r:id="rId20"/>
    <p:sldId id="319" r:id="rId21"/>
    <p:sldId id="357" r:id="rId22"/>
    <p:sldId id="318" r:id="rId23"/>
    <p:sldId id="322" r:id="rId24"/>
    <p:sldId id="321" r:id="rId25"/>
    <p:sldId id="323" r:id="rId26"/>
    <p:sldId id="268" r:id="rId27"/>
    <p:sldId id="269" r:id="rId28"/>
    <p:sldId id="270" r:id="rId29"/>
    <p:sldId id="271" r:id="rId30"/>
    <p:sldId id="272" r:id="rId31"/>
    <p:sldId id="324" r:id="rId32"/>
    <p:sldId id="284" r:id="rId33"/>
    <p:sldId id="277" r:id="rId34"/>
    <p:sldId id="273" r:id="rId35"/>
    <p:sldId id="279" r:id="rId36"/>
    <p:sldId id="280" r:id="rId37"/>
    <p:sldId id="274" r:id="rId38"/>
    <p:sldId id="275" r:id="rId39"/>
    <p:sldId id="276" r:id="rId40"/>
    <p:sldId id="286" r:id="rId41"/>
    <p:sldId id="312" r:id="rId42"/>
    <p:sldId id="278" r:id="rId43"/>
    <p:sldId id="325" r:id="rId44"/>
    <p:sldId id="326" r:id="rId45"/>
    <p:sldId id="327" r:id="rId46"/>
    <p:sldId id="281" r:id="rId47"/>
    <p:sldId id="353" r:id="rId48"/>
    <p:sldId id="328" r:id="rId49"/>
    <p:sldId id="288" r:id="rId50"/>
    <p:sldId id="283" r:id="rId51"/>
    <p:sldId id="329" r:id="rId52"/>
    <p:sldId id="304" r:id="rId53"/>
    <p:sldId id="305" r:id="rId54"/>
    <p:sldId id="306" r:id="rId55"/>
    <p:sldId id="307" r:id="rId56"/>
    <p:sldId id="348" r:id="rId57"/>
    <p:sldId id="263" r:id="rId58"/>
    <p:sldId id="262" r:id="rId59"/>
    <p:sldId id="352" r:id="rId6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00CC"/>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6" d="100"/>
          <a:sy n="66" d="100"/>
        </p:scale>
        <p:origin x="-636"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83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png"/><Relationship Id="rId1" Type="http://schemas.openxmlformats.org/officeDocument/2006/relationships/image" Target="../media/image54.emf"/><Relationship Id="rId5" Type="http://schemas.openxmlformats.org/officeDocument/2006/relationships/image" Target="../media/image58.wmf"/><Relationship Id="rId4"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A84CA7-4ABE-49AB-AB42-C1D33EBF9A18}" type="datetimeFigureOut">
              <a:rPr lang="it-IT" smtClean="0"/>
              <a:pPr/>
              <a:t>05/02/2013</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67145D-47DA-439C-96D2-70FDFE483526}"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dirty="0" smtClean="0"/>
              <a:t>As </a:t>
            </a:r>
            <a:r>
              <a:rPr lang="es-ES_tradnl" dirty="0" err="1" smtClean="0"/>
              <a:t>we</a:t>
            </a:r>
            <a:r>
              <a:rPr lang="es-ES_tradnl" dirty="0" smtClean="0"/>
              <a:t> </a:t>
            </a:r>
            <a:r>
              <a:rPr lang="es-ES_tradnl" dirty="0" err="1" smtClean="0"/>
              <a:t>all</a:t>
            </a:r>
            <a:r>
              <a:rPr lang="es-ES_tradnl" dirty="0" smtClean="0"/>
              <a:t> </a:t>
            </a:r>
            <a:r>
              <a:rPr lang="es-ES_tradnl" dirty="0" err="1" smtClean="0"/>
              <a:t>know</a:t>
            </a:r>
            <a:r>
              <a:rPr lang="es-ES_tradnl" dirty="0" smtClean="0"/>
              <a:t> </a:t>
            </a:r>
            <a:r>
              <a:rPr lang="es-ES_tradnl" dirty="0" err="1" smtClean="0"/>
              <a:t>here</a:t>
            </a:r>
            <a:r>
              <a:rPr lang="es-ES_tradnl" dirty="0" smtClean="0"/>
              <a:t>, </a:t>
            </a:r>
            <a:r>
              <a:rPr lang="es-ES_tradnl" dirty="0" err="1" smtClean="0"/>
              <a:t>there</a:t>
            </a:r>
            <a:r>
              <a:rPr lang="es-ES_tradnl" dirty="0" smtClean="0"/>
              <a:t> </a:t>
            </a:r>
            <a:r>
              <a:rPr lang="es-ES_tradnl" dirty="0" err="1" smtClean="0"/>
              <a:t>is</a:t>
            </a:r>
            <a:r>
              <a:rPr lang="es-ES_tradnl" dirty="0" smtClean="0"/>
              <a:t> </a:t>
            </a:r>
            <a:r>
              <a:rPr lang="es-ES_tradnl" dirty="0" err="1" smtClean="0"/>
              <a:t>still</a:t>
            </a:r>
            <a:r>
              <a:rPr lang="es-ES_tradnl" baseline="0" dirty="0" smtClean="0"/>
              <a:t> </a:t>
            </a:r>
            <a:r>
              <a:rPr lang="es-ES_tradnl" baseline="0" dirty="0" err="1" smtClean="0"/>
              <a:t>an</a:t>
            </a:r>
            <a:r>
              <a:rPr lang="es-ES_tradnl" baseline="0" dirty="0" smtClean="0"/>
              <a:t> </a:t>
            </a:r>
            <a:r>
              <a:rPr lang="es-ES_tradnl" baseline="0" dirty="0" err="1" smtClean="0"/>
              <a:t>urgent</a:t>
            </a:r>
            <a:r>
              <a:rPr lang="es-ES_tradnl" baseline="0" dirty="0" smtClean="0"/>
              <a:t> and </a:t>
            </a:r>
            <a:r>
              <a:rPr lang="es-ES_tradnl" baseline="0" dirty="0" err="1" smtClean="0"/>
              <a:t>unmet</a:t>
            </a:r>
            <a:r>
              <a:rPr lang="es-ES_tradnl" baseline="0" dirty="0" smtClean="0"/>
              <a:t> </a:t>
            </a:r>
            <a:r>
              <a:rPr lang="es-ES_tradnl" baseline="0" dirty="0" err="1" smtClean="0"/>
              <a:t>need</a:t>
            </a:r>
            <a:r>
              <a:rPr lang="es-ES_tradnl" baseline="0" dirty="0" smtClean="0"/>
              <a:t> in </a:t>
            </a:r>
            <a:r>
              <a:rPr lang="es-ES_tradnl" baseline="0" dirty="0" err="1" smtClean="0"/>
              <a:t>neglected</a:t>
            </a:r>
            <a:r>
              <a:rPr lang="es-ES_tradnl" baseline="0" dirty="0" smtClean="0"/>
              <a:t> </a:t>
            </a:r>
            <a:r>
              <a:rPr lang="es-ES_tradnl" baseline="0" dirty="0" err="1" smtClean="0"/>
              <a:t>diseases</a:t>
            </a:r>
            <a:r>
              <a:rPr lang="es-ES_tradnl" baseline="0" dirty="0" smtClean="0"/>
              <a:t> as </a:t>
            </a:r>
            <a:r>
              <a:rPr lang="es-ES_tradnl" baseline="0" dirty="0" err="1" smtClean="0"/>
              <a:t>milions</a:t>
            </a:r>
            <a:r>
              <a:rPr lang="es-ES_tradnl" baseline="0" dirty="0" smtClean="0"/>
              <a:t> of </a:t>
            </a:r>
            <a:r>
              <a:rPr lang="es-ES_tradnl" baseline="0" dirty="0" err="1" smtClean="0"/>
              <a:t>people</a:t>
            </a:r>
            <a:r>
              <a:rPr lang="es-ES_tradnl" baseline="0" dirty="0" smtClean="0"/>
              <a:t> </a:t>
            </a:r>
            <a:r>
              <a:rPr lang="es-ES_tradnl" baseline="0" dirty="0" err="1" smtClean="0"/>
              <a:t>on</a:t>
            </a:r>
            <a:r>
              <a:rPr lang="es-ES_tradnl" baseline="0" dirty="0" smtClean="0"/>
              <a:t> </a:t>
            </a:r>
            <a:r>
              <a:rPr lang="es-ES_tradnl" baseline="0" dirty="0" err="1" smtClean="0"/>
              <a:t>the</a:t>
            </a:r>
            <a:r>
              <a:rPr lang="es-ES_tradnl" baseline="0" dirty="0" smtClean="0"/>
              <a:t> </a:t>
            </a:r>
            <a:r>
              <a:rPr lang="es-ES_tradnl" baseline="0" dirty="0" err="1" smtClean="0"/>
              <a:t>planet</a:t>
            </a:r>
            <a:r>
              <a:rPr lang="es-ES_tradnl" baseline="0" dirty="0" smtClean="0"/>
              <a:t> are </a:t>
            </a:r>
            <a:r>
              <a:rPr lang="es-ES_tradnl" baseline="0" dirty="0" err="1" smtClean="0"/>
              <a:t>threatened</a:t>
            </a:r>
            <a:r>
              <a:rPr lang="es-ES_tradnl" baseline="0" dirty="0" smtClean="0"/>
              <a:t> </a:t>
            </a:r>
            <a:r>
              <a:rPr lang="es-ES_tradnl" baseline="0" dirty="0" err="1" smtClean="0"/>
              <a:t>by</a:t>
            </a:r>
            <a:r>
              <a:rPr lang="es-ES_tradnl" baseline="0" dirty="0" smtClean="0"/>
              <a:t> TB and Malaria, </a:t>
            </a:r>
            <a:r>
              <a:rPr lang="es-ES_tradnl" baseline="0" dirty="0" err="1" smtClean="0"/>
              <a:t>but</a:t>
            </a:r>
            <a:r>
              <a:rPr lang="es-ES_tradnl" baseline="0" dirty="0" smtClean="0"/>
              <a:t> </a:t>
            </a:r>
            <a:r>
              <a:rPr lang="es-ES_tradnl" baseline="0" dirty="0" err="1" smtClean="0"/>
              <a:t>also</a:t>
            </a:r>
            <a:r>
              <a:rPr lang="es-ES_tradnl" baseline="0" dirty="0" smtClean="0"/>
              <a:t> </a:t>
            </a:r>
            <a:r>
              <a:rPr lang="es-ES_tradnl" baseline="0" dirty="0" err="1" smtClean="0"/>
              <a:t>Chagas</a:t>
            </a:r>
            <a:r>
              <a:rPr lang="es-ES_tradnl" baseline="0" dirty="0" smtClean="0"/>
              <a:t>, Sleeping </a:t>
            </a:r>
            <a:r>
              <a:rPr lang="es-ES_tradnl" baseline="0" dirty="0" err="1" smtClean="0"/>
              <a:t>sickness</a:t>
            </a:r>
            <a:r>
              <a:rPr lang="es-ES_tradnl" baseline="0" dirty="0" smtClean="0"/>
              <a:t> and </a:t>
            </a:r>
            <a:r>
              <a:rPr lang="es-ES_tradnl" baseline="0" dirty="0" err="1" smtClean="0"/>
              <a:t>Leishmaniasis</a:t>
            </a:r>
            <a:r>
              <a:rPr lang="es-ES_tradnl" baseline="0" dirty="0" smtClean="0"/>
              <a:t>. </a:t>
            </a:r>
          </a:p>
          <a:p>
            <a:endParaRPr lang="es-ES_tradnl" baseline="0" dirty="0" smtClean="0"/>
          </a:p>
          <a:p>
            <a:r>
              <a:rPr lang="es-ES_tradnl" baseline="0" dirty="0" err="1" smtClean="0"/>
              <a:t>These</a:t>
            </a:r>
            <a:r>
              <a:rPr lang="es-ES_tradnl" baseline="0" dirty="0" smtClean="0"/>
              <a:t> </a:t>
            </a:r>
            <a:r>
              <a:rPr lang="es-ES_tradnl" baseline="0" dirty="0" err="1" smtClean="0"/>
              <a:t>three</a:t>
            </a:r>
            <a:r>
              <a:rPr lang="es-ES_tradnl" baseline="0" dirty="0" smtClean="0"/>
              <a:t> </a:t>
            </a:r>
            <a:r>
              <a:rPr lang="es-ES_tradnl" baseline="0" dirty="0" err="1" smtClean="0"/>
              <a:t>diseases</a:t>
            </a:r>
            <a:r>
              <a:rPr lang="es-ES_tradnl" baseline="0" dirty="0" smtClean="0"/>
              <a:t> </a:t>
            </a:r>
            <a:r>
              <a:rPr lang="es-ES_tradnl" baseline="0" dirty="0" err="1" smtClean="0"/>
              <a:t>together</a:t>
            </a:r>
            <a:r>
              <a:rPr lang="es-ES_tradnl" baseline="0" dirty="0" smtClean="0"/>
              <a:t> </a:t>
            </a:r>
            <a:r>
              <a:rPr lang="es-ES_tradnl" baseline="0" dirty="0" err="1" smtClean="0"/>
              <a:t>imply</a:t>
            </a:r>
            <a:r>
              <a:rPr lang="es-ES_tradnl" baseline="0" dirty="0" smtClean="0"/>
              <a:t> </a:t>
            </a:r>
            <a:r>
              <a:rPr lang="es-ES_tradnl" baseline="0" dirty="0" err="1" smtClean="0"/>
              <a:t>over</a:t>
            </a:r>
            <a:r>
              <a:rPr lang="es-ES_tradnl" baseline="0" dirty="0" smtClean="0"/>
              <a:t> 300 </a:t>
            </a:r>
            <a:r>
              <a:rPr lang="es-ES_tradnl" baseline="0" dirty="0" err="1" smtClean="0"/>
              <a:t>death</a:t>
            </a:r>
            <a:r>
              <a:rPr lang="es-ES_tradnl" baseline="0" dirty="0" smtClean="0"/>
              <a:t> per </a:t>
            </a:r>
            <a:r>
              <a:rPr lang="es-ES_tradnl" baseline="0" dirty="0" err="1" smtClean="0"/>
              <a:t>day</a:t>
            </a:r>
            <a:r>
              <a:rPr lang="es-ES_tradnl" baseline="0" dirty="0" smtClean="0"/>
              <a:t>, </a:t>
            </a:r>
            <a:r>
              <a:rPr lang="es-ES_tradnl" baseline="0" dirty="0" err="1" smtClean="0"/>
              <a:t>with</a:t>
            </a:r>
            <a:r>
              <a:rPr lang="es-ES_tradnl" baseline="0" dirty="0" smtClean="0"/>
              <a:t> more </a:t>
            </a:r>
            <a:r>
              <a:rPr lang="es-ES_tradnl" baseline="0" dirty="0" err="1" smtClean="0"/>
              <a:t>than</a:t>
            </a:r>
            <a:r>
              <a:rPr lang="es-ES_tradnl" baseline="0" dirty="0" smtClean="0"/>
              <a:t> 8 </a:t>
            </a:r>
            <a:r>
              <a:rPr lang="es-ES_tradnl" baseline="0" dirty="0" err="1" smtClean="0"/>
              <a:t>milions</a:t>
            </a:r>
            <a:r>
              <a:rPr lang="es-ES_tradnl" baseline="0" dirty="0" smtClean="0"/>
              <a:t> new cases </a:t>
            </a:r>
            <a:r>
              <a:rPr lang="es-ES_tradnl" baseline="0" dirty="0" err="1" smtClean="0"/>
              <a:t>every</a:t>
            </a:r>
            <a:r>
              <a:rPr lang="es-ES_tradnl" baseline="0" dirty="0" smtClean="0"/>
              <a:t>  </a:t>
            </a:r>
            <a:r>
              <a:rPr lang="es-ES_tradnl" baseline="0" dirty="0" err="1" smtClean="0"/>
              <a:t>year</a:t>
            </a:r>
            <a:r>
              <a:rPr lang="es-ES_tradnl" baseline="0" dirty="0" smtClean="0"/>
              <a:t>. </a:t>
            </a:r>
          </a:p>
          <a:p>
            <a:endParaRPr lang="es-ES_tradnl" sz="1000" kern="1200" baseline="0" dirty="0" smtClean="0">
              <a:solidFill>
                <a:schemeClr val="tx1"/>
              </a:solidFill>
              <a:latin typeface="Arial" charset="0"/>
              <a:ea typeface="+mn-ea"/>
              <a:cs typeface="+mn-cs"/>
            </a:endParaRPr>
          </a:p>
          <a:p>
            <a:r>
              <a:rPr lang="en-US" sz="1000" kern="1200" baseline="0" dirty="0" smtClean="0">
                <a:solidFill>
                  <a:schemeClr val="tx1"/>
                </a:solidFill>
                <a:latin typeface="Arial" charset="0"/>
                <a:ea typeface="+mn-ea"/>
                <a:cs typeface="+mn-cs"/>
              </a:rPr>
              <a:t>Most of the currently used </a:t>
            </a:r>
            <a:r>
              <a:rPr lang="en-US" sz="1000" kern="1200" baseline="0" dirty="0" err="1" smtClean="0">
                <a:solidFill>
                  <a:schemeClr val="tx1"/>
                </a:solidFill>
                <a:latin typeface="Arial" charset="0"/>
                <a:ea typeface="+mn-ea"/>
                <a:cs typeface="+mn-cs"/>
              </a:rPr>
              <a:t>trypanocidal</a:t>
            </a:r>
            <a:r>
              <a:rPr lang="en-US" sz="1000" kern="1200" baseline="0" dirty="0" smtClean="0">
                <a:solidFill>
                  <a:schemeClr val="tx1"/>
                </a:solidFill>
                <a:latin typeface="Arial" charset="0"/>
                <a:ea typeface="+mn-ea"/>
                <a:cs typeface="+mn-cs"/>
              </a:rPr>
              <a:t> drugs induce severe side effects conducing to stop the treatment, or are inefficient in the chronic phases.</a:t>
            </a:r>
            <a:endParaRPr lang="en-US" dirty="0"/>
          </a:p>
        </p:txBody>
      </p:sp>
      <p:sp>
        <p:nvSpPr>
          <p:cNvPr id="4" name="Slide Number Placeholder 3"/>
          <p:cNvSpPr>
            <a:spLocks noGrp="1"/>
          </p:cNvSpPr>
          <p:nvPr>
            <p:ph type="sldNum" sz="quarter" idx="10"/>
          </p:nvPr>
        </p:nvSpPr>
        <p:spPr/>
        <p:txBody>
          <a:bodyPr/>
          <a:lstStyle/>
          <a:p>
            <a:pPr>
              <a:defRPr/>
            </a:pPr>
            <a:fld id="{56A84953-5198-4C93-8C98-494FCE0B197D}" type="slidenum">
              <a:rPr lang="en-GB" smtClean="0"/>
              <a:pPr>
                <a:defRPr/>
              </a:pPr>
              <a:t>32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spcBef>
                <a:spcPct val="0"/>
              </a:spcBef>
            </a:pPr>
            <a:endParaRPr lang="en-IN" smtClean="0"/>
          </a:p>
        </p:txBody>
      </p:sp>
      <p:sp>
        <p:nvSpPr>
          <p:cNvPr id="71684" name="Slide Number Placeholder 3"/>
          <p:cNvSpPr>
            <a:spLocks noGrp="1"/>
          </p:cNvSpPr>
          <p:nvPr>
            <p:ph type="sldNum" sz="quarter" idx="5"/>
          </p:nvPr>
        </p:nvSpPr>
        <p:spPr>
          <a:noFill/>
        </p:spPr>
        <p:txBody>
          <a:bodyPr/>
          <a:lstStyle/>
          <a:p>
            <a:fld id="{3562C314-FF24-4629-8921-B45C4B39EAF5}" type="slidenum">
              <a:rPr lang="en-US" smtClean="0">
                <a:latin typeface="Arial" pitchFamily="34" charset="0"/>
              </a:rPr>
              <a:pPr/>
              <a:t>40</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1141413" y="685800"/>
            <a:ext cx="4575175" cy="3430588"/>
          </a:xfrm>
          <a:ln/>
        </p:spPr>
      </p:sp>
      <p:sp>
        <p:nvSpPr>
          <p:cNvPr id="113667" name="Notes Placeholder 2"/>
          <p:cNvSpPr>
            <a:spLocks noGrp="1"/>
          </p:cNvSpPr>
          <p:nvPr>
            <p:ph type="body" idx="1"/>
          </p:nvPr>
        </p:nvSpPr>
        <p:spPr>
          <a:xfrm>
            <a:off x="914508" y="4345374"/>
            <a:ext cx="5028986" cy="4112900"/>
          </a:xfrm>
        </p:spPr>
        <p:txBody>
          <a:bodyPr lIns="91577" tIns="45789" rIns="91577" bIns="45789"/>
          <a:lstStyle/>
          <a:p>
            <a:pPr defTabSz="914400"/>
            <a:endParaRPr lang="en-US"/>
          </a:p>
        </p:txBody>
      </p:sp>
      <p:sp>
        <p:nvSpPr>
          <p:cNvPr id="113668" name="Slide Number Placeholder 3"/>
          <p:cNvSpPr txBox="1">
            <a:spLocks noGrp="1"/>
          </p:cNvSpPr>
          <p:nvPr/>
        </p:nvSpPr>
        <p:spPr bwMode="auto">
          <a:xfrm>
            <a:off x="3885453" y="8686362"/>
            <a:ext cx="2972547" cy="457638"/>
          </a:xfrm>
          <a:prstGeom prst="rect">
            <a:avLst/>
          </a:prstGeom>
          <a:noFill/>
          <a:ln w="9525">
            <a:noFill/>
            <a:miter lim="800000"/>
            <a:headEnd/>
            <a:tailEnd/>
          </a:ln>
        </p:spPr>
        <p:txBody>
          <a:bodyPr lIns="91577" tIns="45789" rIns="91577" bIns="45789" anchor="b"/>
          <a:lstStyle/>
          <a:p>
            <a:pPr algn="r" defTabSz="915988"/>
            <a:fld id="{6ED7C3C1-AB9C-4E9E-9AD7-63A682D8F742}" type="slidenum">
              <a:rPr lang="en-GB" sz="1200">
                <a:cs typeface="Arial" pitchFamily="34" charset="0"/>
              </a:rPr>
              <a:pPr algn="r" defTabSz="915988"/>
              <a:t>52</a:t>
            </a:fld>
            <a:endParaRPr lang="en-GB" sz="120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43000" y="687388"/>
            <a:ext cx="4573588" cy="3429000"/>
          </a:xfrm>
          <a:ln/>
        </p:spPr>
      </p:sp>
      <p:sp>
        <p:nvSpPr>
          <p:cNvPr id="80899" name="Rectangle 3"/>
          <p:cNvSpPr>
            <a:spLocks noGrp="1" noChangeArrowheads="1"/>
          </p:cNvSpPr>
          <p:nvPr>
            <p:ph type="body" idx="1"/>
          </p:nvPr>
        </p:nvSpPr>
        <p:spPr>
          <a:xfrm>
            <a:off x="914508" y="4345374"/>
            <a:ext cx="5028986" cy="4112900"/>
          </a:xfrm>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4F614F59-2F5C-4F61-88CC-F326A3103E2F}" type="datetimeFigureOut">
              <a:rPr lang="it-IT" smtClean="0"/>
              <a:pPr/>
              <a:t>05/02/2013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AE7529C-48EC-4F93-BBB1-ED9DD30527E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4F614F59-2F5C-4F61-88CC-F326A3103E2F}" type="datetimeFigureOut">
              <a:rPr lang="it-IT" smtClean="0"/>
              <a:pPr/>
              <a:t>05/02/2013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AE7529C-48EC-4F93-BBB1-ED9DD30527E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4F614F59-2F5C-4F61-88CC-F326A3103E2F}" type="datetimeFigureOut">
              <a:rPr lang="it-IT" smtClean="0"/>
              <a:pPr/>
              <a:t>05/02/2013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AE7529C-48EC-4F93-BBB1-ED9DD30527E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4F614F59-2F5C-4F61-88CC-F326A3103E2F}" type="datetimeFigureOut">
              <a:rPr lang="it-IT" smtClean="0"/>
              <a:pPr/>
              <a:t>05/02/2013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AE7529C-48EC-4F93-BBB1-ED9DD30527E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614F59-2F5C-4F61-88CC-F326A3103E2F}" type="datetimeFigureOut">
              <a:rPr lang="it-IT" smtClean="0"/>
              <a:pPr/>
              <a:t>05/02/2013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AE7529C-48EC-4F93-BBB1-ED9DD30527E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4F614F59-2F5C-4F61-88CC-F326A3103E2F}" type="datetimeFigureOut">
              <a:rPr lang="it-IT" smtClean="0"/>
              <a:pPr/>
              <a:t>05/02/2013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AE7529C-48EC-4F93-BBB1-ED9DD30527E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4F614F59-2F5C-4F61-88CC-F326A3103E2F}" type="datetimeFigureOut">
              <a:rPr lang="it-IT" smtClean="0"/>
              <a:pPr/>
              <a:t>05/02/2013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AE7529C-48EC-4F93-BBB1-ED9DD30527E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4F614F59-2F5C-4F61-88CC-F326A3103E2F}" type="datetimeFigureOut">
              <a:rPr lang="it-IT" smtClean="0"/>
              <a:pPr/>
              <a:t>05/02/2013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AE7529C-48EC-4F93-BBB1-ED9DD30527E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14F59-2F5C-4F61-88CC-F326A3103E2F}" type="datetimeFigureOut">
              <a:rPr lang="it-IT" smtClean="0"/>
              <a:pPr/>
              <a:t>05/02/2013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AE7529C-48EC-4F93-BBB1-ED9DD30527E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14F59-2F5C-4F61-88CC-F326A3103E2F}" type="datetimeFigureOut">
              <a:rPr lang="it-IT" smtClean="0"/>
              <a:pPr/>
              <a:t>05/02/2013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AE7529C-48EC-4F93-BBB1-ED9DD30527E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14F59-2F5C-4F61-88CC-F326A3103E2F}" type="datetimeFigureOut">
              <a:rPr lang="it-IT" smtClean="0"/>
              <a:pPr/>
              <a:t>05/02/2013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AE7529C-48EC-4F93-BBB1-ED9DD30527E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14F59-2F5C-4F61-88CC-F326A3103E2F}" type="datetimeFigureOut">
              <a:rPr lang="it-IT" smtClean="0"/>
              <a:pPr/>
              <a:t>05/02/2013</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7529C-48EC-4F93-BBB1-ED9DD30527E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ncbi.nlm.nih.gov/pubmed?term=%22Nwaka%20S%22%5bAuthor%5d" TargetMode="External"/><Relationship Id="rId3" Type="http://schemas.openxmlformats.org/officeDocument/2006/relationships/hyperlink" Target="http://www.ncbi.nlm.nih.gov/pubmed?term=%22Shanmugam%20D%22%5bAuthor%5d" TargetMode="External"/><Relationship Id="rId7" Type="http://schemas.openxmlformats.org/officeDocument/2006/relationships/hyperlink" Target="http://www.ncbi.nlm.nih.gov/pubmed?term=%22Berriman%20M%22%5bAuthor%5d" TargetMode="External"/><Relationship Id="rId12" Type="http://schemas.openxmlformats.org/officeDocument/2006/relationships/hyperlink" Target="http://www.ncbi.nlm.nih.gov/pubmed?term=%22Ag%C3%BCero%20F%22%5bAuthor%5d" TargetMode="External"/><Relationship Id="rId2" Type="http://schemas.openxmlformats.org/officeDocument/2006/relationships/hyperlink" Target="http://www.ncbi.nlm.nih.gov/pubmed?term=%22Crowther%20GJ%22%5bAuthor%5d" TargetMode="External"/><Relationship Id="rId1" Type="http://schemas.openxmlformats.org/officeDocument/2006/relationships/slideLayout" Target="../slideLayouts/slideLayout2.xml"/><Relationship Id="rId6" Type="http://schemas.openxmlformats.org/officeDocument/2006/relationships/hyperlink" Target="http://www.ncbi.nlm.nih.gov/pubmed?term=%22Hertz-Fowler%20C%22%5bAuthor%5d" TargetMode="External"/><Relationship Id="rId11" Type="http://schemas.openxmlformats.org/officeDocument/2006/relationships/hyperlink" Target="http://www.ncbi.nlm.nih.gov/pubmed?term=%22Van%20Voorhis%20WC%22%5bAuthor%5d" TargetMode="External"/><Relationship Id="rId5" Type="http://schemas.openxmlformats.org/officeDocument/2006/relationships/hyperlink" Target="http://www.ncbi.nlm.nih.gov/pubmed?term=%22Doyle%20MA%22%5bAuthor%5d" TargetMode="External"/><Relationship Id="rId10" Type="http://schemas.openxmlformats.org/officeDocument/2006/relationships/hyperlink" Target="http://www.ncbi.nlm.nih.gov/pubmed?term=%22Roos%20DS%22%5bAuthor%5d" TargetMode="External"/><Relationship Id="rId4" Type="http://schemas.openxmlformats.org/officeDocument/2006/relationships/hyperlink" Target="http://www.ncbi.nlm.nih.gov/pubmed?term=%22Carmona%20SJ%22%5bAuthor%5d" TargetMode="External"/><Relationship Id="rId9" Type="http://schemas.openxmlformats.org/officeDocument/2006/relationships/hyperlink" Target="http://www.ncbi.nlm.nih.gov/pubmed?term=%22Ralph%20SA%22%5bAuthor%5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ncbi.nlm.nih.gov/pubmed?term=%22Nwaka%20S%22%5bAuthor%5d" TargetMode="External"/><Relationship Id="rId13" Type="http://schemas.openxmlformats.org/officeDocument/2006/relationships/image" Target="../media/image3.jpeg"/><Relationship Id="rId3" Type="http://schemas.openxmlformats.org/officeDocument/2006/relationships/hyperlink" Target="http://www.ncbi.nlm.nih.gov/pubmed?term=%22Shanmugam%20D%22%5bAuthor%5d" TargetMode="External"/><Relationship Id="rId7" Type="http://schemas.openxmlformats.org/officeDocument/2006/relationships/hyperlink" Target="http://www.ncbi.nlm.nih.gov/pubmed?term=%22Berriman%20M%22%5bAuthor%5d" TargetMode="External"/><Relationship Id="rId12" Type="http://schemas.openxmlformats.org/officeDocument/2006/relationships/hyperlink" Target="http://www.ncbi.nlm.nih.gov/pubmed?term=%22Ag%C3%BCero%20F%22%5bAuthor%5d" TargetMode="External"/><Relationship Id="rId2" Type="http://schemas.openxmlformats.org/officeDocument/2006/relationships/hyperlink" Target="http://www.ncbi.nlm.nih.gov/pubmed?term=%22Crowther%20GJ%22%5bAuthor%5d" TargetMode="External"/><Relationship Id="rId1" Type="http://schemas.openxmlformats.org/officeDocument/2006/relationships/slideLayout" Target="../slideLayouts/slideLayout2.xml"/><Relationship Id="rId6" Type="http://schemas.openxmlformats.org/officeDocument/2006/relationships/hyperlink" Target="http://www.ncbi.nlm.nih.gov/pubmed?term=%22Hertz-Fowler%20C%22%5bAuthor%5d" TargetMode="External"/><Relationship Id="rId11" Type="http://schemas.openxmlformats.org/officeDocument/2006/relationships/hyperlink" Target="http://www.ncbi.nlm.nih.gov/pubmed?term=%22Van%20Voorhis%20WC%22%5bAuthor%5d" TargetMode="External"/><Relationship Id="rId5" Type="http://schemas.openxmlformats.org/officeDocument/2006/relationships/hyperlink" Target="http://www.ncbi.nlm.nih.gov/pubmed?term=%22Doyle%20MA%22%5bAuthor%5d" TargetMode="External"/><Relationship Id="rId10" Type="http://schemas.openxmlformats.org/officeDocument/2006/relationships/hyperlink" Target="http://www.ncbi.nlm.nih.gov/pubmed?term=%22Roos%20DS%22%5bAuthor%5d" TargetMode="External"/><Relationship Id="rId4" Type="http://schemas.openxmlformats.org/officeDocument/2006/relationships/hyperlink" Target="http://www.ncbi.nlm.nih.gov/pubmed?term=%22Carmona%20SJ%22%5bAuthor%5d" TargetMode="External"/><Relationship Id="rId9" Type="http://schemas.openxmlformats.org/officeDocument/2006/relationships/hyperlink" Target="http://www.ncbi.nlm.nih.gov/pubmed?term=%22Ralph%20SA%22%5bAuthor%5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thdblog.wordpress.com/"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sac@lafepe.pe.gov.br" TargetMode="External"/><Relationship Id="rId2" Type="http://schemas.openxmlformats.org/officeDocument/2006/relationships/hyperlink" Target="mailto:albajarvinap@who.int"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Foglio_di_lavoro_di_Microsoft_Office_Excel_97-20032.xls"/><Relationship Id="rId13" Type="http://schemas.openxmlformats.org/officeDocument/2006/relationships/image" Target="../media/image64.jpeg"/><Relationship Id="rId18" Type="http://schemas.openxmlformats.org/officeDocument/2006/relationships/oleObject" Target="../embeddings/oleObject2.bin"/><Relationship Id="rId3" Type="http://schemas.openxmlformats.org/officeDocument/2006/relationships/notesSlide" Target="../notesSlides/notesSlide3.xml"/><Relationship Id="rId7" Type="http://schemas.openxmlformats.org/officeDocument/2006/relationships/oleObject" Target="../embeddings/oleObject1.bin"/><Relationship Id="rId12" Type="http://schemas.openxmlformats.org/officeDocument/2006/relationships/oleObject" Target="../embeddings/Foglio_di_lavoro_di_Microsoft_Office_Excel_97-20033.xls"/><Relationship Id="rId17" Type="http://schemas.openxmlformats.org/officeDocument/2006/relationships/image" Target="../media/image68.jpeg"/><Relationship Id="rId2" Type="http://schemas.openxmlformats.org/officeDocument/2006/relationships/slideLayout" Target="../slideLayouts/slideLayout7.xml"/><Relationship Id="rId16" Type="http://schemas.openxmlformats.org/officeDocument/2006/relationships/image" Target="../media/image67.png"/><Relationship Id="rId1" Type="http://schemas.openxmlformats.org/officeDocument/2006/relationships/vmlDrawing" Target="../drawings/vmlDrawing1.vml"/><Relationship Id="rId6" Type="http://schemas.openxmlformats.org/officeDocument/2006/relationships/image" Target="../media/image60.wmf"/><Relationship Id="rId11" Type="http://schemas.openxmlformats.org/officeDocument/2006/relationships/image" Target="../media/image63.png"/><Relationship Id="rId5" Type="http://schemas.openxmlformats.org/officeDocument/2006/relationships/image" Target="../media/image59.png"/><Relationship Id="rId15" Type="http://schemas.openxmlformats.org/officeDocument/2006/relationships/image" Target="../media/image66.png"/><Relationship Id="rId10" Type="http://schemas.openxmlformats.org/officeDocument/2006/relationships/image" Target="../media/image62.png"/><Relationship Id="rId4" Type="http://schemas.openxmlformats.org/officeDocument/2006/relationships/oleObject" Target="../embeddings/Foglio_di_lavoro_di_Microsoft_Office_Excel_97-20031.xls"/><Relationship Id="rId9" Type="http://schemas.openxmlformats.org/officeDocument/2006/relationships/image" Target="../media/image61.emf"/><Relationship Id="rId14" Type="http://schemas.openxmlformats.org/officeDocument/2006/relationships/image" Target="../media/image65.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wmf"/><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3.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sac@lafepe.pe.gov.br" TargetMode="External"/><Relationship Id="rId2" Type="http://schemas.openxmlformats.org/officeDocument/2006/relationships/hyperlink" Target="mailto:albajarvinap@who.int"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jpeg"/><Relationship Id="rId7" Type="http://schemas.openxmlformats.org/officeDocument/2006/relationships/image" Target="../media/image79.png"/><Relationship Id="rId2"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png"/><Relationship Id="rId4" Type="http://schemas.openxmlformats.org/officeDocument/2006/relationships/image" Target="../media/image76.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thdblog.wordpress.com/2009/02/18/rd-funding-for-global-health-diseases/gh_fundingflows/" TargetMode="External"/><Relationship Id="rId2" Type="http://schemas.openxmlformats.org/officeDocument/2006/relationships/hyperlink" Target="http://thdblog.wordpress.com/" TargetMode="Externa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hyperlink" Target="http://thdblog.wordpress.com/2009/02/18/rd-funding-for-global-health-diseases/gh_fund2/" TargetMode="Externa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996952"/>
            <a:ext cx="7772400" cy="1470025"/>
          </a:xfrm>
        </p:spPr>
        <p:txBody>
          <a:bodyPr>
            <a:normAutofit fontScale="90000"/>
          </a:bodyPr>
          <a:lstStyle/>
          <a:p>
            <a:r>
              <a:rPr lang="it-IT" sz="4000" b="1" i="1" dirty="0">
                <a:solidFill>
                  <a:srgbClr val="0070C0"/>
                </a:solidFill>
                <a:latin typeface="Times New Roman" pitchFamily="18" charset="0"/>
                <a:cs typeface="Times New Roman" pitchFamily="18" charset="0"/>
              </a:rPr>
              <a:t>Ricerca e sviluppo </a:t>
            </a:r>
            <a:r>
              <a:rPr lang="it-IT" sz="4000" b="1" i="1" dirty="0" smtClean="0">
                <a:solidFill>
                  <a:srgbClr val="0070C0"/>
                </a:solidFill>
                <a:latin typeface="Times New Roman" pitchFamily="18" charset="0"/>
                <a:cs typeface="Times New Roman" pitchFamily="18" charset="0"/>
              </a:rPr>
              <a:t>di nuovi </a:t>
            </a:r>
            <a:br>
              <a:rPr lang="it-IT" sz="4000" b="1" i="1" dirty="0" smtClean="0">
                <a:solidFill>
                  <a:srgbClr val="0070C0"/>
                </a:solidFill>
                <a:latin typeface="Times New Roman" pitchFamily="18" charset="0"/>
                <a:cs typeface="Times New Roman" pitchFamily="18" charset="0"/>
              </a:rPr>
            </a:br>
            <a:r>
              <a:rPr lang="it-IT" sz="4000" b="1" i="1" dirty="0" smtClean="0">
                <a:solidFill>
                  <a:srgbClr val="0070C0"/>
                </a:solidFill>
                <a:latin typeface="Times New Roman" pitchFamily="18" charset="0"/>
                <a:cs typeface="Times New Roman" pitchFamily="18" charset="0"/>
              </a:rPr>
              <a:t>farmaci per </a:t>
            </a:r>
            <a:r>
              <a:rPr lang="it-IT" sz="4000" b="1" i="1" dirty="0">
                <a:solidFill>
                  <a:srgbClr val="0070C0"/>
                </a:solidFill>
                <a:latin typeface="Times New Roman" pitchFamily="18" charset="0"/>
                <a:cs typeface="Times New Roman" pitchFamily="18" charset="0"/>
              </a:rPr>
              <a:t>le </a:t>
            </a:r>
            <a:r>
              <a:rPr lang="it-IT" sz="4000" b="1" i="1" dirty="0" smtClean="0">
                <a:solidFill>
                  <a:srgbClr val="0070C0"/>
                </a:solidFill>
                <a:latin typeface="Times New Roman" pitchFamily="18" charset="0"/>
                <a:cs typeface="Times New Roman" pitchFamily="18" charset="0"/>
              </a:rPr>
              <a:t>malattie </a:t>
            </a:r>
            <a:br>
              <a:rPr lang="it-IT" sz="4000" b="1" i="1" dirty="0" smtClean="0">
                <a:solidFill>
                  <a:srgbClr val="0070C0"/>
                </a:solidFill>
                <a:latin typeface="Times New Roman" pitchFamily="18" charset="0"/>
                <a:cs typeface="Times New Roman" pitchFamily="18" charset="0"/>
              </a:rPr>
            </a:br>
            <a:r>
              <a:rPr lang="it-IT" sz="4000" b="1" i="1" dirty="0" smtClean="0">
                <a:solidFill>
                  <a:srgbClr val="0070C0"/>
                </a:solidFill>
                <a:latin typeface="Times New Roman" pitchFamily="18" charset="0"/>
                <a:cs typeface="Times New Roman" pitchFamily="18" charset="0"/>
              </a:rPr>
              <a:t>dimenticate</a:t>
            </a:r>
            <a:r>
              <a:rPr lang="it-IT" dirty="0" smtClean="0">
                <a:solidFill>
                  <a:srgbClr val="0070C0"/>
                </a:solidFill>
                <a:latin typeface="Times New Roman" pitchFamily="18" charset="0"/>
                <a:cs typeface="Times New Roman" pitchFamily="18" charset="0"/>
              </a:rPr>
              <a:t>.</a:t>
            </a:r>
            <a:br>
              <a:rPr lang="it-IT" dirty="0" smtClean="0">
                <a:solidFill>
                  <a:srgbClr val="0070C0"/>
                </a:solidFill>
                <a:latin typeface="Times New Roman" pitchFamily="18" charset="0"/>
                <a:cs typeface="Times New Roman" pitchFamily="18" charset="0"/>
              </a:rPr>
            </a:br>
            <a:r>
              <a:rPr lang="it-IT" sz="2200" dirty="0" smtClean="0">
                <a:solidFill>
                  <a:srgbClr val="0070C0"/>
                </a:solidFill>
                <a:latin typeface="Times New Roman" pitchFamily="18" charset="0"/>
                <a:cs typeface="Times New Roman" pitchFamily="18" charset="0"/>
              </a:rPr>
              <a:t>Maria Paola Costi</a:t>
            </a:r>
            <a:br>
              <a:rPr lang="it-IT" sz="2200" dirty="0" smtClean="0">
                <a:solidFill>
                  <a:srgbClr val="0070C0"/>
                </a:solidFill>
                <a:latin typeface="Times New Roman" pitchFamily="18" charset="0"/>
                <a:cs typeface="Times New Roman" pitchFamily="18" charset="0"/>
              </a:rPr>
            </a:br>
            <a:r>
              <a:rPr lang="it-IT" sz="2200" dirty="0" smtClean="0">
                <a:solidFill>
                  <a:srgbClr val="0070C0"/>
                </a:solidFill>
                <a:latin typeface="Times New Roman" pitchFamily="18" charset="0"/>
                <a:cs typeface="Times New Roman" pitchFamily="18" charset="0"/>
              </a:rPr>
              <a:t>Dipartimento di Scienze della Vita, </a:t>
            </a:r>
            <a:br>
              <a:rPr lang="it-IT" sz="2200" dirty="0" smtClean="0">
                <a:solidFill>
                  <a:srgbClr val="0070C0"/>
                </a:solidFill>
                <a:latin typeface="Times New Roman" pitchFamily="18" charset="0"/>
                <a:cs typeface="Times New Roman" pitchFamily="18" charset="0"/>
              </a:rPr>
            </a:br>
            <a:r>
              <a:rPr lang="it-IT" sz="2200" dirty="0" smtClean="0">
                <a:solidFill>
                  <a:srgbClr val="0070C0"/>
                </a:solidFill>
                <a:latin typeface="Times New Roman" pitchFamily="18" charset="0"/>
                <a:cs typeface="Times New Roman" pitchFamily="18" charset="0"/>
              </a:rPr>
              <a:t>Università di Modena e Reggio Emilia</a:t>
            </a:r>
            <a:endParaRPr lang="it-IT" sz="2200" dirty="0">
              <a:solidFill>
                <a:srgbClr val="0070C0"/>
              </a:solidFill>
              <a:latin typeface="Times New Roman" pitchFamily="18" charset="0"/>
              <a:cs typeface="Times New Roman" pitchFamily="18" charset="0"/>
            </a:endParaRPr>
          </a:p>
        </p:txBody>
      </p:sp>
      <p:sp>
        <p:nvSpPr>
          <p:cNvPr id="3" name="Subtitle 2"/>
          <p:cNvSpPr>
            <a:spLocks noGrp="1"/>
          </p:cNvSpPr>
          <p:nvPr>
            <p:ph type="subTitle" idx="1"/>
          </p:nvPr>
        </p:nvSpPr>
        <p:spPr>
          <a:xfrm>
            <a:off x="611560" y="5877272"/>
            <a:ext cx="7740352" cy="792088"/>
          </a:xfrm>
        </p:spPr>
        <p:txBody>
          <a:bodyPr/>
          <a:lstStyle/>
          <a:p>
            <a:r>
              <a:rPr lang="it-IT" sz="2000" b="1" i="1" dirty="0">
                <a:solidFill>
                  <a:schemeClr val="tx1"/>
                </a:solidFill>
                <a:effectLst>
                  <a:outerShdw blurRad="50800" dist="38100" algn="tr" rotWithShape="0">
                    <a:prstClr val="black">
                      <a:alpha val="40000"/>
                    </a:prstClr>
                  </a:outerShdw>
                </a:effectLst>
              </a:rPr>
              <a:t>FARMACI ESSENZIALI </a:t>
            </a:r>
            <a:r>
              <a:rPr lang="it-IT" sz="2000" b="1" i="1" dirty="0" smtClean="0">
                <a:solidFill>
                  <a:schemeClr val="tx1"/>
                </a:solidFill>
                <a:effectLst>
                  <a:outerShdw blurRad="50800" dist="38100" algn="tr" rotWithShape="0">
                    <a:prstClr val="black">
                      <a:alpha val="40000"/>
                    </a:prstClr>
                  </a:outerShdw>
                </a:effectLst>
              </a:rPr>
              <a:t>E </a:t>
            </a:r>
            <a:r>
              <a:rPr lang="it-IT" sz="2000" b="1" i="1" dirty="0">
                <a:solidFill>
                  <a:schemeClr val="tx1"/>
                </a:solidFill>
                <a:effectLst>
                  <a:outerShdw blurRad="50800" dist="38100" algn="tr" rotWithShape="0">
                    <a:prstClr val="black">
                      <a:alpha val="40000"/>
                    </a:prstClr>
                  </a:outerShdw>
                </a:effectLst>
              </a:rPr>
              <a:t>MALATTIE </a:t>
            </a:r>
            <a:r>
              <a:rPr lang="it-IT" sz="2000" b="1" i="1" dirty="0" smtClean="0">
                <a:solidFill>
                  <a:schemeClr val="tx1"/>
                </a:solidFill>
                <a:effectLst>
                  <a:outerShdw blurRad="50800" dist="38100" algn="tr" rotWithShape="0">
                    <a:prstClr val="black">
                      <a:alpha val="40000"/>
                    </a:prstClr>
                  </a:outerShdw>
                </a:effectLst>
              </a:rPr>
              <a:t>TRASCURATE</a:t>
            </a:r>
            <a:r>
              <a:rPr lang="it-IT" sz="2000" b="1" i="1" dirty="0" smtClean="0">
                <a:solidFill>
                  <a:schemeClr val="tx1"/>
                </a:solidFill>
                <a:effectLst>
                  <a:innerShdw blurRad="63500" dist="50800">
                    <a:prstClr val="black">
                      <a:alpha val="50000"/>
                    </a:prstClr>
                  </a:innerShdw>
                </a:effectLst>
              </a:rPr>
              <a:t>, Università di Ferrara, </a:t>
            </a:r>
          </a:p>
          <a:p>
            <a:r>
              <a:rPr lang="it-IT" sz="2000" b="1" i="1" dirty="0" smtClean="0">
                <a:solidFill>
                  <a:schemeClr val="tx1"/>
                </a:solidFill>
                <a:effectLst>
                  <a:innerShdw blurRad="63500" dist="50800">
                    <a:prstClr val="black">
                      <a:alpha val="50000"/>
                    </a:prstClr>
                  </a:innerShdw>
                </a:effectLst>
              </a:rPr>
              <a:t>5 Febbraio 2013</a:t>
            </a:r>
            <a:endParaRPr lang="it-IT" sz="2000" i="1" dirty="0">
              <a:solidFill>
                <a:schemeClr val="tx1"/>
              </a:solidFill>
            </a:endParaRPr>
          </a:p>
        </p:txBody>
      </p:sp>
      <p:pic>
        <p:nvPicPr>
          <p:cNvPr id="19" name="Picture 4" descr="logoUNIMOREnuovo"/>
          <p:cNvPicPr>
            <a:picLocks noChangeAspect="1" noChangeArrowheads="1"/>
          </p:cNvPicPr>
          <p:nvPr/>
        </p:nvPicPr>
        <p:blipFill>
          <a:blip r:embed="rId2" cstate="print"/>
          <a:srcRect/>
          <a:stretch>
            <a:fillRect/>
          </a:stretch>
        </p:blipFill>
        <p:spPr bwMode="auto">
          <a:xfrm>
            <a:off x="3563938" y="188913"/>
            <a:ext cx="2011362"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t>La situazione è confusa:</a:t>
            </a:r>
            <a:br>
              <a:rPr lang="it-IT" dirty="0" smtClean="0"/>
            </a:br>
            <a:endParaRPr lang="it-IT" dirty="0"/>
          </a:p>
        </p:txBody>
      </p:sp>
      <p:sp>
        <p:nvSpPr>
          <p:cNvPr id="3" name="Content Placeholder 2"/>
          <p:cNvSpPr>
            <a:spLocks noGrp="1"/>
          </p:cNvSpPr>
          <p:nvPr>
            <p:ph idx="1"/>
          </p:nvPr>
        </p:nvSpPr>
        <p:spPr>
          <a:xfrm>
            <a:off x="457200" y="1196752"/>
            <a:ext cx="8229600" cy="4929411"/>
          </a:xfrm>
        </p:spPr>
        <p:txBody>
          <a:bodyPr/>
          <a:lstStyle/>
          <a:p>
            <a:r>
              <a:rPr lang="it-IT" dirty="0" smtClean="0"/>
              <a:t>Servono nuovi farmaci meno tossici</a:t>
            </a:r>
          </a:p>
          <a:p>
            <a:r>
              <a:rPr lang="it-IT" dirty="0" smtClean="0"/>
              <a:t>Lo sviluppo di resistenza può essere un problema</a:t>
            </a:r>
          </a:p>
          <a:p>
            <a:r>
              <a:rPr lang="it-IT" dirty="0" smtClean="0"/>
              <a:t>Il costo per lo sviluppo di un nuovo farmaco dalla ricerca di base alla clinica è di oltre 1 billione di $, ma nessuno investe questa somma.</a:t>
            </a:r>
          </a:p>
          <a:p>
            <a:r>
              <a:rPr lang="it-IT" dirty="0" smtClean="0"/>
              <a:t>Non c’è sufficiente massa critica per ottenere un farmaco efficace.</a:t>
            </a:r>
          </a:p>
          <a:p>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it-IT" sz="3200" dirty="0" smtClean="0">
                <a:solidFill>
                  <a:srgbClr val="9900FF"/>
                </a:solidFill>
              </a:rPr>
              <a:t>Strategie per sviluppare un farmaco per le malattie neglette</a:t>
            </a:r>
            <a:endParaRPr lang="it-IT" sz="4000" dirty="0" smtClean="0">
              <a:solidFill>
                <a:srgbClr val="9900FF"/>
              </a:solidFill>
            </a:endParaRPr>
          </a:p>
        </p:txBody>
      </p:sp>
      <p:sp>
        <p:nvSpPr>
          <p:cNvPr id="23555" name="Rectangle 3"/>
          <p:cNvSpPr>
            <a:spLocks noGrp="1" noChangeArrowheads="1"/>
          </p:cNvSpPr>
          <p:nvPr>
            <p:ph type="body" idx="1"/>
          </p:nvPr>
        </p:nvSpPr>
        <p:spPr>
          <a:xfrm>
            <a:off x="457200" y="1600200"/>
            <a:ext cx="8229600" cy="3629025"/>
          </a:xfrm>
        </p:spPr>
        <p:txBody>
          <a:bodyPr/>
          <a:lstStyle/>
          <a:p>
            <a:pPr eaLnBrk="1" hangingPunct="1">
              <a:lnSpc>
                <a:spcPct val="90000"/>
              </a:lnSpc>
            </a:pPr>
            <a:r>
              <a:rPr lang="it-IT" sz="2000" dirty="0" smtClean="0"/>
              <a:t>(A) </a:t>
            </a:r>
            <a:r>
              <a:rPr lang="it-IT" sz="2000" b="1" dirty="0" smtClean="0"/>
              <a:t>label extension</a:t>
            </a:r>
            <a:r>
              <a:rPr lang="it-IT" sz="2000" dirty="0" smtClean="0"/>
              <a:t>, extending the indications of existing drugs for other conditions to tropical diseases; </a:t>
            </a:r>
          </a:p>
          <a:p>
            <a:pPr eaLnBrk="1" hangingPunct="1">
              <a:lnSpc>
                <a:spcPct val="90000"/>
              </a:lnSpc>
            </a:pPr>
            <a:r>
              <a:rPr lang="it-IT" sz="2000" dirty="0" smtClean="0"/>
              <a:t>(B) </a:t>
            </a:r>
            <a:r>
              <a:rPr lang="it-IT" sz="2000" b="1" dirty="0" smtClean="0"/>
              <a:t>piggy-back discovery</a:t>
            </a:r>
            <a:r>
              <a:rPr lang="it-IT" sz="2000" dirty="0" smtClean="0"/>
              <a:t>, in which the discovery of new drugs is focused on one or a few classes of well-studied and validated targets;</a:t>
            </a:r>
          </a:p>
          <a:p>
            <a:pPr eaLnBrk="1" hangingPunct="1">
              <a:lnSpc>
                <a:spcPct val="90000"/>
              </a:lnSpc>
            </a:pPr>
            <a:r>
              <a:rPr lang="it-IT" sz="2000" dirty="0" smtClean="0"/>
              <a:t>(C) </a:t>
            </a:r>
            <a:r>
              <a:rPr lang="it-IT" sz="2000" b="1" dirty="0" smtClean="0"/>
              <a:t>de novo drug discovery</a:t>
            </a:r>
            <a:r>
              <a:rPr lang="it-IT" sz="2000" dirty="0" smtClean="0"/>
              <a:t>. </a:t>
            </a:r>
          </a:p>
          <a:p>
            <a:pPr algn="ctr" eaLnBrk="1" hangingPunct="1">
              <a:lnSpc>
                <a:spcPct val="90000"/>
              </a:lnSpc>
              <a:buFontTx/>
              <a:buNone/>
            </a:pPr>
            <a:r>
              <a:rPr lang="it-IT" sz="2000" dirty="0" smtClean="0"/>
              <a:t>	These strategies collectively seek to exploit two possible sets of drug targets: those that have been validated in other organisms and diseases, and those that have not – perhaps because they are unique to neglected-disease pathogens – but that nevertheless have potential as novel sites of action.</a:t>
            </a:r>
          </a:p>
        </p:txBody>
      </p:sp>
      <p:sp>
        <p:nvSpPr>
          <p:cNvPr id="23556" name="Text Box 4"/>
          <p:cNvSpPr txBox="1">
            <a:spLocks noChangeArrowheads="1"/>
          </p:cNvSpPr>
          <p:nvPr/>
        </p:nvSpPr>
        <p:spPr bwMode="auto">
          <a:xfrm>
            <a:off x="0" y="6035675"/>
            <a:ext cx="8208963" cy="822325"/>
          </a:xfrm>
          <a:prstGeom prst="rect">
            <a:avLst/>
          </a:prstGeom>
          <a:noFill/>
          <a:ln w="9525">
            <a:noFill/>
            <a:miter lim="800000"/>
            <a:headEnd/>
            <a:tailEnd/>
          </a:ln>
        </p:spPr>
        <p:txBody>
          <a:bodyPr>
            <a:spAutoFit/>
          </a:bodyPr>
          <a:lstStyle/>
          <a:p>
            <a:r>
              <a:rPr lang="it-IT" sz="1200"/>
              <a:t>PLoS Negl Trop Dis. 2010 Aug 24;4(8):e804.</a:t>
            </a:r>
          </a:p>
          <a:p>
            <a:r>
              <a:rPr lang="it-IT" sz="1200"/>
              <a:t>Identification of attractive drug targets in neglected-disease pathogens using an in silico approach.</a:t>
            </a:r>
          </a:p>
          <a:p>
            <a:r>
              <a:rPr lang="it-IT" sz="1200">
                <a:hlinkClick r:id="rId2"/>
              </a:rPr>
              <a:t>Crowther GJ</a:t>
            </a:r>
            <a:r>
              <a:rPr lang="it-IT" sz="1200"/>
              <a:t>, </a:t>
            </a:r>
            <a:r>
              <a:rPr lang="it-IT" sz="1200">
                <a:hlinkClick r:id="rId3"/>
              </a:rPr>
              <a:t>Shanmugam D</a:t>
            </a:r>
            <a:r>
              <a:rPr lang="it-IT" sz="1200"/>
              <a:t>, </a:t>
            </a:r>
            <a:r>
              <a:rPr lang="it-IT" sz="1200">
                <a:hlinkClick r:id="rId4"/>
              </a:rPr>
              <a:t>Carmona SJ</a:t>
            </a:r>
            <a:r>
              <a:rPr lang="it-IT" sz="1200"/>
              <a:t>, </a:t>
            </a:r>
            <a:r>
              <a:rPr lang="it-IT" sz="1200">
                <a:hlinkClick r:id="rId5"/>
              </a:rPr>
              <a:t>Doyle MA</a:t>
            </a:r>
            <a:r>
              <a:rPr lang="it-IT" sz="1200"/>
              <a:t>, </a:t>
            </a:r>
            <a:r>
              <a:rPr lang="it-IT" sz="1200">
                <a:hlinkClick r:id="rId6"/>
              </a:rPr>
              <a:t>Hertz-Fowler C</a:t>
            </a:r>
            <a:r>
              <a:rPr lang="it-IT" sz="1200"/>
              <a:t>, </a:t>
            </a:r>
            <a:r>
              <a:rPr lang="it-IT" sz="1200">
                <a:hlinkClick r:id="rId7"/>
              </a:rPr>
              <a:t>Berriman M</a:t>
            </a:r>
            <a:r>
              <a:rPr lang="it-IT" sz="1200"/>
              <a:t>, </a:t>
            </a:r>
            <a:r>
              <a:rPr lang="it-IT" sz="1200">
                <a:hlinkClick r:id="rId8"/>
              </a:rPr>
              <a:t>Nwaka S</a:t>
            </a:r>
            <a:r>
              <a:rPr lang="it-IT" sz="1200"/>
              <a:t>, </a:t>
            </a:r>
            <a:r>
              <a:rPr lang="it-IT" sz="1200">
                <a:hlinkClick r:id="rId9"/>
              </a:rPr>
              <a:t>Ralph SA</a:t>
            </a:r>
            <a:r>
              <a:rPr lang="it-IT" sz="1200"/>
              <a:t>, </a:t>
            </a:r>
            <a:r>
              <a:rPr lang="it-IT" sz="1200">
                <a:hlinkClick r:id="rId10"/>
              </a:rPr>
              <a:t>Roos DS</a:t>
            </a:r>
            <a:r>
              <a:rPr lang="it-IT" sz="1200"/>
              <a:t>, </a:t>
            </a:r>
            <a:r>
              <a:rPr lang="it-IT" sz="1200">
                <a:hlinkClick r:id="rId11"/>
              </a:rPr>
              <a:t>Van Voorhis WC</a:t>
            </a:r>
            <a:r>
              <a:rPr lang="it-IT" sz="1200"/>
              <a:t>, </a:t>
            </a:r>
            <a:r>
              <a:rPr lang="it-IT" sz="1200">
                <a:hlinkClick r:id="rId12"/>
              </a:rPr>
              <a:t>Agüero F</a:t>
            </a:r>
            <a:r>
              <a:rPr lang="it-IT" sz="120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solidFill>
                  <a:srgbClr val="0000CC"/>
                </a:solidFill>
              </a:rPr>
              <a:t>Il farmaco ideale</a:t>
            </a:r>
            <a:endParaRPr lang="it-IT" dirty="0">
              <a:solidFill>
                <a:srgbClr val="0000CC"/>
              </a:solidFill>
            </a:endParaRPr>
          </a:p>
        </p:txBody>
      </p:sp>
      <p:sp>
        <p:nvSpPr>
          <p:cNvPr id="3" name="Content Placeholder 2"/>
          <p:cNvSpPr>
            <a:spLocks noGrp="1"/>
          </p:cNvSpPr>
          <p:nvPr>
            <p:ph idx="1"/>
          </p:nvPr>
        </p:nvSpPr>
        <p:spPr/>
        <p:txBody>
          <a:bodyPr>
            <a:normAutofit lnSpcReduction="10000"/>
          </a:bodyPr>
          <a:lstStyle/>
          <a:p>
            <a:pPr lvl="0"/>
            <a:r>
              <a:rPr lang="en-US" dirty="0" smtClean="0"/>
              <a:t>parasitological cure in all the phases of the disease,</a:t>
            </a:r>
            <a:endParaRPr lang="it-IT" dirty="0" smtClean="0"/>
          </a:p>
          <a:p>
            <a:pPr lvl="0"/>
            <a:r>
              <a:rPr lang="en-US" dirty="0" smtClean="0"/>
              <a:t>effective in single or few doses,</a:t>
            </a:r>
            <a:endParaRPr lang="it-IT" dirty="0" smtClean="0"/>
          </a:p>
          <a:p>
            <a:pPr lvl="0"/>
            <a:r>
              <a:rPr lang="en-US" dirty="0" smtClean="0"/>
              <a:t>low cost for the patients,</a:t>
            </a:r>
            <a:endParaRPr lang="it-IT" dirty="0" smtClean="0"/>
          </a:p>
          <a:p>
            <a:pPr lvl="0"/>
            <a:r>
              <a:rPr lang="en-US" dirty="0" smtClean="0"/>
              <a:t>no collateral or </a:t>
            </a:r>
            <a:r>
              <a:rPr lang="en-US" dirty="0" err="1" smtClean="0"/>
              <a:t>teratogenic</a:t>
            </a:r>
            <a:r>
              <a:rPr lang="en-US" dirty="0" smtClean="0"/>
              <a:t> effects,</a:t>
            </a:r>
            <a:endParaRPr lang="it-IT" dirty="0" smtClean="0"/>
          </a:p>
          <a:p>
            <a:pPr lvl="0"/>
            <a:r>
              <a:rPr lang="en-US" dirty="0" smtClean="0"/>
              <a:t>no need for hospitalization,</a:t>
            </a:r>
            <a:endParaRPr lang="it-IT" dirty="0" smtClean="0"/>
          </a:p>
          <a:p>
            <a:pPr lvl="0"/>
            <a:r>
              <a:rPr lang="en-US" dirty="0" smtClean="0"/>
              <a:t>and no induction of resistance. </a:t>
            </a:r>
          </a:p>
          <a:p>
            <a:pPr lvl="0"/>
            <a:r>
              <a:rPr lang="en-US" dirty="0" smtClean="0"/>
              <a:t>oral administration</a:t>
            </a:r>
            <a:endParaRPr lang="it-IT" dirty="0" smtClean="0"/>
          </a:p>
          <a:p>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7544" y="1124744"/>
            <a:ext cx="8229600" cy="1143000"/>
          </a:xfrm>
        </p:spPr>
        <p:txBody>
          <a:bodyPr>
            <a:normAutofit fontScale="90000"/>
          </a:bodyPr>
          <a:lstStyle/>
          <a:p>
            <a:pPr eaLnBrk="1" hangingPunct="1"/>
            <a:r>
              <a:rPr lang="it-IT" sz="3200" b="1" dirty="0" smtClean="0">
                <a:solidFill>
                  <a:schemeClr val="tx1"/>
                </a:solidFill>
              </a:rPr>
              <a:t>Identificazione del target:</a:t>
            </a:r>
            <a:br>
              <a:rPr lang="it-IT" sz="3200" b="1" dirty="0" smtClean="0">
                <a:solidFill>
                  <a:schemeClr val="tx1"/>
                </a:solidFill>
              </a:rPr>
            </a:br>
            <a:r>
              <a:rPr lang="it-IT" sz="3200" b="1" dirty="0" smtClean="0"/>
              <a:t>un enzima?</a:t>
            </a:r>
            <a:br>
              <a:rPr lang="it-IT" sz="3200" b="1" dirty="0" smtClean="0"/>
            </a:br>
            <a:r>
              <a:rPr lang="it-IT" sz="3200" b="1" dirty="0" smtClean="0"/>
              <a:t>una proteina di membrana?</a:t>
            </a:r>
            <a:br>
              <a:rPr lang="it-IT" sz="3200" b="1" dirty="0" smtClean="0"/>
            </a:br>
            <a:r>
              <a:rPr lang="it-IT" sz="3200" b="1" dirty="0" smtClean="0"/>
              <a:t>Un recettore?</a:t>
            </a:r>
            <a:br>
              <a:rPr lang="it-IT" sz="3200" b="1" dirty="0" smtClean="0"/>
            </a:br>
            <a:r>
              <a:rPr lang="it-IT" sz="3200" b="1" dirty="0" smtClean="0"/>
              <a:t>Un gene?</a:t>
            </a:r>
            <a:br>
              <a:rPr lang="it-IT" sz="3200" b="1" dirty="0" smtClean="0"/>
            </a:br>
            <a:r>
              <a:rPr lang="it-IT" sz="3200" b="1" dirty="0" smtClean="0">
                <a:solidFill>
                  <a:schemeClr val="tx1"/>
                </a:solidFill>
              </a:rPr>
              <a:t>tramite </a:t>
            </a:r>
            <a:br>
              <a:rPr lang="it-IT" sz="3200" b="1" dirty="0" smtClean="0">
                <a:solidFill>
                  <a:schemeClr val="tx1"/>
                </a:solidFill>
              </a:rPr>
            </a:br>
            <a:endParaRPr lang="it-IT" sz="3200" b="1" dirty="0" smtClean="0">
              <a:solidFill>
                <a:schemeClr val="tx1"/>
              </a:solidFill>
            </a:endParaRPr>
          </a:p>
        </p:txBody>
      </p:sp>
      <p:sp>
        <p:nvSpPr>
          <p:cNvPr id="22531" name="Rectangle 3"/>
          <p:cNvSpPr>
            <a:spLocks noGrp="1" noChangeArrowheads="1"/>
          </p:cNvSpPr>
          <p:nvPr>
            <p:ph type="body" idx="1"/>
          </p:nvPr>
        </p:nvSpPr>
        <p:spPr>
          <a:xfrm>
            <a:off x="1331640" y="2780928"/>
            <a:ext cx="6635750" cy="2409825"/>
          </a:xfrm>
        </p:spPr>
        <p:txBody>
          <a:bodyPr/>
          <a:lstStyle/>
          <a:p>
            <a:pPr algn="ctr" eaLnBrk="1" hangingPunct="1">
              <a:lnSpc>
                <a:spcPct val="80000"/>
              </a:lnSpc>
              <a:buFontTx/>
              <a:buNone/>
            </a:pPr>
            <a:r>
              <a:rPr lang="it-IT" sz="2000" dirty="0" smtClean="0"/>
              <a:t>PLoS Negl Trop Dis. 2010 Aug 24;4(8):e804.</a:t>
            </a:r>
            <a:endParaRPr lang="it-IT" sz="2000" b="1" dirty="0" smtClean="0"/>
          </a:p>
          <a:p>
            <a:pPr algn="ctr" eaLnBrk="1" hangingPunct="1">
              <a:lnSpc>
                <a:spcPct val="80000"/>
              </a:lnSpc>
              <a:buFontTx/>
              <a:buNone/>
            </a:pPr>
            <a:r>
              <a:rPr lang="it-IT" sz="2000" dirty="0" smtClean="0">
                <a:hlinkClick r:id="rId2"/>
              </a:rPr>
              <a:t>Crowther GJ</a:t>
            </a:r>
            <a:r>
              <a:rPr lang="it-IT" sz="2000" dirty="0" smtClean="0"/>
              <a:t>, </a:t>
            </a:r>
            <a:r>
              <a:rPr lang="it-IT" sz="2000" dirty="0" smtClean="0">
                <a:hlinkClick r:id="rId3"/>
              </a:rPr>
              <a:t>Shanmugam D</a:t>
            </a:r>
            <a:r>
              <a:rPr lang="it-IT" sz="2000" dirty="0" smtClean="0"/>
              <a:t>, </a:t>
            </a:r>
            <a:r>
              <a:rPr lang="it-IT" sz="2000" dirty="0" smtClean="0">
                <a:hlinkClick r:id="rId4"/>
              </a:rPr>
              <a:t>Carmona SJ</a:t>
            </a:r>
            <a:r>
              <a:rPr lang="it-IT" sz="2000" dirty="0" smtClean="0"/>
              <a:t>, </a:t>
            </a:r>
            <a:r>
              <a:rPr lang="it-IT" sz="2000" dirty="0" smtClean="0">
                <a:hlinkClick r:id="rId5"/>
              </a:rPr>
              <a:t>Doyle MA</a:t>
            </a:r>
            <a:r>
              <a:rPr lang="it-IT" sz="2000" dirty="0" smtClean="0"/>
              <a:t>, </a:t>
            </a:r>
            <a:r>
              <a:rPr lang="it-IT" sz="2000" dirty="0" smtClean="0">
                <a:hlinkClick r:id="rId6"/>
              </a:rPr>
              <a:t>Hertz-Fowler C</a:t>
            </a:r>
            <a:r>
              <a:rPr lang="it-IT" sz="2000" dirty="0" smtClean="0"/>
              <a:t>, </a:t>
            </a:r>
            <a:r>
              <a:rPr lang="it-IT" sz="2000" dirty="0" smtClean="0">
                <a:hlinkClick r:id="rId7"/>
              </a:rPr>
              <a:t>Berriman M</a:t>
            </a:r>
            <a:r>
              <a:rPr lang="it-IT" sz="2000" dirty="0" smtClean="0"/>
              <a:t>, </a:t>
            </a:r>
            <a:r>
              <a:rPr lang="it-IT" sz="2000" dirty="0" smtClean="0">
                <a:hlinkClick r:id="rId8"/>
              </a:rPr>
              <a:t>Nwaka S</a:t>
            </a:r>
            <a:r>
              <a:rPr lang="it-IT" sz="2000" dirty="0" smtClean="0"/>
              <a:t>, </a:t>
            </a:r>
            <a:r>
              <a:rPr lang="it-IT" sz="2000" dirty="0" smtClean="0">
                <a:hlinkClick r:id="rId9"/>
              </a:rPr>
              <a:t>Ralph SA</a:t>
            </a:r>
            <a:r>
              <a:rPr lang="it-IT" sz="2000" dirty="0" smtClean="0"/>
              <a:t>, </a:t>
            </a:r>
            <a:r>
              <a:rPr lang="it-IT" sz="2000" dirty="0" smtClean="0">
                <a:hlinkClick r:id="rId10"/>
              </a:rPr>
              <a:t>Roos DS</a:t>
            </a:r>
            <a:r>
              <a:rPr lang="it-IT" sz="2000" dirty="0" smtClean="0"/>
              <a:t>, </a:t>
            </a:r>
            <a:r>
              <a:rPr lang="it-IT" sz="2000" dirty="0" smtClean="0">
                <a:hlinkClick r:id="rId11"/>
              </a:rPr>
              <a:t>Van Voorhis WC</a:t>
            </a:r>
            <a:r>
              <a:rPr lang="it-IT" sz="2000" dirty="0" smtClean="0"/>
              <a:t>, </a:t>
            </a:r>
            <a:r>
              <a:rPr lang="it-IT" sz="2000" dirty="0" smtClean="0">
                <a:hlinkClick r:id="rId12"/>
              </a:rPr>
              <a:t>Agüero F</a:t>
            </a:r>
            <a:r>
              <a:rPr lang="it-IT" sz="2000" dirty="0" smtClean="0"/>
              <a:t>.</a:t>
            </a:r>
          </a:p>
          <a:p>
            <a:pPr algn="ctr" eaLnBrk="1" hangingPunct="1">
              <a:lnSpc>
                <a:spcPct val="80000"/>
              </a:lnSpc>
              <a:buFontTx/>
              <a:buNone/>
            </a:pPr>
            <a:r>
              <a:rPr lang="it-IT" sz="2000" dirty="0" smtClean="0"/>
              <a:t>Division of Allergy and Infectious Diseases, Department of Medicine, University of Washington, Seattle, Washington, United States of America. crowther@u.washington.edu</a:t>
            </a:r>
          </a:p>
        </p:txBody>
      </p:sp>
      <p:sp>
        <p:nvSpPr>
          <p:cNvPr id="4" name="TextBox 3"/>
          <p:cNvSpPr txBox="1"/>
          <p:nvPr/>
        </p:nvSpPr>
        <p:spPr>
          <a:xfrm rot="16200000">
            <a:off x="-2087783" y="3536056"/>
            <a:ext cx="5119366" cy="584775"/>
          </a:xfrm>
          <a:prstGeom prst="rect">
            <a:avLst/>
          </a:prstGeom>
          <a:noFill/>
        </p:spPr>
        <p:txBody>
          <a:bodyPr wrap="square" rtlCol="0">
            <a:spAutoFit/>
          </a:bodyPr>
          <a:lstStyle/>
          <a:p>
            <a:r>
              <a:rPr lang="it-IT" sz="3200" b="1" dirty="0" smtClean="0"/>
              <a:t>Identificazione del target</a:t>
            </a:r>
            <a:endParaRPr lang="it-IT" sz="3200" b="1" dirty="0"/>
          </a:p>
        </p:txBody>
      </p:sp>
      <p:pic>
        <p:nvPicPr>
          <p:cNvPr id="5" name="Content Placeholder 3" descr="DrugDiscoveryProcess.jpg"/>
          <p:cNvPicPr>
            <a:picLocks noChangeAspect="1"/>
          </p:cNvPicPr>
          <p:nvPr/>
        </p:nvPicPr>
        <p:blipFill>
          <a:blip r:embed="rId13" cstate="print"/>
          <a:stretch>
            <a:fillRect/>
          </a:stretch>
        </p:blipFill>
        <p:spPr>
          <a:xfrm>
            <a:off x="2339752" y="5258965"/>
            <a:ext cx="5184576" cy="1599035"/>
          </a:xfrm>
          <a:prstGeom prst="rect">
            <a:avLst/>
          </a:prstGeom>
        </p:spPr>
      </p:pic>
      <p:sp>
        <p:nvSpPr>
          <p:cNvPr id="6" name="Down Arrow 5"/>
          <p:cNvSpPr/>
          <p:nvPr/>
        </p:nvSpPr>
        <p:spPr>
          <a:xfrm>
            <a:off x="2627784" y="4869160"/>
            <a:ext cx="288032" cy="28803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7"/>
          <p:cNvSpPr txBox="1">
            <a:spLocks noChangeArrowheads="1"/>
          </p:cNvSpPr>
          <p:nvPr/>
        </p:nvSpPr>
        <p:spPr bwMode="auto">
          <a:xfrm>
            <a:off x="1476375" y="188913"/>
            <a:ext cx="6235700" cy="6858000"/>
          </a:xfrm>
          <a:prstGeom prst="rect">
            <a:avLst/>
          </a:prstGeom>
          <a:solidFill>
            <a:srgbClr val="FFFFFF"/>
          </a:solidFill>
          <a:ln w="9525">
            <a:solidFill>
              <a:srgbClr val="000000"/>
            </a:solidFill>
            <a:miter lim="800000"/>
            <a:headEnd/>
            <a:tailEnd/>
          </a:ln>
        </p:spPr>
        <p:txBody>
          <a:bodyPr/>
          <a:lstStyle/>
          <a:p>
            <a:r>
              <a:rPr lang="en-GB" sz="1200" dirty="0">
                <a:solidFill>
                  <a:srgbClr val="0000FF"/>
                </a:solidFill>
              </a:rPr>
              <a:t>Table 2</a:t>
            </a:r>
          </a:p>
          <a:p>
            <a:r>
              <a:rPr lang="en-GB" sz="1200" dirty="0">
                <a:solidFill>
                  <a:srgbClr val="0000FF"/>
                </a:solidFill>
              </a:rPr>
              <a:t>Preliminary genome-wide prioritization of </a:t>
            </a:r>
            <a:r>
              <a:rPr lang="en-GB" sz="1200" i="1" dirty="0" err="1">
                <a:solidFill>
                  <a:srgbClr val="0000FF"/>
                </a:solidFill>
              </a:rPr>
              <a:t>Leishmania</a:t>
            </a:r>
            <a:r>
              <a:rPr lang="en-GB" sz="1200" i="1" dirty="0">
                <a:solidFill>
                  <a:srgbClr val="0000FF"/>
                </a:solidFill>
              </a:rPr>
              <a:t> major</a:t>
            </a:r>
            <a:r>
              <a:rPr lang="en-GB" sz="1200" dirty="0">
                <a:solidFill>
                  <a:srgbClr val="0000FF"/>
                </a:solidFill>
              </a:rPr>
              <a:t> targets.</a:t>
            </a:r>
          </a:p>
          <a:p>
            <a:r>
              <a:rPr lang="it-IT" sz="1000" dirty="0">
                <a:solidFill>
                  <a:srgbClr val="CC0099"/>
                </a:solidFill>
              </a:rPr>
              <a:t>Ranking</a:t>
            </a:r>
            <a:r>
              <a:rPr lang="it-IT" sz="1000" dirty="0"/>
              <a:t>	</a:t>
            </a:r>
            <a:r>
              <a:rPr lang="it-IT" sz="1000" dirty="0">
                <a:solidFill>
                  <a:srgbClr val="CC0099"/>
                </a:solidFill>
              </a:rPr>
              <a:t>Gene_name	</a:t>
            </a:r>
            <a:r>
              <a:rPr lang="it-IT" sz="1000" dirty="0"/>
              <a:t> 	</a:t>
            </a:r>
            <a:r>
              <a:rPr lang="it-IT" sz="1000" dirty="0">
                <a:solidFill>
                  <a:srgbClr val="CC0099"/>
                </a:solidFill>
              </a:rPr>
              <a:t>Gene product			Weight</a:t>
            </a:r>
            <a:r>
              <a:rPr lang="it-IT" sz="1000" dirty="0"/>
              <a:t>	</a:t>
            </a:r>
          </a:p>
          <a:p>
            <a:r>
              <a:rPr lang="it-IT" sz="1000" dirty="0"/>
              <a:t>1	LmjF29.0820	cysteine peptidase C (CPC),CPC cysteine peptidase, Clan CA, family C1, 				Cathepsin B-like	416</a:t>
            </a:r>
          </a:p>
          <a:p>
            <a:r>
              <a:rPr lang="it-IT" sz="1000" dirty="0"/>
              <a:t>2	LmjF05.0350	trypanothione reductase			386	</a:t>
            </a:r>
          </a:p>
          <a:p>
            <a:r>
              <a:rPr lang="it-IT" sz="1000" dirty="0">
                <a:solidFill>
                  <a:srgbClr val="800080"/>
                </a:solidFill>
              </a:rPr>
              <a:t>2	LmjF06.0860	dihydrofolate reductase-thymidylate synthase	386	</a:t>
            </a:r>
            <a:endParaRPr lang="it-IT" sz="1000" dirty="0"/>
          </a:p>
          <a:p>
            <a:r>
              <a:rPr lang="it-IT" sz="1000" dirty="0"/>
              <a:t>2	LmjF23.0050	cyclophilin, putative,peptidyl-prolyl cis-trans isomerase, putative	386	</a:t>
            </a:r>
          </a:p>
          <a:p>
            <a:r>
              <a:rPr lang="it-IT" sz="1000" dirty="0"/>
              <a:t>2	LmjF25.0910	cyclophilin a				386	</a:t>
            </a:r>
          </a:p>
          <a:p>
            <a:r>
              <a:rPr lang="it-IT" sz="1000" dirty="0"/>
              <a:t>2	LmjF06.0120	cyclophilin				386	</a:t>
            </a:r>
          </a:p>
          <a:p>
            <a:r>
              <a:rPr lang="it-IT" sz="1000" dirty="0"/>
              <a:t>2	LmjF18.0270	protein kinase, putative,glycogen synthase kinase, putative	386	</a:t>
            </a:r>
          </a:p>
          <a:p>
            <a:r>
              <a:rPr lang="it-IT" sz="1000" dirty="0"/>
              <a:t>8	LmjF36.1960	phosphomannomutase, putative			366	</a:t>
            </a:r>
          </a:p>
          <a:p>
            <a:r>
              <a:rPr lang="it-IT" sz="1000" dirty="0">
                <a:solidFill>
                  <a:srgbClr val="800080"/>
                </a:solidFill>
              </a:rPr>
              <a:t>8	LmjF23.0270	pteridine reductase 1			366	</a:t>
            </a:r>
            <a:endParaRPr lang="it-IT" sz="1000" dirty="0"/>
          </a:p>
          <a:p>
            <a:r>
              <a:rPr lang="it-IT" sz="1000" dirty="0"/>
              <a:t>10	LmjF30.2970	glyceraldehyde 3-phosphate dehydrogenase, glycosomal	351	</a:t>
            </a:r>
          </a:p>
          <a:p>
            <a:r>
              <a:rPr lang="it-IT" sz="1000" dirty="0"/>
              <a:t>10	LmjF12.0220	hydroxyacylglutathione hydrolase, putative,glyoxalase II, putative	351	</a:t>
            </a:r>
          </a:p>
          <a:p>
            <a:r>
              <a:rPr lang="it-IT" sz="1000" dirty="0"/>
              <a:t>10	LmjF24.0850	triosephosphate isomerase			351	</a:t>
            </a:r>
          </a:p>
          <a:p>
            <a:r>
              <a:rPr lang="it-IT" sz="1000" dirty="0"/>
              <a:t>13	LmjF27.1870	trypanothione synthetase, putative		341	</a:t>
            </a:r>
          </a:p>
          <a:p>
            <a:r>
              <a:rPr lang="it-IT" sz="1000" dirty="0"/>
              <a:t>13	LmjF06.0560	deoxyuridine triphosphatase, putative,dUTP diphosphatase	341	</a:t>
            </a:r>
          </a:p>
          <a:p>
            <a:r>
              <a:rPr lang="it-IT" sz="1000" dirty="0"/>
              <a:t>15	LmjF21.0250	hexokinase, putative			336	</a:t>
            </a:r>
          </a:p>
          <a:p>
            <a:r>
              <a:rPr lang="it-IT" sz="1000" dirty="0"/>
              <a:t>15	LmjF25.1320	serine/threonine protein phosphatase, putative		336	</a:t>
            </a:r>
          </a:p>
          <a:p>
            <a:r>
              <a:rPr lang="it-IT" sz="1000" dirty="0"/>
              <a:t>15	LmjF19.0550	methionine aminopeptidase, putative,metallo-peptidase, Clan MG, Family 	M24						336	</a:t>
            </a:r>
          </a:p>
          <a:p>
            <a:r>
              <a:rPr lang="it-IT" sz="1000" dirty="0"/>
              <a:t>15	LmjF34.1260	mitochondrial DNA polymerase I protein A, putative	336	</a:t>
            </a:r>
          </a:p>
          <a:p>
            <a:r>
              <a:rPr lang="it-IT" sz="1000" dirty="0"/>
              <a:t>15	LmjF30.0880	adenosine kinase, putative	336	</a:t>
            </a:r>
          </a:p>
          <a:p>
            <a:r>
              <a:rPr lang="it-IT" sz="1000" dirty="0"/>
              <a:t>15	LmjF33.1630	cyclophilin, putative	336	</a:t>
            </a:r>
          </a:p>
          <a:p>
            <a:r>
              <a:rPr lang="it-IT" sz="1000" dirty="0"/>
              <a:t>15	LmjF10.0890	FKBP-type peptidyl-prolyl cis-trans isomerase, putative	336	</a:t>
            </a:r>
          </a:p>
          <a:p>
            <a:r>
              <a:rPr lang="it-IT" sz="1000" dirty="0"/>
              <a:t>15	LmjF04.1160	fructose-1,6-bisphosphatase, cytosolic, putative	336	</a:t>
            </a:r>
          </a:p>
          <a:p>
            <a:r>
              <a:rPr lang="it-IT" sz="1000" dirty="0"/>
              <a:t>15	LmjF23.0950	cytosolic leucyl aminopeptidase,metallo-peptidase, Clan MF, Family M17	336	</a:t>
            </a:r>
          </a:p>
          <a:p>
            <a:r>
              <a:rPr lang="it-IT" sz="1000" dirty="0"/>
              <a:t>15	LmjF32.1580	phosphomannose isomerase, putative	336	</a:t>
            </a:r>
          </a:p>
          <a:p>
            <a:r>
              <a:rPr lang="it-IT" sz="1000" dirty="0"/>
              <a:t>25	LmjF36.2380	sterol 24-c-methyltransferase, putative	326	</a:t>
            </a:r>
          </a:p>
          <a:p>
            <a:r>
              <a:rPr lang="it-IT" sz="1000" dirty="0"/>
              <a:t>25	LmjF36.2390	sterol 24-c-methyltransferase, putative	326	</a:t>
            </a:r>
          </a:p>
          <a:p>
            <a:endParaRPr lang="it-IT" dirty="0"/>
          </a:p>
        </p:txBody>
      </p:sp>
      <p:sp>
        <p:nvSpPr>
          <p:cNvPr id="24579" name="Text Box 9"/>
          <p:cNvSpPr txBox="1">
            <a:spLocks noChangeArrowheads="1"/>
          </p:cNvSpPr>
          <p:nvPr/>
        </p:nvSpPr>
        <p:spPr bwMode="auto">
          <a:xfrm>
            <a:off x="250825" y="5373688"/>
            <a:ext cx="2233613" cy="366712"/>
          </a:xfrm>
          <a:prstGeom prst="rect">
            <a:avLst/>
          </a:prstGeom>
          <a:noFill/>
          <a:ln w="9525">
            <a:noFill/>
            <a:miter lim="800000"/>
            <a:headEnd/>
            <a:tailEnd/>
          </a:ln>
        </p:spPr>
        <p:txBody>
          <a:bodyPr>
            <a:spAutoFit/>
          </a:bodyPr>
          <a:lstStyle/>
          <a:p>
            <a:pPr>
              <a:spcBef>
                <a:spcPct val="50000"/>
              </a:spcBef>
            </a:pPr>
            <a:endParaRPr lang="it-IT"/>
          </a:p>
        </p:txBody>
      </p:sp>
      <p:sp>
        <p:nvSpPr>
          <p:cNvPr id="24580" name="AutoShape 14"/>
          <p:cNvSpPr>
            <a:spLocks noChangeArrowheads="1"/>
          </p:cNvSpPr>
          <p:nvPr/>
        </p:nvSpPr>
        <p:spPr bwMode="auto">
          <a:xfrm>
            <a:off x="684213" y="1484313"/>
            <a:ext cx="504825" cy="215900"/>
          </a:xfrm>
          <a:prstGeom prst="chevron">
            <a:avLst>
              <a:gd name="adj" fmla="val 58456"/>
            </a:avLst>
          </a:prstGeom>
          <a:solidFill>
            <a:srgbClr val="FF00FF"/>
          </a:solidFill>
          <a:ln w="9525">
            <a:solidFill>
              <a:schemeClr val="tx1"/>
            </a:solidFill>
            <a:miter lim="800000"/>
            <a:headEnd/>
            <a:tailEnd/>
          </a:ln>
        </p:spPr>
        <p:txBody>
          <a:bodyPr wrap="none" anchor="ctr"/>
          <a:lstStyle/>
          <a:p>
            <a:endParaRPr lang="it-IT"/>
          </a:p>
        </p:txBody>
      </p:sp>
      <p:sp>
        <p:nvSpPr>
          <p:cNvPr id="24581" name="AutoShape 15"/>
          <p:cNvSpPr>
            <a:spLocks noChangeArrowheads="1"/>
          </p:cNvSpPr>
          <p:nvPr/>
        </p:nvSpPr>
        <p:spPr bwMode="auto">
          <a:xfrm>
            <a:off x="755650" y="3357563"/>
            <a:ext cx="504825" cy="215900"/>
          </a:xfrm>
          <a:prstGeom prst="chevron">
            <a:avLst>
              <a:gd name="adj" fmla="val 58456"/>
            </a:avLst>
          </a:prstGeom>
          <a:solidFill>
            <a:srgbClr val="FF00FF"/>
          </a:solidFill>
          <a:ln w="9525">
            <a:solidFill>
              <a:schemeClr val="tx1"/>
            </a:solid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rmAutofit/>
          </a:bodyPr>
          <a:lstStyle/>
          <a:p>
            <a:r>
              <a:rPr lang="it-IT" sz="3200" b="1" dirty="0" smtClean="0"/>
              <a:t>Druggability e validazione del target</a:t>
            </a:r>
            <a:endParaRPr lang="it-IT" sz="3200" b="1" dirty="0"/>
          </a:p>
        </p:txBody>
      </p:sp>
      <p:pic>
        <p:nvPicPr>
          <p:cNvPr id="4" name="Content Placeholder 3" descr="DrugDiscoveryProcess.jpg"/>
          <p:cNvPicPr>
            <a:picLocks noGrp="1" noChangeAspect="1"/>
          </p:cNvPicPr>
          <p:nvPr>
            <p:ph idx="1"/>
          </p:nvPr>
        </p:nvPicPr>
        <p:blipFill>
          <a:blip r:embed="rId2" cstate="print"/>
          <a:stretch>
            <a:fillRect/>
          </a:stretch>
        </p:blipFill>
        <p:spPr>
          <a:xfrm>
            <a:off x="179512" y="4999963"/>
            <a:ext cx="5987008" cy="1858037"/>
          </a:xfrm>
          <a:prstGeom prst="rect">
            <a:avLst/>
          </a:prstGeom>
        </p:spPr>
      </p:pic>
      <p:sp>
        <p:nvSpPr>
          <p:cNvPr id="5" name="Down Arrow 4"/>
          <p:cNvSpPr/>
          <p:nvPr/>
        </p:nvSpPr>
        <p:spPr>
          <a:xfrm>
            <a:off x="1331640" y="4581128"/>
            <a:ext cx="288032" cy="28803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Picture 6" descr="ptx_STRING_UP.png"/>
          <p:cNvPicPr>
            <a:picLocks noChangeAspect="1"/>
          </p:cNvPicPr>
          <p:nvPr/>
        </p:nvPicPr>
        <p:blipFill>
          <a:blip r:embed="rId3" cstate="print"/>
          <a:stretch>
            <a:fillRect/>
          </a:stretch>
        </p:blipFill>
        <p:spPr>
          <a:xfrm>
            <a:off x="5220072" y="980728"/>
            <a:ext cx="2699792" cy="2940313"/>
          </a:xfrm>
          <a:prstGeom prst="rect">
            <a:avLst/>
          </a:prstGeom>
        </p:spPr>
      </p:pic>
      <p:pic>
        <p:nvPicPr>
          <p:cNvPr id="8" name="Picture 7" descr="targets.gif"/>
          <p:cNvPicPr>
            <a:picLocks noChangeAspect="1"/>
          </p:cNvPicPr>
          <p:nvPr/>
        </p:nvPicPr>
        <p:blipFill>
          <a:blip r:embed="rId4" cstate="print"/>
          <a:stretch>
            <a:fillRect/>
          </a:stretch>
        </p:blipFill>
        <p:spPr>
          <a:xfrm>
            <a:off x="0" y="764704"/>
            <a:ext cx="3848100" cy="3448050"/>
          </a:xfrm>
          <a:prstGeom prst="rect">
            <a:avLst/>
          </a:prstGeom>
        </p:spPr>
      </p:pic>
      <p:sp>
        <p:nvSpPr>
          <p:cNvPr id="9" name="Right Arrow 8"/>
          <p:cNvSpPr/>
          <p:nvPr/>
        </p:nvSpPr>
        <p:spPr>
          <a:xfrm>
            <a:off x="3995936" y="2636912"/>
            <a:ext cx="100811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Down Arrow 9"/>
          <p:cNvSpPr/>
          <p:nvPr/>
        </p:nvSpPr>
        <p:spPr>
          <a:xfrm>
            <a:off x="8388424" y="3429000"/>
            <a:ext cx="72008"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TextBox 10"/>
          <p:cNvSpPr txBox="1"/>
          <p:nvPr/>
        </p:nvSpPr>
        <p:spPr>
          <a:xfrm>
            <a:off x="7596336" y="4941168"/>
            <a:ext cx="1368152" cy="830997"/>
          </a:xfrm>
          <a:prstGeom prst="rect">
            <a:avLst/>
          </a:prstGeom>
          <a:noFill/>
        </p:spPr>
        <p:txBody>
          <a:bodyPr wrap="square" rtlCol="0">
            <a:spAutoFit/>
          </a:bodyPr>
          <a:lstStyle/>
          <a:p>
            <a:r>
              <a:rPr lang="it-IT" sz="2400" b="1" dirty="0" smtClean="0">
                <a:solidFill>
                  <a:srgbClr val="FF0000"/>
                </a:solidFill>
              </a:rPr>
              <a:t>Proof of concept</a:t>
            </a:r>
            <a:endParaRPr lang="it-IT" sz="2400"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3"/>
          <p:cNvSpPr>
            <a:spLocks noGrp="1"/>
          </p:cNvSpPr>
          <p:nvPr>
            <p:ph type="sldNum" sz="quarter" idx="12"/>
          </p:nvPr>
        </p:nvSpPr>
        <p:spPr/>
        <p:txBody>
          <a:bodyPr/>
          <a:lstStyle/>
          <a:p>
            <a:fld id="{9ABB6292-90EC-4F75-B0CE-BFCD859A5D22}" type="slidenum">
              <a:rPr lang="en-GB"/>
              <a:pPr/>
              <a:t>16</a:t>
            </a:fld>
            <a:endParaRPr lang="en-GB"/>
          </a:p>
        </p:txBody>
      </p:sp>
      <p:graphicFrame>
        <p:nvGraphicFramePr>
          <p:cNvPr id="91172" name="Group 36"/>
          <p:cNvGraphicFramePr>
            <a:graphicFrameLocks noGrp="1"/>
          </p:cNvGraphicFramePr>
          <p:nvPr/>
        </p:nvGraphicFramePr>
        <p:xfrm>
          <a:off x="611188" y="1403350"/>
          <a:ext cx="8064500" cy="3671571"/>
        </p:xfrm>
        <a:graphic>
          <a:graphicData uri="http://schemas.openxmlformats.org/drawingml/2006/table">
            <a:tbl>
              <a:tblPr/>
              <a:tblGrid>
                <a:gridCol w="2738437"/>
                <a:gridCol w="5326063"/>
              </a:tblGrid>
              <a:tr h="5159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ja-JP" sz="1600" b="1" i="0" u="none" strike="noStrike" cap="none" normalizeH="0" baseline="0" smtClean="0">
                          <a:ln>
                            <a:noFill/>
                          </a:ln>
                          <a:solidFill>
                            <a:srgbClr val="008000"/>
                          </a:solidFill>
                          <a:effectLst/>
                          <a:latin typeface="Arial" pitchFamily="34" charset="0"/>
                          <a:ea typeface="MS Mincho" pitchFamily="49" charset="-128"/>
                        </a:rPr>
                        <a:t>Target Validation</a:t>
                      </a:r>
                      <a:endParaRPr kumimoji="0" lang="en-AU" altLang="ja-JP" sz="1600" b="0" i="0" u="none" strike="noStrike" cap="none" normalizeH="0" baseline="0" smtClean="0">
                        <a:ln>
                          <a:noFill/>
                        </a:ln>
                        <a:solidFill>
                          <a:srgbClr val="008000"/>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ja-JP" sz="1600" b="0" i="0" u="none" strike="noStrike" cap="none" normalizeH="0" baseline="0" smtClean="0">
                          <a:ln>
                            <a:noFill/>
                          </a:ln>
                          <a:solidFill>
                            <a:schemeClr val="tx1"/>
                          </a:solidFill>
                          <a:effectLst/>
                          <a:latin typeface="Arial" pitchFamily="34" charset="0"/>
                          <a:ea typeface="MS Mincho" pitchFamily="49" charset="-128"/>
                        </a:rPr>
                        <a:t>Genetic and chemical evidence of essentiality</a:t>
                      </a:r>
                      <a:endParaRPr kumimoji="0" lang="en-AU" altLang="ja-JP" sz="16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5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ja-JP" sz="1600" b="1" i="0" u="none" strike="noStrike" cap="none" normalizeH="0" baseline="0" smtClean="0">
                          <a:ln>
                            <a:noFill/>
                          </a:ln>
                          <a:solidFill>
                            <a:srgbClr val="008000"/>
                          </a:solidFill>
                          <a:effectLst/>
                          <a:latin typeface="Arial" pitchFamily="34" charset="0"/>
                          <a:ea typeface="MS Mincho" pitchFamily="49" charset="-128"/>
                        </a:rPr>
                        <a:t>Druggability</a:t>
                      </a:r>
                      <a:endParaRPr kumimoji="0" lang="en-AU" altLang="ja-JP" sz="1600" b="0" i="0" u="none" strike="noStrike" cap="none" normalizeH="0" baseline="0" smtClean="0">
                        <a:ln>
                          <a:noFill/>
                        </a:ln>
                        <a:solidFill>
                          <a:srgbClr val="008000"/>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ja-JP" sz="1600" b="0" i="0" u="none" strike="noStrike" cap="none" normalizeH="0" baseline="0" smtClean="0">
                          <a:ln>
                            <a:noFill/>
                          </a:ln>
                          <a:solidFill>
                            <a:schemeClr val="tx1"/>
                          </a:solidFill>
                          <a:effectLst/>
                          <a:latin typeface="Arial" pitchFamily="34" charset="0"/>
                          <a:ea typeface="MS Mincho" pitchFamily="49" charset="-128"/>
                        </a:rPr>
                        <a:t>Known drug-like inhibitors and active site potentially druggable (clinical precedent)</a:t>
                      </a:r>
                      <a:endParaRPr kumimoji="0" lang="en-AU" altLang="ja-JP" sz="16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92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ja-JP" sz="1600" b="1" i="0" u="none" strike="noStrike" cap="none" normalizeH="0" baseline="0" smtClean="0">
                          <a:ln>
                            <a:noFill/>
                          </a:ln>
                          <a:solidFill>
                            <a:srgbClr val="008000"/>
                          </a:solidFill>
                          <a:effectLst/>
                          <a:latin typeface="Arial" pitchFamily="34" charset="0"/>
                          <a:ea typeface="MS Mincho" pitchFamily="49" charset="-128"/>
                        </a:rPr>
                        <a:t>Assay Feasibility</a:t>
                      </a:r>
                      <a:endParaRPr kumimoji="0" lang="en-AU" altLang="ja-JP" sz="1600" b="0" i="0" u="none" strike="noStrike" cap="none" normalizeH="0" baseline="0" smtClean="0">
                        <a:ln>
                          <a:noFill/>
                        </a:ln>
                        <a:solidFill>
                          <a:srgbClr val="008000"/>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ja-JP" sz="1600" b="0" i="0" u="none" strike="noStrike" cap="none" normalizeH="0" baseline="0" smtClean="0">
                          <a:ln>
                            <a:noFill/>
                          </a:ln>
                          <a:solidFill>
                            <a:schemeClr val="tx1"/>
                          </a:solidFill>
                          <a:effectLst/>
                          <a:latin typeface="Arial" pitchFamily="34" charset="0"/>
                          <a:ea typeface="MS Mincho" pitchFamily="49" charset="-128"/>
                        </a:rPr>
                        <a:t>Assay ready in plate format and protein supply assured within appropriate timelines</a:t>
                      </a:r>
                      <a:endParaRPr kumimoji="0" lang="en-AU" altLang="ja-JP" sz="16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ja-JP" sz="1600" b="1" i="0" u="none" strike="noStrike" cap="none" normalizeH="0" baseline="0" smtClean="0">
                          <a:ln>
                            <a:noFill/>
                          </a:ln>
                          <a:solidFill>
                            <a:srgbClr val="008000"/>
                          </a:solidFill>
                          <a:effectLst/>
                          <a:latin typeface="Arial" pitchFamily="34" charset="0"/>
                          <a:ea typeface="MS Mincho" pitchFamily="49" charset="-128"/>
                        </a:rPr>
                        <a:t>Toxicity</a:t>
                      </a:r>
                      <a:endParaRPr kumimoji="0" lang="en-AU" altLang="ja-JP" sz="1600" b="0" i="0" u="none" strike="noStrike" cap="none" normalizeH="0" baseline="0" smtClean="0">
                        <a:ln>
                          <a:noFill/>
                        </a:ln>
                        <a:solidFill>
                          <a:srgbClr val="008000"/>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ja-JP" sz="1600" b="0" i="0" u="none" strike="noStrike" cap="none" normalizeH="0" baseline="0" smtClean="0">
                          <a:ln>
                            <a:noFill/>
                          </a:ln>
                          <a:solidFill>
                            <a:schemeClr val="tx1"/>
                          </a:solidFill>
                          <a:effectLst/>
                          <a:latin typeface="Arial" pitchFamily="34" charset="0"/>
                          <a:ea typeface="MS Mincho" pitchFamily="49" charset="-128"/>
                        </a:rPr>
                        <a:t>No human homologue present or human homologue known to be non-essential</a:t>
                      </a:r>
                      <a:endParaRPr kumimoji="0" lang="en-AU" altLang="ja-JP" sz="16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8000"/>
                          </a:solidFill>
                          <a:effectLst/>
                          <a:latin typeface="Arial" pitchFamily="34" charset="0"/>
                          <a:ea typeface="MS Mincho" pitchFamily="49" charset="-128"/>
                        </a:rPr>
                        <a:t>Resistance Potential</a:t>
                      </a:r>
                      <a:endParaRPr kumimoji="0" lang="en-US" altLang="ja-JP" sz="1600" b="0" i="0" u="none" strike="noStrike" cap="none" normalizeH="0" baseline="0" smtClean="0">
                        <a:ln>
                          <a:noFill/>
                        </a:ln>
                        <a:solidFill>
                          <a:srgbClr val="008000"/>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ja-JP" sz="1600" b="0" i="0" u="none" strike="noStrike" cap="none" normalizeH="0" baseline="0" smtClean="0">
                          <a:ln>
                            <a:noFill/>
                          </a:ln>
                          <a:solidFill>
                            <a:schemeClr val="tx1"/>
                          </a:solidFill>
                          <a:effectLst/>
                          <a:latin typeface="Arial" pitchFamily="34" charset="0"/>
                          <a:ea typeface="MS Mincho" pitchFamily="49" charset="-128"/>
                        </a:rPr>
                        <a:t>No known isoforms within same species and not subject to escape from inhibition</a:t>
                      </a:r>
                      <a:endParaRPr kumimoji="0" lang="en-AU" altLang="ja-JP" sz="16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ja-JP" sz="1600" b="1" i="0" u="none" strike="noStrike" cap="none" normalizeH="0" baseline="0" smtClean="0">
                          <a:ln>
                            <a:noFill/>
                          </a:ln>
                          <a:solidFill>
                            <a:srgbClr val="008000"/>
                          </a:solidFill>
                          <a:effectLst/>
                          <a:latin typeface="Arial" pitchFamily="34" charset="0"/>
                          <a:ea typeface="MS Mincho" pitchFamily="49" charset="-128"/>
                        </a:rPr>
                        <a:t>Structural Information</a:t>
                      </a:r>
                      <a:endParaRPr kumimoji="0" lang="en-AU" altLang="ja-JP" sz="1600" b="0" i="0" u="none" strike="noStrike" cap="none" normalizeH="0" baseline="0" smtClean="0">
                        <a:ln>
                          <a:noFill/>
                        </a:ln>
                        <a:solidFill>
                          <a:srgbClr val="008000"/>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Arial" pitchFamily="34" charset="0"/>
                          <a:ea typeface="MS Mincho" pitchFamily="49" charset="-128"/>
                        </a:rPr>
                        <a:t>Ligand-bound structure of target (or ligand in closely related homologue) at high resolution (&lt; 2.3 Å)</a:t>
                      </a:r>
                      <a:endParaRPr kumimoji="0" lang="en-US" altLang="ja-JP" sz="16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1163" name="Rectangle 27"/>
          <p:cNvSpPr>
            <a:spLocks noChangeArrowheads="1"/>
          </p:cNvSpPr>
          <p:nvPr/>
        </p:nvSpPr>
        <p:spPr bwMode="auto">
          <a:xfrm>
            <a:off x="-381000" y="6848475"/>
            <a:ext cx="184150" cy="396875"/>
          </a:xfrm>
          <a:prstGeom prst="rect">
            <a:avLst/>
          </a:prstGeom>
          <a:noFill/>
          <a:ln w="9525">
            <a:noFill/>
            <a:miter lim="800000"/>
            <a:headEnd/>
            <a:tailEnd/>
          </a:ln>
          <a:effectLst/>
        </p:spPr>
        <p:txBody>
          <a:bodyPr wrap="none" anchor="ctr">
            <a:spAutoFit/>
          </a:bodyPr>
          <a:lstStyle/>
          <a:p>
            <a:pPr eaLnBrk="0" hangingPunct="0"/>
            <a:endParaRPr lang="it-IT" sz="2000">
              <a:ea typeface="ＭＳ Ｐゴシック" pitchFamily="34" charset="-128"/>
            </a:endParaRPr>
          </a:p>
        </p:txBody>
      </p:sp>
      <p:sp>
        <p:nvSpPr>
          <p:cNvPr id="91164" name="Rectangle 28"/>
          <p:cNvSpPr>
            <a:spLocks noChangeArrowheads="1"/>
          </p:cNvSpPr>
          <p:nvPr/>
        </p:nvSpPr>
        <p:spPr bwMode="auto">
          <a:xfrm>
            <a:off x="395288" y="115888"/>
            <a:ext cx="7993062" cy="1143000"/>
          </a:xfrm>
          <a:prstGeom prst="rect">
            <a:avLst/>
          </a:prstGeom>
          <a:noFill/>
          <a:ln w="9525">
            <a:noFill/>
            <a:miter lim="800000"/>
            <a:headEnd/>
            <a:tailEnd/>
          </a:ln>
          <a:effectLst/>
        </p:spPr>
        <p:txBody>
          <a:bodyPr anchor="ctr"/>
          <a:lstStyle/>
          <a:p>
            <a:pPr algn="ctr"/>
            <a:r>
              <a:rPr lang="en-US" sz="2800" b="1">
                <a:solidFill>
                  <a:srgbClr val="380070"/>
                </a:solidFill>
                <a:effectLst>
                  <a:outerShdw blurRad="38100" dist="38100" dir="2700000" algn="tl">
                    <a:srgbClr val="C0C0C0"/>
                  </a:outerShdw>
                </a:effectLst>
              </a:rPr>
              <a:t>Target Assessment – Traffic Light System</a:t>
            </a:r>
          </a:p>
        </p:txBody>
      </p:sp>
      <p:grpSp>
        <p:nvGrpSpPr>
          <p:cNvPr id="2" name="Group 29"/>
          <p:cNvGrpSpPr>
            <a:grpSpLocks/>
          </p:cNvGrpSpPr>
          <p:nvPr/>
        </p:nvGrpSpPr>
        <p:grpSpPr bwMode="auto">
          <a:xfrm>
            <a:off x="8596313" y="450850"/>
            <a:ext cx="539750" cy="1238250"/>
            <a:chOff x="5279" y="148"/>
            <a:chExt cx="340" cy="780"/>
          </a:xfrm>
        </p:grpSpPr>
        <p:sp>
          <p:nvSpPr>
            <p:cNvPr id="91166" name="Rectangle 30"/>
            <p:cNvSpPr>
              <a:spLocks noChangeArrowheads="1"/>
            </p:cNvSpPr>
            <p:nvPr/>
          </p:nvSpPr>
          <p:spPr bwMode="auto">
            <a:xfrm>
              <a:off x="5279" y="148"/>
              <a:ext cx="340" cy="327"/>
            </a:xfrm>
            <a:prstGeom prst="rect">
              <a:avLst/>
            </a:prstGeom>
            <a:noFill/>
            <a:ln w="9525">
              <a:noFill/>
              <a:miter lim="800000"/>
              <a:headEnd/>
              <a:tailEnd/>
            </a:ln>
            <a:effectLst/>
          </p:spPr>
          <p:txBody>
            <a:bodyPr wrap="none">
              <a:spAutoFit/>
            </a:bodyPr>
            <a:lstStyle/>
            <a:p>
              <a:pPr eaLnBrk="0" hangingPunct="0"/>
              <a:r>
                <a:rPr lang="en-GB" sz="2800">
                  <a:solidFill>
                    <a:srgbClr val="A50021"/>
                  </a:solidFill>
                  <a:ea typeface="ＭＳ Ｐゴシック" pitchFamily="34" charset="-128"/>
                </a:rPr>
                <a:t>●</a:t>
              </a:r>
            </a:p>
          </p:txBody>
        </p:sp>
        <p:sp>
          <p:nvSpPr>
            <p:cNvPr id="91167" name="Rectangle 31"/>
            <p:cNvSpPr>
              <a:spLocks noChangeArrowheads="1"/>
            </p:cNvSpPr>
            <p:nvPr/>
          </p:nvSpPr>
          <p:spPr bwMode="auto">
            <a:xfrm>
              <a:off x="5279" y="601"/>
              <a:ext cx="340" cy="327"/>
            </a:xfrm>
            <a:prstGeom prst="rect">
              <a:avLst/>
            </a:prstGeom>
            <a:noFill/>
            <a:ln w="9525">
              <a:noFill/>
              <a:miter lim="800000"/>
              <a:headEnd/>
              <a:tailEnd/>
            </a:ln>
            <a:effectLst/>
          </p:spPr>
          <p:txBody>
            <a:bodyPr wrap="none">
              <a:spAutoFit/>
            </a:bodyPr>
            <a:lstStyle/>
            <a:p>
              <a:pPr eaLnBrk="0" hangingPunct="0"/>
              <a:r>
                <a:rPr lang="en-GB" sz="2800">
                  <a:solidFill>
                    <a:srgbClr val="008000"/>
                  </a:solidFill>
                  <a:ea typeface="ＭＳ Ｐゴシック" pitchFamily="34" charset="-128"/>
                </a:rPr>
                <a:t>●</a:t>
              </a:r>
            </a:p>
          </p:txBody>
        </p:sp>
        <p:sp>
          <p:nvSpPr>
            <p:cNvPr id="91168" name="Rectangle 32"/>
            <p:cNvSpPr>
              <a:spLocks noChangeArrowheads="1"/>
            </p:cNvSpPr>
            <p:nvPr/>
          </p:nvSpPr>
          <p:spPr bwMode="auto">
            <a:xfrm>
              <a:off x="5279" y="375"/>
              <a:ext cx="340" cy="327"/>
            </a:xfrm>
            <a:prstGeom prst="rect">
              <a:avLst/>
            </a:prstGeom>
            <a:noFill/>
            <a:ln w="9525">
              <a:noFill/>
              <a:miter lim="800000"/>
              <a:headEnd/>
              <a:tailEnd/>
            </a:ln>
            <a:effectLst/>
          </p:spPr>
          <p:txBody>
            <a:bodyPr wrap="none">
              <a:spAutoFit/>
            </a:bodyPr>
            <a:lstStyle/>
            <a:p>
              <a:pPr eaLnBrk="0" hangingPunct="0"/>
              <a:r>
                <a:rPr lang="en-GB" sz="2800">
                  <a:solidFill>
                    <a:srgbClr val="FF8000"/>
                  </a:solidFill>
                  <a:ea typeface="ＭＳ Ｐゴシック" pitchFamily="34" charset="-128"/>
                </a:rPr>
                <a:t>●</a:t>
              </a:r>
            </a:p>
          </p:txBody>
        </p:sp>
      </p:grpSp>
      <p:sp>
        <p:nvSpPr>
          <p:cNvPr id="91169" name="Rectangle 33"/>
          <p:cNvSpPr>
            <a:spLocks noChangeArrowheads="1"/>
          </p:cNvSpPr>
          <p:nvPr/>
        </p:nvSpPr>
        <p:spPr bwMode="auto">
          <a:xfrm>
            <a:off x="2555875" y="5138738"/>
            <a:ext cx="4546600" cy="1081087"/>
          </a:xfrm>
          <a:prstGeom prst="rect">
            <a:avLst/>
          </a:prstGeom>
          <a:solidFill>
            <a:srgbClr val="CCFFFF"/>
          </a:solidFill>
          <a:ln w="9525">
            <a:noFill/>
            <a:miter lim="800000"/>
            <a:headEnd/>
            <a:tailEnd/>
          </a:ln>
          <a:effectLst/>
        </p:spPr>
        <p:txBody>
          <a:bodyPr/>
          <a:lstStyle/>
          <a:p>
            <a:pPr marL="342900" indent="-342900">
              <a:spcBef>
                <a:spcPct val="20000"/>
              </a:spcBef>
              <a:buFontTx/>
              <a:buChar char="•"/>
            </a:pPr>
            <a:r>
              <a:rPr lang="en-GB" sz="1800">
                <a:solidFill>
                  <a:srgbClr val="FF0000"/>
                </a:solidFill>
              </a:rPr>
              <a:t>Red 		</a:t>
            </a:r>
            <a:r>
              <a:rPr lang="en-GB" sz="1800"/>
              <a:t>No or weak evidence </a:t>
            </a:r>
          </a:p>
          <a:p>
            <a:pPr marL="342900" indent="-342900">
              <a:spcBef>
                <a:spcPct val="20000"/>
              </a:spcBef>
              <a:buFontTx/>
              <a:buChar char="•"/>
            </a:pPr>
            <a:r>
              <a:rPr lang="en-GB" sz="1800">
                <a:solidFill>
                  <a:srgbClr val="FF8000"/>
                </a:solidFill>
              </a:rPr>
              <a:t>Amber 	</a:t>
            </a:r>
            <a:r>
              <a:rPr lang="en-GB" sz="1800"/>
              <a:t>Partial evidence</a:t>
            </a:r>
          </a:p>
          <a:p>
            <a:pPr marL="342900" indent="-342900">
              <a:spcBef>
                <a:spcPct val="20000"/>
              </a:spcBef>
              <a:buFontTx/>
              <a:buChar char="•"/>
            </a:pPr>
            <a:r>
              <a:rPr lang="en-GB" sz="1800">
                <a:solidFill>
                  <a:srgbClr val="008000"/>
                </a:solidFill>
              </a:rPr>
              <a:t>Green 	</a:t>
            </a:r>
            <a:r>
              <a:rPr lang="en-GB" sz="1800"/>
              <a:t>Adequate evidence</a:t>
            </a:r>
            <a:endParaRPr lang="en-US" sz="1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476672"/>
            <a:ext cx="8229600" cy="1143000"/>
          </a:xfrm>
        </p:spPr>
        <p:txBody>
          <a:bodyPr>
            <a:normAutofit fontScale="90000"/>
          </a:bodyPr>
          <a:lstStyle/>
          <a:p>
            <a:r>
              <a:rPr lang="it-IT" dirty="0" smtClean="0">
                <a:solidFill>
                  <a:srgbClr val="0000CC"/>
                </a:solidFill>
              </a:rPr>
              <a:t>Identificazione dei primi composti da sviluppare</a:t>
            </a:r>
            <a:br>
              <a:rPr lang="it-IT" dirty="0" smtClean="0">
                <a:solidFill>
                  <a:srgbClr val="0000CC"/>
                </a:solidFill>
              </a:rPr>
            </a:br>
            <a:r>
              <a:rPr lang="it-IT" dirty="0" smtClean="0">
                <a:solidFill>
                  <a:srgbClr val="0000CC"/>
                </a:solidFill>
              </a:rPr>
              <a:t>(HITS)</a:t>
            </a:r>
            <a:endParaRPr lang="it-IT" dirty="0">
              <a:solidFill>
                <a:srgbClr val="0000CC"/>
              </a:solidFill>
            </a:endParaRPr>
          </a:p>
        </p:txBody>
      </p:sp>
      <p:sp>
        <p:nvSpPr>
          <p:cNvPr id="8" name="Content Placeholder 7"/>
          <p:cNvSpPr>
            <a:spLocks noGrp="1"/>
          </p:cNvSpPr>
          <p:nvPr>
            <p:ph idx="1"/>
          </p:nvPr>
        </p:nvSpPr>
        <p:spPr>
          <a:xfrm>
            <a:off x="539552" y="3501008"/>
            <a:ext cx="8229600" cy="1689051"/>
          </a:xfrm>
        </p:spPr>
        <p:txBody>
          <a:bodyPr/>
          <a:lstStyle/>
          <a:p>
            <a:endParaRPr lang="it-IT" dirty="0"/>
          </a:p>
        </p:txBody>
      </p:sp>
      <p:pic>
        <p:nvPicPr>
          <p:cNvPr id="9" name="Content Placeholder 3" descr="DrugDiscoveryProcess.jpg"/>
          <p:cNvPicPr>
            <a:picLocks noChangeAspect="1"/>
          </p:cNvPicPr>
          <p:nvPr/>
        </p:nvPicPr>
        <p:blipFill>
          <a:blip r:embed="rId2" cstate="print"/>
          <a:stretch>
            <a:fillRect/>
          </a:stretch>
        </p:blipFill>
        <p:spPr>
          <a:xfrm>
            <a:off x="1547664" y="3212976"/>
            <a:ext cx="5987008" cy="1858037"/>
          </a:xfrm>
          <a:prstGeom prst="rect">
            <a:avLst/>
          </a:prstGeom>
        </p:spPr>
      </p:pic>
      <p:sp>
        <p:nvSpPr>
          <p:cNvPr id="10" name="Down Arrow 9"/>
          <p:cNvSpPr/>
          <p:nvPr/>
        </p:nvSpPr>
        <p:spPr>
          <a:xfrm>
            <a:off x="3563888" y="2204864"/>
            <a:ext cx="288032" cy="792088"/>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it-IT" dirty="0" smtClean="0"/>
              <a:t>Fase iniziale (Early phase) drug discovery (HIT-affinità &lt;100 microM)</a:t>
            </a:r>
            <a:br>
              <a:rPr lang="it-IT" dirty="0" smtClean="0"/>
            </a:br>
            <a:r>
              <a:rPr lang="it-IT" b="1" dirty="0" smtClean="0">
                <a:solidFill>
                  <a:srgbClr val="0000CC"/>
                </a:solidFill>
              </a:rPr>
              <a:t>con metodi computazionali</a:t>
            </a:r>
            <a:endParaRPr lang="it-IT" b="1" dirty="0">
              <a:solidFill>
                <a:srgbClr val="0000CC"/>
              </a:solidFill>
            </a:endParaRPr>
          </a:p>
        </p:txBody>
      </p:sp>
      <p:sp>
        <p:nvSpPr>
          <p:cNvPr id="8" name="Text Placeholder 7"/>
          <p:cNvSpPr>
            <a:spLocks noGrp="1"/>
          </p:cNvSpPr>
          <p:nvPr>
            <p:ph type="body" idx="1"/>
          </p:nvPr>
        </p:nvSpPr>
        <p:spPr/>
        <p:txBody>
          <a:bodyPr/>
          <a:lstStyle/>
          <a:p>
            <a:r>
              <a:rPr lang="it-IT" dirty="0" smtClean="0"/>
              <a:t>Virtual screening</a:t>
            </a:r>
            <a:endParaRPr lang="it-IT" dirty="0"/>
          </a:p>
        </p:txBody>
      </p:sp>
      <p:pic>
        <p:nvPicPr>
          <p:cNvPr id="12" name="Content Placeholder 11" descr="early phase.png"/>
          <p:cNvPicPr>
            <a:picLocks noGrp="1" noChangeAspect="1"/>
          </p:cNvPicPr>
          <p:nvPr>
            <p:ph sz="half" idx="2"/>
          </p:nvPr>
        </p:nvPicPr>
        <p:blipFill>
          <a:blip r:embed="rId2" cstate="print"/>
          <a:stretch>
            <a:fillRect/>
          </a:stretch>
        </p:blipFill>
        <p:spPr>
          <a:xfrm>
            <a:off x="395536" y="2564904"/>
            <a:ext cx="3384376" cy="3024336"/>
          </a:xfrm>
        </p:spPr>
      </p:pic>
      <p:sp>
        <p:nvSpPr>
          <p:cNvPr id="10" name="Text Placeholder 9"/>
          <p:cNvSpPr>
            <a:spLocks noGrp="1"/>
          </p:cNvSpPr>
          <p:nvPr>
            <p:ph type="body" sz="quarter" idx="3"/>
          </p:nvPr>
        </p:nvSpPr>
        <p:spPr/>
        <p:txBody>
          <a:bodyPr/>
          <a:lstStyle/>
          <a:p>
            <a:r>
              <a:rPr lang="it-IT" dirty="0" smtClean="0"/>
              <a:t>Highthrouput screening (HTS)</a:t>
            </a:r>
            <a:endParaRPr lang="it-IT" dirty="0"/>
          </a:p>
        </p:txBody>
      </p:sp>
      <p:pic>
        <p:nvPicPr>
          <p:cNvPr id="13" name="Content Placeholder 12" descr="hts.png"/>
          <p:cNvPicPr>
            <a:picLocks noGrp="1" noChangeAspect="1"/>
          </p:cNvPicPr>
          <p:nvPr>
            <p:ph sz="quarter" idx="4"/>
          </p:nvPr>
        </p:nvPicPr>
        <p:blipFill>
          <a:blip r:embed="rId3" cstate="print"/>
          <a:stretch>
            <a:fillRect/>
          </a:stretch>
        </p:blipFill>
        <p:spPr>
          <a:xfrm>
            <a:off x="4645025" y="2274279"/>
            <a:ext cx="4498975" cy="3747009"/>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907704"/>
          </a:xfrm>
        </p:spPr>
        <p:txBody>
          <a:bodyPr>
            <a:normAutofit/>
          </a:bodyPr>
          <a:lstStyle/>
          <a:p>
            <a:r>
              <a:rPr lang="it-IT" dirty="0" smtClean="0"/>
              <a:t> valutazione biologica sul target e </a:t>
            </a:r>
            <a:r>
              <a:rPr lang="it-IT" b="1" dirty="0" smtClean="0">
                <a:solidFill>
                  <a:srgbClr val="0000CC"/>
                </a:solidFill>
              </a:rPr>
              <a:t>sul parassita</a:t>
            </a:r>
            <a:endParaRPr lang="it-IT" b="1" dirty="0">
              <a:solidFill>
                <a:srgbClr val="0000CC"/>
              </a:solidFill>
            </a:endParaRPr>
          </a:p>
        </p:txBody>
      </p:sp>
      <p:sp>
        <p:nvSpPr>
          <p:cNvPr id="3" name="Text Placeholder 2"/>
          <p:cNvSpPr>
            <a:spLocks noGrp="1"/>
          </p:cNvSpPr>
          <p:nvPr>
            <p:ph type="body" idx="1"/>
          </p:nvPr>
        </p:nvSpPr>
        <p:spPr/>
        <p:txBody>
          <a:bodyPr/>
          <a:lstStyle/>
          <a:p>
            <a:r>
              <a:rPr lang="it-IT" dirty="0" smtClean="0"/>
              <a:t>Valutazione in laboratorio</a:t>
            </a:r>
            <a:endParaRPr lang="it-IT" dirty="0"/>
          </a:p>
        </p:txBody>
      </p:sp>
      <p:sp>
        <p:nvSpPr>
          <p:cNvPr id="5" name="Text Placeholder 4"/>
          <p:cNvSpPr>
            <a:spLocks noGrp="1"/>
          </p:cNvSpPr>
          <p:nvPr>
            <p:ph type="body" sz="quarter" idx="3"/>
          </p:nvPr>
        </p:nvSpPr>
        <p:spPr/>
        <p:txBody>
          <a:bodyPr/>
          <a:lstStyle/>
          <a:p>
            <a:endParaRPr lang="it-IT" dirty="0"/>
          </a:p>
        </p:txBody>
      </p:sp>
      <p:sp>
        <p:nvSpPr>
          <p:cNvPr id="6" name="Content Placeholder 5"/>
          <p:cNvSpPr>
            <a:spLocks noGrp="1"/>
          </p:cNvSpPr>
          <p:nvPr>
            <p:ph sz="quarter" idx="4"/>
          </p:nvPr>
        </p:nvSpPr>
        <p:spPr/>
        <p:txBody>
          <a:bodyPr/>
          <a:lstStyle/>
          <a:p>
            <a:endParaRPr lang="it-IT"/>
          </a:p>
        </p:txBody>
      </p:sp>
      <p:sp>
        <p:nvSpPr>
          <p:cNvPr id="7" name="Text Placeholder 9"/>
          <p:cNvSpPr txBox="1">
            <a:spLocks/>
          </p:cNvSpPr>
          <p:nvPr/>
        </p:nvSpPr>
        <p:spPr>
          <a:xfrm>
            <a:off x="4644008" y="1556792"/>
            <a:ext cx="4041775" cy="639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400" b="1" i="0" u="none" strike="noStrike" kern="1200" cap="none" spc="0" normalizeH="0" baseline="0" noProof="0" dirty="0" smtClean="0">
                <a:ln>
                  <a:noFill/>
                </a:ln>
                <a:solidFill>
                  <a:schemeClr val="tx1"/>
                </a:solidFill>
                <a:effectLst/>
                <a:uLnTx/>
                <a:uFillTx/>
                <a:latin typeface="+mn-lt"/>
                <a:ea typeface="+mn-ea"/>
                <a:cs typeface="+mn-cs"/>
              </a:rPr>
              <a:t>Highthrouput screening (HTS)</a:t>
            </a:r>
            <a:endParaRPr kumimoji="0" lang="it-IT" sz="2400" b="1" i="0" u="none" strike="noStrike" kern="1200" cap="none" spc="0" normalizeH="0" baseline="0" noProof="0" dirty="0">
              <a:ln>
                <a:noFill/>
              </a:ln>
              <a:solidFill>
                <a:schemeClr val="tx1"/>
              </a:solidFill>
              <a:effectLst/>
              <a:uLnTx/>
              <a:uFillTx/>
              <a:latin typeface="+mn-lt"/>
              <a:ea typeface="+mn-ea"/>
              <a:cs typeface="+mn-cs"/>
            </a:endParaRPr>
          </a:p>
        </p:txBody>
      </p:sp>
      <p:pic>
        <p:nvPicPr>
          <p:cNvPr id="8" name="Content Placeholder 12" descr="hts.png"/>
          <p:cNvPicPr>
            <a:picLocks noChangeAspect="1"/>
          </p:cNvPicPr>
          <p:nvPr/>
        </p:nvPicPr>
        <p:blipFill>
          <a:blip r:embed="rId2" cstate="print"/>
          <a:stretch>
            <a:fillRect/>
          </a:stretch>
        </p:blipFill>
        <p:spPr>
          <a:xfrm>
            <a:off x="4645025" y="2274279"/>
            <a:ext cx="4498975" cy="3747009"/>
          </a:xfrm>
          <a:prstGeom prst="rect">
            <a:avLst/>
          </a:prstGeom>
        </p:spPr>
      </p:pic>
      <p:pic>
        <p:nvPicPr>
          <p:cNvPr id="9" name="Content Placeholder 8"/>
          <p:cNvPicPr>
            <a:picLocks noGrp="1"/>
          </p:cNvPicPr>
          <p:nvPr>
            <p:ph sz="half" idx="2"/>
          </p:nvPr>
        </p:nvPicPr>
        <p:blipFill>
          <a:blip r:embed="rId3" cstate="print"/>
          <a:srcRect/>
          <a:stretch>
            <a:fillRect/>
          </a:stretch>
        </p:blipFill>
        <p:spPr bwMode="auto">
          <a:xfrm>
            <a:off x="567063" y="2174875"/>
            <a:ext cx="3820461" cy="395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229600" cy="1143000"/>
          </a:xfrm>
        </p:spPr>
        <p:txBody>
          <a:bodyPr>
            <a:noAutofit/>
          </a:bodyPr>
          <a:lstStyle/>
          <a:p>
            <a:r>
              <a:rPr lang="en-US" sz="3600" b="1" dirty="0" smtClean="0">
                <a:latin typeface="Times New Roman" pitchFamily="18" charset="0"/>
                <a:cs typeface="Times New Roman" pitchFamily="18" charset="0"/>
              </a:rPr>
              <a:t>WHO roadmap inspires unprecedented support to defeat neglected tropical diseases</a:t>
            </a:r>
            <a:endParaRPr lang="it-IT"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539552" y="2332037"/>
            <a:ext cx="8229600" cy="4525963"/>
          </a:xfrm>
        </p:spPr>
        <p:txBody>
          <a:bodyPr/>
          <a:lstStyle/>
          <a:p>
            <a:pPr algn="ctr">
              <a:buNone/>
            </a:pPr>
            <a:r>
              <a:rPr lang="en-US" dirty="0" smtClean="0"/>
              <a:t>	03 February 2012 | Geneva</a:t>
            </a:r>
            <a:br>
              <a:rPr lang="en-US" dirty="0" smtClean="0"/>
            </a:br>
            <a:r>
              <a:rPr lang="en-US" dirty="0" smtClean="0"/>
              <a:t>The publication of a roadmap that lays out the </a:t>
            </a:r>
            <a:r>
              <a:rPr lang="en-US" u="sng" dirty="0" smtClean="0"/>
              <a:t>vision for ending the misery </a:t>
            </a:r>
            <a:r>
              <a:rPr lang="en-US" dirty="0" smtClean="0"/>
              <a:t>caused by neglected tropical diseases has inspired public and private partners to unite in the fight against some of the most devastating diseases.</a:t>
            </a:r>
            <a:br>
              <a:rPr lang="en-US" dirty="0" smtClean="0"/>
            </a:br>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3568" y="620688"/>
            <a:ext cx="8229600" cy="1143000"/>
          </a:xfrm>
        </p:spPr>
        <p:txBody>
          <a:bodyPr>
            <a:noAutofit/>
          </a:bodyPr>
          <a:lstStyle/>
          <a:p>
            <a:r>
              <a:rPr lang="it-IT" sz="2800" dirty="0" smtClean="0"/>
              <a:t>Ottimizzazione del composto iniziale a Lead (Medicinal chemistry development) , un composto </a:t>
            </a:r>
            <a:r>
              <a:rPr lang="it-IT" sz="2800" b="1" dirty="0" smtClean="0">
                <a:solidFill>
                  <a:srgbClr val="0000CC"/>
                </a:solidFill>
              </a:rPr>
              <a:t>attivo verso i parassiti, non tossico verso le cellule umane, chimicamente stabile.</a:t>
            </a:r>
            <a:endParaRPr lang="it-IT" sz="2800" b="1" dirty="0">
              <a:solidFill>
                <a:srgbClr val="0000CC"/>
              </a:solidFill>
            </a:endParaRPr>
          </a:p>
        </p:txBody>
      </p:sp>
      <p:sp>
        <p:nvSpPr>
          <p:cNvPr id="8" name="Content Placeholder 7"/>
          <p:cNvSpPr>
            <a:spLocks noGrp="1"/>
          </p:cNvSpPr>
          <p:nvPr>
            <p:ph idx="1"/>
          </p:nvPr>
        </p:nvSpPr>
        <p:spPr/>
        <p:txBody>
          <a:bodyPr/>
          <a:lstStyle/>
          <a:p>
            <a:endParaRPr lang="it-IT" dirty="0"/>
          </a:p>
        </p:txBody>
      </p:sp>
      <p:pic>
        <p:nvPicPr>
          <p:cNvPr id="9" name="Content Placeholder 3" descr="DrugDiscoveryProcess.jpg"/>
          <p:cNvPicPr>
            <a:picLocks noChangeAspect="1"/>
          </p:cNvPicPr>
          <p:nvPr/>
        </p:nvPicPr>
        <p:blipFill>
          <a:blip r:embed="rId2" cstate="print"/>
          <a:stretch>
            <a:fillRect/>
          </a:stretch>
        </p:blipFill>
        <p:spPr>
          <a:xfrm>
            <a:off x="1619672" y="3284984"/>
            <a:ext cx="5987008" cy="1858037"/>
          </a:xfrm>
          <a:prstGeom prst="rect">
            <a:avLst/>
          </a:prstGeom>
        </p:spPr>
      </p:pic>
      <p:sp>
        <p:nvSpPr>
          <p:cNvPr id="13" name="Down Arrow 12"/>
          <p:cNvSpPr/>
          <p:nvPr/>
        </p:nvSpPr>
        <p:spPr>
          <a:xfrm>
            <a:off x="4427984" y="2420888"/>
            <a:ext cx="288032" cy="792088"/>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t>Arrivare alla farmacolgia sull’animale.</a:t>
            </a:r>
            <a:endParaRPr lang="it-IT" dirty="0"/>
          </a:p>
        </p:txBody>
      </p:sp>
      <p:pic>
        <p:nvPicPr>
          <p:cNvPr id="4" name="Content Placeholder 3"/>
          <p:cNvPicPr>
            <a:picLocks noGrp="1"/>
          </p:cNvPicPr>
          <p:nvPr>
            <p:ph idx="1"/>
          </p:nvPr>
        </p:nvPicPr>
        <p:blipFill>
          <a:blip r:embed="rId2" cstate="print"/>
          <a:srcRect/>
          <a:stretch>
            <a:fillRect/>
          </a:stretch>
        </p:blipFill>
        <p:spPr bwMode="auto">
          <a:xfrm>
            <a:off x="1482798" y="1600200"/>
            <a:ext cx="6178404"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3568" y="1700808"/>
            <a:ext cx="2664296" cy="1426170"/>
          </a:xfrm>
        </p:spPr>
        <p:txBody>
          <a:bodyPr>
            <a:noAutofit/>
          </a:bodyPr>
          <a:lstStyle/>
          <a:p>
            <a:r>
              <a:rPr lang="it-IT" sz="2800" b="1" dirty="0" smtClean="0">
                <a:solidFill>
                  <a:srgbClr val="0000CC"/>
                </a:solidFill>
              </a:rPr>
              <a:t>Ciclo iterativo della fase iniziale di drug discovery </a:t>
            </a:r>
            <a:r>
              <a:rPr lang="it-IT" sz="2800" b="1" dirty="0" smtClean="0"/>
              <a:t/>
            </a:r>
            <a:br>
              <a:rPr lang="it-IT" sz="2800" b="1" dirty="0" smtClean="0"/>
            </a:br>
            <a:r>
              <a:rPr lang="it-IT" sz="2800" b="1" dirty="0" smtClean="0"/>
              <a:t>(Lead-affinità nanoMolare)</a:t>
            </a:r>
            <a:r>
              <a:rPr lang="it-IT" sz="2800" dirty="0" smtClean="0"/>
              <a:t/>
            </a:r>
            <a:br>
              <a:rPr lang="it-IT" sz="2800" dirty="0" smtClean="0"/>
            </a:br>
            <a:r>
              <a:rPr lang="it-IT" sz="2800" dirty="0" smtClean="0"/>
              <a:t/>
            </a:r>
            <a:br>
              <a:rPr lang="it-IT" sz="2800" dirty="0" smtClean="0"/>
            </a:br>
            <a:r>
              <a:rPr lang="it-IT" sz="2800" dirty="0" smtClean="0"/>
              <a:t>La sintesi :</a:t>
            </a:r>
            <a:br>
              <a:rPr lang="it-IT" sz="2800" dirty="0" smtClean="0"/>
            </a:br>
            <a:r>
              <a:rPr lang="it-IT" sz="2800" dirty="0" smtClean="0"/>
              <a:t>parallela, combinatoriale, microwave, etc..</a:t>
            </a:r>
            <a:endParaRPr lang="it-IT" sz="2800" dirty="0"/>
          </a:p>
        </p:txBody>
      </p:sp>
      <p:pic>
        <p:nvPicPr>
          <p:cNvPr id="9" name="Content Placeholder 8" descr="optimum.jpg"/>
          <p:cNvPicPr>
            <a:picLocks noGrp="1" noChangeAspect="1"/>
          </p:cNvPicPr>
          <p:nvPr>
            <p:ph idx="1"/>
          </p:nvPr>
        </p:nvPicPr>
        <p:blipFill>
          <a:blip r:embed="rId2" cstate="print"/>
          <a:stretch>
            <a:fillRect/>
          </a:stretch>
        </p:blipFill>
        <p:spPr>
          <a:xfrm>
            <a:off x="3563888" y="260648"/>
            <a:ext cx="4971207" cy="6146509"/>
          </a:xfrm>
        </p:spPr>
      </p:pic>
      <p:pic>
        <p:nvPicPr>
          <p:cNvPr id="10" name="Picture 9" descr="medchem2.png"/>
          <p:cNvPicPr>
            <a:picLocks noChangeAspect="1"/>
          </p:cNvPicPr>
          <p:nvPr/>
        </p:nvPicPr>
        <p:blipFill>
          <a:blip r:embed="rId3" cstate="print"/>
          <a:stretch>
            <a:fillRect/>
          </a:stretch>
        </p:blipFill>
        <p:spPr>
          <a:xfrm>
            <a:off x="755576" y="5000625"/>
            <a:ext cx="2371725" cy="185737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404664"/>
            <a:ext cx="8229600" cy="1143000"/>
          </a:xfrm>
        </p:spPr>
        <p:txBody>
          <a:bodyPr>
            <a:normAutofit fontScale="90000"/>
          </a:bodyPr>
          <a:lstStyle/>
          <a:p>
            <a:r>
              <a:rPr lang="it-IT" dirty="0" smtClean="0"/>
              <a:t>Farmcologia animale e fase clinica</a:t>
            </a:r>
            <a:br>
              <a:rPr lang="it-IT" dirty="0" smtClean="0"/>
            </a:br>
            <a:r>
              <a:rPr lang="it-IT" dirty="0" smtClean="0"/>
              <a:t>approvazione FDA </a:t>
            </a:r>
            <a:br>
              <a:rPr lang="it-IT" dirty="0" smtClean="0"/>
            </a:br>
            <a:r>
              <a:rPr lang="it-IT" dirty="0" smtClean="0"/>
              <a:t>post-marketing</a:t>
            </a:r>
            <a:endParaRPr lang="it-IT" dirty="0"/>
          </a:p>
        </p:txBody>
      </p:sp>
      <p:sp>
        <p:nvSpPr>
          <p:cNvPr id="8" name="Content Placeholder 7"/>
          <p:cNvSpPr>
            <a:spLocks noGrp="1"/>
          </p:cNvSpPr>
          <p:nvPr>
            <p:ph idx="1"/>
          </p:nvPr>
        </p:nvSpPr>
        <p:spPr/>
        <p:txBody>
          <a:bodyPr/>
          <a:lstStyle/>
          <a:p>
            <a:endParaRPr lang="it-IT" dirty="0"/>
          </a:p>
        </p:txBody>
      </p:sp>
      <p:pic>
        <p:nvPicPr>
          <p:cNvPr id="9" name="Content Placeholder 3" descr="DrugDiscoveryProcess.jpg"/>
          <p:cNvPicPr>
            <a:picLocks noChangeAspect="1"/>
          </p:cNvPicPr>
          <p:nvPr/>
        </p:nvPicPr>
        <p:blipFill>
          <a:blip r:embed="rId2" cstate="print"/>
          <a:stretch>
            <a:fillRect/>
          </a:stretch>
        </p:blipFill>
        <p:spPr>
          <a:xfrm>
            <a:off x="1619672" y="3284984"/>
            <a:ext cx="5987008" cy="1858037"/>
          </a:xfrm>
          <a:prstGeom prst="rect">
            <a:avLst/>
          </a:prstGeom>
        </p:spPr>
      </p:pic>
      <p:sp>
        <p:nvSpPr>
          <p:cNvPr id="6" name="Right Arrow 5"/>
          <p:cNvSpPr/>
          <p:nvPr/>
        </p:nvSpPr>
        <p:spPr>
          <a:xfrm>
            <a:off x="5148064" y="2852936"/>
            <a:ext cx="1944216" cy="216024"/>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Fase clinica</a:t>
            </a:r>
            <a:endParaRPr lang="it-IT" dirty="0"/>
          </a:p>
        </p:txBody>
      </p:sp>
      <p:pic>
        <p:nvPicPr>
          <p:cNvPr id="4" name="Content Placeholder 3" descr="all.jpg"/>
          <p:cNvPicPr>
            <a:picLocks noGrp="1" noChangeAspect="1"/>
          </p:cNvPicPr>
          <p:nvPr>
            <p:ph idx="1"/>
          </p:nvPr>
        </p:nvPicPr>
        <p:blipFill>
          <a:blip r:embed="rId2" cstate="print"/>
          <a:stretch>
            <a:fillRect/>
          </a:stretch>
        </p:blipFill>
        <p:spPr>
          <a:xfrm>
            <a:off x="1043608" y="1628800"/>
            <a:ext cx="6984776" cy="4295637"/>
          </a:xfrm>
        </p:spPr>
      </p:pic>
      <p:sp>
        <p:nvSpPr>
          <p:cNvPr id="5" name="Oval 4"/>
          <p:cNvSpPr/>
          <p:nvPr/>
        </p:nvSpPr>
        <p:spPr>
          <a:xfrm>
            <a:off x="3419872" y="3501008"/>
            <a:ext cx="5112568" cy="2592288"/>
          </a:xfrm>
          <a:prstGeom prst="ellipse">
            <a:avLst/>
          </a:prstGeom>
          <a:noFill/>
          <a:ln w="412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smtClean="0">
                <a:solidFill>
                  <a:srgbClr val="FFFF00"/>
                </a:solidFill>
                <a:latin typeface="Times New Roman" pitchFamily="18" charset="0"/>
                <a:cs typeface="Times New Roman" pitchFamily="18" charset="0"/>
              </a:rPr>
              <a:t>I farmaci NTD in uso</a:t>
            </a:r>
            <a:endParaRPr lang="it-IT" b="1" dirty="0">
              <a:solidFill>
                <a:srgbClr val="FFFF00"/>
              </a:solidFill>
              <a:latin typeface="Times New Roman" pitchFamily="18" charset="0"/>
              <a:cs typeface="Times New Roman" pitchFamily="18" charset="0"/>
            </a:endParaRPr>
          </a:p>
        </p:txBody>
      </p:sp>
      <p:pic>
        <p:nvPicPr>
          <p:cNvPr id="4" name="Content Placeholder 3" descr="imagesCAHVKMA9.jpg"/>
          <p:cNvPicPr>
            <a:picLocks noGrp="1" noChangeAspect="1"/>
          </p:cNvPicPr>
          <p:nvPr>
            <p:ph idx="1"/>
          </p:nvPr>
        </p:nvPicPr>
        <p:blipFill>
          <a:blip r:embed="rId2" cstate="print"/>
          <a:stretch>
            <a:fillRect/>
          </a:stretch>
        </p:blipFill>
        <p:spPr>
          <a:xfrm>
            <a:off x="3286125" y="2972594"/>
            <a:ext cx="2571750" cy="1781175"/>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smtClean="0">
                <a:solidFill>
                  <a:srgbClr val="FFFF00"/>
                </a:solidFill>
                <a:latin typeface="Times New Roman" pitchFamily="18" charset="0"/>
                <a:cs typeface="Times New Roman" pitchFamily="18" charset="0"/>
              </a:rPr>
              <a:t>I bersagli </a:t>
            </a:r>
            <a:endParaRPr lang="it-IT" b="1" dirty="0">
              <a:solidFill>
                <a:srgbClr val="FFFF00"/>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590494" y="1600200"/>
            <a:ext cx="5963012"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smtClean="0">
                <a:solidFill>
                  <a:srgbClr val="FFFF00"/>
                </a:solidFill>
                <a:latin typeface="Times New Roman" pitchFamily="18" charset="0"/>
                <a:cs typeface="Times New Roman" pitchFamily="18" charset="0"/>
              </a:rPr>
              <a:t>Specificità del target e selettività nel parassita</a:t>
            </a:r>
            <a:endParaRPr lang="it-IT" b="1" dirty="0">
              <a:solidFill>
                <a:srgbClr val="FFFF00"/>
              </a:solidFill>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075489" y="1600200"/>
            <a:ext cx="699302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smtClean="0">
                <a:solidFill>
                  <a:srgbClr val="FFFF00"/>
                </a:solidFill>
                <a:latin typeface="Times New Roman" pitchFamily="18" charset="0"/>
                <a:cs typeface="Times New Roman" pitchFamily="18" charset="0"/>
              </a:rPr>
              <a:t>Esempio: famaci anielmintici (più diffusa malattia infettiva al mondo)</a:t>
            </a:r>
            <a:endParaRPr lang="it-IT" b="1" dirty="0">
              <a:solidFill>
                <a:srgbClr val="FFFF00"/>
              </a:solidFill>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1647880" y="1600200"/>
            <a:ext cx="5848239"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smtClean="0">
                <a:solidFill>
                  <a:srgbClr val="FFFF00"/>
                </a:solidFill>
                <a:latin typeface="Times New Roman" pitchFamily="18" charset="0"/>
                <a:cs typeface="Times New Roman" pitchFamily="18" charset="0"/>
              </a:rPr>
              <a:t>Altri esempi</a:t>
            </a:r>
            <a:endParaRPr lang="it-IT" b="1" dirty="0">
              <a:solidFill>
                <a:srgbClr val="FFFF00"/>
              </a:solidFill>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683568" y="1179632"/>
            <a:ext cx="7920880" cy="52712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29000"/>
            <a:ext cx="8229600" cy="1143000"/>
          </a:xfrm>
        </p:spPr>
        <p:txBody>
          <a:bodyPr>
            <a:normAutofit fontScale="90000"/>
          </a:bodyPr>
          <a:lstStyle/>
          <a:p>
            <a:r>
              <a:rPr lang="it-IT" dirty="0" smtClean="0"/>
              <a:t>Nei paesi in via di sviluppo le malattie infettive sono prima causa di morte</a:t>
            </a:r>
            <a:endParaRPr lang="it-IT" dirty="0"/>
          </a:p>
        </p:txBody>
      </p:sp>
      <p:pic>
        <p:nvPicPr>
          <p:cNvPr id="4" name="Content Placeholder 3" descr="top10causesofdeath-blog"/>
          <p:cNvPicPr>
            <a:picLocks noGrp="1"/>
          </p:cNvPicPr>
          <p:nvPr>
            <p:ph idx="1"/>
          </p:nvPr>
        </p:nvPicPr>
        <p:blipFill>
          <a:blip r:embed="rId2" cstate="print"/>
          <a:srcRect/>
          <a:stretch>
            <a:fillRect/>
          </a:stretch>
        </p:blipFill>
        <p:spPr bwMode="auto">
          <a:xfrm>
            <a:off x="2555776" y="548680"/>
            <a:ext cx="3888432" cy="2538239"/>
          </a:xfrm>
          <a:prstGeom prst="rect">
            <a:avLst/>
          </a:prstGeom>
          <a:noFill/>
          <a:ln w="9525">
            <a:noFill/>
            <a:miter lim="800000"/>
            <a:headEnd/>
            <a:tailEnd/>
          </a:ln>
        </p:spPr>
      </p:pic>
      <p:sp>
        <p:nvSpPr>
          <p:cNvPr id="5" name="Rectangle 4"/>
          <p:cNvSpPr/>
          <p:nvPr/>
        </p:nvSpPr>
        <p:spPr>
          <a:xfrm>
            <a:off x="755576" y="5301208"/>
            <a:ext cx="7920880" cy="1200329"/>
          </a:xfrm>
          <a:prstGeom prst="rect">
            <a:avLst/>
          </a:prstGeom>
        </p:spPr>
        <p:txBody>
          <a:bodyPr wrap="square">
            <a:spAutoFit/>
          </a:bodyPr>
          <a:lstStyle/>
          <a:p>
            <a:r>
              <a:rPr lang="it-IT" dirty="0" smtClean="0">
                <a:hlinkClick r:id="rId3"/>
              </a:rPr>
              <a:t>Global Health Ideas</a:t>
            </a:r>
            <a:endParaRPr lang="it-IT" dirty="0" smtClean="0"/>
          </a:p>
          <a:p>
            <a:r>
              <a:rPr lang="it-IT" dirty="0" smtClean="0"/>
              <a:t>Finding global health </a:t>
            </a:r>
            <a:r>
              <a:rPr lang="it-IT" sz="3600" dirty="0" smtClean="0"/>
              <a:t>solutions</a:t>
            </a:r>
            <a:r>
              <a:rPr lang="it-IT" dirty="0" smtClean="0"/>
              <a:t> through innovation and technology</a:t>
            </a:r>
          </a:p>
          <a:p>
            <a:r>
              <a:rPr lang="it-IT" dirty="0" smtClean="0"/>
              <a:t>Archive for the ‘Philanthropy’ Category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pic>
        <p:nvPicPr>
          <p:cNvPr id="5122" name="Picture 2"/>
          <p:cNvPicPr>
            <a:picLocks noGrp="1" noChangeAspect="1" noChangeArrowheads="1"/>
          </p:cNvPicPr>
          <p:nvPr>
            <p:ph idx="1"/>
          </p:nvPr>
        </p:nvPicPr>
        <p:blipFill>
          <a:blip r:embed="rId2" cstate="print"/>
          <a:srcRect/>
          <a:stretch>
            <a:fillRect/>
          </a:stretch>
        </p:blipFill>
        <p:spPr bwMode="auto">
          <a:xfrm>
            <a:off x="274859" y="476672"/>
            <a:ext cx="8869141" cy="59960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smtClean="0">
                <a:solidFill>
                  <a:srgbClr val="FFFF00"/>
                </a:solidFill>
                <a:latin typeface="Times New Roman" pitchFamily="18" charset="0"/>
                <a:cs typeface="Times New Roman" pitchFamily="18" charset="0"/>
              </a:rPr>
              <a:t>La ricerca e sviluppo</a:t>
            </a:r>
            <a:endParaRPr lang="it-IT" b="1" dirty="0">
              <a:solidFill>
                <a:srgbClr val="FFFF00"/>
              </a:solidFill>
              <a:latin typeface="Times New Roman" pitchFamily="18" charset="0"/>
              <a:cs typeface="Times New Roman" pitchFamily="18" charset="0"/>
            </a:endParaRPr>
          </a:p>
        </p:txBody>
      </p:sp>
      <p:pic>
        <p:nvPicPr>
          <p:cNvPr id="4" name="Content Placeholder 3" descr="brain.jpg"/>
          <p:cNvPicPr>
            <a:picLocks noGrp="1" noChangeAspect="1"/>
          </p:cNvPicPr>
          <p:nvPr>
            <p:ph idx="1"/>
          </p:nvPr>
        </p:nvPicPr>
        <p:blipFill>
          <a:blip r:embed="rId2" cstate="print"/>
          <a:stretch>
            <a:fillRect/>
          </a:stretch>
        </p:blipFill>
        <p:spPr>
          <a:xfrm>
            <a:off x="2743200" y="2034381"/>
            <a:ext cx="3657600" cy="36576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539750" y="153988"/>
            <a:ext cx="3611145" cy="652128"/>
          </a:xfrm>
        </p:spPr>
        <p:txBody>
          <a:bodyPr>
            <a:normAutofit fontScale="90000"/>
          </a:bodyPr>
          <a:lstStyle/>
          <a:p>
            <a:pPr eaLnBrk="1" hangingPunct="1"/>
            <a:r>
              <a:rPr lang="en-GB" dirty="0" smtClean="0"/>
              <a:t>The challenge </a:t>
            </a:r>
          </a:p>
        </p:txBody>
      </p:sp>
      <p:sp>
        <p:nvSpPr>
          <p:cNvPr id="20482" name="Rectangle 15"/>
          <p:cNvSpPr>
            <a:spLocks noChangeArrowheads="1"/>
          </p:cNvSpPr>
          <p:nvPr/>
        </p:nvSpPr>
        <p:spPr bwMode="auto">
          <a:xfrm>
            <a:off x="8801100" y="1968500"/>
            <a:ext cx="914400" cy="914400"/>
          </a:xfrm>
          <a:prstGeom prst="rect">
            <a:avLst/>
          </a:prstGeom>
          <a:noFill/>
          <a:ln w="25400" algn="ctr">
            <a:noFill/>
            <a:round/>
            <a:headEnd/>
            <a:tailEnd/>
          </a:ln>
        </p:spPr>
        <p:txBody>
          <a:bodyPr lIns="0" tIns="0" rIns="0" bIns="0"/>
          <a:lstStyle/>
          <a:p>
            <a:pPr eaLnBrk="0" hangingPunct="0"/>
            <a:endParaRPr lang="es-ES" b="0"/>
          </a:p>
        </p:txBody>
      </p:sp>
      <p:grpSp>
        <p:nvGrpSpPr>
          <p:cNvPr id="2" name="Group 17"/>
          <p:cNvGrpSpPr>
            <a:grpSpLocks/>
          </p:cNvGrpSpPr>
          <p:nvPr/>
        </p:nvGrpSpPr>
        <p:grpSpPr bwMode="auto">
          <a:xfrm>
            <a:off x="1371600" y="1700808"/>
            <a:ext cx="6368752" cy="5119092"/>
            <a:chOff x="1104784" y="1114425"/>
            <a:chExt cx="6686666" cy="5743575"/>
          </a:xfrm>
        </p:grpSpPr>
        <p:pic>
          <p:nvPicPr>
            <p:cNvPr id="20484" name="Picture 13" descr="090818-PharmaEU-Disease.png"/>
            <p:cNvPicPr>
              <a:picLocks noChangeAspect="1"/>
            </p:cNvPicPr>
            <p:nvPr/>
          </p:nvPicPr>
          <p:blipFill>
            <a:blip r:embed="rId3" cstate="print"/>
            <a:srcRect t="16296" r="3665"/>
            <a:stretch>
              <a:fillRect/>
            </a:stretch>
          </p:blipFill>
          <p:spPr bwMode="auto">
            <a:xfrm>
              <a:off x="1104784" y="1117600"/>
              <a:ext cx="6680316" cy="5740400"/>
            </a:xfrm>
            <a:prstGeom prst="rect">
              <a:avLst/>
            </a:prstGeom>
            <a:noFill/>
            <a:ln w="9525">
              <a:noFill/>
              <a:miter lim="800000"/>
              <a:headEnd/>
              <a:tailEnd/>
            </a:ln>
          </p:spPr>
        </p:pic>
        <p:sp>
          <p:nvSpPr>
            <p:cNvPr id="20485" name="Rounded Rectangle 14"/>
            <p:cNvSpPr>
              <a:spLocks noChangeArrowheads="1"/>
            </p:cNvSpPr>
            <p:nvPr/>
          </p:nvSpPr>
          <p:spPr bwMode="auto">
            <a:xfrm rot="-5400000">
              <a:off x="4892675" y="866775"/>
              <a:ext cx="933450" cy="1447800"/>
            </a:xfrm>
            <a:prstGeom prst="roundRect">
              <a:avLst>
                <a:gd name="adj" fmla="val 16667"/>
              </a:avLst>
            </a:prstGeom>
            <a:solidFill>
              <a:schemeClr val="bg1"/>
            </a:solidFill>
            <a:ln w="25400" algn="ctr">
              <a:solidFill>
                <a:schemeClr val="bg1"/>
              </a:solidFill>
              <a:round/>
              <a:headEnd/>
              <a:tailEnd/>
            </a:ln>
          </p:spPr>
          <p:txBody>
            <a:bodyPr lIns="0" tIns="0" rIns="0" bIns="0"/>
            <a:lstStyle/>
            <a:p>
              <a:pPr eaLnBrk="0" hangingPunct="0"/>
              <a:endParaRPr lang="es-ES" b="0"/>
            </a:p>
          </p:txBody>
        </p:sp>
        <p:sp>
          <p:nvSpPr>
            <p:cNvPr id="20486" name="Rectangle 16"/>
            <p:cNvSpPr>
              <a:spLocks noChangeArrowheads="1"/>
            </p:cNvSpPr>
            <p:nvPr/>
          </p:nvSpPr>
          <p:spPr bwMode="auto">
            <a:xfrm>
              <a:off x="6048375" y="1114425"/>
              <a:ext cx="1743075" cy="2533650"/>
            </a:xfrm>
            <a:prstGeom prst="rect">
              <a:avLst/>
            </a:prstGeom>
            <a:solidFill>
              <a:schemeClr val="bg1"/>
            </a:solidFill>
            <a:ln w="25400" algn="ctr">
              <a:noFill/>
              <a:round/>
              <a:headEnd/>
              <a:tailEnd/>
            </a:ln>
          </p:spPr>
          <p:txBody>
            <a:bodyPr lIns="0" tIns="0" rIns="0" bIns="0"/>
            <a:lstStyle/>
            <a:p>
              <a:pPr eaLnBrk="0" hangingPunct="0"/>
              <a:endParaRPr lang="es-ES" b="0"/>
            </a:p>
          </p:txBody>
        </p:sp>
      </p:grpSp>
      <p:sp>
        <p:nvSpPr>
          <p:cNvPr id="8" name="Oval 7"/>
          <p:cNvSpPr/>
          <p:nvPr/>
        </p:nvSpPr>
        <p:spPr bwMode="auto">
          <a:xfrm>
            <a:off x="5151549" y="5911403"/>
            <a:ext cx="1854558" cy="618186"/>
          </a:xfrm>
          <a:prstGeom prst="ellipse">
            <a:avLst/>
          </a:prstGeom>
          <a:no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56"/>
              </a:solidFill>
              <a:effectLst/>
              <a:latin typeface="Arial" charset="0"/>
            </a:endParaRPr>
          </a:p>
        </p:txBody>
      </p:sp>
      <p:sp>
        <p:nvSpPr>
          <p:cNvPr id="11" name="Oval 10"/>
          <p:cNvSpPr/>
          <p:nvPr/>
        </p:nvSpPr>
        <p:spPr bwMode="auto">
          <a:xfrm>
            <a:off x="5293217" y="5859887"/>
            <a:ext cx="1983346" cy="985234"/>
          </a:xfrm>
          <a:prstGeom prst="ellipse">
            <a:avLst/>
          </a:prstGeom>
          <a:no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56"/>
              </a:solidFill>
              <a:effectLst/>
              <a:latin typeface="Arial" charset="0"/>
            </a:endParaRPr>
          </a:p>
        </p:txBody>
      </p:sp>
      <p:cxnSp>
        <p:nvCxnSpPr>
          <p:cNvPr id="13" name="Shape 12"/>
          <p:cNvCxnSpPr>
            <a:stCxn id="11" idx="7"/>
          </p:cNvCxnSpPr>
          <p:nvPr/>
        </p:nvCxnSpPr>
        <p:spPr bwMode="auto">
          <a:xfrm rot="5400000" flipH="1" flipV="1">
            <a:off x="7348968" y="5136419"/>
            <a:ext cx="504892" cy="1230613"/>
          </a:xfrm>
          <a:prstGeom prst="curvedConnector2">
            <a:avLst/>
          </a:prstGeom>
          <a:noFill/>
          <a:ln w="25400" cap="flat" cmpd="sng" algn="ctr">
            <a:solidFill>
              <a:schemeClr val="tx1"/>
            </a:solidFill>
            <a:prstDash val="solid"/>
            <a:round/>
            <a:headEnd type="none" w="med" len="med"/>
            <a:tailEnd type="arrow"/>
          </a:ln>
          <a:effectLst/>
        </p:spPr>
      </p:cxnSp>
      <p:sp>
        <p:nvSpPr>
          <p:cNvPr id="15" name="TextBox 14"/>
          <p:cNvSpPr txBox="1"/>
          <p:nvPr/>
        </p:nvSpPr>
        <p:spPr>
          <a:xfrm>
            <a:off x="7888528" y="5362847"/>
            <a:ext cx="1255472" cy="523220"/>
          </a:xfrm>
          <a:prstGeom prst="rect">
            <a:avLst/>
          </a:prstGeom>
          <a:noFill/>
        </p:spPr>
        <p:txBody>
          <a:bodyPr wrap="none" rtlCol="0">
            <a:spAutoFit/>
          </a:bodyPr>
          <a:lstStyle/>
          <a:p>
            <a:pPr algn="ctr"/>
            <a:r>
              <a:rPr lang="es-ES_tradnl" sz="1400" dirty="0" smtClean="0">
                <a:latin typeface="Lucida Handwriting" pitchFamily="66" charset="0"/>
              </a:rPr>
              <a:t>300 </a:t>
            </a:r>
          </a:p>
          <a:p>
            <a:pPr algn="r"/>
            <a:r>
              <a:rPr lang="es-ES_tradnl" sz="1400" dirty="0" err="1" smtClean="0">
                <a:latin typeface="Lucida Handwriting" pitchFamily="66" charset="0"/>
              </a:rPr>
              <a:t>death</a:t>
            </a:r>
            <a:r>
              <a:rPr lang="es-ES_tradnl" sz="1400" dirty="0" smtClean="0">
                <a:latin typeface="Lucida Handwriting" pitchFamily="66" charset="0"/>
              </a:rPr>
              <a:t>/</a:t>
            </a:r>
            <a:r>
              <a:rPr lang="es-ES_tradnl" sz="1400" dirty="0" err="1" smtClean="0">
                <a:latin typeface="Lucida Handwriting" pitchFamily="66" charset="0"/>
              </a:rPr>
              <a:t>day</a:t>
            </a:r>
            <a:endParaRPr lang="en-US" sz="1400" dirty="0">
              <a:latin typeface="Lucida Handwriting" pitchFamily="66" charset="0"/>
            </a:endParaRPr>
          </a:p>
        </p:txBody>
      </p:sp>
      <p:grpSp>
        <p:nvGrpSpPr>
          <p:cNvPr id="14" name="Group 13"/>
          <p:cNvGrpSpPr/>
          <p:nvPr/>
        </p:nvGrpSpPr>
        <p:grpSpPr>
          <a:xfrm>
            <a:off x="102182" y="836712"/>
            <a:ext cx="9041818" cy="741042"/>
            <a:chOff x="102182" y="5942202"/>
            <a:chExt cx="9041818" cy="741042"/>
          </a:xfrm>
        </p:grpSpPr>
        <p:sp>
          <p:nvSpPr>
            <p:cNvPr id="16" name="Freeform 15"/>
            <p:cNvSpPr/>
            <p:nvPr/>
          </p:nvSpPr>
          <p:spPr>
            <a:xfrm>
              <a:off x="102182" y="5942202"/>
              <a:ext cx="2977902" cy="724118"/>
            </a:xfrm>
            <a:custGeom>
              <a:avLst/>
              <a:gdLst>
                <a:gd name="connsiteX0" fmla="*/ 0 w 4505913"/>
                <a:gd name="connsiteY0" fmla="*/ 72412 h 724118"/>
                <a:gd name="connsiteX1" fmla="*/ 21209 w 4505913"/>
                <a:gd name="connsiteY1" fmla="*/ 21209 h 724118"/>
                <a:gd name="connsiteX2" fmla="*/ 72412 w 4505913"/>
                <a:gd name="connsiteY2" fmla="*/ 0 h 724118"/>
                <a:gd name="connsiteX3" fmla="*/ 4433501 w 4505913"/>
                <a:gd name="connsiteY3" fmla="*/ 0 h 724118"/>
                <a:gd name="connsiteX4" fmla="*/ 4484704 w 4505913"/>
                <a:gd name="connsiteY4" fmla="*/ 21209 h 724118"/>
                <a:gd name="connsiteX5" fmla="*/ 4505913 w 4505913"/>
                <a:gd name="connsiteY5" fmla="*/ 72412 h 724118"/>
                <a:gd name="connsiteX6" fmla="*/ 4505913 w 4505913"/>
                <a:gd name="connsiteY6" fmla="*/ 651706 h 724118"/>
                <a:gd name="connsiteX7" fmla="*/ 4484704 w 4505913"/>
                <a:gd name="connsiteY7" fmla="*/ 702909 h 724118"/>
                <a:gd name="connsiteX8" fmla="*/ 4433501 w 4505913"/>
                <a:gd name="connsiteY8" fmla="*/ 724118 h 724118"/>
                <a:gd name="connsiteX9" fmla="*/ 72412 w 4505913"/>
                <a:gd name="connsiteY9" fmla="*/ 724118 h 724118"/>
                <a:gd name="connsiteX10" fmla="*/ 21209 w 4505913"/>
                <a:gd name="connsiteY10" fmla="*/ 702909 h 724118"/>
                <a:gd name="connsiteX11" fmla="*/ 0 w 4505913"/>
                <a:gd name="connsiteY11" fmla="*/ 651706 h 724118"/>
                <a:gd name="connsiteX12" fmla="*/ 0 w 4505913"/>
                <a:gd name="connsiteY12" fmla="*/ 72412 h 72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05913" h="724118">
                  <a:moveTo>
                    <a:pt x="0" y="72412"/>
                  </a:moveTo>
                  <a:cubicBezTo>
                    <a:pt x="0" y="53207"/>
                    <a:pt x="7629" y="34789"/>
                    <a:pt x="21209" y="21209"/>
                  </a:cubicBezTo>
                  <a:cubicBezTo>
                    <a:pt x="34789" y="7629"/>
                    <a:pt x="53207" y="0"/>
                    <a:pt x="72412" y="0"/>
                  </a:cubicBezTo>
                  <a:lnTo>
                    <a:pt x="4433501" y="0"/>
                  </a:lnTo>
                  <a:cubicBezTo>
                    <a:pt x="4452706" y="0"/>
                    <a:pt x="4471124" y="7629"/>
                    <a:pt x="4484704" y="21209"/>
                  </a:cubicBezTo>
                  <a:cubicBezTo>
                    <a:pt x="4498284" y="34789"/>
                    <a:pt x="4505913" y="53207"/>
                    <a:pt x="4505913" y="72412"/>
                  </a:cubicBezTo>
                  <a:lnTo>
                    <a:pt x="4505913" y="651706"/>
                  </a:lnTo>
                  <a:cubicBezTo>
                    <a:pt x="4505913" y="670911"/>
                    <a:pt x="4498284" y="689329"/>
                    <a:pt x="4484704" y="702909"/>
                  </a:cubicBezTo>
                  <a:cubicBezTo>
                    <a:pt x="4471124" y="716489"/>
                    <a:pt x="4452706" y="724118"/>
                    <a:pt x="4433501" y="724118"/>
                  </a:cubicBezTo>
                  <a:lnTo>
                    <a:pt x="72412" y="724118"/>
                  </a:lnTo>
                  <a:cubicBezTo>
                    <a:pt x="53207" y="724118"/>
                    <a:pt x="34789" y="716489"/>
                    <a:pt x="21209" y="702909"/>
                  </a:cubicBezTo>
                  <a:cubicBezTo>
                    <a:pt x="7629" y="689329"/>
                    <a:pt x="0" y="670911"/>
                    <a:pt x="0" y="651706"/>
                  </a:cubicBezTo>
                  <a:lnTo>
                    <a:pt x="0" y="72412"/>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095514" tIns="121920" rIns="121921" bIns="121920" numCol="1" spcCol="1270" anchor="ctr" anchorCtr="0">
              <a:noAutofit/>
            </a:bodyPr>
            <a:lstStyle/>
            <a:p>
              <a:pPr lvl="0" algn="l" defTabSz="1422400">
                <a:lnSpc>
                  <a:spcPct val="90000"/>
                </a:lnSpc>
                <a:spcBef>
                  <a:spcPct val="0"/>
                </a:spcBef>
                <a:spcAft>
                  <a:spcPct val="35000"/>
                </a:spcAft>
              </a:pPr>
              <a:r>
                <a:rPr lang="es-ES" sz="3200" i="1" kern="1200" dirty="0" smtClean="0"/>
                <a:t>   </a:t>
              </a:r>
              <a:r>
                <a:rPr lang="es-ES" i="1" kern="1200" dirty="0" err="1" smtClean="0"/>
                <a:t>Leishmania</a:t>
              </a:r>
              <a:endParaRPr lang="en-US" i="1" kern="1200" dirty="0"/>
            </a:p>
          </p:txBody>
        </p:sp>
        <p:sp>
          <p:nvSpPr>
            <p:cNvPr id="17" name="Rounded Rectangle 16"/>
            <p:cNvSpPr/>
            <p:nvPr/>
          </p:nvSpPr>
          <p:spPr>
            <a:xfrm>
              <a:off x="287006" y="6014602"/>
              <a:ext cx="901182" cy="579295"/>
            </a:xfrm>
            <a:prstGeom prst="roundRect">
              <a:avLst>
                <a:gd name="adj" fmla="val 10000"/>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8" name="Freeform 17"/>
            <p:cNvSpPr/>
            <p:nvPr/>
          </p:nvSpPr>
          <p:spPr>
            <a:xfrm>
              <a:off x="3158201" y="5949280"/>
              <a:ext cx="2965871" cy="724118"/>
            </a:xfrm>
            <a:custGeom>
              <a:avLst/>
              <a:gdLst>
                <a:gd name="connsiteX0" fmla="*/ 0 w 4505913"/>
                <a:gd name="connsiteY0" fmla="*/ 72412 h 724118"/>
                <a:gd name="connsiteX1" fmla="*/ 21209 w 4505913"/>
                <a:gd name="connsiteY1" fmla="*/ 21209 h 724118"/>
                <a:gd name="connsiteX2" fmla="*/ 72412 w 4505913"/>
                <a:gd name="connsiteY2" fmla="*/ 0 h 724118"/>
                <a:gd name="connsiteX3" fmla="*/ 4433501 w 4505913"/>
                <a:gd name="connsiteY3" fmla="*/ 0 h 724118"/>
                <a:gd name="connsiteX4" fmla="*/ 4484704 w 4505913"/>
                <a:gd name="connsiteY4" fmla="*/ 21209 h 724118"/>
                <a:gd name="connsiteX5" fmla="*/ 4505913 w 4505913"/>
                <a:gd name="connsiteY5" fmla="*/ 72412 h 724118"/>
                <a:gd name="connsiteX6" fmla="*/ 4505913 w 4505913"/>
                <a:gd name="connsiteY6" fmla="*/ 651706 h 724118"/>
                <a:gd name="connsiteX7" fmla="*/ 4484704 w 4505913"/>
                <a:gd name="connsiteY7" fmla="*/ 702909 h 724118"/>
                <a:gd name="connsiteX8" fmla="*/ 4433501 w 4505913"/>
                <a:gd name="connsiteY8" fmla="*/ 724118 h 724118"/>
                <a:gd name="connsiteX9" fmla="*/ 72412 w 4505913"/>
                <a:gd name="connsiteY9" fmla="*/ 724118 h 724118"/>
                <a:gd name="connsiteX10" fmla="*/ 21209 w 4505913"/>
                <a:gd name="connsiteY10" fmla="*/ 702909 h 724118"/>
                <a:gd name="connsiteX11" fmla="*/ 0 w 4505913"/>
                <a:gd name="connsiteY11" fmla="*/ 651706 h 724118"/>
                <a:gd name="connsiteX12" fmla="*/ 0 w 4505913"/>
                <a:gd name="connsiteY12" fmla="*/ 72412 h 72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05913" h="724118">
                  <a:moveTo>
                    <a:pt x="0" y="72412"/>
                  </a:moveTo>
                  <a:cubicBezTo>
                    <a:pt x="0" y="53207"/>
                    <a:pt x="7629" y="34789"/>
                    <a:pt x="21209" y="21209"/>
                  </a:cubicBezTo>
                  <a:cubicBezTo>
                    <a:pt x="34789" y="7629"/>
                    <a:pt x="53207" y="0"/>
                    <a:pt x="72412" y="0"/>
                  </a:cubicBezTo>
                  <a:lnTo>
                    <a:pt x="4433501" y="0"/>
                  </a:lnTo>
                  <a:cubicBezTo>
                    <a:pt x="4452706" y="0"/>
                    <a:pt x="4471124" y="7629"/>
                    <a:pt x="4484704" y="21209"/>
                  </a:cubicBezTo>
                  <a:cubicBezTo>
                    <a:pt x="4498284" y="34789"/>
                    <a:pt x="4505913" y="53207"/>
                    <a:pt x="4505913" y="72412"/>
                  </a:cubicBezTo>
                  <a:lnTo>
                    <a:pt x="4505913" y="651706"/>
                  </a:lnTo>
                  <a:cubicBezTo>
                    <a:pt x="4505913" y="670911"/>
                    <a:pt x="4498284" y="689329"/>
                    <a:pt x="4484704" y="702909"/>
                  </a:cubicBezTo>
                  <a:cubicBezTo>
                    <a:pt x="4471124" y="716489"/>
                    <a:pt x="4452706" y="724118"/>
                    <a:pt x="4433501" y="724118"/>
                  </a:cubicBezTo>
                  <a:lnTo>
                    <a:pt x="72412" y="724118"/>
                  </a:lnTo>
                  <a:cubicBezTo>
                    <a:pt x="53207" y="724118"/>
                    <a:pt x="34789" y="716489"/>
                    <a:pt x="21209" y="702909"/>
                  </a:cubicBezTo>
                  <a:cubicBezTo>
                    <a:pt x="7629" y="689329"/>
                    <a:pt x="0" y="670911"/>
                    <a:pt x="0" y="651706"/>
                  </a:cubicBezTo>
                  <a:lnTo>
                    <a:pt x="0" y="72412"/>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095514" tIns="121920" rIns="121921" bIns="121920" numCol="1" spcCol="1270" anchor="ctr" anchorCtr="0">
              <a:noAutofit/>
            </a:bodyPr>
            <a:lstStyle/>
            <a:p>
              <a:pPr lvl="0" algn="l" defTabSz="1422400">
                <a:lnSpc>
                  <a:spcPct val="90000"/>
                </a:lnSpc>
                <a:spcBef>
                  <a:spcPct val="0"/>
                </a:spcBef>
                <a:spcAft>
                  <a:spcPct val="35000"/>
                </a:spcAft>
              </a:pPr>
              <a:r>
                <a:rPr lang="es-ES" sz="3200" i="1" kern="1200" dirty="0" smtClean="0"/>
                <a:t> </a:t>
              </a:r>
              <a:r>
                <a:rPr lang="es-ES" i="1" kern="1200" dirty="0" smtClean="0"/>
                <a:t>T. </a:t>
              </a:r>
              <a:r>
                <a:rPr lang="es-ES" i="1" kern="1200" dirty="0" err="1" smtClean="0"/>
                <a:t>cruzi</a:t>
              </a:r>
              <a:endParaRPr lang="en-US" i="1" kern="1200" dirty="0"/>
            </a:p>
          </p:txBody>
        </p:sp>
        <p:sp>
          <p:nvSpPr>
            <p:cNvPr id="19" name="Rounded Rectangle 18"/>
            <p:cNvSpPr/>
            <p:nvPr/>
          </p:nvSpPr>
          <p:spPr>
            <a:xfrm>
              <a:off x="3343026" y="6029463"/>
              <a:ext cx="901182" cy="579295"/>
            </a:xfrm>
            <a:prstGeom prst="roundRect">
              <a:avLst>
                <a:gd name="adj" fmla="val 10000"/>
              </a:avLst>
            </a:prstGeom>
            <a:blipFill rotWithShape="0">
              <a:blip r:embed="rId5" cstate="prin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0" name="Freeform 19"/>
            <p:cNvSpPr/>
            <p:nvPr/>
          </p:nvSpPr>
          <p:spPr>
            <a:xfrm>
              <a:off x="6178129" y="5959126"/>
              <a:ext cx="2965871" cy="724118"/>
            </a:xfrm>
            <a:custGeom>
              <a:avLst/>
              <a:gdLst>
                <a:gd name="connsiteX0" fmla="*/ 0 w 4505913"/>
                <a:gd name="connsiteY0" fmla="*/ 72412 h 724118"/>
                <a:gd name="connsiteX1" fmla="*/ 21209 w 4505913"/>
                <a:gd name="connsiteY1" fmla="*/ 21209 h 724118"/>
                <a:gd name="connsiteX2" fmla="*/ 72412 w 4505913"/>
                <a:gd name="connsiteY2" fmla="*/ 0 h 724118"/>
                <a:gd name="connsiteX3" fmla="*/ 4433501 w 4505913"/>
                <a:gd name="connsiteY3" fmla="*/ 0 h 724118"/>
                <a:gd name="connsiteX4" fmla="*/ 4484704 w 4505913"/>
                <a:gd name="connsiteY4" fmla="*/ 21209 h 724118"/>
                <a:gd name="connsiteX5" fmla="*/ 4505913 w 4505913"/>
                <a:gd name="connsiteY5" fmla="*/ 72412 h 724118"/>
                <a:gd name="connsiteX6" fmla="*/ 4505913 w 4505913"/>
                <a:gd name="connsiteY6" fmla="*/ 651706 h 724118"/>
                <a:gd name="connsiteX7" fmla="*/ 4484704 w 4505913"/>
                <a:gd name="connsiteY7" fmla="*/ 702909 h 724118"/>
                <a:gd name="connsiteX8" fmla="*/ 4433501 w 4505913"/>
                <a:gd name="connsiteY8" fmla="*/ 724118 h 724118"/>
                <a:gd name="connsiteX9" fmla="*/ 72412 w 4505913"/>
                <a:gd name="connsiteY9" fmla="*/ 724118 h 724118"/>
                <a:gd name="connsiteX10" fmla="*/ 21209 w 4505913"/>
                <a:gd name="connsiteY10" fmla="*/ 702909 h 724118"/>
                <a:gd name="connsiteX11" fmla="*/ 0 w 4505913"/>
                <a:gd name="connsiteY11" fmla="*/ 651706 h 724118"/>
                <a:gd name="connsiteX12" fmla="*/ 0 w 4505913"/>
                <a:gd name="connsiteY12" fmla="*/ 72412 h 72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05913" h="724118">
                  <a:moveTo>
                    <a:pt x="0" y="72412"/>
                  </a:moveTo>
                  <a:cubicBezTo>
                    <a:pt x="0" y="53207"/>
                    <a:pt x="7629" y="34789"/>
                    <a:pt x="21209" y="21209"/>
                  </a:cubicBezTo>
                  <a:cubicBezTo>
                    <a:pt x="34789" y="7629"/>
                    <a:pt x="53207" y="0"/>
                    <a:pt x="72412" y="0"/>
                  </a:cubicBezTo>
                  <a:lnTo>
                    <a:pt x="4433501" y="0"/>
                  </a:lnTo>
                  <a:cubicBezTo>
                    <a:pt x="4452706" y="0"/>
                    <a:pt x="4471124" y="7629"/>
                    <a:pt x="4484704" y="21209"/>
                  </a:cubicBezTo>
                  <a:cubicBezTo>
                    <a:pt x="4498284" y="34789"/>
                    <a:pt x="4505913" y="53207"/>
                    <a:pt x="4505913" y="72412"/>
                  </a:cubicBezTo>
                  <a:lnTo>
                    <a:pt x="4505913" y="651706"/>
                  </a:lnTo>
                  <a:cubicBezTo>
                    <a:pt x="4505913" y="670911"/>
                    <a:pt x="4498284" y="689329"/>
                    <a:pt x="4484704" y="702909"/>
                  </a:cubicBezTo>
                  <a:cubicBezTo>
                    <a:pt x="4471124" y="716489"/>
                    <a:pt x="4452706" y="724118"/>
                    <a:pt x="4433501" y="724118"/>
                  </a:cubicBezTo>
                  <a:lnTo>
                    <a:pt x="72412" y="724118"/>
                  </a:lnTo>
                  <a:cubicBezTo>
                    <a:pt x="53207" y="724118"/>
                    <a:pt x="34789" y="716489"/>
                    <a:pt x="21209" y="702909"/>
                  </a:cubicBezTo>
                  <a:cubicBezTo>
                    <a:pt x="7629" y="689329"/>
                    <a:pt x="0" y="670911"/>
                    <a:pt x="0" y="651706"/>
                  </a:cubicBezTo>
                  <a:lnTo>
                    <a:pt x="0" y="72412"/>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095514" tIns="121920" rIns="121921" bIns="121920" numCol="1" spcCol="1270" anchor="ctr" anchorCtr="0">
              <a:noAutofit/>
            </a:bodyPr>
            <a:lstStyle/>
            <a:p>
              <a:pPr lvl="0" algn="l" defTabSz="1422400">
                <a:lnSpc>
                  <a:spcPct val="90000"/>
                </a:lnSpc>
                <a:spcBef>
                  <a:spcPct val="0"/>
                </a:spcBef>
                <a:spcAft>
                  <a:spcPct val="35000"/>
                </a:spcAft>
              </a:pPr>
              <a:r>
                <a:rPr lang="es-ES" sz="3200" i="1" kern="1200" dirty="0" smtClean="0"/>
                <a:t>  </a:t>
              </a:r>
              <a:r>
                <a:rPr lang="es-ES" i="1" kern="1200" dirty="0" err="1" smtClean="0"/>
                <a:t>T.brucei</a:t>
              </a:r>
              <a:endParaRPr lang="en-US" i="1" kern="1200" dirty="0"/>
            </a:p>
          </p:txBody>
        </p:sp>
        <p:sp>
          <p:nvSpPr>
            <p:cNvPr id="21" name="Rounded Rectangle 20"/>
            <p:cNvSpPr/>
            <p:nvPr/>
          </p:nvSpPr>
          <p:spPr>
            <a:xfrm>
              <a:off x="6373759" y="6039433"/>
              <a:ext cx="901182" cy="579295"/>
            </a:xfrm>
            <a:prstGeom prst="roundRect">
              <a:avLst>
                <a:gd name="adj" fmla="val 10000"/>
              </a:avLst>
            </a:prstGeom>
            <a:blipFill rotWithShape="0">
              <a:blip r:embed="rId6" cstate="prin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3" name="Content Placeholder 2"/>
          <p:cNvSpPr>
            <a:spLocks noGrp="1"/>
          </p:cNvSpPr>
          <p:nvPr>
            <p:ph idx="1"/>
          </p:nvPr>
        </p:nvSpPr>
        <p:spPr/>
        <p:txBody>
          <a:bodyPr>
            <a:normAutofit fontScale="77500" lnSpcReduction="20000"/>
          </a:bodyPr>
          <a:lstStyle/>
          <a:p>
            <a:r>
              <a:rPr lang="en-US" b="1" dirty="0" smtClean="0"/>
              <a:t>The Disease</a:t>
            </a:r>
          </a:p>
          <a:p>
            <a:r>
              <a:rPr lang="en-US" b="1" dirty="0" err="1" smtClean="0"/>
              <a:t>Chagas</a:t>
            </a:r>
            <a:r>
              <a:rPr lang="en-US" b="1" dirty="0" smtClean="0"/>
              <a:t> Disease or American </a:t>
            </a:r>
            <a:r>
              <a:rPr lang="en-US" b="1" dirty="0" err="1" smtClean="0"/>
              <a:t>Trypanosomiasis</a:t>
            </a:r>
            <a:endParaRPr lang="en-US" dirty="0" smtClean="0"/>
          </a:p>
          <a:p>
            <a:r>
              <a:rPr lang="en-US" dirty="0" smtClean="0"/>
              <a:t>Each year over 8 million people in the Americans contract the </a:t>
            </a:r>
            <a:r>
              <a:rPr lang="en-US" dirty="0" err="1" smtClean="0"/>
              <a:t>Chagas</a:t>
            </a:r>
            <a:r>
              <a:rPr lang="en-US" dirty="0" smtClean="0"/>
              <a:t> disease. </a:t>
            </a:r>
            <a:r>
              <a:rPr lang="en-US" dirty="0" err="1" smtClean="0"/>
              <a:t>Chagas</a:t>
            </a:r>
            <a:r>
              <a:rPr lang="en-US" dirty="0" smtClean="0"/>
              <a:t> occurs in two stages and kills more people in the region than any other parasite-borne disease, including malaria. It is caused by the parasite </a:t>
            </a:r>
            <a:r>
              <a:rPr lang="en-US" dirty="0" err="1" smtClean="0"/>
              <a:t>Trypanosoma</a:t>
            </a:r>
            <a:r>
              <a:rPr lang="en-US" dirty="0" smtClean="0"/>
              <a:t> </a:t>
            </a:r>
            <a:r>
              <a:rPr lang="en-US" dirty="0" err="1" smtClean="0"/>
              <a:t>cruzi</a:t>
            </a:r>
            <a:r>
              <a:rPr lang="en-US" dirty="0" smtClean="0"/>
              <a:t> transmitted primarily by insects known as “kissing bugs”. The existing treatments are not satisfactory and can have toxic side effects. What patients urgently need are affordable, safe, and efficacious diagnostics tools and treatments for children and adults as well as a drug that treats both stages of </a:t>
            </a:r>
            <a:r>
              <a:rPr lang="en-US" dirty="0" err="1" smtClean="0"/>
              <a:t>Chagas</a:t>
            </a:r>
            <a:r>
              <a:rPr lang="en-US" dirty="0" smtClean="0"/>
              <a:t>.</a:t>
            </a:r>
          </a:p>
          <a:p>
            <a:endParaRPr lang="it-I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3200" dirty="0" smtClean="0"/>
              <a:t>DNDI Leishmania e Tripanosomiasi portfolio (pipeline dei farmaci in via di sviluppo)</a:t>
            </a:r>
            <a:endParaRPr lang="it-IT" sz="32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776287" y="1743869"/>
            <a:ext cx="7591425" cy="423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sz="3200" dirty="0" smtClean="0"/>
              <a:t>EARLY PHASE DRUG DISCOVERY per Leishmaniasi-Chagas disease (American Tripanosomiasi) e HAT</a:t>
            </a:r>
            <a:endParaRPr lang="it-IT" sz="3200"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3203848" y="1556792"/>
            <a:ext cx="2808312" cy="46276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Nitroimidazoli</a:t>
            </a:r>
            <a:endParaRPr lang="it-IT"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1691680" y="1340768"/>
            <a:ext cx="6029325" cy="4410075"/>
          </a:xfrm>
          <a:prstGeom prst="rect">
            <a:avLst/>
          </a:prstGeom>
          <a:noFill/>
          <a:ln w="9525">
            <a:noFill/>
            <a:miter lim="800000"/>
            <a:headEnd/>
            <a:tailEnd/>
          </a:ln>
        </p:spPr>
      </p:pic>
      <p:sp>
        <p:nvSpPr>
          <p:cNvPr id="5" name="TextBox 4"/>
          <p:cNvSpPr txBox="1"/>
          <p:nvPr/>
        </p:nvSpPr>
        <p:spPr>
          <a:xfrm>
            <a:off x="827584" y="5661248"/>
            <a:ext cx="7272808" cy="1292662"/>
          </a:xfrm>
          <a:prstGeom prst="rect">
            <a:avLst/>
          </a:prstGeom>
          <a:noFill/>
        </p:spPr>
        <p:txBody>
          <a:bodyPr wrap="square" rtlCol="0">
            <a:spAutoFit/>
          </a:bodyPr>
          <a:lstStyle/>
          <a:p>
            <a:r>
              <a:rPr lang="it-IT" dirty="0" smtClean="0"/>
              <a:t>Nitroimidazoli: danno al DNA, inibizione del metabolismo del glucosio, interferenza con la funzione mitocondriale. Genotossico per la presenza del nitro gruppo. 2-</a:t>
            </a:r>
            <a:r>
              <a:rPr lang="it-IT" b="1" i="1" dirty="0" smtClean="0"/>
              <a:t>nitroimidazolo</a:t>
            </a:r>
            <a:r>
              <a:rPr lang="it-IT" dirty="0" smtClean="0"/>
              <a:t>, isolato per la prima volta da uno streptomicete nel </a:t>
            </a:r>
            <a:r>
              <a:rPr lang="it-IT" sz="2400" b="1" dirty="0" smtClean="0"/>
              <a:t>1953 </a:t>
            </a:r>
            <a:endParaRPr lang="it-IT" sz="2400" b="1" dirty="0"/>
          </a:p>
        </p:txBody>
      </p:sp>
      <p:pic>
        <p:nvPicPr>
          <p:cNvPr id="7" name="Picture 6" descr="nitroimidazolo.jpg"/>
          <p:cNvPicPr>
            <a:picLocks noChangeAspect="1"/>
          </p:cNvPicPr>
          <p:nvPr/>
        </p:nvPicPr>
        <p:blipFill>
          <a:blip r:embed="rId3" cstate="print"/>
          <a:stretch>
            <a:fillRect/>
          </a:stretch>
        </p:blipFill>
        <p:spPr>
          <a:xfrm>
            <a:off x="251520" y="332656"/>
            <a:ext cx="1487424" cy="118872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8229600" cy="1143000"/>
          </a:xfrm>
        </p:spPr>
        <p:txBody>
          <a:bodyPr>
            <a:normAutofit fontScale="90000"/>
          </a:bodyPr>
          <a:lstStyle/>
          <a:p>
            <a:r>
              <a:rPr lang="it-IT" dirty="0" smtClean="0"/>
              <a:t/>
            </a:r>
            <a:br>
              <a:rPr lang="it-IT" dirty="0" smtClean="0"/>
            </a:br>
            <a:r>
              <a:rPr lang="it-IT" dirty="0" smtClean="0"/>
              <a:t> Candidati in fase pre-clinica e clinica </a:t>
            </a:r>
            <a:br>
              <a:rPr lang="it-IT" dirty="0" smtClean="0"/>
            </a:br>
            <a:endParaRPr lang="it-IT"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827584" y="2780928"/>
            <a:ext cx="1944216" cy="1026114"/>
          </a:xfrm>
          <a:prstGeom prst="rect">
            <a:avLst/>
          </a:prstGeom>
          <a:noFill/>
          <a:ln w="9525">
            <a:noFill/>
            <a:miter lim="800000"/>
            <a:headEnd/>
            <a:tailEnd/>
          </a:ln>
        </p:spPr>
      </p:pic>
      <p:sp>
        <p:nvSpPr>
          <p:cNvPr id="5" name="Rectangle 4"/>
          <p:cNvSpPr/>
          <p:nvPr/>
        </p:nvSpPr>
        <p:spPr>
          <a:xfrm>
            <a:off x="827584" y="4077072"/>
            <a:ext cx="1944216" cy="1200329"/>
          </a:xfrm>
          <a:prstGeom prst="rect">
            <a:avLst/>
          </a:prstGeom>
        </p:spPr>
        <p:txBody>
          <a:bodyPr wrap="square">
            <a:spAutoFit/>
          </a:bodyPr>
          <a:lstStyle/>
          <a:p>
            <a:r>
              <a:rPr lang="it-IT" dirty="0" smtClean="0"/>
              <a:t>PRECLINICAL</a:t>
            </a:r>
          </a:p>
          <a:p>
            <a:r>
              <a:rPr lang="it-IT" dirty="0" smtClean="0"/>
              <a:t>8 Aminoquinolines</a:t>
            </a:r>
          </a:p>
          <a:p>
            <a:pPr>
              <a:buFontTx/>
              <a:buChar char="-"/>
            </a:pPr>
            <a:r>
              <a:rPr lang="it-IT" dirty="0" smtClean="0"/>
              <a:t>in preparation</a:t>
            </a:r>
          </a:p>
          <a:p>
            <a:pPr>
              <a:buFontTx/>
              <a:buChar char="-"/>
            </a:pPr>
            <a:endParaRPr lang="it-IT" dirty="0"/>
          </a:p>
        </p:txBody>
      </p:sp>
      <p:pic>
        <p:nvPicPr>
          <p:cNvPr id="7171" name="Picture 3"/>
          <p:cNvPicPr>
            <a:picLocks noChangeAspect="1" noChangeArrowheads="1"/>
          </p:cNvPicPr>
          <p:nvPr/>
        </p:nvPicPr>
        <p:blipFill>
          <a:blip r:embed="rId3" cstate="print"/>
          <a:srcRect/>
          <a:stretch>
            <a:fillRect/>
          </a:stretch>
        </p:blipFill>
        <p:spPr bwMode="auto">
          <a:xfrm>
            <a:off x="5652120" y="2420888"/>
            <a:ext cx="3068736" cy="4221248"/>
          </a:xfrm>
          <a:prstGeom prst="rect">
            <a:avLst/>
          </a:prstGeom>
          <a:noFill/>
          <a:ln w="9525">
            <a:noFill/>
            <a:miter lim="800000"/>
            <a:headEnd/>
            <a:tailEnd/>
          </a:ln>
        </p:spPr>
      </p:pic>
      <p:sp>
        <p:nvSpPr>
          <p:cNvPr id="6" name="Rectangle 5"/>
          <p:cNvSpPr/>
          <p:nvPr/>
        </p:nvSpPr>
        <p:spPr>
          <a:xfrm>
            <a:off x="827584" y="2060848"/>
            <a:ext cx="1944216" cy="646331"/>
          </a:xfrm>
          <a:prstGeom prst="rect">
            <a:avLst/>
          </a:prstGeom>
        </p:spPr>
        <p:txBody>
          <a:bodyPr wrap="square">
            <a:spAutoFit/>
          </a:bodyPr>
          <a:lstStyle/>
          <a:p>
            <a:r>
              <a:rPr lang="it-IT" dirty="0" smtClean="0"/>
              <a:t>PRECLINICAL</a:t>
            </a:r>
          </a:p>
          <a:p>
            <a:pPr>
              <a:buFontTx/>
              <a:buChar char="-"/>
            </a:pPr>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it-IT" sz="3200" dirty="0" smtClean="0"/>
              <a:t>Dal benznidazolo al fexindazolo</a:t>
            </a:r>
            <a:endParaRPr lang="it-IT" sz="3200" dirty="0"/>
          </a:p>
        </p:txBody>
      </p:sp>
      <p:pic>
        <p:nvPicPr>
          <p:cNvPr id="5" name="Content Placeholder 4" descr="imagefly.png"/>
          <p:cNvPicPr>
            <a:picLocks noGrp="1" noChangeAspect="1"/>
          </p:cNvPicPr>
          <p:nvPr>
            <p:ph idx="1"/>
          </p:nvPr>
        </p:nvPicPr>
        <p:blipFill>
          <a:blip r:embed="rId2" cstate="print"/>
          <a:stretch>
            <a:fillRect/>
          </a:stretch>
        </p:blipFill>
        <p:spPr>
          <a:xfrm>
            <a:off x="6300192" y="2348880"/>
            <a:ext cx="2376264" cy="2217088"/>
          </a:xfrm>
        </p:spPr>
      </p:pic>
      <p:pic>
        <p:nvPicPr>
          <p:cNvPr id="6" name="Picture 2"/>
          <p:cNvPicPr>
            <a:picLocks noChangeAspect="1" noChangeArrowheads="1"/>
          </p:cNvPicPr>
          <p:nvPr/>
        </p:nvPicPr>
        <p:blipFill>
          <a:blip r:embed="rId3" cstate="print"/>
          <a:srcRect/>
          <a:stretch>
            <a:fillRect/>
          </a:stretch>
        </p:blipFill>
        <p:spPr bwMode="auto">
          <a:xfrm>
            <a:off x="0" y="1196752"/>
            <a:ext cx="4536504" cy="3377588"/>
          </a:xfrm>
          <a:prstGeom prst="rect">
            <a:avLst/>
          </a:prstGeom>
          <a:noFill/>
          <a:ln w="9525">
            <a:noFill/>
            <a:miter lim="800000"/>
            <a:headEnd/>
            <a:tailEnd/>
          </a:ln>
        </p:spPr>
      </p:pic>
      <p:sp>
        <p:nvSpPr>
          <p:cNvPr id="7" name="TextBox 6"/>
          <p:cNvSpPr txBox="1"/>
          <p:nvPr/>
        </p:nvSpPr>
        <p:spPr>
          <a:xfrm>
            <a:off x="323528" y="4869160"/>
            <a:ext cx="3491880" cy="1200329"/>
          </a:xfrm>
          <a:prstGeom prst="rect">
            <a:avLst/>
          </a:prstGeom>
          <a:noFill/>
        </p:spPr>
        <p:txBody>
          <a:bodyPr wrap="square" rtlCol="0">
            <a:spAutoFit/>
          </a:bodyPr>
          <a:lstStyle/>
          <a:p>
            <a:r>
              <a:rPr lang="it-IT" dirty="0" smtClean="0"/>
              <a:t>Si trasforma in nitrosoimdazolo e tarsferisce un e- alla Tripanotione reduttasi, enzima essenziale per il T.cruzi-Chagas)</a:t>
            </a:r>
            <a:endParaRPr lang="it-IT" dirty="0"/>
          </a:p>
        </p:txBody>
      </p:sp>
      <p:sp>
        <p:nvSpPr>
          <p:cNvPr id="8" name="Right Arrow 7"/>
          <p:cNvSpPr/>
          <p:nvPr/>
        </p:nvSpPr>
        <p:spPr>
          <a:xfrm>
            <a:off x="5076056" y="3717032"/>
            <a:ext cx="79208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pic>
        <p:nvPicPr>
          <p:cNvPr id="9218" name="Picture 2"/>
          <p:cNvPicPr>
            <a:picLocks noGrp="1" noChangeAspect="1" noChangeArrowheads="1"/>
          </p:cNvPicPr>
          <p:nvPr>
            <p:ph idx="1"/>
          </p:nvPr>
        </p:nvPicPr>
        <p:blipFill>
          <a:blip r:embed="rId2" cstate="print"/>
          <a:srcRect/>
          <a:stretch>
            <a:fillRect/>
          </a:stretch>
        </p:blipFill>
        <p:spPr bwMode="auto">
          <a:xfrm>
            <a:off x="539552" y="2276872"/>
            <a:ext cx="8237820" cy="2424509"/>
          </a:xfrm>
          <a:prstGeom prst="rect">
            <a:avLst/>
          </a:prstGeom>
          <a:noFill/>
          <a:ln w="9525">
            <a:noFill/>
            <a:miter lim="800000"/>
            <a:headEnd/>
            <a:tailEnd/>
          </a:ln>
        </p:spPr>
      </p:pic>
      <p:pic>
        <p:nvPicPr>
          <p:cNvPr id="4" name="Content Placeholder 4" descr="imagefly.png"/>
          <p:cNvPicPr>
            <a:picLocks noChangeAspect="1"/>
          </p:cNvPicPr>
          <p:nvPr/>
        </p:nvPicPr>
        <p:blipFill>
          <a:blip r:embed="rId3" cstate="print"/>
          <a:stretch>
            <a:fillRect/>
          </a:stretch>
        </p:blipFill>
        <p:spPr>
          <a:xfrm>
            <a:off x="2771800" y="-171400"/>
            <a:ext cx="3101146" cy="2736304"/>
          </a:xfrm>
          <a:prstGeom prst="rect">
            <a:avLst/>
          </a:prstGeom>
        </p:spPr>
      </p:pic>
      <p:pic>
        <p:nvPicPr>
          <p:cNvPr id="5" name="Picture 2"/>
          <p:cNvPicPr>
            <a:picLocks noChangeAspect="1" noChangeArrowheads="1"/>
          </p:cNvPicPr>
          <p:nvPr/>
        </p:nvPicPr>
        <p:blipFill>
          <a:blip r:embed="rId4" cstate="print"/>
          <a:srcRect/>
          <a:stretch>
            <a:fillRect/>
          </a:stretch>
        </p:blipFill>
        <p:spPr bwMode="auto">
          <a:xfrm>
            <a:off x="539552" y="4653136"/>
            <a:ext cx="8316416"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t-IT" sz="3600" b="1" dirty="0" smtClean="0">
                <a:cs typeface="Arial" pitchFamily="34" charset="0"/>
              </a:rPr>
              <a:t>Quali malattie sono considerate trascurate oggi?</a:t>
            </a:r>
            <a:endParaRPr lang="it-IT" sz="3600" b="1" dirty="0">
              <a:cs typeface="Arial" pitchFamily="34" charset="0"/>
            </a:endParaRPr>
          </a:p>
        </p:txBody>
      </p:sp>
      <p:sp>
        <p:nvSpPr>
          <p:cNvPr id="3" name="Content Placeholder 2"/>
          <p:cNvSpPr>
            <a:spLocks noGrp="1"/>
          </p:cNvSpPr>
          <p:nvPr>
            <p:ph idx="1"/>
          </p:nvPr>
        </p:nvSpPr>
        <p:spPr/>
        <p:txBody>
          <a:bodyPr/>
          <a:lstStyle/>
          <a:p>
            <a:r>
              <a:rPr lang="it-IT" sz="2800" dirty="0" smtClean="0"/>
              <a:t>Difficile una classificazione rigida, è possibile considerare i diversi ambiti operativi:</a:t>
            </a:r>
          </a:p>
          <a:p>
            <a:pPr>
              <a:buNone/>
            </a:pPr>
            <a:r>
              <a:rPr lang="it-IT" sz="2800" u="sng" dirty="0" smtClean="0">
                <a:solidFill>
                  <a:srgbClr val="6600CC"/>
                </a:solidFill>
              </a:rPr>
              <a:t>Ricerca di nuovi farmaci</a:t>
            </a:r>
          </a:p>
          <a:p>
            <a:r>
              <a:rPr lang="it-IT" sz="2800" dirty="0" smtClean="0"/>
              <a:t>Malaria e Tubercolosi (P.Oliviero—1-2012, IMN. Milano)</a:t>
            </a:r>
          </a:p>
          <a:p>
            <a:r>
              <a:rPr lang="it-IT" sz="2800" dirty="0" smtClean="0">
                <a:solidFill>
                  <a:srgbClr val="6600CC"/>
                </a:solidFill>
              </a:rPr>
              <a:t>Kinetoplastidae (Leishmanisis e Tripanosomiasi)</a:t>
            </a:r>
          </a:p>
          <a:p>
            <a:r>
              <a:rPr lang="it-IT" sz="2800" dirty="0" smtClean="0">
                <a:solidFill>
                  <a:srgbClr val="6600CC"/>
                </a:solidFill>
              </a:rPr>
              <a:t>Elmintiasi (filiriasi, schistosomiasi-praziquantel)</a:t>
            </a:r>
          </a:p>
          <a:p>
            <a:pPr algn="ctr">
              <a:buNone/>
            </a:pPr>
            <a:r>
              <a:rPr lang="it-IT" sz="2800" dirty="0" smtClean="0">
                <a:solidFill>
                  <a:srgbClr val="C00000"/>
                </a:solidFill>
              </a:rPr>
              <a:t>(12% dei malati, 1,3%delle risorse)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2438400"/>
            <a:ext cx="8077200" cy="3429000"/>
          </a:xfrm>
        </p:spPr>
        <p:txBody>
          <a:bodyPr/>
          <a:lstStyle/>
          <a:p>
            <a:pPr eaLnBrk="1" hangingPunct="1">
              <a:buClr>
                <a:schemeClr val="folHlink"/>
              </a:buClr>
              <a:buFont typeface="Wingdings" pitchFamily="2" charset="2"/>
              <a:buNone/>
            </a:pPr>
            <a:endParaRPr lang="en-US" sz="2000" smtClean="0"/>
          </a:p>
          <a:p>
            <a:pPr eaLnBrk="1" hangingPunct="1">
              <a:buClr>
                <a:schemeClr val="folHlink"/>
              </a:buClr>
              <a:buFont typeface="Wingdings" pitchFamily="2" charset="2"/>
              <a:buNone/>
            </a:pPr>
            <a:endParaRPr lang="en-US" sz="2000" smtClean="0"/>
          </a:p>
          <a:p>
            <a:pPr eaLnBrk="1" hangingPunct="1">
              <a:buClr>
                <a:schemeClr val="folHlink"/>
              </a:buClr>
              <a:buFont typeface="Wingdings" pitchFamily="2" charset="2"/>
              <a:buNone/>
            </a:pPr>
            <a:endParaRPr lang="en-US" sz="2000" smtClean="0"/>
          </a:p>
          <a:p>
            <a:pPr eaLnBrk="1" hangingPunct="1">
              <a:buClr>
                <a:schemeClr val="folHlink"/>
              </a:buClr>
              <a:buFont typeface="Wingdings" pitchFamily="2" charset="2"/>
              <a:buNone/>
            </a:pPr>
            <a:endParaRPr lang="en-US" sz="2000" smtClean="0"/>
          </a:p>
          <a:p>
            <a:pPr eaLnBrk="1" hangingPunct="1">
              <a:buClr>
                <a:schemeClr val="folHlink"/>
              </a:buClr>
              <a:buFont typeface="Wingdings" pitchFamily="2" charset="2"/>
              <a:buNone/>
            </a:pPr>
            <a:endParaRPr lang="en-US" sz="2800" smtClean="0"/>
          </a:p>
          <a:p>
            <a:pPr algn="ctr" eaLnBrk="1" hangingPunct="1">
              <a:buClr>
                <a:schemeClr val="folHlink"/>
              </a:buClr>
              <a:buFont typeface="Wingdings" pitchFamily="2" charset="2"/>
              <a:buNone/>
            </a:pPr>
            <a:r>
              <a:rPr lang="en-GB" sz="2000" smtClean="0"/>
              <a:t> 	</a:t>
            </a:r>
            <a:endParaRPr lang="en-US" sz="2000" b="1" smtClean="0"/>
          </a:p>
        </p:txBody>
      </p:sp>
      <p:sp>
        <p:nvSpPr>
          <p:cNvPr id="5125" name="Rectangle 6"/>
          <p:cNvSpPr>
            <a:spLocks noChangeArrowheads="1"/>
          </p:cNvSpPr>
          <p:nvPr/>
        </p:nvSpPr>
        <p:spPr bwMode="auto">
          <a:xfrm>
            <a:off x="179512" y="980728"/>
            <a:ext cx="7391400" cy="4708981"/>
          </a:xfrm>
          <a:prstGeom prst="rect">
            <a:avLst/>
          </a:prstGeom>
          <a:noFill/>
          <a:ln w="9525">
            <a:noFill/>
            <a:miter lim="800000"/>
            <a:headEnd/>
            <a:tailEnd/>
          </a:ln>
        </p:spPr>
        <p:txBody>
          <a:bodyPr>
            <a:spAutoFit/>
          </a:bodyPr>
          <a:lstStyle/>
          <a:p>
            <a:pPr marL="342900" indent="-342900" algn="just">
              <a:buClr>
                <a:srgbClr val="000000"/>
              </a:buClr>
              <a:buFont typeface="Wingdings" pitchFamily="2" charset="2"/>
              <a:buChar char="Ø"/>
            </a:pPr>
            <a:r>
              <a:rPr lang="en-US" sz="2000" b="1" dirty="0" err="1">
                <a:latin typeface="Arial" pitchFamily="34" charset="0"/>
                <a:cs typeface="Arial" pitchFamily="34" charset="0"/>
              </a:rPr>
              <a:t>Antimonial</a:t>
            </a:r>
            <a:r>
              <a:rPr lang="en-US" sz="2000" b="1" dirty="0">
                <a:latin typeface="Arial" pitchFamily="34" charset="0"/>
                <a:cs typeface="Arial" pitchFamily="34" charset="0"/>
              </a:rPr>
              <a:t> drugs </a:t>
            </a:r>
            <a:r>
              <a:rPr lang="en-US" sz="2000" dirty="0">
                <a:solidFill>
                  <a:srgbClr val="000000"/>
                </a:solidFill>
                <a:latin typeface="Arial" pitchFamily="34" charset="0"/>
                <a:cs typeface="Arial" pitchFamily="34" charset="0"/>
              </a:rPr>
              <a:t>–20mg/kg body wt. for 30-40 </a:t>
            </a:r>
            <a:r>
              <a:rPr lang="en-US" sz="2000" dirty="0" smtClean="0">
                <a:solidFill>
                  <a:srgbClr val="000000"/>
                </a:solidFill>
                <a:latin typeface="Arial" pitchFamily="34" charset="0"/>
                <a:cs typeface="Arial" pitchFamily="34" charset="0"/>
              </a:rPr>
              <a:t>days</a:t>
            </a:r>
          </a:p>
          <a:p>
            <a:pPr marL="342900" indent="-342900" algn="just">
              <a:buClr>
                <a:srgbClr val="000000"/>
              </a:buClr>
            </a:pPr>
            <a:endParaRPr lang="en-US" sz="2000" dirty="0" smtClean="0">
              <a:solidFill>
                <a:srgbClr val="000000"/>
              </a:solidFill>
              <a:latin typeface="Arial" pitchFamily="34" charset="0"/>
              <a:cs typeface="Arial" pitchFamily="34" charset="0"/>
            </a:endParaRPr>
          </a:p>
          <a:p>
            <a:pPr marL="342900" indent="-342900" algn="just">
              <a:buClr>
                <a:srgbClr val="000000"/>
              </a:buClr>
            </a:pPr>
            <a:endParaRPr lang="en-US" sz="2000" dirty="0" smtClean="0">
              <a:solidFill>
                <a:srgbClr val="000000"/>
              </a:solidFill>
              <a:latin typeface="Arial" pitchFamily="34" charset="0"/>
              <a:cs typeface="Arial" pitchFamily="34" charset="0"/>
            </a:endParaRPr>
          </a:p>
          <a:p>
            <a:pPr marL="342900" indent="-342900" algn="just">
              <a:buClr>
                <a:srgbClr val="000000"/>
              </a:buClr>
            </a:pPr>
            <a:endParaRPr lang="en-US" sz="2000" dirty="0">
              <a:solidFill>
                <a:srgbClr val="000000"/>
              </a:solidFill>
              <a:latin typeface="Arial" pitchFamily="34" charset="0"/>
              <a:cs typeface="Arial" pitchFamily="34" charset="0"/>
            </a:endParaRPr>
          </a:p>
          <a:p>
            <a:pPr marL="342900" indent="-342900" algn="just">
              <a:buClr>
                <a:srgbClr val="000000"/>
              </a:buClr>
              <a:buFont typeface="Wingdings" pitchFamily="2" charset="2"/>
              <a:buChar char="Ø"/>
            </a:pPr>
            <a:r>
              <a:rPr lang="en-US" sz="2000" b="1" dirty="0" err="1">
                <a:latin typeface="Arial" pitchFamily="34" charset="0"/>
                <a:cs typeface="Arial" pitchFamily="34" charset="0"/>
              </a:rPr>
              <a:t>Pentamidine</a:t>
            </a:r>
            <a:r>
              <a:rPr lang="en-US" sz="2000" dirty="0">
                <a:latin typeface="Arial" pitchFamily="34" charset="0"/>
                <a:cs typeface="Arial" pitchFamily="34" charset="0"/>
              </a:rPr>
              <a:t> </a:t>
            </a:r>
            <a:r>
              <a:rPr lang="en-US" sz="2000" dirty="0">
                <a:solidFill>
                  <a:srgbClr val="000000"/>
                </a:solidFill>
                <a:latin typeface="Arial" pitchFamily="34" charset="0"/>
                <a:cs typeface="Arial" pitchFamily="34" charset="0"/>
              </a:rPr>
              <a:t>-severe side </a:t>
            </a:r>
            <a:r>
              <a:rPr lang="en-US" sz="2000" dirty="0" smtClean="0">
                <a:solidFill>
                  <a:srgbClr val="000000"/>
                </a:solidFill>
                <a:latin typeface="Arial" pitchFamily="34" charset="0"/>
                <a:cs typeface="Arial" pitchFamily="34" charset="0"/>
              </a:rPr>
              <a:t>effects (</a:t>
            </a:r>
            <a:r>
              <a:rPr lang="en-US" sz="2000" dirty="0" err="1" smtClean="0">
                <a:solidFill>
                  <a:srgbClr val="000000"/>
                </a:solidFill>
                <a:latin typeface="Arial" pitchFamily="34" charset="0"/>
                <a:cs typeface="Arial" pitchFamily="34" charset="0"/>
              </a:rPr>
              <a:t>interagisce</a:t>
            </a:r>
            <a:r>
              <a:rPr lang="en-US" sz="2000" dirty="0" smtClean="0">
                <a:solidFill>
                  <a:srgbClr val="000000"/>
                </a:solidFill>
                <a:latin typeface="Arial" pitchFamily="34" charset="0"/>
                <a:cs typeface="Arial" pitchFamily="34" charset="0"/>
              </a:rPr>
              <a:t> con </a:t>
            </a:r>
            <a:r>
              <a:rPr lang="en-US" sz="2000" dirty="0" err="1" smtClean="0">
                <a:solidFill>
                  <a:srgbClr val="000000"/>
                </a:solidFill>
                <a:latin typeface="Arial" pitchFamily="34" charset="0"/>
                <a:cs typeface="Arial" pitchFamily="34" charset="0"/>
              </a:rPr>
              <a:t>il</a:t>
            </a:r>
            <a:r>
              <a:rPr lang="en-US" sz="2000" dirty="0" smtClean="0">
                <a:solidFill>
                  <a:srgbClr val="000000"/>
                </a:solidFill>
                <a:latin typeface="Arial" pitchFamily="34" charset="0"/>
                <a:cs typeface="Arial" pitchFamily="34" charset="0"/>
              </a:rPr>
              <a:t> DNA, minor groove (AT rich regions) </a:t>
            </a:r>
            <a:r>
              <a:rPr lang="en-US" sz="2000" dirty="0" err="1" smtClean="0">
                <a:solidFill>
                  <a:srgbClr val="000000"/>
                </a:solidFill>
                <a:latin typeface="Arial" pitchFamily="34" charset="0"/>
                <a:cs typeface="Arial" pitchFamily="34" charset="0"/>
              </a:rPr>
              <a:t>causa</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rottura</a:t>
            </a:r>
            <a:r>
              <a:rPr lang="en-US" sz="2000" dirty="0" smtClean="0">
                <a:solidFill>
                  <a:srgbClr val="000000"/>
                </a:solidFill>
                <a:latin typeface="Arial" pitchFamily="34" charset="0"/>
                <a:cs typeface="Arial" pitchFamily="34" charset="0"/>
              </a:rPr>
              <a:t> del DNA </a:t>
            </a:r>
            <a:r>
              <a:rPr lang="en-US" sz="2000" dirty="0" err="1" smtClean="0">
                <a:solidFill>
                  <a:srgbClr val="000000"/>
                </a:solidFill>
                <a:latin typeface="Arial" pitchFamily="34" charset="0"/>
                <a:cs typeface="Arial" pitchFamily="34" charset="0"/>
              </a:rPr>
              <a:t>mitocondriale</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che</a:t>
            </a:r>
            <a:r>
              <a:rPr lang="en-US" sz="2000" dirty="0" smtClean="0">
                <a:solidFill>
                  <a:srgbClr val="000000"/>
                </a:solidFill>
                <a:latin typeface="Arial" pitchFamily="34" charset="0"/>
                <a:cs typeface="Arial" pitchFamily="34" charset="0"/>
              </a:rPr>
              <a:t> è </a:t>
            </a:r>
            <a:r>
              <a:rPr lang="en-US" sz="2000" dirty="0" err="1" smtClean="0">
                <a:solidFill>
                  <a:srgbClr val="000000"/>
                </a:solidFill>
                <a:latin typeface="Arial" pitchFamily="34" charset="0"/>
                <a:cs typeface="Arial" pitchFamily="34" charset="0"/>
              </a:rPr>
              <a:t>circolare</a:t>
            </a:r>
            <a:r>
              <a:rPr lang="en-US" sz="2000" dirty="0" smtClean="0">
                <a:solidFill>
                  <a:srgbClr val="000000"/>
                </a:solidFill>
                <a:latin typeface="Arial" pitchFamily="34" charset="0"/>
                <a:cs typeface="Arial" pitchFamily="34" charset="0"/>
              </a:rPr>
              <a:t>.</a:t>
            </a:r>
          </a:p>
          <a:p>
            <a:pPr marL="342900" indent="-342900" algn="just">
              <a:buClr>
                <a:srgbClr val="000000"/>
              </a:buClr>
            </a:pPr>
            <a:r>
              <a:rPr lang="en-US" sz="2000" dirty="0" smtClean="0">
                <a:solidFill>
                  <a:srgbClr val="000000"/>
                </a:solidFill>
                <a:latin typeface="Arial" pitchFamily="34" charset="0"/>
                <a:cs typeface="Arial" pitchFamily="34" charset="0"/>
              </a:rPr>
              <a:t> </a:t>
            </a:r>
          </a:p>
          <a:p>
            <a:pPr marL="342900" indent="-342900" algn="just">
              <a:buClr>
                <a:srgbClr val="000000"/>
              </a:buClr>
            </a:pPr>
            <a:endParaRPr lang="en-US" sz="2000" dirty="0" smtClean="0">
              <a:solidFill>
                <a:srgbClr val="000000"/>
              </a:solidFill>
              <a:latin typeface="Arial" pitchFamily="34" charset="0"/>
              <a:cs typeface="Arial" pitchFamily="34" charset="0"/>
            </a:endParaRPr>
          </a:p>
          <a:p>
            <a:pPr marL="342900" indent="-342900" algn="just">
              <a:buClr>
                <a:srgbClr val="000000"/>
              </a:buClr>
            </a:pPr>
            <a:endParaRPr lang="en-US" sz="2000" dirty="0" smtClean="0">
              <a:solidFill>
                <a:srgbClr val="000000"/>
              </a:solidFill>
              <a:latin typeface="Arial" pitchFamily="34" charset="0"/>
              <a:cs typeface="Arial" pitchFamily="34" charset="0"/>
            </a:endParaRPr>
          </a:p>
          <a:p>
            <a:pPr marL="342900" indent="-342900" algn="just">
              <a:buClr>
                <a:srgbClr val="000000"/>
              </a:buClr>
            </a:pPr>
            <a:endParaRPr lang="en-US" sz="2000" dirty="0" smtClean="0">
              <a:solidFill>
                <a:srgbClr val="000000"/>
              </a:solidFill>
              <a:latin typeface="Arial" pitchFamily="34" charset="0"/>
              <a:cs typeface="Arial" pitchFamily="34" charset="0"/>
            </a:endParaRPr>
          </a:p>
          <a:p>
            <a:pPr marL="342900" indent="-342900" algn="just">
              <a:buClr>
                <a:srgbClr val="000000"/>
              </a:buClr>
            </a:pPr>
            <a:endParaRPr lang="en-US" sz="2000" dirty="0" smtClean="0">
              <a:solidFill>
                <a:srgbClr val="000000"/>
              </a:solidFill>
              <a:latin typeface="Arial" pitchFamily="34" charset="0"/>
              <a:cs typeface="Arial" pitchFamily="34" charset="0"/>
            </a:endParaRPr>
          </a:p>
          <a:p>
            <a:pPr marL="342900" indent="-342900" algn="just">
              <a:buClr>
                <a:srgbClr val="000000"/>
              </a:buClr>
            </a:pPr>
            <a:endParaRPr lang="en-US" sz="2000" dirty="0" smtClean="0">
              <a:solidFill>
                <a:srgbClr val="000000"/>
              </a:solidFill>
              <a:latin typeface="Arial" pitchFamily="34" charset="0"/>
              <a:cs typeface="Arial" pitchFamily="34" charset="0"/>
            </a:endParaRPr>
          </a:p>
          <a:p>
            <a:pPr marL="342900" indent="-342900" algn="just">
              <a:buClr>
                <a:srgbClr val="000000"/>
              </a:buClr>
            </a:pPr>
            <a:endParaRPr lang="en-US" sz="2000" dirty="0">
              <a:solidFill>
                <a:srgbClr val="000000"/>
              </a:solidFill>
              <a:latin typeface="Arial" pitchFamily="34" charset="0"/>
              <a:cs typeface="Arial" pitchFamily="34" charset="0"/>
            </a:endParaRPr>
          </a:p>
          <a:p>
            <a:pPr marL="342900" indent="-342900" algn="just">
              <a:buClr>
                <a:srgbClr val="000000"/>
              </a:buClr>
              <a:buFont typeface="Wingdings" pitchFamily="2" charset="2"/>
              <a:buChar char="Ø"/>
            </a:pPr>
            <a:r>
              <a:rPr lang="en-US" sz="2000" b="1" dirty="0" err="1">
                <a:solidFill>
                  <a:srgbClr val="000000"/>
                </a:solidFill>
                <a:latin typeface="Arial" pitchFamily="34" charset="0"/>
                <a:cs typeface="Arial" pitchFamily="34" charset="0"/>
              </a:rPr>
              <a:t>Amphotericin</a:t>
            </a:r>
            <a:r>
              <a:rPr lang="en-US" sz="2000" dirty="0">
                <a:solidFill>
                  <a:srgbClr val="000000"/>
                </a:solidFill>
                <a:latin typeface="Arial" pitchFamily="34" charset="0"/>
                <a:cs typeface="Arial" pitchFamily="34" charset="0"/>
              </a:rPr>
              <a:t>- high cost has limited its usage</a:t>
            </a:r>
          </a:p>
        </p:txBody>
      </p:sp>
      <p:sp>
        <p:nvSpPr>
          <p:cNvPr id="5126" name="Text Box 12"/>
          <p:cNvSpPr txBox="1">
            <a:spLocks noChangeArrowheads="1"/>
          </p:cNvSpPr>
          <p:nvPr/>
        </p:nvSpPr>
        <p:spPr bwMode="auto">
          <a:xfrm>
            <a:off x="8501063" y="6643688"/>
            <a:ext cx="384175" cy="215900"/>
          </a:xfrm>
          <a:prstGeom prst="rect">
            <a:avLst/>
          </a:prstGeom>
          <a:noFill/>
          <a:ln w="12700">
            <a:noFill/>
            <a:miter lim="800000"/>
            <a:headEnd type="none" w="sm" len="sm"/>
            <a:tailEnd type="none" w="sm" len="sm"/>
          </a:ln>
        </p:spPr>
        <p:txBody>
          <a:bodyPr wrap="none">
            <a:spAutoFit/>
          </a:bodyPr>
          <a:lstStyle/>
          <a:p>
            <a:r>
              <a:rPr lang="en-US" sz="800">
                <a:solidFill>
                  <a:schemeClr val="tx2"/>
                </a:solidFill>
              </a:rPr>
              <a:t>JNU</a:t>
            </a:r>
          </a:p>
        </p:txBody>
      </p:sp>
      <p:pic>
        <p:nvPicPr>
          <p:cNvPr id="8" name="Picture 7" descr="300px-Sodium_Stibogluconate.png"/>
          <p:cNvPicPr>
            <a:picLocks noChangeAspect="1"/>
          </p:cNvPicPr>
          <p:nvPr/>
        </p:nvPicPr>
        <p:blipFill>
          <a:blip r:embed="rId3" cstate="print"/>
          <a:stretch>
            <a:fillRect/>
          </a:stretch>
        </p:blipFill>
        <p:spPr>
          <a:xfrm>
            <a:off x="6286101" y="908720"/>
            <a:ext cx="2857899" cy="1028844"/>
          </a:xfrm>
          <a:prstGeom prst="rect">
            <a:avLst/>
          </a:prstGeom>
        </p:spPr>
      </p:pic>
      <p:pic>
        <p:nvPicPr>
          <p:cNvPr id="9" name="Picture 8" descr="220px-Pentamidine-2D-skeletal.png"/>
          <p:cNvPicPr>
            <a:picLocks noChangeAspect="1"/>
          </p:cNvPicPr>
          <p:nvPr/>
        </p:nvPicPr>
        <p:blipFill>
          <a:blip r:embed="rId4" cstate="print"/>
          <a:stretch>
            <a:fillRect/>
          </a:stretch>
        </p:blipFill>
        <p:spPr>
          <a:xfrm>
            <a:off x="4427984" y="3573016"/>
            <a:ext cx="3960441" cy="1152128"/>
          </a:xfrm>
          <a:prstGeom prst="rect">
            <a:avLst/>
          </a:prstGeom>
        </p:spPr>
      </p:pic>
      <p:pic>
        <p:nvPicPr>
          <p:cNvPr id="11" name="Picture 10" descr="220px-Amphotericin_B.png"/>
          <p:cNvPicPr>
            <a:picLocks noChangeAspect="1"/>
          </p:cNvPicPr>
          <p:nvPr/>
        </p:nvPicPr>
        <p:blipFill>
          <a:blip r:embed="rId5" cstate="print"/>
          <a:stretch>
            <a:fillRect/>
          </a:stretch>
        </p:blipFill>
        <p:spPr>
          <a:xfrm>
            <a:off x="5831635" y="5201816"/>
            <a:ext cx="3312365" cy="1656184"/>
          </a:xfrm>
          <a:prstGeom prst="rect">
            <a:avLst/>
          </a:prstGeom>
        </p:spPr>
      </p:pic>
      <p:sp>
        <p:nvSpPr>
          <p:cNvPr id="12" name="TextBox 11"/>
          <p:cNvSpPr txBox="1"/>
          <p:nvPr/>
        </p:nvSpPr>
        <p:spPr>
          <a:xfrm>
            <a:off x="395536" y="0"/>
            <a:ext cx="7560840" cy="646331"/>
          </a:xfrm>
          <a:prstGeom prst="rect">
            <a:avLst/>
          </a:prstGeom>
          <a:noFill/>
        </p:spPr>
        <p:txBody>
          <a:bodyPr wrap="square" rtlCol="0">
            <a:spAutoFit/>
          </a:bodyPr>
          <a:lstStyle/>
          <a:p>
            <a:r>
              <a:rPr lang="it-IT" sz="3600" b="1" dirty="0" smtClean="0">
                <a:latin typeface="+mj-lt"/>
              </a:rPr>
              <a:t>Farmaci attivi contro la Leishmania</a:t>
            </a:r>
            <a:endParaRPr lang="it-IT" sz="3600" b="1" dirty="0">
              <a:latin typeface="+mj-lt"/>
            </a:endParaRPr>
          </a:p>
        </p:txBody>
      </p:sp>
      <p:pic>
        <p:nvPicPr>
          <p:cNvPr id="10" name="Picture 9" descr="groove binders.png"/>
          <p:cNvPicPr>
            <a:picLocks noChangeAspect="1"/>
          </p:cNvPicPr>
          <p:nvPr/>
        </p:nvPicPr>
        <p:blipFill>
          <a:blip r:embed="rId6" cstate="print"/>
          <a:stretch>
            <a:fillRect/>
          </a:stretch>
        </p:blipFill>
        <p:spPr>
          <a:xfrm>
            <a:off x="1259632" y="3284984"/>
            <a:ext cx="2638425" cy="1733550"/>
          </a:xfrm>
          <a:prstGeom prst="rect">
            <a:avLst/>
          </a:prstGeom>
        </p:spPr>
      </p:pic>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4" name="Rectangle 6"/>
          <p:cNvSpPr>
            <a:spLocks noGrp="1" noChangeArrowheads="1"/>
          </p:cNvSpPr>
          <p:nvPr>
            <p:ph idx="1"/>
          </p:nvPr>
        </p:nvSpPr>
        <p:spPr bwMode="auto">
          <a:xfrm>
            <a:off x="457200" y="1600200"/>
            <a:ext cx="8229600" cy="4247317"/>
          </a:xfrm>
          <a:prstGeom prst="rect">
            <a:avLst/>
          </a:prstGeom>
          <a:noFill/>
          <a:ln w="9525">
            <a:noFill/>
            <a:miter lim="800000"/>
            <a:headEnd/>
            <a:tailEnd/>
          </a:ln>
        </p:spPr>
        <p:txBody>
          <a:bodyPr>
            <a:spAutoFit/>
          </a:bodyPr>
          <a:lstStyle/>
          <a:p>
            <a:pPr algn="just">
              <a:spcBef>
                <a:spcPct val="50000"/>
              </a:spcBef>
              <a:buNone/>
              <a:defRPr/>
            </a:pPr>
            <a:r>
              <a:rPr lang="en-US" sz="2000" b="1" dirty="0">
                <a:solidFill>
                  <a:srgbClr val="000000"/>
                </a:solidFill>
                <a:latin typeface="Times New Roman" pitchFamily="18" charset="0"/>
                <a:cs typeface="Times New Roman" pitchFamily="18" charset="0"/>
              </a:rPr>
              <a:t>New potential therapies for Visceral </a:t>
            </a:r>
            <a:r>
              <a:rPr lang="en-US" sz="2000" b="1" dirty="0" err="1">
                <a:solidFill>
                  <a:srgbClr val="000000"/>
                </a:solidFill>
                <a:latin typeface="Times New Roman" pitchFamily="18" charset="0"/>
                <a:cs typeface="Times New Roman" pitchFamily="18" charset="0"/>
              </a:rPr>
              <a:t>Leishmaniasis</a:t>
            </a:r>
            <a:endParaRPr lang="en-US" sz="2000" b="1" dirty="0">
              <a:solidFill>
                <a:srgbClr val="000000"/>
              </a:solidFill>
              <a:latin typeface="Times New Roman" pitchFamily="18" charset="0"/>
              <a:cs typeface="Times New Roman" pitchFamily="18" charset="0"/>
            </a:endParaRPr>
          </a:p>
          <a:p>
            <a:pPr algn="just">
              <a:spcBef>
                <a:spcPct val="50000"/>
              </a:spcBef>
              <a:buFont typeface="Wingdings" pitchFamily="2" charset="2"/>
              <a:buChar char="Ø"/>
              <a:defRPr/>
            </a:pPr>
            <a:r>
              <a:rPr lang="en-US" sz="2000" dirty="0" err="1">
                <a:solidFill>
                  <a:srgbClr val="000000"/>
                </a:solidFill>
                <a:latin typeface="Times New Roman" pitchFamily="18" charset="0"/>
                <a:cs typeface="Times New Roman" pitchFamily="18" charset="0"/>
              </a:rPr>
              <a:t>Amphotericin</a:t>
            </a:r>
            <a:r>
              <a:rPr lang="en-US" sz="2000" dirty="0">
                <a:solidFill>
                  <a:srgbClr val="000000"/>
                </a:solidFill>
                <a:latin typeface="Times New Roman" pitchFamily="18" charset="0"/>
                <a:cs typeface="Times New Roman" pitchFamily="18" charset="0"/>
              </a:rPr>
              <a:t> B liposome formulation registered in USA and Europe</a:t>
            </a:r>
          </a:p>
          <a:p>
            <a:pPr marL="177800" indent="-177800" algn="just">
              <a:spcBef>
                <a:spcPct val="50000"/>
              </a:spcBef>
              <a:buFont typeface="Wingdings" pitchFamily="2" charset="2"/>
              <a:buChar char="Ø"/>
              <a:defRPr/>
            </a:pPr>
            <a:r>
              <a:rPr lang="en-US" sz="2000" dirty="0">
                <a:solidFill>
                  <a:srgbClr val="000000"/>
                </a:solidFill>
                <a:latin typeface="Times New Roman" pitchFamily="18" charset="0"/>
                <a:cs typeface="Times New Roman" pitchFamily="18" charset="0"/>
              </a:rPr>
              <a:t>Oral </a:t>
            </a:r>
            <a:r>
              <a:rPr lang="en-US" sz="2000" dirty="0" err="1">
                <a:solidFill>
                  <a:srgbClr val="000000"/>
                </a:solidFill>
                <a:latin typeface="Times New Roman" pitchFamily="18" charset="0"/>
                <a:cs typeface="Times New Roman" pitchFamily="18" charset="0"/>
              </a:rPr>
              <a:t>miltefosine</a:t>
            </a:r>
            <a:r>
              <a:rPr lang="en-US" sz="2000" dirty="0">
                <a:solidFill>
                  <a:srgbClr val="000000"/>
                </a:solidFill>
                <a:latin typeface="Times New Roman" pitchFamily="18" charset="0"/>
                <a:cs typeface="Times New Roman" pitchFamily="18" charset="0"/>
              </a:rPr>
              <a:t> has been registered in India and under phase IV clinical </a:t>
            </a:r>
            <a:r>
              <a:rPr lang="en-US" sz="2000" dirty="0" smtClean="0">
                <a:solidFill>
                  <a:srgbClr val="000000"/>
                </a:solidFill>
                <a:latin typeface="Times New Roman" pitchFamily="18" charset="0"/>
                <a:cs typeface="Times New Roman" pitchFamily="18" charset="0"/>
              </a:rPr>
              <a:t>trial. </a:t>
            </a:r>
            <a:r>
              <a:rPr lang="en-US" sz="2000" dirty="0" err="1" smtClean="0">
                <a:solidFill>
                  <a:srgbClr val="000000"/>
                </a:solidFill>
                <a:latin typeface="Times New Roman" pitchFamily="18" charset="0"/>
                <a:cs typeface="Times New Roman" pitchFamily="18" charset="0"/>
              </a:rPr>
              <a:t>Agisce</a:t>
            </a:r>
            <a:r>
              <a:rPr lang="en-US" sz="2000" dirty="0" smtClean="0">
                <a:solidFill>
                  <a:srgbClr val="000000"/>
                </a:solidFill>
                <a:latin typeface="Times New Roman" pitchFamily="18" charset="0"/>
                <a:cs typeface="Times New Roman" pitchFamily="18" charset="0"/>
              </a:rPr>
              <a:t> a </a:t>
            </a:r>
            <a:r>
              <a:rPr lang="en-US" sz="2000" dirty="0" err="1" smtClean="0">
                <a:solidFill>
                  <a:srgbClr val="000000"/>
                </a:solidFill>
                <a:latin typeface="Times New Roman" pitchFamily="18" charset="0"/>
                <a:cs typeface="Times New Roman" pitchFamily="18" charset="0"/>
              </a:rPr>
              <a:t>livello</a:t>
            </a:r>
            <a:r>
              <a:rPr lang="en-US" sz="2000" dirty="0" smtClean="0">
                <a:solidFill>
                  <a:srgbClr val="000000"/>
                </a:solidFill>
                <a:latin typeface="Times New Roman" pitchFamily="18" charset="0"/>
                <a:cs typeface="Times New Roman" pitchFamily="18" charset="0"/>
              </a:rPr>
              <a:t> </a:t>
            </a:r>
            <a:r>
              <a:rPr lang="en-US" sz="2000" dirty="0" err="1" smtClean="0">
                <a:solidFill>
                  <a:srgbClr val="000000"/>
                </a:solidFill>
                <a:latin typeface="Times New Roman" pitchFamily="18" charset="0"/>
                <a:cs typeface="Times New Roman" pitchFamily="18" charset="0"/>
              </a:rPr>
              <a:t>della</a:t>
            </a:r>
            <a:r>
              <a:rPr lang="en-US" sz="2000" dirty="0" smtClean="0">
                <a:solidFill>
                  <a:srgbClr val="000000"/>
                </a:solidFill>
                <a:latin typeface="Times New Roman" pitchFamily="18" charset="0"/>
                <a:cs typeface="Times New Roman" pitchFamily="18" charset="0"/>
              </a:rPr>
              <a:t> </a:t>
            </a:r>
            <a:r>
              <a:rPr lang="en-US" sz="2000" dirty="0" err="1" smtClean="0">
                <a:solidFill>
                  <a:srgbClr val="000000"/>
                </a:solidFill>
                <a:latin typeface="Times New Roman" pitchFamily="18" charset="0"/>
                <a:cs typeface="Times New Roman" pitchFamily="18" charset="0"/>
              </a:rPr>
              <a:t>membrana</a:t>
            </a:r>
            <a:r>
              <a:rPr lang="en-US" sz="2000" dirty="0" smtClean="0">
                <a:solidFill>
                  <a:srgbClr val="000000"/>
                </a:solidFill>
                <a:latin typeface="Times New Roman" pitchFamily="18" charset="0"/>
                <a:cs typeface="Times New Roman" pitchFamily="18" charset="0"/>
              </a:rPr>
              <a:t> </a:t>
            </a:r>
            <a:r>
              <a:rPr lang="en-US" sz="2000" dirty="0" err="1" smtClean="0">
                <a:solidFill>
                  <a:srgbClr val="000000"/>
                </a:solidFill>
                <a:latin typeface="Times New Roman" pitchFamily="18" charset="0"/>
                <a:cs typeface="Times New Roman" pitchFamily="18" charset="0"/>
              </a:rPr>
              <a:t>cellulare</a:t>
            </a:r>
            <a:r>
              <a:rPr lang="en-US" sz="2000" dirty="0" smtClean="0">
                <a:solidFill>
                  <a:srgbClr val="000000"/>
                </a:solidFill>
                <a:latin typeface="Times New Roman" pitchFamily="18" charset="0"/>
                <a:cs typeface="Times New Roman" pitchFamily="18" charset="0"/>
              </a:rPr>
              <a:t>. </a:t>
            </a:r>
            <a:r>
              <a:rPr lang="en-US" sz="2000" dirty="0" err="1" smtClean="0">
                <a:solidFill>
                  <a:srgbClr val="000000"/>
                </a:solidFill>
                <a:latin typeface="Times New Roman" pitchFamily="18" charset="0"/>
                <a:cs typeface="Times New Roman" pitchFamily="18" charset="0"/>
              </a:rPr>
              <a:t>Ideato</a:t>
            </a:r>
            <a:r>
              <a:rPr lang="en-US" sz="2000" dirty="0" smtClean="0">
                <a:solidFill>
                  <a:srgbClr val="000000"/>
                </a:solidFill>
                <a:latin typeface="Times New Roman" pitchFamily="18" charset="0"/>
                <a:cs typeface="Times New Roman" pitchFamily="18" charset="0"/>
              </a:rPr>
              <a:t> come </a:t>
            </a:r>
            <a:r>
              <a:rPr lang="en-US" sz="2000" dirty="0" err="1" smtClean="0">
                <a:solidFill>
                  <a:srgbClr val="000000"/>
                </a:solidFill>
                <a:latin typeface="Times New Roman" pitchFamily="18" charset="0"/>
                <a:cs typeface="Times New Roman" pitchFamily="18" charset="0"/>
              </a:rPr>
              <a:t>antitumorale</a:t>
            </a:r>
            <a:r>
              <a:rPr lang="en-US" sz="2000" dirty="0" smtClean="0">
                <a:solidFill>
                  <a:srgbClr val="000000"/>
                </a:solidFill>
                <a:latin typeface="Times New Roman" pitchFamily="18" charset="0"/>
                <a:cs typeface="Times New Roman" pitchFamily="18" charset="0"/>
              </a:rPr>
              <a:t>.</a:t>
            </a:r>
          </a:p>
          <a:p>
            <a:pPr marL="177800" indent="-177800" algn="just">
              <a:spcBef>
                <a:spcPct val="50000"/>
              </a:spcBef>
              <a:buFont typeface="Wingdings" pitchFamily="2" charset="2"/>
              <a:buChar char="Ø"/>
              <a:defRPr/>
            </a:pPr>
            <a:endParaRPr lang="en-US" sz="2000" dirty="0" smtClean="0">
              <a:solidFill>
                <a:srgbClr val="000000"/>
              </a:solidFill>
              <a:latin typeface="Times New Roman" pitchFamily="18" charset="0"/>
              <a:cs typeface="Times New Roman" pitchFamily="18" charset="0"/>
            </a:endParaRPr>
          </a:p>
          <a:p>
            <a:pPr marL="177800" indent="-177800" algn="just">
              <a:spcBef>
                <a:spcPct val="50000"/>
              </a:spcBef>
              <a:buFont typeface="Wingdings" pitchFamily="2" charset="2"/>
              <a:buChar char="Ø"/>
              <a:defRPr/>
            </a:pPr>
            <a:endParaRPr lang="en-US" sz="2000" dirty="0" smtClean="0">
              <a:solidFill>
                <a:srgbClr val="000000"/>
              </a:solidFill>
              <a:latin typeface="Times New Roman" pitchFamily="18" charset="0"/>
              <a:cs typeface="Times New Roman" pitchFamily="18" charset="0"/>
            </a:endParaRPr>
          </a:p>
          <a:p>
            <a:pPr marL="177800" indent="-177800" algn="just">
              <a:spcBef>
                <a:spcPct val="50000"/>
              </a:spcBef>
              <a:buFont typeface="Wingdings" pitchFamily="2" charset="2"/>
              <a:buChar char="Ø"/>
              <a:defRPr/>
            </a:pPr>
            <a:endParaRPr lang="en-US" sz="2000" dirty="0">
              <a:solidFill>
                <a:srgbClr val="000000"/>
              </a:solidFill>
              <a:latin typeface="Times New Roman" pitchFamily="18" charset="0"/>
              <a:cs typeface="Times New Roman" pitchFamily="18" charset="0"/>
            </a:endParaRPr>
          </a:p>
          <a:p>
            <a:pPr marL="228600" indent="-228600" algn="just">
              <a:spcBef>
                <a:spcPct val="50000"/>
              </a:spcBef>
              <a:buFont typeface="Wingdings" pitchFamily="2" charset="2"/>
              <a:buChar char="Ø"/>
              <a:defRPr/>
            </a:pPr>
            <a:r>
              <a:rPr lang="en-US" sz="2000" dirty="0" err="1">
                <a:solidFill>
                  <a:srgbClr val="000000"/>
                </a:solidFill>
                <a:latin typeface="Times New Roman" pitchFamily="18" charset="0"/>
                <a:cs typeface="Times New Roman" pitchFamily="18" charset="0"/>
              </a:rPr>
              <a:t>Parenteral</a:t>
            </a:r>
            <a:r>
              <a:rPr lang="en-US" sz="2000" dirty="0">
                <a:solidFill>
                  <a:srgbClr val="000000"/>
                </a:solidFill>
                <a:latin typeface="Times New Roman" pitchFamily="18" charset="0"/>
                <a:cs typeface="Times New Roman" pitchFamily="18" charset="0"/>
              </a:rPr>
              <a:t> formulation of </a:t>
            </a:r>
            <a:r>
              <a:rPr lang="en-US" sz="2000" dirty="0" err="1">
                <a:solidFill>
                  <a:srgbClr val="000000"/>
                </a:solidFill>
                <a:latin typeface="Times New Roman" pitchFamily="18" charset="0"/>
                <a:cs typeface="Times New Roman" pitchFamily="18" charset="0"/>
              </a:rPr>
              <a:t>aminosidine</a:t>
            </a:r>
            <a:r>
              <a:rPr lang="en-US" sz="2000" dirty="0">
                <a:solidFill>
                  <a:srgbClr val="00000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paromomycin</a:t>
            </a:r>
            <a:r>
              <a:rPr lang="en-US" sz="2000" dirty="0">
                <a:solidFill>
                  <a:srgbClr val="000000"/>
                </a:solidFill>
                <a:latin typeface="Times New Roman" pitchFamily="18" charset="0"/>
                <a:cs typeface="Times New Roman" pitchFamily="18" charset="0"/>
              </a:rPr>
              <a:t>) registered for use in India and is under phase IV clinical trials</a:t>
            </a:r>
          </a:p>
          <a:p>
            <a:pPr marL="228600" indent="-228600" algn="just">
              <a:spcBef>
                <a:spcPct val="50000"/>
              </a:spcBef>
              <a:buFont typeface="Wingdings" pitchFamily="2" charset="2"/>
              <a:buChar char="Ø"/>
              <a:defRPr/>
            </a:pPr>
            <a:r>
              <a:rPr lang="en-US" sz="2000" dirty="0">
                <a:solidFill>
                  <a:srgbClr val="000000"/>
                </a:solidFill>
                <a:latin typeface="Times New Roman" pitchFamily="18" charset="0"/>
                <a:cs typeface="Times New Roman" pitchFamily="18" charset="0"/>
              </a:rPr>
              <a:t>Oral </a:t>
            </a:r>
            <a:r>
              <a:rPr lang="en-US" sz="2000" dirty="0" err="1">
                <a:solidFill>
                  <a:srgbClr val="000000"/>
                </a:solidFill>
                <a:latin typeface="Times New Roman" pitchFamily="18" charset="0"/>
                <a:cs typeface="Times New Roman" pitchFamily="18" charset="0"/>
              </a:rPr>
              <a:t>sitamaquine</a:t>
            </a:r>
            <a:r>
              <a:rPr lang="en-US" sz="2000" dirty="0">
                <a:solidFill>
                  <a:srgbClr val="000000"/>
                </a:solidFill>
                <a:latin typeface="Times New Roman" pitchFamily="18" charset="0"/>
                <a:cs typeface="Times New Roman" pitchFamily="18" charset="0"/>
              </a:rPr>
              <a:t> has completed phase II trials in India, Kenya and Brazil </a:t>
            </a:r>
          </a:p>
        </p:txBody>
      </p:sp>
      <p:pic>
        <p:nvPicPr>
          <p:cNvPr id="5" name="Picture 4" descr="300px-Miltefosine_svg.png"/>
          <p:cNvPicPr>
            <a:picLocks noChangeAspect="1"/>
          </p:cNvPicPr>
          <p:nvPr/>
        </p:nvPicPr>
        <p:blipFill>
          <a:blip r:embed="rId2" cstate="print"/>
          <a:stretch>
            <a:fillRect/>
          </a:stretch>
        </p:blipFill>
        <p:spPr>
          <a:xfrm>
            <a:off x="1619672" y="3501008"/>
            <a:ext cx="5749230" cy="766564"/>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pic>
        <p:nvPicPr>
          <p:cNvPr id="10242" name="Picture 2"/>
          <p:cNvPicPr>
            <a:picLocks noGrp="1" noChangeAspect="1" noChangeArrowheads="1"/>
          </p:cNvPicPr>
          <p:nvPr>
            <p:ph idx="1"/>
          </p:nvPr>
        </p:nvPicPr>
        <p:blipFill>
          <a:blip r:embed="rId2" cstate="print"/>
          <a:srcRect/>
          <a:stretch>
            <a:fillRect/>
          </a:stretch>
        </p:blipFill>
        <p:spPr bwMode="auto">
          <a:xfrm>
            <a:off x="1923696" y="332656"/>
            <a:ext cx="7220304" cy="6162842"/>
          </a:xfrm>
          <a:prstGeom prst="rect">
            <a:avLst/>
          </a:prstGeom>
          <a:noFill/>
          <a:ln w="9525">
            <a:noFill/>
            <a:miter lim="800000"/>
            <a:headEnd/>
            <a:tailEnd/>
          </a:ln>
        </p:spPr>
      </p:pic>
      <p:pic>
        <p:nvPicPr>
          <p:cNvPr id="5" name="Picture 4" descr="nifurtimox.png"/>
          <p:cNvPicPr>
            <a:picLocks noChangeAspect="1"/>
          </p:cNvPicPr>
          <p:nvPr/>
        </p:nvPicPr>
        <p:blipFill>
          <a:blip r:embed="rId3" cstate="print"/>
          <a:stretch>
            <a:fillRect/>
          </a:stretch>
        </p:blipFill>
        <p:spPr>
          <a:xfrm>
            <a:off x="0" y="0"/>
            <a:ext cx="1889529" cy="177738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dirty="0"/>
          </a:p>
        </p:txBody>
      </p:sp>
      <p:sp>
        <p:nvSpPr>
          <p:cNvPr id="3" name="Content Placeholder 2"/>
          <p:cNvSpPr>
            <a:spLocks noGrp="1"/>
          </p:cNvSpPr>
          <p:nvPr>
            <p:ph idx="1"/>
          </p:nvPr>
        </p:nvSpPr>
        <p:spPr>
          <a:xfrm>
            <a:off x="395536" y="2060848"/>
            <a:ext cx="8229600" cy="4525963"/>
          </a:xfrm>
        </p:spPr>
        <p:txBody>
          <a:bodyPr>
            <a:normAutofit fontScale="70000" lnSpcReduction="20000"/>
          </a:bodyPr>
          <a:lstStyle/>
          <a:p>
            <a:pPr>
              <a:buNone/>
            </a:pPr>
            <a:r>
              <a:rPr lang="en-US" dirty="0" smtClean="0"/>
              <a:t>Two mechanisms proposed:</a:t>
            </a:r>
          </a:p>
          <a:p>
            <a:pPr marL="514350" indent="-514350">
              <a:buAutoNum type="arabicPlain"/>
            </a:pPr>
            <a:r>
              <a:rPr lang="en-US" dirty="0" smtClean="0"/>
              <a:t>The nitro-anion radical metabolite, which reacts with the nucleic acids of the parasite, causing a significant </a:t>
            </a:r>
            <a:r>
              <a:rPr lang="en-US" b="1" dirty="0" smtClean="0"/>
              <a:t>breakage in the deoxyribonucleic acid (DNA). </a:t>
            </a:r>
            <a:r>
              <a:rPr lang="en-US" dirty="0" smtClean="0"/>
              <a:t>This mechanism is similar to that proposed for the antibacterial action of other </a:t>
            </a:r>
            <a:r>
              <a:rPr lang="en-US" dirty="0" err="1" smtClean="0"/>
              <a:t>nitrofuran</a:t>
            </a:r>
            <a:r>
              <a:rPr lang="en-US" dirty="0" smtClean="0"/>
              <a:t> agents. </a:t>
            </a:r>
          </a:p>
          <a:p>
            <a:pPr marL="514350" indent="-514350">
              <a:buAutoNum type="arabicPlain"/>
            </a:pPr>
            <a:r>
              <a:rPr lang="en-US" dirty="0" smtClean="0"/>
              <a:t>(from nitro to </a:t>
            </a:r>
            <a:r>
              <a:rPr lang="en-US" dirty="0" err="1" smtClean="0"/>
              <a:t>nitrose</a:t>
            </a:r>
            <a:r>
              <a:rPr lang="en-US" dirty="0" smtClean="0"/>
              <a:t> and then ROS generation)</a:t>
            </a:r>
          </a:p>
          <a:p>
            <a:pPr marL="514350" indent="-514350">
              <a:buAutoNum type="arabicPlain"/>
            </a:pPr>
            <a:r>
              <a:rPr lang="en-US" dirty="0" smtClean="0"/>
              <a:t>It involves the production of superoxide anions, and hence, hydrogen peroxide (both of which are very toxic to the parasite) and </a:t>
            </a:r>
            <a:r>
              <a:rPr lang="en-US" b="1" dirty="0" smtClean="0"/>
              <a:t>inhibition of </a:t>
            </a:r>
            <a:r>
              <a:rPr lang="en-US" b="1" dirty="0" err="1" smtClean="0"/>
              <a:t>trypanothione</a:t>
            </a:r>
            <a:r>
              <a:rPr lang="en-US" b="1" dirty="0" smtClean="0"/>
              <a:t> </a:t>
            </a:r>
            <a:r>
              <a:rPr lang="en-US" b="1" dirty="0" err="1" smtClean="0"/>
              <a:t>reductase</a:t>
            </a:r>
            <a:r>
              <a:rPr lang="en-US" dirty="0" smtClean="0"/>
              <a:t>, which is a parasite-specific antioxidant defense enzyme. Another enzyme, </a:t>
            </a:r>
            <a:r>
              <a:rPr lang="en-US" dirty="0" err="1" smtClean="0"/>
              <a:t>ascorbate</a:t>
            </a:r>
            <a:r>
              <a:rPr lang="en-US" dirty="0" smtClean="0"/>
              <a:t>-linked </a:t>
            </a:r>
            <a:r>
              <a:rPr lang="en-US" dirty="0" err="1" smtClean="0"/>
              <a:t>peroxidase</a:t>
            </a:r>
            <a:r>
              <a:rPr lang="en-US" dirty="0" smtClean="0"/>
              <a:t>, is also present but at relatively low levels in the organism. Lack of these enzymes leads to the accumulation of hydrogen peroxide to </a:t>
            </a:r>
            <a:r>
              <a:rPr lang="en-US" dirty="0" err="1" smtClean="0"/>
              <a:t>cytotoxic</a:t>
            </a:r>
            <a:r>
              <a:rPr lang="en-US" dirty="0" smtClean="0"/>
              <a:t> levels, resulting in death of the parasite</a:t>
            </a:r>
            <a:endParaRPr lang="it-IT" dirty="0"/>
          </a:p>
        </p:txBody>
      </p:sp>
      <p:pic>
        <p:nvPicPr>
          <p:cNvPr id="4" name="Picture 3" descr="nifurtimox.png"/>
          <p:cNvPicPr>
            <a:picLocks noChangeAspect="1"/>
          </p:cNvPicPr>
          <p:nvPr/>
        </p:nvPicPr>
        <p:blipFill>
          <a:blip r:embed="rId2" cstate="print"/>
          <a:stretch>
            <a:fillRect/>
          </a:stretch>
        </p:blipFill>
        <p:spPr>
          <a:xfrm>
            <a:off x="3563888" y="188640"/>
            <a:ext cx="1889529" cy="177738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b="1" dirty="0" smtClean="0"/>
              <a:t>Eflornithine</a:t>
            </a:r>
            <a:r>
              <a:rPr lang="it-IT" sz="2800" dirty="0" smtClean="0"/>
              <a:t> (</a:t>
            </a:r>
            <a:r>
              <a:rPr lang="el-GR" sz="2800" dirty="0" smtClean="0"/>
              <a:t>α-</a:t>
            </a:r>
            <a:r>
              <a:rPr lang="it-IT" sz="2800" dirty="0" smtClean="0"/>
              <a:t>difluoromethylornithine or DFMO)</a:t>
            </a:r>
            <a:br>
              <a:rPr lang="it-IT" sz="2800" dirty="0" smtClean="0"/>
            </a:br>
            <a:r>
              <a:rPr lang="it-IT" sz="2800" dirty="0" smtClean="0"/>
              <a:t>interferisce con la sintesi delle poliammine</a:t>
            </a:r>
            <a:endParaRPr lang="it-IT" sz="2800" dirty="0"/>
          </a:p>
        </p:txBody>
      </p:sp>
      <p:pic>
        <p:nvPicPr>
          <p:cNvPr id="4" name="Content Placeholder 3" descr="eflor.gif"/>
          <p:cNvPicPr>
            <a:picLocks noGrp="1" noChangeAspect="1"/>
          </p:cNvPicPr>
          <p:nvPr>
            <p:ph idx="1"/>
          </p:nvPr>
        </p:nvPicPr>
        <p:blipFill>
          <a:blip r:embed="rId2" cstate="print"/>
          <a:stretch>
            <a:fillRect/>
          </a:stretch>
        </p:blipFill>
        <p:spPr>
          <a:xfrm>
            <a:off x="1043608" y="2996952"/>
            <a:ext cx="2609255" cy="1453728"/>
          </a:xfrm>
        </p:spPr>
      </p:pic>
      <p:pic>
        <p:nvPicPr>
          <p:cNvPr id="5" name="Picture 4" descr="mechansimof eflor.gif"/>
          <p:cNvPicPr>
            <a:picLocks noChangeAspect="1"/>
          </p:cNvPicPr>
          <p:nvPr/>
        </p:nvPicPr>
        <p:blipFill>
          <a:blip r:embed="rId3" cstate="print"/>
          <a:stretch>
            <a:fillRect/>
          </a:stretch>
        </p:blipFill>
        <p:spPr>
          <a:xfrm>
            <a:off x="3995936" y="1484784"/>
            <a:ext cx="4205977" cy="5157192"/>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3600" dirty="0" smtClean="0"/>
              <a:t>Meccanisimo d’azione di eflornitina</a:t>
            </a:r>
            <a:endParaRPr lang="it-IT" sz="3600" dirty="0"/>
          </a:p>
        </p:txBody>
      </p:sp>
      <p:pic>
        <p:nvPicPr>
          <p:cNvPr id="4" name="Content Placeholder 3" descr="eflor mechanis.png"/>
          <p:cNvPicPr>
            <a:picLocks noGrp="1" noChangeAspect="1"/>
          </p:cNvPicPr>
          <p:nvPr>
            <p:ph idx="1"/>
          </p:nvPr>
        </p:nvPicPr>
        <p:blipFill>
          <a:blip r:embed="rId2" cstate="print"/>
          <a:stretch>
            <a:fillRect/>
          </a:stretch>
        </p:blipFill>
        <p:spPr>
          <a:xfrm>
            <a:off x="245385" y="1268760"/>
            <a:ext cx="8431071" cy="5112568"/>
          </a:xfrm>
          <a:prstGeom prst="rect">
            <a:avLst/>
          </a:prstGeom>
        </p:spPr>
      </p:pic>
      <p:sp>
        <p:nvSpPr>
          <p:cNvPr id="6" name="Down Arrow 5"/>
          <p:cNvSpPr/>
          <p:nvPr/>
        </p:nvSpPr>
        <p:spPr>
          <a:xfrm rot="10800000">
            <a:off x="2411760" y="3140968"/>
            <a:ext cx="216024" cy="72008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aight Connector 7"/>
          <p:cNvCxnSpPr/>
          <p:nvPr/>
        </p:nvCxnSpPr>
        <p:spPr>
          <a:xfrm>
            <a:off x="2411760" y="2492896"/>
            <a:ext cx="504056"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411760" y="2492896"/>
            <a:ext cx="360040" cy="57606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Per fermare la tripanosomiasi </a:t>
            </a:r>
            <a:endParaRPr lang="it-IT"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2204864"/>
            <a:ext cx="4320480" cy="3244021"/>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4823520" y="2204864"/>
            <a:ext cx="4320480" cy="32385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3600" dirty="0" smtClean="0"/>
              <a:t>Chi prepara e vende i farmaci</a:t>
            </a:r>
            <a:endParaRPr lang="it-IT" sz="3600" dirty="0"/>
          </a:p>
        </p:txBody>
      </p:sp>
      <p:sp>
        <p:nvSpPr>
          <p:cNvPr id="3" name="Content Placeholder 2"/>
          <p:cNvSpPr>
            <a:spLocks noGrp="1"/>
          </p:cNvSpPr>
          <p:nvPr>
            <p:ph idx="1"/>
          </p:nvPr>
        </p:nvSpPr>
        <p:spPr/>
        <p:txBody>
          <a:bodyPr>
            <a:normAutofit fontScale="77500" lnSpcReduction="20000"/>
          </a:bodyPr>
          <a:lstStyle/>
          <a:p>
            <a:pPr>
              <a:buNone/>
            </a:pPr>
            <a:r>
              <a:rPr lang="it-IT" dirty="0" smtClean="0">
                <a:solidFill>
                  <a:srgbClr val="6600CC"/>
                </a:solidFill>
              </a:rPr>
              <a:t>Chagas  disease</a:t>
            </a:r>
          </a:p>
          <a:p>
            <a:pPr>
              <a:buNone/>
            </a:pPr>
            <a:r>
              <a:rPr lang="it-IT" dirty="0" smtClean="0"/>
              <a:t>    The two available drugs are </a:t>
            </a:r>
            <a:r>
              <a:rPr lang="it-IT" u="sng" dirty="0" smtClean="0"/>
              <a:t>benznidazole</a:t>
            </a:r>
            <a:r>
              <a:rPr lang="it-IT" dirty="0" smtClean="0"/>
              <a:t> and </a:t>
            </a:r>
            <a:r>
              <a:rPr lang="it-IT" u="sng" dirty="0" smtClean="0"/>
              <a:t>nifurtimox</a:t>
            </a:r>
            <a:r>
              <a:rPr lang="it-IT" dirty="0" smtClean="0"/>
              <a:t>. Main contra-indications are pregnancy and renal or hepatic failure. Especially with nifurtimox, also psychiatric or neuronal disorders (such as seizures).</a:t>
            </a:r>
          </a:p>
          <a:p>
            <a:r>
              <a:rPr lang="it-IT" dirty="0" smtClean="0"/>
              <a:t>Nifurtimox is free of charge through WHO-Bayer agreement. For ordering, please contact Albajar Vinas P. Tel.:+41-22-7911261; </a:t>
            </a:r>
            <a:r>
              <a:rPr lang="it-IT" dirty="0" smtClean="0">
                <a:hlinkClick r:id="rId2"/>
              </a:rPr>
              <a:t>albajarvinap@who.int</a:t>
            </a:r>
            <a:r>
              <a:rPr lang="it-IT" dirty="0" smtClean="0"/>
              <a:t/>
            </a:r>
            <a:br>
              <a:rPr lang="it-IT" dirty="0" smtClean="0"/>
            </a:br>
            <a:r>
              <a:rPr lang="it-IT" dirty="0" smtClean="0"/>
              <a:t/>
            </a:r>
            <a:br>
              <a:rPr lang="it-IT" dirty="0" smtClean="0"/>
            </a:br>
            <a:r>
              <a:rPr lang="it-IT" dirty="0" smtClean="0"/>
              <a:t>Benznidazol is produced by Laboratório Farmacêutico do Estado de Pernambuco (LAFEPE). For ordering, please contact LAFEPE, Largo de Dois Irmãos 1117 - Dois Irmãos. 52171-010 - Recife - PE, Brazil. Tel.: +55-81-31831100; </a:t>
            </a:r>
            <a:r>
              <a:rPr lang="it-IT" dirty="0" smtClean="0">
                <a:hlinkClick r:id="rId3"/>
              </a:rPr>
              <a:t>sac@lafepe.pe.gov.br</a:t>
            </a:r>
            <a:endParaRPr lang="it-IT"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1143000"/>
          </a:xfrm>
        </p:spPr>
        <p:txBody>
          <a:bodyPr>
            <a:normAutofit fontScale="90000"/>
          </a:bodyPr>
          <a:lstStyle/>
          <a:p>
            <a:r>
              <a:rPr lang="it-IT" dirty="0" smtClean="0"/>
              <a:t>Esempi di sviluppo di nuovi farmaci</a:t>
            </a:r>
            <a:br>
              <a:rPr lang="it-IT" dirty="0" smtClean="0"/>
            </a:br>
            <a:r>
              <a:rPr lang="it-IT" dirty="0" smtClean="0"/>
              <a:t>(discovery process) </a:t>
            </a:r>
            <a:br>
              <a:rPr lang="it-IT" dirty="0" smtClean="0"/>
            </a:br>
            <a:endParaRPr lang="it-IT" dirty="0"/>
          </a:p>
        </p:txBody>
      </p:sp>
      <p:sp>
        <p:nvSpPr>
          <p:cNvPr id="3" name="Content Placeholder 2"/>
          <p:cNvSpPr>
            <a:spLocks noGrp="1"/>
          </p:cNvSpPr>
          <p:nvPr>
            <p:ph idx="1"/>
          </p:nvPr>
        </p:nvSpPr>
        <p:spPr/>
        <p:txBody>
          <a:bodyPr/>
          <a:lstStyle/>
          <a:p>
            <a:r>
              <a:rPr lang="it-IT" dirty="0" smtClean="0"/>
              <a:t> Tripanosoma brucei (target N-miristoil transferasi)</a:t>
            </a:r>
          </a:p>
          <a:p>
            <a:r>
              <a:rPr lang="it-IT" dirty="0" smtClean="0"/>
              <a:t> Leishmania (target pteridina reduttasi-diidrofolato reduttasi)</a:t>
            </a:r>
            <a:endParaRPr lang="it-IT"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N-myristoil transferasi</a:t>
            </a:r>
            <a:endParaRPr lang="it-IT" dirty="0"/>
          </a:p>
        </p:txBody>
      </p:sp>
      <p:pic>
        <p:nvPicPr>
          <p:cNvPr id="6" name="Content Placeholder 5" descr="nmt.png"/>
          <p:cNvPicPr>
            <a:picLocks noGrp="1" noChangeAspect="1"/>
          </p:cNvPicPr>
          <p:nvPr>
            <p:ph idx="1"/>
          </p:nvPr>
        </p:nvPicPr>
        <p:blipFill>
          <a:blip r:embed="rId2" cstate="print"/>
          <a:stretch>
            <a:fillRect/>
          </a:stretch>
        </p:blipFill>
        <p:spPr>
          <a:xfrm>
            <a:off x="2843808" y="1196752"/>
            <a:ext cx="3552825" cy="3638550"/>
          </a:xfrm>
        </p:spPr>
      </p:pic>
      <p:pic>
        <p:nvPicPr>
          <p:cNvPr id="7" name="Picture 6" descr="nmt2.png"/>
          <p:cNvPicPr>
            <a:picLocks noChangeAspect="1"/>
          </p:cNvPicPr>
          <p:nvPr/>
        </p:nvPicPr>
        <p:blipFill>
          <a:blip r:embed="rId3" cstate="print"/>
          <a:stretch>
            <a:fillRect/>
          </a:stretch>
        </p:blipFill>
        <p:spPr>
          <a:xfrm>
            <a:off x="3707904" y="4838700"/>
            <a:ext cx="2257425" cy="20193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sz="3600" b="1" dirty="0" smtClean="0"/>
              <a:t>La scoperta di un nuovo farmaco</a:t>
            </a:r>
            <a:br>
              <a:rPr lang="it-IT" sz="3600" b="1" dirty="0" smtClean="0"/>
            </a:br>
            <a:r>
              <a:rPr lang="it-IT" sz="3600" b="1" dirty="0" smtClean="0"/>
              <a:t>(non esiste un unico modello)</a:t>
            </a:r>
            <a:endParaRPr lang="it-IT" sz="3600" b="1" dirty="0"/>
          </a:p>
        </p:txBody>
      </p:sp>
      <p:pic>
        <p:nvPicPr>
          <p:cNvPr id="4" name="Content Placeholder 3" descr="DrugDiscoveryProcess.jpg"/>
          <p:cNvPicPr>
            <a:picLocks noGrp="1" noChangeAspect="1"/>
          </p:cNvPicPr>
          <p:nvPr>
            <p:ph idx="1"/>
          </p:nvPr>
        </p:nvPicPr>
        <p:blipFill>
          <a:blip r:embed="rId2" cstate="print"/>
          <a:stretch>
            <a:fillRect/>
          </a:stretch>
        </p:blipFill>
        <p:spPr>
          <a:xfrm>
            <a:off x="467544" y="1484784"/>
            <a:ext cx="8280920" cy="2554014"/>
          </a:xfrm>
        </p:spPr>
      </p:pic>
      <p:sp>
        <p:nvSpPr>
          <p:cNvPr id="5" name="TextBox 4"/>
          <p:cNvSpPr txBox="1"/>
          <p:nvPr/>
        </p:nvSpPr>
        <p:spPr>
          <a:xfrm>
            <a:off x="3491880" y="4365104"/>
            <a:ext cx="3816424" cy="2031325"/>
          </a:xfrm>
          <a:prstGeom prst="rect">
            <a:avLst/>
          </a:prstGeom>
          <a:noFill/>
        </p:spPr>
        <p:txBody>
          <a:bodyPr wrap="square" rtlCol="0">
            <a:spAutoFit/>
          </a:bodyPr>
          <a:lstStyle/>
          <a:p>
            <a:r>
              <a:rPr lang="it-IT" dirty="0" smtClean="0"/>
              <a:t>Un farmaco speciale:</a:t>
            </a:r>
          </a:p>
          <a:p>
            <a:r>
              <a:rPr lang="it-IT" dirty="0" smtClean="0"/>
              <a:t>Specifico</a:t>
            </a:r>
          </a:p>
          <a:p>
            <a:r>
              <a:rPr lang="it-IT" dirty="0" smtClean="0"/>
              <a:t>Facile da somministrare</a:t>
            </a:r>
          </a:p>
          <a:p>
            <a:r>
              <a:rPr lang="it-IT" dirty="0" smtClean="0"/>
              <a:t>Stabile</a:t>
            </a:r>
          </a:p>
          <a:p>
            <a:r>
              <a:rPr lang="it-IT" dirty="0" smtClean="0"/>
              <a:t>Poco costoso (1 $ una terapia)</a:t>
            </a:r>
          </a:p>
          <a:p>
            <a:r>
              <a:rPr lang="it-IT" dirty="0" smtClean="0"/>
              <a:t>Da somministrare in associazione</a:t>
            </a:r>
          </a:p>
          <a:p>
            <a:r>
              <a:rPr lang="it-IT" dirty="0" smtClean="0"/>
              <a:t>Protezione brevettuale?? controversie</a:t>
            </a:r>
            <a:endParaRPr lang="it-IT"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dirty="0"/>
          </a:p>
        </p:txBody>
      </p:sp>
      <p:sp>
        <p:nvSpPr>
          <p:cNvPr id="11" name="Content Placeholder 10"/>
          <p:cNvSpPr>
            <a:spLocks noGrp="1"/>
          </p:cNvSpPr>
          <p:nvPr>
            <p:ph idx="1"/>
          </p:nvPr>
        </p:nvSpPr>
        <p:spPr/>
        <p:txBody>
          <a:bodyPr>
            <a:normAutofit fontScale="77500" lnSpcReduction="20000"/>
          </a:bodyPr>
          <a:lstStyle/>
          <a:p>
            <a:r>
              <a:rPr lang="en-US" dirty="0" smtClean="0"/>
              <a:t>Protein </a:t>
            </a:r>
            <a:r>
              <a:rPr lang="en-US" i="1" dirty="0" smtClean="0"/>
              <a:t>N</a:t>
            </a:r>
            <a:r>
              <a:rPr lang="en-US" dirty="0" smtClean="0"/>
              <a:t>-</a:t>
            </a:r>
            <a:r>
              <a:rPr lang="en-US" dirty="0" err="1" smtClean="0"/>
              <a:t>myristoylation</a:t>
            </a:r>
            <a:r>
              <a:rPr lang="en-US" dirty="0" smtClean="0"/>
              <a:t> is a ubiquitous eukaryotic co- and post-translational modification and is required for membrane targeting and biological activity of many important proteins. </a:t>
            </a:r>
          </a:p>
          <a:p>
            <a:r>
              <a:rPr lang="en-US" dirty="0" smtClean="0"/>
              <a:t>The </a:t>
            </a:r>
            <a:r>
              <a:rPr lang="en-US" i="1" dirty="0" smtClean="0"/>
              <a:t>N</a:t>
            </a:r>
            <a:r>
              <a:rPr lang="en-US" dirty="0" smtClean="0"/>
              <a:t>-</a:t>
            </a:r>
            <a:r>
              <a:rPr lang="en-US" dirty="0" err="1" smtClean="0"/>
              <a:t>myristoylation</a:t>
            </a:r>
            <a:r>
              <a:rPr lang="en-US" dirty="0" smtClean="0"/>
              <a:t> reaction, </a:t>
            </a:r>
            <a:r>
              <a:rPr lang="en-US" i="1" dirty="0" smtClean="0"/>
              <a:t>i.e.</a:t>
            </a:r>
            <a:r>
              <a:rPr lang="en-US" dirty="0" smtClean="0"/>
              <a:t>, the transfer of </a:t>
            </a:r>
            <a:r>
              <a:rPr lang="en-US" dirty="0" err="1" smtClean="0"/>
              <a:t>myristic</a:t>
            </a:r>
            <a:r>
              <a:rPr lang="en-US" dirty="0" smtClean="0"/>
              <a:t> acid </a:t>
            </a:r>
            <a:r>
              <a:rPr lang="en-US" dirty="0" err="1" smtClean="0"/>
              <a:t>frommyristoyl</a:t>
            </a:r>
            <a:r>
              <a:rPr lang="en-US" dirty="0" smtClean="0"/>
              <a:t>-coenzyme A (</a:t>
            </a:r>
            <a:r>
              <a:rPr lang="en-US" dirty="0" err="1" smtClean="0"/>
              <a:t>CoA</a:t>
            </a:r>
            <a:r>
              <a:rPr lang="en-US" dirty="0" smtClean="0"/>
              <a:t>) to the amino group of </a:t>
            </a:r>
            <a:r>
              <a:rPr lang="en-US" i="1" dirty="0" smtClean="0"/>
              <a:t>N</a:t>
            </a:r>
            <a:r>
              <a:rPr lang="en-US" dirty="0" smtClean="0"/>
              <a:t>-terminal </a:t>
            </a:r>
            <a:r>
              <a:rPr lang="en-US" dirty="0" err="1" smtClean="0"/>
              <a:t>glycine</a:t>
            </a:r>
            <a:r>
              <a:rPr lang="en-US" dirty="0" smtClean="0"/>
              <a:t> residues within specific sequence contexts, is </a:t>
            </a:r>
            <a:r>
              <a:rPr lang="en-US" dirty="0" err="1" smtClean="0"/>
              <a:t>catalysed</a:t>
            </a:r>
            <a:r>
              <a:rPr lang="en-US" dirty="0" smtClean="0"/>
              <a:t> by the </a:t>
            </a:r>
            <a:r>
              <a:rPr lang="en-US" dirty="0" err="1" smtClean="0"/>
              <a:t>enzymemyristoyl-CoA</a:t>
            </a:r>
            <a:r>
              <a:rPr lang="en-US" dirty="0" smtClean="0"/>
              <a:t>: protein </a:t>
            </a:r>
            <a:r>
              <a:rPr lang="en-US" i="1" dirty="0" smtClean="0"/>
              <a:t>N</a:t>
            </a:r>
            <a:r>
              <a:rPr lang="en-US" dirty="0" smtClean="0"/>
              <a:t>-</a:t>
            </a:r>
            <a:r>
              <a:rPr lang="en-US" dirty="0" err="1" smtClean="0"/>
              <a:t>myristoyltransferase</a:t>
            </a:r>
            <a:r>
              <a:rPr lang="en-US" dirty="0" smtClean="0"/>
              <a:t> (NMT).</a:t>
            </a:r>
          </a:p>
          <a:p>
            <a:r>
              <a:rPr lang="en-US" dirty="0" smtClean="0"/>
              <a:t>NMT has been shown by gene knockout and </a:t>
            </a:r>
            <a:r>
              <a:rPr lang="en-US" dirty="0" err="1" smtClean="0"/>
              <a:t>RNAi</a:t>
            </a:r>
            <a:r>
              <a:rPr lang="en-US" dirty="0" smtClean="0"/>
              <a:t> to be essential for viability of the parasites </a:t>
            </a:r>
            <a:r>
              <a:rPr lang="en-US" i="1" dirty="0" err="1" smtClean="0"/>
              <a:t>Leishmania</a:t>
            </a:r>
            <a:r>
              <a:rPr lang="en-US" i="1" dirty="0" smtClean="0"/>
              <a:t> major</a:t>
            </a:r>
            <a:r>
              <a:rPr lang="en-US" dirty="0" smtClean="0"/>
              <a:t> and </a:t>
            </a:r>
            <a:r>
              <a:rPr lang="en-US" i="1" dirty="0" err="1" smtClean="0"/>
              <a:t>Trypanosoma</a:t>
            </a:r>
            <a:r>
              <a:rPr lang="en-US" i="1" dirty="0" smtClean="0"/>
              <a:t> </a:t>
            </a:r>
            <a:r>
              <a:rPr lang="en-US" i="1" dirty="0" err="1" smtClean="0"/>
              <a:t>brucei</a:t>
            </a:r>
            <a:r>
              <a:rPr lang="en-US" dirty="0" smtClean="0"/>
              <a:t>, therefore it has been identified as a viable target for the development of novel therapeutics</a:t>
            </a:r>
            <a:endParaRPr lang="it-IT"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Meccanismo ed inibizione</a:t>
            </a:r>
            <a:endParaRPr lang="it-IT" dirty="0"/>
          </a:p>
        </p:txBody>
      </p:sp>
      <p:pic>
        <p:nvPicPr>
          <p:cNvPr id="4" name="Content Placeholder 3" descr="miristilation.jpg"/>
          <p:cNvPicPr>
            <a:picLocks noGrp="1" noChangeAspect="1"/>
          </p:cNvPicPr>
          <p:nvPr>
            <p:ph idx="1"/>
          </p:nvPr>
        </p:nvPicPr>
        <p:blipFill>
          <a:blip r:embed="rId2" cstate="print"/>
          <a:stretch>
            <a:fillRect/>
          </a:stretch>
        </p:blipFill>
        <p:spPr>
          <a:xfrm>
            <a:off x="1" y="2060848"/>
            <a:ext cx="4356506" cy="3949899"/>
          </a:xfrm>
        </p:spPr>
      </p:pic>
      <p:pic>
        <p:nvPicPr>
          <p:cNvPr id="5" name="Picture 4" descr="fig-98-miri.jpg"/>
          <p:cNvPicPr>
            <a:picLocks noChangeAspect="1"/>
          </p:cNvPicPr>
          <p:nvPr/>
        </p:nvPicPr>
        <p:blipFill>
          <a:blip r:embed="rId3" cstate="print"/>
          <a:stretch>
            <a:fillRect/>
          </a:stretch>
        </p:blipFill>
        <p:spPr>
          <a:xfrm>
            <a:off x="4427984" y="2492896"/>
            <a:ext cx="4525979" cy="3194313"/>
          </a:xfrm>
          <a:prstGeom prst="rect">
            <a:avLst/>
          </a:prstGeom>
        </p:spPr>
      </p:pic>
      <p:sp>
        <p:nvSpPr>
          <p:cNvPr id="6" name="Rectangle 5"/>
          <p:cNvSpPr/>
          <p:nvPr/>
        </p:nvSpPr>
        <p:spPr>
          <a:xfrm>
            <a:off x="4572000" y="5934670"/>
            <a:ext cx="4572000" cy="523220"/>
          </a:xfrm>
          <a:prstGeom prst="rect">
            <a:avLst/>
          </a:prstGeom>
        </p:spPr>
        <p:txBody>
          <a:bodyPr>
            <a:spAutoFit/>
          </a:bodyPr>
          <a:lstStyle/>
          <a:p>
            <a:r>
              <a:rPr lang="en-GB" sz="1400" dirty="0" err="1" smtClean="0">
                <a:latin typeface="Comic Sans MS" pitchFamily="66" charset="0"/>
              </a:rPr>
              <a:t>Frearson</a:t>
            </a:r>
            <a:r>
              <a:rPr lang="en-GB" sz="1400" dirty="0" smtClean="0">
                <a:latin typeface="Comic Sans MS" pitchFamily="66" charset="0"/>
              </a:rPr>
              <a:t> et al Trends </a:t>
            </a:r>
            <a:r>
              <a:rPr lang="en-GB" sz="1400" dirty="0" err="1" smtClean="0">
                <a:latin typeface="Comic Sans MS" pitchFamily="66" charset="0"/>
              </a:rPr>
              <a:t>Parasitol</a:t>
            </a:r>
            <a:r>
              <a:rPr lang="en-GB" sz="1400" dirty="0" smtClean="0">
                <a:latin typeface="Comic Sans MS" pitchFamily="66" charset="0"/>
              </a:rPr>
              <a:t> 2007;23:589-95.  Wyatt et al </a:t>
            </a:r>
            <a:r>
              <a:rPr lang="en-GB" sz="1400" dirty="0" err="1" smtClean="0">
                <a:latin typeface="Comic Sans MS" pitchFamily="66" charset="0"/>
              </a:rPr>
              <a:t>Curr</a:t>
            </a:r>
            <a:r>
              <a:rPr lang="en-GB" sz="1400" dirty="0" smtClean="0">
                <a:latin typeface="Comic Sans MS" pitchFamily="66" charset="0"/>
              </a:rPr>
              <a:t> Top Med Chem. 2011 Mar 14. </a:t>
            </a:r>
            <a:endParaRPr lang="en-GB" sz="1400" dirty="0">
              <a:latin typeface="Comic Sans MS" pitchFamily="66"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3"/>
          <p:cNvSpPr>
            <a:spLocks noGrp="1"/>
          </p:cNvSpPr>
          <p:nvPr>
            <p:ph type="sldNum" sz="quarter" idx="12"/>
          </p:nvPr>
        </p:nvSpPr>
        <p:spPr/>
        <p:txBody>
          <a:bodyPr/>
          <a:lstStyle/>
          <a:p>
            <a:fld id="{4C986C66-1947-480D-8510-CF362AF2EEAC}" type="slidenum">
              <a:rPr lang="en-GB"/>
              <a:pPr/>
              <a:t>52</a:t>
            </a:fld>
            <a:endParaRPr lang="en-GB"/>
          </a:p>
        </p:txBody>
      </p:sp>
      <p:sp>
        <p:nvSpPr>
          <p:cNvPr id="112642" name="Rounded Rectangle 6"/>
          <p:cNvSpPr>
            <a:spLocks noChangeArrowheads="1"/>
          </p:cNvSpPr>
          <p:nvPr/>
        </p:nvSpPr>
        <p:spPr bwMode="auto">
          <a:xfrm>
            <a:off x="85725" y="1485900"/>
            <a:ext cx="4714875" cy="398463"/>
          </a:xfrm>
          <a:prstGeom prst="roundRect">
            <a:avLst>
              <a:gd name="adj" fmla="val 16667"/>
            </a:avLst>
          </a:prstGeom>
          <a:noFill/>
          <a:ln w="9525" algn="ctr">
            <a:noFill/>
            <a:round/>
            <a:headEnd/>
            <a:tailEnd/>
          </a:ln>
        </p:spPr>
        <p:txBody>
          <a:bodyPr>
            <a:spAutoFit/>
          </a:bodyPr>
          <a:lstStyle/>
          <a:p>
            <a:pPr algn="ctr"/>
            <a:endParaRPr lang="en-US" sz="1800">
              <a:cs typeface="Arial" pitchFamily="34" charset="0"/>
            </a:endParaRPr>
          </a:p>
        </p:txBody>
      </p:sp>
      <p:sp>
        <p:nvSpPr>
          <p:cNvPr id="112643" name="Text Box 3"/>
          <p:cNvSpPr txBox="1">
            <a:spLocks noChangeArrowheads="1"/>
          </p:cNvSpPr>
          <p:nvPr/>
        </p:nvSpPr>
        <p:spPr bwMode="auto">
          <a:xfrm>
            <a:off x="1827213" y="279400"/>
            <a:ext cx="6584950" cy="641350"/>
          </a:xfrm>
          <a:prstGeom prst="rect">
            <a:avLst/>
          </a:prstGeom>
          <a:noFill/>
          <a:ln w="9525">
            <a:noFill/>
            <a:miter lim="800000"/>
            <a:headEnd/>
            <a:tailEnd/>
          </a:ln>
          <a:effectLst/>
        </p:spPr>
        <p:txBody>
          <a:bodyPr wrap="none">
            <a:spAutoFit/>
          </a:bodyPr>
          <a:lstStyle/>
          <a:p>
            <a:pPr marL="342900" indent="-342900"/>
            <a:r>
              <a:rPr lang="en-GB" sz="3600" b="1">
                <a:solidFill>
                  <a:srgbClr val="380070"/>
                </a:solidFill>
                <a:effectLst>
                  <a:outerShdw blurRad="38100" dist="38100" dir="2700000" algn="tl">
                    <a:srgbClr val="C0C0C0"/>
                  </a:outerShdw>
                </a:effectLst>
                <a:cs typeface="Arial" pitchFamily="34" charset="0"/>
              </a:rPr>
              <a:t>NMT: A Partial Success Story</a:t>
            </a:r>
            <a:endParaRPr lang="en-US" sz="3600" b="1">
              <a:solidFill>
                <a:srgbClr val="380070"/>
              </a:solidFill>
              <a:effectLst>
                <a:outerShdw blurRad="38100" dist="38100" dir="2700000" algn="tl">
                  <a:srgbClr val="C0C0C0"/>
                </a:outerShdw>
              </a:effectLst>
              <a:cs typeface="Arial" pitchFamily="34" charset="0"/>
            </a:endParaRPr>
          </a:p>
        </p:txBody>
      </p:sp>
      <p:sp>
        <p:nvSpPr>
          <p:cNvPr id="112644" name="Rectangle 4"/>
          <p:cNvSpPr>
            <a:spLocks noChangeArrowheads="1"/>
          </p:cNvSpPr>
          <p:nvPr/>
        </p:nvSpPr>
        <p:spPr bwMode="auto">
          <a:xfrm>
            <a:off x="2232025" y="6354763"/>
            <a:ext cx="3879850" cy="304800"/>
          </a:xfrm>
          <a:prstGeom prst="rect">
            <a:avLst/>
          </a:prstGeom>
          <a:noFill/>
          <a:ln w="9525" algn="ctr">
            <a:noFill/>
            <a:miter lim="800000"/>
            <a:headEnd/>
            <a:tailEnd/>
          </a:ln>
          <a:effectLst/>
        </p:spPr>
        <p:txBody>
          <a:bodyPr wrap="none">
            <a:spAutoFit/>
          </a:bodyPr>
          <a:lstStyle/>
          <a:p>
            <a:pPr algn="ctr"/>
            <a:r>
              <a:rPr lang="en-US" b="1" i="1">
                <a:latin typeface="Comic Sans MS" pitchFamily="66" charset="0"/>
                <a:cs typeface="Arial" pitchFamily="34" charset="0"/>
              </a:rPr>
              <a:t>*Frearson </a:t>
            </a:r>
            <a:r>
              <a:rPr lang="en-US" i="1">
                <a:latin typeface="Comic Sans MS" pitchFamily="66" charset="0"/>
                <a:cs typeface="Arial" pitchFamily="34" charset="0"/>
              </a:rPr>
              <a:t>et al.</a:t>
            </a:r>
            <a:r>
              <a:rPr lang="en-US">
                <a:latin typeface="Comic Sans MS" pitchFamily="66" charset="0"/>
                <a:cs typeface="Arial" pitchFamily="34" charset="0"/>
              </a:rPr>
              <a:t> </a:t>
            </a:r>
            <a:r>
              <a:rPr lang="en-US" i="1">
                <a:latin typeface="Comic Sans MS" pitchFamily="66" charset="0"/>
                <a:cs typeface="Arial" pitchFamily="34" charset="0"/>
              </a:rPr>
              <a:t>Nature</a:t>
            </a:r>
            <a:r>
              <a:rPr lang="en-US">
                <a:latin typeface="Comic Sans MS" pitchFamily="66" charset="0"/>
                <a:cs typeface="Arial" pitchFamily="34" charset="0"/>
              </a:rPr>
              <a:t> 2010; </a:t>
            </a:r>
            <a:r>
              <a:rPr lang="en-US" b="1">
                <a:latin typeface="Comic Sans MS" pitchFamily="66" charset="0"/>
                <a:cs typeface="Arial" pitchFamily="34" charset="0"/>
              </a:rPr>
              <a:t>464</a:t>
            </a:r>
            <a:r>
              <a:rPr lang="en-US">
                <a:latin typeface="Comic Sans MS" pitchFamily="66" charset="0"/>
                <a:cs typeface="Arial" pitchFamily="34" charset="0"/>
              </a:rPr>
              <a:t>: 728-732</a:t>
            </a:r>
          </a:p>
        </p:txBody>
      </p:sp>
      <p:sp>
        <p:nvSpPr>
          <p:cNvPr id="112645" name="Text Box 5"/>
          <p:cNvSpPr txBox="1">
            <a:spLocks noChangeArrowheads="1"/>
          </p:cNvSpPr>
          <p:nvPr/>
        </p:nvSpPr>
        <p:spPr bwMode="auto">
          <a:xfrm>
            <a:off x="2141538" y="1314450"/>
            <a:ext cx="1116012" cy="457200"/>
          </a:xfrm>
          <a:prstGeom prst="rect">
            <a:avLst/>
          </a:prstGeom>
          <a:noFill/>
          <a:ln w="9525" algn="ctr">
            <a:noFill/>
            <a:miter lim="800000"/>
            <a:headEnd/>
            <a:tailEnd/>
          </a:ln>
          <a:effectLst/>
        </p:spPr>
        <p:txBody>
          <a:bodyPr>
            <a:spAutoFit/>
          </a:bodyPr>
          <a:lstStyle/>
          <a:p>
            <a:pPr algn="ctr"/>
            <a:r>
              <a:rPr lang="en-GB" sz="1200" b="1">
                <a:cs typeface="Arial" pitchFamily="34" charset="0"/>
              </a:rPr>
              <a:t>63,332 compounds</a:t>
            </a:r>
          </a:p>
        </p:txBody>
      </p:sp>
      <p:sp>
        <p:nvSpPr>
          <p:cNvPr id="112646" name="Text Box 6"/>
          <p:cNvSpPr txBox="1">
            <a:spLocks noChangeArrowheads="1"/>
          </p:cNvSpPr>
          <p:nvPr/>
        </p:nvSpPr>
        <p:spPr bwMode="auto">
          <a:xfrm>
            <a:off x="2478088" y="2951163"/>
            <a:ext cx="3675062" cy="366712"/>
          </a:xfrm>
          <a:prstGeom prst="rect">
            <a:avLst/>
          </a:prstGeom>
          <a:noFill/>
          <a:ln w="9525">
            <a:noFill/>
            <a:miter lim="800000"/>
            <a:headEnd/>
            <a:tailEnd/>
          </a:ln>
          <a:effectLst/>
        </p:spPr>
        <p:txBody>
          <a:bodyPr>
            <a:spAutoFit/>
          </a:bodyPr>
          <a:lstStyle/>
          <a:p>
            <a:endParaRPr lang="it-IT" sz="1800">
              <a:ea typeface="ヒラギノ角ゴ Pro W3" pitchFamily="-96" charset="-128"/>
            </a:endParaRPr>
          </a:p>
        </p:txBody>
      </p:sp>
      <p:graphicFrame>
        <p:nvGraphicFramePr>
          <p:cNvPr id="112647" name="Object 7"/>
          <p:cNvGraphicFramePr>
            <a:graphicFrameLocks noChangeAspect="1"/>
          </p:cNvGraphicFramePr>
          <p:nvPr/>
        </p:nvGraphicFramePr>
        <p:xfrm>
          <a:off x="520700" y="1223963"/>
          <a:ext cx="1631950" cy="1476375"/>
        </p:xfrm>
        <a:graphic>
          <a:graphicData uri="http://schemas.openxmlformats.org/presentationml/2006/ole">
            <p:oleObj spid="_x0000_s2050" name="Chart" r:id="rId4" imgW="4714722" imgH="4553125" progId="Excel.Sheet.8">
              <p:embed/>
            </p:oleObj>
          </a:graphicData>
        </a:graphic>
      </p:graphicFrame>
      <p:sp>
        <p:nvSpPr>
          <p:cNvPr id="112648" name="Text Box 8"/>
          <p:cNvSpPr txBox="1">
            <a:spLocks noChangeArrowheads="1"/>
          </p:cNvSpPr>
          <p:nvPr/>
        </p:nvSpPr>
        <p:spPr bwMode="auto">
          <a:xfrm>
            <a:off x="382588" y="2757488"/>
            <a:ext cx="2430462" cy="581025"/>
          </a:xfrm>
          <a:prstGeom prst="rect">
            <a:avLst/>
          </a:prstGeom>
          <a:noFill/>
          <a:ln w="9525">
            <a:noFill/>
            <a:miter lim="800000"/>
            <a:headEnd/>
            <a:tailEnd/>
          </a:ln>
          <a:effectLst/>
        </p:spPr>
        <p:txBody>
          <a:bodyPr>
            <a:spAutoFit/>
          </a:bodyPr>
          <a:lstStyle/>
          <a:p>
            <a:r>
              <a:rPr lang="en-GB" sz="1600">
                <a:ea typeface="ヒラギノ角ゴ Pro W3" pitchFamily="-96" charset="-128"/>
              </a:rPr>
              <a:t>RNAi shows NMT essential </a:t>
            </a:r>
            <a:r>
              <a:rPr lang="en-GB" sz="1600" i="1">
                <a:ea typeface="ヒラギノ角ゴ Pro W3" pitchFamily="-96" charset="-128"/>
              </a:rPr>
              <a:t>in vivo</a:t>
            </a:r>
          </a:p>
        </p:txBody>
      </p:sp>
      <p:pic>
        <p:nvPicPr>
          <p:cNvPr id="112649" name="Picture 9"/>
          <p:cNvPicPr>
            <a:picLocks noChangeAspect="1" noChangeArrowheads="1"/>
          </p:cNvPicPr>
          <p:nvPr/>
        </p:nvPicPr>
        <p:blipFill>
          <a:blip r:embed="rId5" cstate="print"/>
          <a:srcRect l="8179" t="14505" r="15797" b="7973"/>
          <a:stretch>
            <a:fillRect/>
          </a:stretch>
        </p:blipFill>
        <p:spPr bwMode="auto">
          <a:xfrm>
            <a:off x="3240088" y="1235075"/>
            <a:ext cx="1871662" cy="1350963"/>
          </a:xfrm>
          <a:prstGeom prst="rect">
            <a:avLst/>
          </a:prstGeom>
          <a:noFill/>
          <a:ln w="6350">
            <a:solidFill>
              <a:srgbClr val="000000"/>
            </a:solidFill>
            <a:miter lim="800000"/>
            <a:headEnd/>
            <a:tailEnd/>
          </a:ln>
          <a:effectLst/>
        </p:spPr>
      </p:pic>
      <p:sp>
        <p:nvSpPr>
          <p:cNvPr id="112650" name="Text Box 10"/>
          <p:cNvSpPr txBox="1">
            <a:spLocks noChangeArrowheads="1"/>
          </p:cNvSpPr>
          <p:nvPr/>
        </p:nvSpPr>
        <p:spPr bwMode="auto">
          <a:xfrm>
            <a:off x="2816225" y="2693988"/>
            <a:ext cx="2925763" cy="825500"/>
          </a:xfrm>
          <a:prstGeom prst="rect">
            <a:avLst/>
          </a:prstGeom>
          <a:noFill/>
          <a:ln w="9525">
            <a:noFill/>
            <a:miter lim="800000"/>
            <a:headEnd/>
            <a:tailEnd/>
          </a:ln>
          <a:effectLst/>
        </p:spPr>
        <p:txBody>
          <a:bodyPr>
            <a:spAutoFit/>
          </a:bodyPr>
          <a:lstStyle/>
          <a:p>
            <a:r>
              <a:rPr lang="en-GB" sz="1600">
                <a:ea typeface="ヒラギノ角ゴ Pro W3" pitchFamily="-96" charset="-128"/>
              </a:rPr>
              <a:t>Hit Series Identified. Potent NMT inhibitors and </a:t>
            </a:r>
            <a:r>
              <a:rPr lang="en-GB" sz="1600" i="1">
                <a:ea typeface="ヒラギノ角ゴ Pro W3" pitchFamily="-96" charset="-128"/>
              </a:rPr>
              <a:t>T. brucei</a:t>
            </a:r>
            <a:r>
              <a:rPr lang="en-GB" sz="1600">
                <a:ea typeface="ヒラギノ角ゴ Pro W3" pitchFamily="-96" charset="-128"/>
              </a:rPr>
              <a:t> growth inhibitors developed</a:t>
            </a:r>
          </a:p>
        </p:txBody>
      </p:sp>
      <p:pic>
        <p:nvPicPr>
          <p:cNvPr id="112651" name="Picture 38"/>
          <p:cNvPicPr>
            <a:picLocks noChangeAspect="1" noChangeArrowheads="1"/>
          </p:cNvPicPr>
          <p:nvPr/>
        </p:nvPicPr>
        <p:blipFill>
          <a:blip r:embed="rId6" cstate="print"/>
          <a:srcRect/>
          <a:stretch>
            <a:fillRect/>
          </a:stretch>
        </p:blipFill>
        <p:spPr bwMode="auto">
          <a:xfrm>
            <a:off x="6551613" y="1133475"/>
            <a:ext cx="2205037" cy="865188"/>
          </a:xfrm>
          <a:prstGeom prst="rect">
            <a:avLst/>
          </a:prstGeom>
          <a:noFill/>
          <a:ln w="9525">
            <a:solidFill>
              <a:srgbClr val="38287A"/>
            </a:solidFill>
            <a:miter lim="800000"/>
            <a:headEnd/>
            <a:tailEnd/>
          </a:ln>
        </p:spPr>
      </p:pic>
      <p:graphicFrame>
        <p:nvGraphicFramePr>
          <p:cNvPr id="112652" name="Object 12"/>
          <p:cNvGraphicFramePr>
            <a:graphicFrameLocks noChangeAspect="1"/>
          </p:cNvGraphicFramePr>
          <p:nvPr/>
        </p:nvGraphicFramePr>
        <p:xfrm>
          <a:off x="2366963" y="2079625"/>
          <a:ext cx="763587" cy="573088"/>
        </p:xfrm>
        <a:graphic>
          <a:graphicData uri="http://schemas.openxmlformats.org/presentationml/2006/ole">
            <p:oleObj spid="_x0000_s2051" name="Photo Editor Photo" r:id="rId7" imgW="6095238" imgH="4571429" progId="">
              <p:embed/>
            </p:oleObj>
          </a:graphicData>
        </a:graphic>
      </p:graphicFrame>
      <p:sp>
        <p:nvSpPr>
          <p:cNvPr id="112653" name="Text Box 13"/>
          <p:cNvSpPr txBox="1">
            <a:spLocks noChangeArrowheads="1"/>
          </p:cNvSpPr>
          <p:nvPr/>
        </p:nvSpPr>
        <p:spPr bwMode="auto">
          <a:xfrm>
            <a:off x="6045200" y="2674938"/>
            <a:ext cx="2082800" cy="825500"/>
          </a:xfrm>
          <a:prstGeom prst="rect">
            <a:avLst/>
          </a:prstGeom>
          <a:noFill/>
          <a:ln w="9525">
            <a:noFill/>
            <a:miter lim="800000"/>
            <a:headEnd/>
            <a:tailEnd/>
          </a:ln>
          <a:effectLst/>
        </p:spPr>
        <p:txBody>
          <a:bodyPr>
            <a:spAutoFit/>
          </a:bodyPr>
          <a:lstStyle/>
          <a:p>
            <a:r>
              <a:rPr lang="en-GB" sz="1600">
                <a:ea typeface="ヒラギノ角ゴ Pro W3" pitchFamily="-96" charset="-128"/>
              </a:rPr>
              <a:t>Kinetics &amp; binding mode of DDD85646 understood</a:t>
            </a:r>
          </a:p>
        </p:txBody>
      </p:sp>
      <p:graphicFrame>
        <p:nvGraphicFramePr>
          <p:cNvPr id="112654" name="Object 14"/>
          <p:cNvGraphicFramePr>
            <a:graphicFrameLocks noChangeAspect="1"/>
          </p:cNvGraphicFramePr>
          <p:nvPr/>
        </p:nvGraphicFramePr>
        <p:xfrm>
          <a:off x="3168650" y="4025900"/>
          <a:ext cx="2033588" cy="1423988"/>
        </p:xfrm>
        <a:graphic>
          <a:graphicData uri="http://schemas.openxmlformats.org/presentationml/2006/ole">
            <p:oleObj spid="_x0000_s2052" name="Chart" r:id="rId8" imgW="6905625" imgH="4838700" progId="Excel.Sheet.8">
              <p:embed/>
            </p:oleObj>
          </a:graphicData>
        </a:graphic>
      </p:graphicFrame>
      <p:sp>
        <p:nvSpPr>
          <p:cNvPr id="112655" name="Text Box 15"/>
          <p:cNvSpPr txBox="1">
            <a:spLocks noChangeArrowheads="1"/>
          </p:cNvSpPr>
          <p:nvPr/>
        </p:nvSpPr>
        <p:spPr bwMode="auto">
          <a:xfrm>
            <a:off x="6372225" y="5683250"/>
            <a:ext cx="2203450" cy="581025"/>
          </a:xfrm>
          <a:prstGeom prst="rect">
            <a:avLst/>
          </a:prstGeom>
          <a:noFill/>
          <a:ln w="9525">
            <a:noFill/>
            <a:miter lim="800000"/>
            <a:headEnd/>
            <a:tailEnd/>
          </a:ln>
          <a:effectLst/>
        </p:spPr>
        <p:txBody>
          <a:bodyPr wrap="none">
            <a:spAutoFit/>
          </a:bodyPr>
          <a:lstStyle/>
          <a:p>
            <a:r>
              <a:rPr lang="en-GB" sz="1600">
                <a:ea typeface="ヒラギノ角ゴ Pro W3" pitchFamily="-96" charset="-128"/>
              </a:rPr>
              <a:t>Series kills parasite by</a:t>
            </a:r>
          </a:p>
          <a:p>
            <a:r>
              <a:rPr lang="en-GB" sz="1600">
                <a:ea typeface="ヒラギノ角ゴ Pro W3" pitchFamily="-96" charset="-128"/>
              </a:rPr>
              <a:t>acting on NMT </a:t>
            </a:r>
            <a:r>
              <a:rPr lang="en-GB" sz="1600" i="1">
                <a:ea typeface="ヒラギノ角ゴ Pro W3" pitchFamily="-96" charset="-128"/>
              </a:rPr>
              <a:t>in situ.</a:t>
            </a:r>
          </a:p>
        </p:txBody>
      </p:sp>
      <p:sp>
        <p:nvSpPr>
          <p:cNvPr id="112656" name="Rectangle 16"/>
          <p:cNvSpPr>
            <a:spLocks noChangeArrowheads="1"/>
          </p:cNvSpPr>
          <p:nvPr/>
        </p:nvSpPr>
        <p:spPr bwMode="auto">
          <a:xfrm>
            <a:off x="225425" y="5634038"/>
            <a:ext cx="2636838" cy="581025"/>
          </a:xfrm>
          <a:prstGeom prst="rect">
            <a:avLst/>
          </a:prstGeom>
          <a:noFill/>
          <a:ln w="9525" algn="ctr">
            <a:noFill/>
            <a:miter lim="800000"/>
            <a:headEnd/>
            <a:tailEnd/>
          </a:ln>
          <a:effectLst/>
        </p:spPr>
        <p:txBody>
          <a:bodyPr>
            <a:spAutoFit/>
          </a:bodyPr>
          <a:lstStyle/>
          <a:p>
            <a:pPr algn="ctr" eaLnBrk="0" hangingPunct="0">
              <a:spcBef>
                <a:spcPct val="50000"/>
              </a:spcBef>
            </a:pPr>
            <a:r>
              <a:rPr lang="en-GB" sz="1600">
                <a:ea typeface="ヒラギノ角ゴ Pro W3" pitchFamily="-96" charset="-128"/>
              </a:rPr>
              <a:t>Cures acute HAT</a:t>
            </a:r>
            <a:r>
              <a:rPr lang="en-GB" sz="1600" i="1">
                <a:ea typeface="ヒラギノ角ゴ Pro W3" pitchFamily="-96" charset="-128"/>
              </a:rPr>
              <a:t> in vivo, </a:t>
            </a:r>
            <a:r>
              <a:rPr lang="en-GB" sz="1600">
                <a:ea typeface="ヒラギノ角ゴ Pro W3" pitchFamily="-96" charset="-128"/>
              </a:rPr>
              <a:t>but not chronic CNS stage</a:t>
            </a:r>
          </a:p>
        </p:txBody>
      </p:sp>
      <p:pic>
        <p:nvPicPr>
          <p:cNvPr id="112657" name="Picture 17"/>
          <p:cNvPicPr>
            <a:picLocks noChangeAspect="1" noChangeArrowheads="1"/>
          </p:cNvPicPr>
          <p:nvPr/>
        </p:nvPicPr>
        <p:blipFill>
          <a:blip r:embed="rId9" cstate="print"/>
          <a:srcRect/>
          <a:stretch>
            <a:fillRect/>
          </a:stretch>
        </p:blipFill>
        <p:spPr bwMode="auto">
          <a:xfrm>
            <a:off x="333375" y="3924300"/>
            <a:ext cx="2168525" cy="1771650"/>
          </a:xfrm>
          <a:prstGeom prst="rect">
            <a:avLst/>
          </a:prstGeom>
          <a:noFill/>
          <a:ln w="9525" algn="ctr">
            <a:noFill/>
            <a:miter lim="800000"/>
            <a:headEnd/>
            <a:tailEnd/>
          </a:ln>
          <a:effectLst/>
        </p:spPr>
      </p:pic>
      <p:pic>
        <p:nvPicPr>
          <p:cNvPr id="112658" name="Picture 18"/>
          <p:cNvPicPr>
            <a:picLocks noChangeAspect="1" noChangeArrowheads="1"/>
          </p:cNvPicPr>
          <p:nvPr/>
        </p:nvPicPr>
        <p:blipFill>
          <a:blip r:embed="rId10" cstate="print"/>
          <a:srcRect/>
          <a:stretch>
            <a:fillRect/>
          </a:stretch>
        </p:blipFill>
        <p:spPr bwMode="auto">
          <a:xfrm>
            <a:off x="6102350" y="1628775"/>
            <a:ext cx="1304925" cy="979488"/>
          </a:xfrm>
          <a:prstGeom prst="rect">
            <a:avLst/>
          </a:prstGeom>
          <a:noFill/>
          <a:ln w="9525">
            <a:solidFill>
              <a:srgbClr val="38287A"/>
            </a:solidFill>
            <a:miter lim="800000"/>
            <a:headEnd/>
            <a:tailEnd/>
          </a:ln>
        </p:spPr>
      </p:pic>
      <p:sp>
        <p:nvSpPr>
          <p:cNvPr id="112659" name="AutoShape 19"/>
          <p:cNvSpPr>
            <a:spLocks noChangeArrowheads="1"/>
          </p:cNvSpPr>
          <p:nvPr/>
        </p:nvSpPr>
        <p:spPr bwMode="auto">
          <a:xfrm>
            <a:off x="2540000" y="1819275"/>
            <a:ext cx="431800" cy="287338"/>
          </a:xfrm>
          <a:prstGeom prst="rightArrow">
            <a:avLst>
              <a:gd name="adj1" fmla="val 50000"/>
              <a:gd name="adj2" fmla="val 37569"/>
            </a:avLst>
          </a:prstGeom>
          <a:solidFill>
            <a:schemeClr val="accent1"/>
          </a:solidFill>
          <a:ln w="9525">
            <a:solidFill>
              <a:schemeClr val="tx1"/>
            </a:solidFill>
            <a:miter lim="800000"/>
            <a:headEnd/>
            <a:tailEnd/>
          </a:ln>
          <a:effectLst/>
        </p:spPr>
        <p:txBody>
          <a:bodyPr wrap="none" anchor="ctr"/>
          <a:lstStyle/>
          <a:p>
            <a:endParaRPr lang="it-IT"/>
          </a:p>
        </p:txBody>
      </p:sp>
      <p:sp>
        <p:nvSpPr>
          <p:cNvPr id="112660" name="AutoShape 20"/>
          <p:cNvSpPr>
            <a:spLocks noChangeArrowheads="1"/>
          </p:cNvSpPr>
          <p:nvPr/>
        </p:nvSpPr>
        <p:spPr bwMode="auto">
          <a:xfrm flipH="1">
            <a:off x="2592388" y="4508500"/>
            <a:ext cx="431800" cy="287338"/>
          </a:xfrm>
          <a:prstGeom prst="rightArrow">
            <a:avLst>
              <a:gd name="adj1" fmla="val 50000"/>
              <a:gd name="adj2" fmla="val 37569"/>
            </a:avLst>
          </a:prstGeom>
          <a:solidFill>
            <a:schemeClr val="accent1"/>
          </a:solidFill>
          <a:ln w="9525">
            <a:solidFill>
              <a:schemeClr val="tx1"/>
            </a:solidFill>
            <a:miter lim="800000"/>
            <a:headEnd/>
            <a:tailEnd/>
          </a:ln>
          <a:effectLst/>
        </p:spPr>
        <p:txBody>
          <a:bodyPr wrap="none" anchor="ctr"/>
          <a:lstStyle/>
          <a:p>
            <a:endParaRPr lang="it-IT"/>
          </a:p>
        </p:txBody>
      </p:sp>
      <p:sp>
        <p:nvSpPr>
          <p:cNvPr id="112661" name="AutoShape 21"/>
          <p:cNvSpPr>
            <a:spLocks noChangeArrowheads="1"/>
          </p:cNvSpPr>
          <p:nvPr/>
        </p:nvSpPr>
        <p:spPr bwMode="auto">
          <a:xfrm flipH="1">
            <a:off x="5246688" y="4552950"/>
            <a:ext cx="431800" cy="287338"/>
          </a:xfrm>
          <a:prstGeom prst="rightArrow">
            <a:avLst>
              <a:gd name="adj1" fmla="val 50000"/>
              <a:gd name="adj2" fmla="val 37569"/>
            </a:avLst>
          </a:prstGeom>
          <a:solidFill>
            <a:schemeClr val="accent1"/>
          </a:solidFill>
          <a:ln w="9525">
            <a:solidFill>
              <a:schemeClr val="tx1"/>
            </a:solidFill>
            <a:miter lim="800000"/>
            <a:headEnd/>
            <a:tailEnd/>
          </a:ln>
          <a:effectLst/>
        </p:spPr>
        <p:txBody>
          <a:bodyPr wrap="none" anchor="ctr"/>
          <a:lstStyle/>
          <a:p>
            <a:endParaRPr lang="it-IT"/>
          </a:p>
        </p:txBody>
      </p:sp>
      <p:grpSp>
        <p:nvGrpSpPr>
          <p:cNvPr id="2" name="Group 22"/>
          <p:cNvGrpSpPr>
            <a:grpSpLocks/>
          </p:cNvGrpSpPr>
          <p:nvPr/>
        </p:nvGrpSpPr>
        <p:grpSpPr bwMode="auto">
          <a:xfrm>
            <a:off x="7407275" y="3786188"/>
            <a:ext cx="1827213" cy="1757362"/>
            <a:chOff x="4808" y="2385"/>
            <a:chExt cx="1151" cy="1107"/>
          </a:xfrm>
        </p:grpSpPr>
        <p:sp>
          <p:nvSpPr>
            <p:cNvPr id="112663" name="Text Box 23"/>
            <p:cNvSpPr txBox="1">
              <a:spLocks noChangeArrowheads="1"/>
            </p:cNvSpPr>
            <p:nvPr/>
          </p:nvSpPr>
          <p:spPr bwMode="auto">
            <a:xfrm>
              <a:off x="5176" y="2385"/>
              <a:ext cx="549" cy="229"/>
            </a:xfrm>
            <a:prstGeom prst="rect">
              <a:avLst/>
            </a:prstGeom>
            <a:noFill/>
            <a:ln w="12700" algn="ctr">
              <a:noFill/>
              <a:miter lim="800000"/>
              <a:headEnd/>
              <a:tailEnd/>
            </a:ln>
            <a:effectLst/>
          </p:spPr>
          <p:txBody>
            <a:bodyPr wrap="none" lIns="90488" tIns="44450" rIns="90488" bIns="44450">
              <a:spAutoFit/>
            </a:bodyPr>
            <a:lstStyle/>
            <a:p>
              <a:r>
                <a:rPr lang="en-GB" sz="1800"/>
                <a:t>+ - </a:t>
              </a:r>
              <a:r>
                <a:rPr lang="en-GB"/>
                <a:t>drug</a:t>
              </a:r>
            </a:p>
          </p:txBody>
        </p:sp>
        <p:grpSp>
          <p:nvGrpSpPr>
            <p:cNvPr id="3" name="Group 24"/>
            <p:cNvGrpSpPr>
              <a:grpSpLocks/>
            </p:cNvGrpSpPr>
            <p:nvPr/>
          </p:nvGrpSpPr>
          <p:grpSpPr bwMode="auto">
            <a:xfrm>
              <a:off x="4808" y="2585"/>
              <a:ext cx="1151" cy="907"/>
              <a:chOff x="4921" y="2529"/>
              <a:chExt cx="1151" cy="907"/>
            </a:xfrm>
          </p:grpSpPr>
          <p:grpSp>
            <p:nvGrpSpPr>
              <p:cNvPr id="4" name="Group 25"/>
              <p:cNvGrpSpPr>
                <a:grpSpLocks/>
              </p:cNvGrpSpPr>
              <p:nvPr/>
            </p:nvGrpSpPr>
            <p:grpSpPr bwMode="auto">
              <a:xfrm>
                <a:off x="5006" y="2529"/>
                <a:ext cx="1066" cy="890"/>
                <a:chOff x="4463" y="3392"/>
                <a:chExt cx="1066" cy="890"/>
              </a:xfrm>
            </p:grpSpPr>
            <p:pic>
              <p:nvPicPr>
                <p:cNvPr id="112666" name="Picture 26" descr="NMTmodeaction"/>
                <p:cNvPicPr>
                  <a:picLocks noChangeAspect="1" noChangeArrowheads="1"/>
                </p:cNvPicPr>
                <p:nvPr/>
              </p:nvPicPr>
              <p:blipFill>
                <a:blip r:embed="rId11" cstate="print">
                  <a:lum contrast="6000"/>
                </a:blip>
                <a:srcRect/>
                <a:stretch>
                  <a:fillRect/>
                </a:stretch>
              </p:blipFill>
              <p:spPr bwMode="auto">
                <a:xfrm>
                  <a:off x="4463" y="3440"/>
                  <a:ext cx="1043" cy="842"/>
                </a:xfrm>
                <a:prstGeom prst="rect">
                  <a:avLst/>
                </a:prstGeom>
                <a:noFill/>
                <a:ln w="9525">
                  <a:noFill/>
                  <a:miter lim="800000"/>
                  <a:headEnd/>
                  <a:tailEnd/>
                </a:ln>
              </p:spPr>
            </p:pic>
            <p:sp>
              <p:nvSpPr>
                <p:cNvPr id="112667" name="Rectangle 27"/>
                <p:cNvSpPr>
                  <a:spLocks noChangeArrowheads="1"/>
                </p:cNvSpPr>
                <p:nvPr/>
              </p:nvSpPr>
              <p:spPr bwMode="auto">
                <a:xfrm>
                  <a:off x="5008" y="3392"/>
                  <a:ext cx="521" cy="890"/>
                </a:xfrm>
                <a:prstGeom prst="rect">
                  <a:avLst/>
                </a:prstGeom>
                <a:solidFill>
                  <a:schemeClr val="bg1"/>
                </a:solidFill>
                <a:ln w="9525">
                  <a:noFill/>
                  <a:miter lim="800000"/>
                  <a:headEnd/>
                  <a:tailEnd/>
                </a:ln>
                <a:effectLst/>
              </p:spPr>
              <p:txBody>
                <a:bodyPr wrap="none" anchor="ctr"/>
                <a:lstStyle/>
                <a:p>
                  <a:endParaRPr lang="it-IT"/>
                </a:p>
              </p:txBody>
            </p:sp>
          </p:grpSp>
          <p:sp>
            <p:nvSpPr>
              <p:cNvPr id="112668" name="Rectangle 28"/>
              <p:cNvSpPr>
                <a:spLocks noChangeArrowheads="1"/>
              </p:cNvSpPr>
              <p:nvPr/>
            </p:nvSpPr>
            <p:spPr bwMode="auto">
              <a:xfrm>
                <a:off x="4921" y="2557"/>
                <a:ext cx="369" cy="879"/>
              </a:xfrm>
              <a:prstGeom prst="rect">
                <a:avLst/>
              </a:prstGeom>
              <a:solidFill>
                <a:schemeClr val="bg1"/>
              </a:solidFill>
              <a:ln w="12700" algn="ctr">
                <a:noFill/>
                <a:miter lim="800000"/>
                <a:headEnd/>
                <a:tailEnd/>
              </a:ln>
              <a:effectLst/>
            </p:spPr>
            <p:txBody>
              <a:bodyPr wrap="none" lIns="90488" tIns="44450" rIns="90488" bIns="44450" anchor="ctr"/>
              <a:lstStyle/>
              <a:p>
                <a:endParaRPr lang="it-IT"/>
              </a:p>
            </p:txBody>
          </p:sp>
        </p:grpSp>
      </p:grpSp>
      <p:graphicFrame>
        <p:nvGraphicFramePr>
          <p:cNvPr id="112669" name="Object 29"/>
          <p:cNvGraphicFramePr>
            <a:graphicFrameLocks noChangeAspect="1"/>
          </p:cNvGraphicFramePr>
          <p:nvPr/>
        </p:nvGraphicFramePr>
        <p:xfrm>
          <a:off x="5786438" y="4103688"/>
          <a:ext cx="2120900" cy="1624012"/>
        </p:xfrm>
        <a:graphic>
          <a:graphicData uri="http://schemas.openxmlformats.org/presentationml/2006/ole">
            <p:oleObj spid="_x0000_s2053" name="Chart" r:id="rId12" imgW="5000529" imgH="3829191" progId="Excel.Sheet.8">
              <p:embed/>
            </p:oleObj>
          </a:graphicData>
        </a:graphic>
      </p:graphicFrame>
      <p:sp>
        <p:nvSpPr>
          <p:cNvPr id="112670" name="Rectangle 30"/>
          <p:cNvSpPr>
            <a:spLocks noChangeArrowheads="1"/>
          </p:cNvSpPr>
          <p:nvPr/>
        </p:nvSpPr>
        <p:spPr bwMode="auto">
          <a:xfrm>
            <a:off x="2906713" y="5683250"/>
            <a:ext cx="2784475" cy="581025"/>
          </a:xfrm>
          <a:prstGeom prst="rect">
            <a:avLst/>
          </a:prstGeom>
          <a:noFill/>
          <a:ln w="9525" algn="ctr">
            <a:noFill/>
            <a:miter lim="800000"/>
            <a:headEnd/>
            <a:tailEnd/>
          </a:ln>
          <a:effectLst/>
        </p:spPr>
        <p:txBody>
          <a:bodyPr>
            <a:spAutoFit/>
          </a:bodyPr>
          <a:lstStyle/>
          <a:p>
            <a:pPr algn="ctr" eaLnBrk="0" hangingPunct="0">
              <a:spcBef>
                <a:spcPct val="50000"/>
              </a:spcBef>
            </a:pPr>
            <a:r>
              <a:rPr lang="en-GB" sz="1600">
                <a:ea typeface="ヒラギノ角ゴ Pro W3" pitchFamily="-96" charset="-128"/>
              </a:rPr>
              <a:t>Series shows clear structure-activity relationship</a:t>
            </a:r>
            <a:endParaRPr lang="en-GB" sz="1600" i="1">
              <a:ea typeface="ヒラギノ角ゴ Pro W3" pitchFamily="-96" charset="-128"/>
            </a:endParaRPr>
          </a:p>
        </p:txBody>
      </p:sp>
      <p:sp>
        <p:nvSpPr>
          <p:cNvPr id="112671" name="AutoShape 31"/>
          <p:cNvSpPr>
            <a:spLocks noChangeArrowheads="1"/>
          </p:cNvSpPr>
          <p:nvPr/>
        </p:nvSpPr>
        <p:spPr bwMode="auto">
          <a:xfrm>
            <a:off x="5337175" y="1719263"/>
            <a:ext cx="431800" cy="287337"/>
          </a:xfrm>
          <a:prstGeom prst="rightArrow">
            <a:avLst>
              <a:gd name="adj1" fmla="val 50000"/>
              <a:gd name="adj2" fmla="val 37569"/>
            </a:avLst>
          </a:prstGeom>
          <a:solidFill>
            <a:schemeClr val="accent1"/>
          </a:solidFill>
          <a:ln w="9525">
            <a:solidFill>
              <a:schemeClr val="tx1"/>
            </a:solidFill>
            <a:miter lim="800000"/>
            <a:headEnd/>
            <a:tailEnd/>
          </a:ln>
          <a:effectLst/>
        </p:spPr>
        <p:txBody>
          <a:bodyPr wrap="none" anchor="ctr"/>
          <a:lstStyle/>
          <a:p>
            <a:endParaRPr lang="it-IT"/>
          </a:p>
        </p:txBody>
      </p:sp>
      <p:sp>
        <p:nvSpPr>
          <p:cNvPr id="112672" name="AutoShape 32"/>
          <p:cNvSpPr>
            <a:spLocks noChangeArrowheads="1"/>
          </p:cNvSpPr>
          <p:nvPr/>
        </p:nvSpPr>
        <p:spPr bwMode="auto">
          <a:xfrm rot="5400000">
            <a:off x="6660357" y="3609181"/>
            <a:ext cx="431800" cy="287337"/>
          </a:xfrm>
          <a:prstGeom prst="rightArrow">
            <a:avLst>
              <a:gd name="adj1" fmla="val 50000"/>
              <a:gd name="adj2" fmla="val 37569"/>
            </a:avLst>
          </a:prstGeom>
          <a:solidFill>
            <a:schemeClr val="accent1"/>
          </a:solidFill>
          <a:ln w="9525">
            <a:solidFill>
              <a:schemeClr val="tx1"/>
            </a:solidFill>
            <a:miter lim="800000"/>
            <a:headEnd/>
            <a:tailEnd/>
          </a:ln>
          <a:effectLst/>
        </p:spPr>
        <p:txBody>
          <a:bodyPr wrap="none" anchor="ctr"/>
          <a:lstStyle/>
          <a:p>
            <a:endParaRPr lang="it-IT"/>
          </a:p>
        </p:txBody>
      </p:sp>
      <p:pic>
        <p:nvPicPr>
          <p:cNvPr id="112673" name="Picture 33" descr="A2"/>
          <p:cNvPicPr>
            <a:picLocks noChangeAspect="1" noChangeArrowheads="1"/>
          </p:cNvPicPr>
          <p:nvPr/>
        </p:nvPicPr>
        <p:blipFill>
          <a:blip r:embed="rId13" cstate="print"/>
          <a:srcRect/>
          <a:stretch>
            <a:fillRect/>
          </a:stretch>
        </p:blipFill>
        <p:spPr bwMode="auto">
          <a:xfrm>
            <a:off x="8442325" y="4373563"/>
            <a:ext cx="541338" cy="406400"/>
          </a:xfrm>
          <a:prstGeom prst="rect">
            <a:avLst/>
          </a:prstGeom>
          <a:noFill/>
          <a:ln w="9525">
            <a:noFill/>
            <a:miter lim="800000"/>
            <a:headEnd/>
            <a:tailEnd/>
          </a:ln>
        </p:spPr>
      </p:pic>
      <p:pic>
        <p:nvPicPr>
          <p:cNvPr id="112674" name="Picture 34" descr="D2"/>
          <p:cNvPicPr>
            <a:picLocks noChangeAspect="1" noChangeArrowheads="1"/>
          </p:cNvPicPr>
          <p:nvPr/>
        </p:nvPicPr>
        <p:blipFill>
          <a:blip r:embed="rId14" cstate="print">
            <a:lum bright="18000" contrast="30000"/>
          </a:blip>
          <a:srcRect/>
          <a:stretch>
            <a:fillRect/>
          </a:stretch>
        </p:blipFill>
        <p:spPr bwMode="auto">
          <a:xfrm>
            <a:off x="8442325" y="4868863"/>
            <a:ext cx="539750" cy="404812"/>
          </a:xfrm>
          <a:prstGeom prst="rect">
            <a:avLst/>
          </a:prstGeom>
          <a:noFill/>
          <a:ln w="9525">
            <a:noFill/>
            <a:miter lim="800000"/>
            <a:headEnd/>
            <a:tailEnd/>
          </a:ln>
        </p:spPr>
      </p:pic>
      <p:sp>
        <p:nvSpPr>
          <p:cNvPr id="112675" name="Text Box 35"/>
          <p:cNvSpPr txBox="1">
            <a:spLocks noChangeArrowheads="1"/>
          </p:cNvSpPr>
          <p:nvPr/>
        </p:nvSpPr>
        <p:spPr bwMode="auto">
          <a:xfrm>
            <a:off x="8397875" y="4464050"/>
            <a:ext cx="257175" cy="363538"/>
          </a:xfrm>
          <a:prstGeom prst="rect">
            <a:avLst/>
          </a:prstGeom>
          <a:noFill/>
          <a:ln w="12700" algn="ctr">
            <a:noFill/>
            <a:miter lim="800000"/>
            <a:headEnd/>
            <a:tailEnd/>
          </a:ln>
          <a:effectLst/>
        </p:spPr>
        <p:txBody>
          <a:bodyPr wrap="none" lIns="90488" tIns="44450" rIns="90488" bIns="44450">
            <a:spAutoFit/>
          </a:bodyPr>
          <a:lstStyle/>
          <a:p>
            <a:r>
              <a:rPr lang="en-GB" sz="1800">
                <a:solidFill>
                  <a:schemeClr val="bg1"/>
                </a:solidFill>
              </a:rPr>
              <a:t>-</a:t>
            </a:r>
          </a:p>
        </p:txBody>
      </p:sp>
      <p:sp>
        <p:nvSpPr>
          <p:cNvPr id="112676" name="Text Box 36"/>
          <p:cNvSpPr txBox="1">
            <a:spLocks noChangeArrowheads="1"/>
          </p:cNvSpPr>
          <p:nvPr/>
        </p:nvSpPr>
        <p:spPr bwMode="auto">
          <a:xfrm>
            <a:off x="8351838" y="4956175"/>
            <a:ext cx="314325" cy="363538"/>
          </a:xfrm>
          <a:prstGeom prst="rect">
            <a:avLst/>
          </a:prstGeom>
          <a:noFill/>
          <a:ln w="12700" algn="ctr">
            <a:noFill/>
            <a:miter lim="800000"/>
            <a:headEnd/>
            <a:tailEnd/>
          </a:ln>
          <a:effectLst/>
        </p:spPr>
        <p:txBody>
          <a:bodyPr wrap="none" lIns="90488" tIns="44450" rIns="90488" bIns="44450">
            <a:spAutoFit/>
          </a:bodyPr>
          <a:lstStyle/>
          <a:p>
            <a:r>
              <a:rPr lang="en-GB" sz="1800">
                <a:solidFill>
                  <a:schemeClr val="bg1"/>
                </a:solidFill>
              </a:rPr>
              <a:t>+</a:t>
            </a:r>
          </a:p>
        </p:txBody>
      </p:sp>
      <p:pic>
        <p:nvPicPr>
          <p:cNvPr id="112677" name="Picture 37"/>
          <p:cNvPicPr>
            <a:picLocks noChangeAspect="1" noChangeArrowheads="1"/>
          </p:cNvPicPr>
          <p:nvPr/>
        </p:nvPicPr>
        <p:blipFill>
          <a:blip r:embed="rId15" cstate="print"/>
          <a:srcRect/>
          <a:stretch>
            <a:fillRect/>
          </a:stretch>
        </p:blipFill>
        <p:spPr bwMode="auto">
          <a:xfrm>
            <a:off x="6507163" y="6321425"/>
            <a:ext cx="477837" cy="420688"/>
          </a:xfrm>
          <a:prstGeom prst="rect">
            <a:avLst/>
          </a:prstGeom>
          <a:noFill/>
          <a:ln w="12700" algn="ctr">
            <a:noFill/>
            <a:miter lim="800000"/>
            <a:headEnd/>
            <a:tailEnd/>
          </a:ln>
          <a:effectLst/>
        </p:spPr>
      </p:pic>
      <p:pic>
        <p:nvPicPr>
          <p:cNvPr id="112678" name="Picture 38"/>
          <p:cNvPicPr>
            <a:picLocks noChangeAspect="1" noChangeArrowheads="1"/>
          </p:cNvPicPr>
          <p:nvPr/>
        </p:nvPicPr>
        <p:blipFill>
          <a:blip r:embed="rId16" cstate="print"/>
          <a:srcRect/>
          <a:stretch>
            <a:fillRect/>
          </a:stretch>
        </p:blipFill>
        <p:spPr bwMode="auto">
          <a:xfrm>
            <a:off x="7002463" y="6411913"/>
            <a:ext cx="819150" cy="250825"/>
          </a:xfrm>
          <a:prstGeom prst="rect">
            <a:avLst/>
          </a:prstGeom>
          <a:noFill/>
          <a:ln w="12700" algn="ctr">
            <a:noFill/>
            <a:miter lim="800000"/>
            <a:headEnd/>
            <a:tailEnd/>
          </a:ln>
          <a:effectLst/>
        </p:spPr>
      </p:pic>
      <p:pic>
        <p:nvPicPr>
          <p:cNvPr id="112679" name="Picture 39" descr="DDU cmyk SMALL"/>
          <p:cNvPicPr>
            <a:picLocks noChangeAspect="1" noChangeArrowheads="1"/>
          </p:cNvPicPr>
          <p:nvPr/>
        </p:nvPicPr>
        <p:blipFill>
          <a:blip r:embed="rId17" cstate="print"/>
          <a:srcRect/>
          <a:stretch>
            <a:fillRect/>
          </a:stretch>
        </p:blipFill>
        <p:spPr bwMode="auto">
          <a:xfrm>
            <a:off x="252413" y="188913"/>
            <a:ext cx="1349375" cy="914400"/>
          </a:xfrm>
          <a:prstGeom prst="rect">
            <a:avLst/>
          </a:prstGeom>
          <a:noFill/>
        </p:spPr>
      </p:pic>
      <p:graphicFrame>
        <p:nvGraphicFramePr>
          <p:cNvPr id="112681" name="Object 41"/>
          <p:cNvGraphicFramePr>
            <a:graphicFrameLocks noChangeAspect="1"/>
          </p:cNvGraphicFramePr>
          <p:nvPr/>
        </p:nvGraphicFramePr>
        <p:xfrm>
          <a:off x="7813675" y="2259013"/>
          <a:ext cx="1123950" cy="1574800"/>
        </p:xfrm>
        <a:graphic>
          <a:graphicData uri="http://schemas.openxmlformats.org/presentationml/2006/ole">
            <p:oleObj spid="_x0000_s2054" name="Document" r:id="rId18" imgW="1990800" imgH="2790720" progId="">
              <p:embed/>
            </p:oleObj>
          </a:graphicData>
        </a:graphic>
      </p:graphicFrame>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fld id="{F07D3A6C-5ED8-4660-808B-766819F2087C}" type="slidenum">
              <a:rPr lang="en-GB"/>
              <a:pPr/>
              <a:t>53</a:t>
            </a:fld>
            <a:endParaRPr lang="en-GB"/>
          </a:p>
        </p:txBody>
      </p:sp>
      <p:sp>
        <p:nvSpPr>
          <p:cNvPr id="79887" name="Rectangle 15"/>
          <p:cNvSpPr>
            <a:spLocks noChangeArrowheads="1"/>
          </p:cNvSpPr>
          <p:nvPr/>
        </p:nvSpPr>
        <p:spPr bwMode="auto">
          <a:xfrm>
            <a:off x="4527550" y="2528888"/>
            <a:ext cx="1439863" cy="352425"/>
          </a:xfrm>
          <a:prstGeom prst="rect">
            <a:avLst/>
          </a:prstGeom>
          <a:solidFill>
            <a:srgbClr val="CCECFF"/>
          </a:solidFill>
          <a:ln w="19050">
            <a:solidFill>
              <a:srgbClr val="000054"/>
            </a:solidFill>
            <a:miter lim="800000"/>
            <a:headEnd/>
            <a:tailEnd/>
          </a:ln>
          <a:effectLst/>
        </p:spPr>
        <p:txBody>
          <a:bodyPr lIns="18000" rIns="0" anchor="ctr"/>
          <a:lstStyle/>
          <a:p>
            <a:pPr algn="ctr"/>
            <a:r>
              <a:rPr lang="en-GB" sz="1000" b="1">
                <a:solidFill>
                  <a:srgbClr val="380070"/>
                </a:solidFill>
              </a:rPr>
              <a:t>PS-Q series</a:t>
            </a:r>
            <a:endParaRPr lang="en-GB" sz="1000" b="1" baseline="30000">
              <a:solidFill>
                <a:srgbClr val="380070"/>
              </a:solidFill>
              <a:cs typeface="Arial" pitchFamily="34" charset="0"/>
            </a:endParaRPr>
          </a:p>
        </p:txBody>
      </p:sp>
      <p:sp>
        <p:nvSpPr>
          <p:cNvPr id="79874" name="AutoShape 2"/>
          <p:cNvSpPr>
            <a:spLocks noChangeArrowheads="1"/>
          </p:cNvSpPr>
          <p:nvPr/>
        </p:nvSpPr>
        <p:spPr bwMode="auto">
          <a:xfrm>
            <a:off x="3062288" y="1196975"/>
            <a:ext cx="1581150" cy="593725"/>
          </a:xfrm>
          <a:prstGeom prst="chevron">
            <a:avLst>
              <a:gd name="adj" fmla="val 26298"/>
            </a:avLst>
          </a:prstGeom>
          <a:gradFill rotWithShape="1">
            <a:gsLst>
              <a:gs pos="0">
                <a:srgbClr val="CCFFCC">
                  <a:gamma/>
                  <a:shade val="75686"/>
                  <a:invGamma/>
                </a:srgbClr>
              </a:gs>
              <a:gs pos="50000">
                <a:srgbClr val="CCFFCC"/>
              </a:gs>
              <a:gs pos="100000">
                <a:srgbClr val="CCFFCC">
                  <a:gamma/>
                  <a:shade val="75686"/>
                  <a:invGamma/>
                </a:srgbClr>
              </a:gs>
            </a:gsLst>
            <a:lin ang="5400000" scaled="1"/>
          </a:gradFill>
          <a:ln w="28575">
            <a:solidFill>
              <a:srgbClr val="000054"/>
            </a:solidFill>
            <a:miter lim="800000"/>
            <a:headEnd/>
            <a:tailEnd/>
          </a:ln>
          <a:effectLst/>
        </p:spPr>
        <p:txBody>
          <a:bodyPr/>
          <a:lstStyle/>
          <a:p>
            <a:pPr algn="ctr" eaLnBrk="0" hangingPunct="0"/>
            <a:r>
              <a:rPr lang="en-US" b="1">
                <a:cs typeface="Arial" pitchFamily="34" charset="0"/>
              </a:rPr>
              <a:t>Hit </a:t>
            </a:r>
          </a:p>
          <a:p>
            <a:pPr algn="ctr" eaLnBrk="0" hangingPunct="0"/>
            <a:r>
              <a:rPr lang="en-US" b="1">
                <a:cs typeface="Arial" pitchFamily="34" charset="0"/>
              </a:rPr>
              <a:t>Discovery</a:t>
            </a:r>
          </a:p>
        </p:txBody>
      </p:sp>
      <p:sp>
        <p:nvSpPr>
          <p:cNvPr id="79875" name="AutoShape 3"/>
          <p:cNvSpPr>
            <a:spLocks noChangeArrowheads="1"/>
          </p:cNvSpPr>
          <p:nvPr/>
        </p:nvSpPr>
        <p:spPr bwMode="auto">
          <a:xfrm>
            <a:off x="5943600" y="1196975"/>
            <a:ext cx="1581150" cy="593725"/>
          </a:xfrm>
          <a:prstGeom prst="chevron">
            <a:avLst>
              <a:gd name="adj" fmla="val 23191"/>
            </a:avLst>
          </a:prstGeom>
          <a:gradFill rotWithShape="1">
            <a:gsLst>
              <a:gs pos="0">
                <a:srgbClr val="B9B9FF">
                  <a:gamma/>
                  <a:shade val="75686"/>
                  <a:invGamma/>
                </a:srgbClr>
              </a:gs>
              <a:gs pos="50000">
                <a:srgbClr val="B9B9FF"/>
              </a:gs>
              <a:gs pos="100000">
                <a:srgbClr val="B9B9FF">
                  <a:gamma/>
                  <a:shade val="75686"/>
                  <a:invGamma/>
                </a:srgbClr>
              </a:gs>
            </a:gsLst>
            <a:lin ang="5400000" scaled="1"/>
          </a:gradFill>
          <a:ln w="28575">
            <a:solidFill>
              <a:srgbClr val="000054"/>
            </a:solidFill>
            <a:miter lim="800000"/>
            <a:headEnd/>
            <a:tailEnd/>
          </a:ln>
          <a:effectLst/>
        </p:spPr>
        <p:txBody>
          <a:bodyPr/>
          <a:lstStyle/>
          <a:p>
            <a:pPr algn="ctr" eaLnBrk="0" hangingPunct="0"/>
            <a:r>
              <a:rPr lang="en-US" b="1">
                <a:cs typeface="Arial" pitchFamily="34" charset="0"/>
              </a:rPr>
              <a:t>Hits to </a:t>
            </a:r>
          </a:p>
          <a:p>
            <a:pPr algn="ctr" eaLnBrk="0" hangingPunct="0"/>
            <a:r>
              <a:rPr lang="en-US" b="1">
                <a:cs typeface="Arial" pitchFamily="34" charset="0"/>
              </a:rPr>
              <a:t>Leads</a:t>
            </a:r>
          </a:p>
        </p:txBody>
      </p:sp>
      <p:sp>
        <p:nvSpPr>
          <p:cNvPr id="79876" name="AutoShape 4"/>
          <p:cNvSpPr>
            <a:spLocks noChangeArrowheads="1"/>
          </p:cNvSpPr>
          <p:nvPr/>
        </p:nvSpPr>
        <p:spPr bwMode="auto">
          <a:xfrm>
            <a:off x="7383463" y="1196975"/>
            <a:ext cx="1581150" cy="593725"/>
          </a:xfrm>
          <a:prstGeom prst="chevron">
            <a:avLst>
              <a:gd name="adj" fmla="val 23561"/>
            </a:avLst>
          </a:prstGeom>
          <a:gradFill rotWithShape="1">
            <a:gsLst>
              <a:gs pos="0">
                <a:srgbClr val="FAD2DE">
                  <a:gamma/>
                  <a:shade val="75686"/>
                  <a:invGamma/>
                </a:srgbClr>
              </a:gs>
              <a:gs pos="50000">
                <a:srgbClr val="FAD2DE"/>
              </a:gs>
              <a:gs pos="100000">
                <a:srgbClr val="FAD2DE">
                  <a:gamma/>
                  <a:shade val="75686"/>
                  <a:invGamma/>
                </a:srgbClr>
              </a:gs>
            </a:gsLst>
            <a:lin ang="5400000" scaled="1"/>
          </a:gradFill>
          <a:ln w="28575">
            <a:solidFill>
              <a:srgbClr val="000054"/>
            </a:solidFill>
            <a:miter lim="800000"/>
            <a:headEnd/>
            <a:tailEnd/>
          </a:ln>
          <a:effectLst/>
        </p:spPr>
        <p:txBody>
          <a:bodyPr/>
          <a:lstStyle/>
          <a:p>
            <a:pPr algn="ctr" eaLnBrk="0" hangingPunct="0"/>
            <a:r>
              <a:rPr lang="en-US" b="1">
                <a:cs typeface="Arial" pitchFamily="34" charset="0"/>
              </a:rPr>
              <a:t>Lead </a:t>
            </a:r>
          </a:p>
          <a:p>
            <a:pPr algn="ctr" eaLnBrk="0" hangingPunct="0"/>
            <a:r>
              <a:rPr lang="en-US" b="1">
                <a:cs typeface="Arial" pitchFamily="34" charset="0"/>
              </a:rPr>
              <a:t>Optimization</a:t>
            </a:r>
          </a:p>
        </p:txBody>
      </p:sp>
      <p:sp>
        <p:nvSpPr>
          <p:cNvPr id="79877" name="AutoShape 5"/>
          <p:cNvSpPr>
            <a:spLocks noChangeArrowheads="1"/>
          </p:cNvSpPr>
          <p:nvPr/>
        </p:nvSpPr>
        <p:spPr bwMode="auto">
          <a:xfrm>
            <a:off x="185738" y="1196975"/>
            <a:ext cx="1573212" cy="593725"/>
          </a:xfrm>
          <a:prstGeom prst="chevron">
            <a:avLst>
              <a:gd name="adj" fmla="val 23443"/>
            </a:avLst>
          </a:prstGeom>
          <a:gradFill rotWithShape="1">
            <a:gsLst>
              <a:gs pos="0">
                <a:schemeClr val="bg1">
                  <a:gamma/>
                  <a:shade val="75686"/>
                  <a:invGamma/>
                </a:schemeClr>
              </a:gs>
              <a:gs pos="50000">
                <a:schemeClr val="bg1"/>
              </a:gs>
              <a:gs pos="100000">
                <a:schemeClr val="bg1">
                  <a:gamma/>
                  <a:shade val="75686"/>
                  <a:invGamma/>
                </a:schemeClr>
              </a:gs>
            </a:gsLst>
            <a:lin ang="5400000" scaled="1"/>
          </a:gradFill>
          <a:ln w="28575">
            <a:solidFill>
              <a:srgbClr val="000054"/>
            </a:solidFill>
            <a:miter lim="800000"/>
            <a:headEnd/>
            <a:tailEnd/>
          </a:ln>
          <a:effectLst/>
        </p:spPr>
        <p:txBody>
          <a:bodyPr/>
          <a:lstStyle/>
          <a:p>
            <a:pPr algn="ctr" eaLnBrk="0" hangingPunct="0"/>
            <a:r>
              <a:rPr lang="en-US" b="1">
                <a:cs typeface="Arial" pitchFamily="34" charset="0"/>
              </a:rPr>
              <a:t>Target</a:t>
            </a:r>
          </a:p>
          <a:p>
            <a:pPr algn="ctr" eaLnBrk="0" hangingPunct="0"/>
            <a:r>
              <a:rPr lang="en-US" b="1">
                <a:cs typeface="Arial" pitchFamily="34" charset="0"/>
              </a:rPr>
              <a:t>assessment</a:t>
            </a:r>
          </a:p>
        </p:txBody>
      </p:sp>
      <p:sp>
        <p:nvSpPr>
          <p:cNvPr id="79878" name="Rectangle 6"/>
          <p:cNvSpPr>
            <a:spLocks noChangeArrowheads="1"/>
          </p:cNvSpPr>
          <p:nvPr/>
        </p:nvSpPr>
        <p:spPr bwMode="auto">
          <a:xfrm>
            <a:off x="4527550" y="4598988"/>
            <a:ext cx="1439863" cy="352425"/>
          </a:xfrm>
          <a:prstGeom prst="rect">
            <a:avLst/>
          </a:prstGeom>
          <a:solidFill>
            <a:srgbClr val="CCECFF"/>
          </a:solidFill>
          <a:ln w="19050">
            <a:solidFill>
              <a:srgbClr val="000054"/>
            </a:solidFill>
            <a:miter lim="800000"/>
            <a:headEnd/>
            <a:tailEnd/>
          </a:ln>
          <a:effectLst/>
        </p:spPr>
        <p:txBody>
          <a:bodyPr lIns="18000" rIns="0" anchor="ctr"/>
          <a:lstStyle/>
          <a:p>
            <a:pPr algn="ctr">
              <a:lnSpc>
                <a:spcPct val="85000"/>
              </a:lnSpc>
            </a:pPr>
            <a:r>
              <a:rPr lang="en-GB" sz="1000" b="1">
                <a:solidFill>
                  <a:srgbClr val="FF0000"/>
                </a:solidFill>
                <a:cs typeface="Arial" pitchFamily="34" charset="0"/>
              </a:rPr>
              <a:t>Trypanothione </a:t>
            </a:r>
          </a:p>
          <a:p>
            <a:pPr algn="ctr">
              <a:lnSpc>
                <a:spcPct val="85000"/>
              </a:lnSpc>
            </a:pPr>
            <a:r>
              <a:rPr lang="en-GB" sz="1000" b="1">
                <a:solidFill>
                  <a:srgbClr val="FF0000"/>
                </a:solidFill>
                <a:cs typeface="Arial" pitchFamily="34" charset="0"/>
              </a:rPr>
              <a:t>synthetase</a:t>
            </a:r>
          </a:p>
        </p:txBody>
      </p:sp>
      <p:sp>
        <p:nvSpPr>
          <p:cNvPr id="79879" name="Rectangle 7"/>
          <p:cNvSpPr>
            <a:spLocks noChangeArrowheads="1"/>
          </p:cNvSpPr>
          <p:nvPr/>
        </p:nvSpPr>
        <p:spPr bwMode="auto">
          <a:xfrm>
            <a:off x="4500563" y="1808163"/>
            <a:ext cx="1439862" cy="352425"/>
          </a:xfrm>
          <a:prstGeom prst="rect">
            <a:avLst/>
          </a:prstGeom>
          <a:solidFill>
            <a:srgbClr val="CCECFF"/>
          </a:solidFill>
          <a:ln w="19050">
            <a:solidFill>
              <a:srgbClr val="000054"/>
            </a:solidFill>
            <a:miter lim="800000"/>
            <a:headEnd/>
            <a:tailEnd/>
          </a:ln>
          <a:effectLst/>
        </p:spPr>
        <p:txBody>
          <a:bodyPr lIns="18000" rIns="0" anchor="ctr"/>
          <a:lstStyle/>
          <a:p>
            <a:pPr algn="ctr"/>
            <a:r>
              <a:rPr lang="en-GB" sz="1000" b="1">
                <a:solidFill>
                  <a:srgbClr val="380070"/>
                </a:solidFill>
                <a:cs typeface="Arial" pitchFamily="34" charset="0"/>
              </a:rPr>
              <a:t>UDP-Glc-4’-</a:t>
            </a:r>
          </a:p>
          <a:p>
            <a:pPr algn="ctr"/>
            <a:r>
              <a:rPr lang="en-GB" sz="1000" b="1">
                <a:solidFill>
                  <a:srgbClr val="380070"/>
                </a:solidFill>
                <a:cs typeface="Arial" pitchFamily="34" charset="0"/>
              </a:rPr>
              <a:t>epimerase</a:t>
            </a:r>
            <a:endParaRPr lang="en-GB" sz="1000" b="1" baseline="30000">
              <a:solidFill>
                <a:srgbClr val="380070"/>
              </a:solidFill>
              <a:cs typeface="Arial" pitchFamily="34" charset="0"/>
            </a:endParaRPr>
          </a:p>
        </p:txBody>
      </p:sp>
      <p:sp>
        <p:nvSpPr>
          <p:cNvPr id="79880" name="Rectangle 8"/>
          <p:cNvSpPr>
            <a:spLocks noChangeArrowheads="1"/>
          </p:cNvSpPr>
          <p:nvPr/>
        </p:nvSpPr>
        <p:spPr bwMode="auto">
          <a:xfrm>
            <a:off x="5940425" y="2168525"/>
            <a:ext cx="1439863" cy="352425"/>
          </a:xfrm>
          <a:prstGeom prst="rect">
            <a:avLst/>
          </a:prstGeom>
          <a:solidFill>
            <a:srgbClr val="CCCCFF"/>
          </a:solidFill>
          <a:ln w="19050">
            <a:solidFill>
              <a:srgbClr val="000054"/>
            </a:solidFill>
            <a:miter lim="800000"/>
            <a:headEnd/>
            <a:tailEnd/>
          </a:ln>
          <a:effectLst/>
        </p:spPr>
        <p:txBody>
          <a:bodyPr lIns="18000" rIns="0" anchor="ctr"/>
          <a:lstStyle/>
          <a:p>
            <a:pPr algn="ctr"/>
            <a:r>
              <a:rPr lang="en-GB" sz="1000" b="1">
                <a:solidFill>
                  <a:srgbClr val="FF0000"/>
                </a:solidFill>
                <a:cs typeface="Arial" pitchFamily="34" charset="0"/>
              </a:rPr>
              <a:t>PTR1/DHFR</a:t>
            </a:r>
          </a:p>
        </p:txBody>
      </p:sp>
      <p:sp>
        <p:nvSpPr>
          <p:cNvPr id="79881" name="Rectangle 9"/>
          <p:cNvSpPr>
            <a:spLocks noChangeArrowheads="1"/>
          </p:cNvSpPr>
          <p:nvPr/>
        </p:nvSpPr>
        <p:spPr bwMode="auto">
          <a:xfrm>
            <a:off x="5940425" y="1797050"/>
            <a:ext cx="1439863" cy="352425"/>
          </a:xfrm>
          <a:prstGeom prst="rect">
            <a:avLst/>
          </a:prstGeom>
          <a:solidFill>
            <a:srgbClr val="9797FF">
              <a:alpha val="50000"/>
            </a:srgbClr>
          </a:solidFill>
          <a:ln w="19050">
            <a:solidFill>
              <a:srgbClr val="000054"/>
            </a:solidFill>
            <a:miter lim="800000"/>
            <a:headEnd/>
            <a:tailEnd/>
          </a:ln>
          <a:effectLst/>
        </p:spPr>
        <p:txBody>
          <a:bodyPr lIns="18000" rIns="0" anchor="ctr"/>
          <a:lstStyle/>
          <a:p>
            <a:pPr algn="ctr"/>
            <a:r>
              <a:rPr lang="en-GB" sz="1000" b="1">
                <a:solidFill>
                  <a:srgbClr val="380070"/>
                </a:solidFill>
                <a:cs typeface="Arial" pitchFamily="34" charset="0"/>
              </a:rPr>
              <a:t>CRK3</a:t>
            </a:r>
          </a:p>
        </p:txBody>
      </p:sp>
      <p:sp>
        <p:nvSpPr>
          <p:cNvPr id="79882" name="AutoShape 10"/>
          <p:cNvSpPr>
            <a:spLocks noChangeArrowheads="1"/>
          </p:cNvSpPr>
          <p:nvPr/>
        </p:nvSpPr>
        <p:spPr bwMode="auto">
          <a:xfrm>
            <a:off x="1622425" y="1196975"/>
            <a:ext cx="1581150" cy="593725"/>
          </a:xfrm>
          <a:prstGeom prst="chevron">
            <a:avLst>
              <a:gd name="adj" fmla="val 23561"/>
            </a:avLst>
          </a:prstGeom>
          <a:gradFill rotWithShape="1">
            <a:gsLst>
              <a:gs pos="0">
                <a:srgbClr val="FFFFCC">
                  <a:gamma/>
                  <a:shade val="75686"/>
                  <a:invGamma/>
                </a:srgbClr>
              </a:gs>
              <a:gs pos="50000">
                <a:srgbClr val="FFFFCC"/>
              </a:gs>
              <a:gs pos="100000">
                <a:srgbClr val="FFFFCC">
                  <a:gamma/>
                  <a:shade val="75686"/>
                  <a:invGamma/>
                </a:srgbClr>
              </a:gs>
            </a:gsLst>
            <a:lin ang="5400000" scaled="1"/>
          </a:gradFill>
          <a:ln w="28575">
            <a:solidFill>
              <a:srgbClr val="000054"/>
            </a:solidFill>
            <a:miter lim="800000"/>
            <a:headEnd/>
            <a:tailEnd/>
          </a:ln>
          <a:effectLst/>
        </p:spPr>
        <p:txBody>
          <a:bodyPr/>
          <a:lstStyle/>
          <a:p>
            <a:pPr algn="ctr" eaLnBrk="0" hangingPunct="0"/>
            <a:r>
              <a:rPr lang="en-US" b="1">
                <a:cs typeface="Arial" pitchFamily="34" charset="0"/>
              </a:rPr>
              <a:t>Assay</a:t>
            </a:r>
          </a:p>
          <a:p>
            <a:pPr algn="ctr" eaLnBrk="0" hangingPunct="0"/>
            <a:r>
              <a:rPr lang="en-US" b="1">
                <a:cs typeface="Arial" pitchFamily="34" charset="0"/>
              </a:rPr>
              <a:t>Development</a:t>
            </a:r>
          </a:p>
        </p:txBody>
      </p:sp>
      <p:sp>
        <p:nvSpPr>
          <p:cNvPr id="79884" name="AutoShape 12"/>
          <p:cNvSpPr>
            <a:spLocks noChangeArrowheads="1"/>
          </p:cNvSpPr>
          <p:nvPr/>
        </p:nvSpPr>
        <p:spPr bwMode="auto">
          <a:xfrm>
            <a:off x="4503738" y="1196975"/>
            <a:ext cx="1581150" cy="593725"/>
          </a:xfrm>
          <a:prstGeom prst="chevron">
            <a:avLst>
              <a:gd name="adj" fmla="val 23191"/>
            </a:avLst>
          </a:prstGeom>
          <a:gradFill rotWithShape="1">
            <a:gsLst>
              <a:gs pos="0">
                <a:srgbClr val="CCECFF">
                  <a:gamma/>
                  <a:shade val="75686"/>
                  <a:invGamma/>
                </a:srgbClr>
              </a:gs>
              <a:gs pos="50000">
                <a:srgbClr val="CCECFF"/>
              </a:gs>
              <a:gs pos="100000">
                <a:srgbClr val="CCECFF">
                  <a:gamma/>
                  <a:shade val="75686"/>
                  <a:invGamma/>
                </a:srgbClr>
              </a:gs>
            </a:gsLst>
            <a:lin ang="5400000" scaled="1"/>
          </a:gradFill>
          <a:ln w="28575">
            <a:solidFill>
              <a:srgbClr val="000054"/>
            </a:solidFill>
            <a:miter lim="800000"/>
            <a:headEnd/>
            <a:tailEnd/>
          </a:ln>
          <a:effectLst/>
        </p:spPr>
        <p:txBody>
          <a:bodyPr/>
          <a:lstStyle/>
          <a:p>
            <a:pPr algn="ctr" eaLnBrk="0" hangingPunct="0"/>
            <a:r>
              <a:rPr lang="en-US" b="1">
                <a:cs typeface="Arial" pitchFamily="34" charset="0"/>
              </a:rPr>
              <a:t>Hit</a:t>
            </a:r>
          </a:p>
          <a:p>
            <a:pPr algn="ctr" eaLnBrk="0" hangingPunct="0"/>
            <a:r>
              <a:rPr lang="en-US" b="1">
                <a:cs typeface="Arial" pitchFamily="34" charset="0"/>
              </a:rPr>
              <a:t> Validation</a:t>
            </a:r>
          </a:p>
        </p:txBody>
      </p:sp>
      <p:sp>
        <p:nvSpPr>
          <p:cNvPr id="79888" name="Rectangle 16"/>
          <p:cNvSpPr>
            <a:spLocks noChangeArrowheads="1"/>
          </p:cNvSpPr>
          <p:nvPr/>
        </p:nvSpPr>
        <p:spPr bwMode="auto">
          <a:xfrm>
            <a:off x="4500563" y="2168525"/>
            <a:ext cx="1439862" cy="352425"/>
          </a:xfrm>
          <a:prstGeom prst="rect">
            <a:avLst/>
          </a:prstGeom>
          <a:solidFill>
            <a:srgbClr val="CCECFF"/>
          </a:solidFill>
          <a:ln w="19050">
            <a:solidFill>
              <a:srgbClr val="000054"/>
            </a:solidFill>
            <a:miter lim="800000"/>
            <a:headEnd/>
            <a:tailEnd/>
          </a:ln>
          <a:effectLst/>
        </p:spPr>
        <p:txBody>
          <a:bodyPr lIns="18000" rIns="0" anchor="ctr"/>
          <a:lstStyle/>
          <a:p>
            <a:pPr algn="ctr" eaLnBrk="0" hangingPunct="0"/>
            <a:r>
              <a:rPr lang="en-GB" sz="1000" b="1">
                <a:solidFill>
                  <a:srgbClr val="380070"/>
                </a:solidFill>
              </a:rPr>
              <a:t>UDP-GlcNAc </a:t>
            </a:r>
          </a:p>
          <a:p>
            <a:pPr algn="ctr" eaLnBrk="0" hangingPunct="0"/>
            <a:r>
              <a:rPr lang="en-GB" sz="1000" b="1">
                <a:solidFill>
                  <a:srgbClr val="380070"/>
                </a:solidFill>
              </a:rPr>
              <a:t>diphosphorylase</a:t>
            </a:r>
          </a:p>
        </p:txBody>
      </p:sp>
      <p:sp>
        <p:nvSpPr>
          <p:cNvPr id="79889" name="Rectangle 17"/>
          <p:cNvSpPr>
            <a:spLocks noChangeArrowheads="1"/>
          </p:cNvSpPr>
          <p:nvPr/>
        </p:nvSpPr>
        <p:spPr bwMode="auto">
          <a:xfrm>
            <a:off x="4527550" y="4238625"/>
            <a:ext cx="1439863" cy="352425"/>
          </a:xfrm>
          <a:prstGeom prst="rect">
            <a:avLst/>
          </a:prstGeom>
          <a:solidFill>
            <a:srgbClr val="CCECFF"/>
          </a:solidFill>
          <a:ln w="19050">
            <a:solidFill>
              <a:srgbClr val="000054"/>
            </a:solidFill>
            <a:miter lim="800000"/>
            <a:headEnd/>
            <a:tailEnd/>
          </a:ln>
          <a:effectLst/>
        </p:spPr>
        <p:txBody>
          <a:bodyPr lIns="18000" rIns="0" anchor="ctr"/>
          <a:lstStyle/>
          <a:p>
            <a:pPr algn="ctr">
              <a:lnSpc>
                <a:spcPct val="90000"/>
              </a:lnSpc>
            </a:pPr>
            <a:r>
              <a:rPr lang="en-GB" sz="1000" b="1">
                <a:solidFill>
                  <a:srgbClr val="FF0000"/>
                </a:solidFill>
                <a:cs typeface="Arial" pitchFamily="34" charset="0"/>
              </a:rPr>
              <a:t>GSK3</a:t>
            </a:r>
          </a:p>
        </p:txBody>
      </p:sp>
      <p:sp>
        <p:nvSpPr>
          <p:cNvPr id="79890" name="Rectangle 18"/>
          <p:cNvSpPr>
            <a:spLocks noChangeArrowheads="1"/>
          </p:cNvSpPr>
          <p:nvPr/>
        </p:nvSpPr>
        <p:spPr bwMode="auto">
          <a:xfrm>
            <a:off x="4527550" y="3252788"/>
            <a:ext cx="1439863" cy="352425"/>
          </a:xfrm>
          <a:prstGeom prst="rect">
            <a:avLst/>
          </a:prstGeom>
          <a:solidFill>
            <a:srgbClr val="CCECFF"/>
          </a:solidFill>
          <a:ln w="19050">
            <a:solidFill>
              <a:srgbClr val="000054"/>
            </a:solidFill>
            <a:miter lim="800000"/>
            <a:headEnd/>
            <a:tailEnd/>
          </a:ln>
          <a:effectLst/>
        </p:spPr>
        <p:txBody>
          <a:bodyPr lIns="18000" rIns="0" anchor="ctr"/>
          <a:lstStyle/>
          <a:p>
            <a:pPr algn="ctr">
              <a:lnSpc>
                <a:spcPct val="85000"/>
              </a:lnSpc>
            </a:pPr>
            <a:r>
              <a:rPr lang="en-GB" sz="1000" b="1">
                <a:solidFill>
                  <a:srgbClr val="380070"/>
                </a:solidFill>
                <a:cs typeface="Arial" pitchFamily="34" charset="0"/>
              </a:rPr>
              <a:t>KPST04</a:t>
            </a:r>
            <a:endParaRPr lang="en-GB" sz="1000" b="1" baseline="30000">
              <a:solidFill>
                <a:srgbClr val="380070"/>
              </a:solidFill>
              <a:cs typeface="Arial" pitchFamily="34" charset="0"/>
            </a:endParaRPr>
          </a:p>
        </p:txBody>
      </p:sp>
      <p:sp>
        <p:nvSpPr>
          <p:cNvPr id="79891" name="Rectangle 19"/>
          <p:cNvSpPr>
            <a:spLocks noChangeArrowheads="1"/>
          </p:cNvSpPr>
          <p:nvPr/>
        </p:nvSpPr>
        <p:spPr bwMode="auto">
          <a:xfrm>
            <a:off x="5940425" y="2870200"/>
            <a:ext cx="1439863" cy="352425"/>
          </a:xfrm>
          <a:prstGeom prst="rect">
            <a:avLst/>
          </a:prstGeom>
          <a:solidFill>
            <a:srgbClr val="CCCCFF"/>
          </a:solidFill>
          <a:ln w="19050">
            <a:solidFill>
              <a:srgbClr val="000054"/>
            </a:solidFill>
            <a:miter lim="800000"/>
            <a:headEnd/>
            <a:tailEnd/>
          </a:ln>
          <a:effectLst/>
        </p:spPr>
        <p:txBody>
          <a:bodyPr lIns="18000" rIns="0" anchor="ctr"/>
          <a:lstStyle/>
          <a:p>
            <a:pPr algn="ctr"/>
            <a:r>
              <a:rPr lang="en-GB" sz="1000" b="1">
                <a:solidFill>
                  <a:srgbClr val="380070"/>
                </a:solidFill>
                <a:cs typeface="Arial" pitchFamily="34" charset="0"/>
              </a:rPr>
              <a:t>BA01</a:t>
            </a:r>
          </a:p>
        </p:txBody>
      </p:sp>
      <p:sp>
        <p:nvSpPr>
          <p:cNvPr id="79892" name="Rectangle 20"/>
          <p:cNvSpPr>
            <a:spLocks noChangeArrowheads="1"/>
          </p:cNvSpPr>
          <p:nvPr/>
        </p:nvSpPr>
        <p:spPr bwMode="auto">
          <a:xfrm>
            <a:off x="1620838" y="1790700"/>
            <a:ext cx="1439862" cy="352425"/>
          </a:xfrm>
          <a:prstGeom prst="rect">
            <a:avLst/>
          </a:prstGeom>
          <a:solidFill>
            <a:srgbClr val="FFFFCC"/>
          </a:solidFill>
          <a:ln w="19050">
            <a:solidFill>
              <a:srgbClr val="000054"/>
            </a:solidFill>
            <a:miter lim="800000"/>
            <a:headEnd/>
            <a:tailEnd/>
          </a:ln>
          <a:effectLst/>
        </p:spPr>
        <p:txBody>
          <a:bodyPr lIns="18000" rIns="0" anchor="ctr"/>
          <a:lstStyle/>
          <a:p>
            <a:pPr algn="ctr"/>
            <a:r>
              <a:rPr lang="en-GB" sz="1000">
                <a:solidFill>
                  <a:srgbClr val="380070"/>
                </a:solidFill>
              </a:rPr>
              <a:t>    </a:t>
            </a:r>
            <a:r>
              <a:rPr lang="en-GB" sz="1000" b="1">
                <a:solidFill>
                  <a:srgbClr val="380070"/>
                </a:solidFill>
              </a:rPr>
              <a:t>De-N-acetylase</a:t>
            </a:r>
          </a:p>
        </p:txBody>
      </p:sp>
      <p:sp>
        <p:nvSpPr>
          <p:cNvPr id="79894" name="Rectangle 22"/>
          <p:cNvSpPr>
            <a:spLocks noChangeArrowheads="1"/>
          </p:cNvSpPr>
          <p:nvPr/>
        </p:nvSpPr>
        <p:spPr bwMode="auto">
          <a:xfrm>
            <a:off x="4527550" y="3878263"/>
            <a:ext cx="1439863" cy="352425"/>
          </a:xfrm>
          <a:prstGeom prst="rect">
            <a:avLst/>
          </a:prstGeom>
          <a:solidFill>
            <a:srgbClr val="CCECFF"/>
          </a:solidFill>
          <a:ln w="19050">
            <a:solidFill>
              <a:srgbClr val="000054"/>
            </a:solidFill>
            <a:miter lim="800000"/>
            <a:headEnd/>
            <a:tailEnd/>
          </a:ln>
          <a:effectLst/>
        </p:spPr>
        <p:txBody>
          <a:bodyPr lIns="18000" rIns="0" anchor="ctr"/>
          <a:lstStyle/>
          <a:p>
            <a:pPr algn="ctr"/>
            <a:r>
              <a:rPr lang="en-GB" sz="1000" b="1">
                <a:solidFill>
                  <a:srgbClr val="380070"/>
                </a:solidFill>
                <a:cs typeface="Arial" pitchFamily="34" charset="0"/>
              </a:rPr>
              <a:t>PK53</a:t>
            </a:r>
          </a:p>
        </p:txBody>
      </p:sp>
      <p:sp>
        <p:nvSpPr>
          <p:cNvPr id="79895" name="Rectangle 23"/>
          <p:cNvSpPr>
            <a:spLocks noChangeArrowheads="1"/>
          </p:cNvSpPr>
          <p:nvPr/>
        </p:nvSpPr>
        <p:spPr bwMode="auto">
          <a:xfrm>
            <a:off x="4527550" y="3563938"/>
            <a:ext cx="1431925" cy="352425"/>
          </a:xfrm>
          <a:prstGeom prst="rect">
            <a:avLst/>
          </a:prstGeom>
          <a:solidFill>
            <a:srgbClr val="CCECFF"/>
          </a:solidFill>
          <a:ln w="19050">
            <a:solidFill>
              <a:srgbClr val="000054"/>
            </a:solidFill>
            <a:miter lim="800000"/>
            <a:headEnd/>
            <a:tailEnd/>
          </a:ln>
          <a:effectLst/>
        </p:spPr>
        <p:txBody>
          <a:bodyPr lIns="18000" rIns="0" anchor="ctr"/>
          <a:lstStyle/>
          <a:p>
            <a:pPr algn="ctr"/>
            <a:r>
              <a:rPr lang="en-GB" sz="1000" b="1">
                <a:solidFill>
                  <a:srgbClr val="380070"/>
                </a:solidFill>
                <a:cs typeface="Arial" pitchFamily="34" charset="0"/>
              </a:rPr>
              <a:t>PK50</a:t>
            </a:r>
          </a:p>
        </p:txBody>
      </p:sp>
      <p:sp>
        <p:nvSpPr>
          <p:cNvPr id="79900" name="Rectangle 28"/>
          <p:cNvSpPr>
            <a:spLocks noChangeArrowheads="1"/>
          </p:cNvSpPr>
          <p:nvPr/>
        </p:nvSpPr>
        <p:spPr bwMode="auto">
          <a:xfrm>
            <a:off x="3041650" y="1808163"/>
            <a:ext cx="1439863" cy="352425"/>
          </a:xfrm>
          <a:prstGeom prst="rect">
            <a:avLst/>
          </a:prstGeom>
          <a:solidFill>
            <a:srgbClr val="CCFFCC"/>
          </a:solidFill>
          <a:ln w="19050">
            <a:solidFill>
              <a:srgbClr val="000054"/>
            </a:solidFill>
            <a:miter lim="800000"/>
            <a:headEnd/>
            <a:tailEnd/>
          </a:ln>
          <a:effectLst/>
        </p:spPr>
        <p:txBody>
          <a:bodyPr lIns="18000" rIns="0" anchor="ctr"/>
          <a:lstStyle/>
          <a:p>
            <a:pPr algn="ctr"/>
            <a:r>
              <a:rPr lang="en-GB" sz="1000" b="1">
                <a:solidFill>
                  <a:srgbClr val="380070"/>
                </a:solidFill>
                <a:cs typeface="Arial" pitchFamily="34" charset="0"/>
              </a:rPr>
              <a:t>PLK</a:t>
            </a:r>
          </a:p>
        </p:txBody>
      </p:sp>
      <p:sp>
        <p:nvSpPr>
          <p:cNvPr id="79901" name="Rectangle 29"/>
          <p:cNvSpPr>
            <a:spLocks noGrp="1" noChangeArrowheads="1"/>
          </p:cNvSpPr>
          <p:nvPr>
            <p:ph type="title"/>
          </p:nvPr>
        </p:nvSpPr>
        <p:spPr>
          <a:xfrm>
            <a:off x="611188" y="0"/>
            <a:ext cx="8281987" cy="1143000"/>
          </a:xfrm>
        </p:spPr>
        <p:txBody>
          <a:bodyPr/>
          <a:lstStyle/>
          <a:p>
            <a:r>
              <a:rPr lang="en-GB" sz="2800" b="1" i="1">
                <a:solidFill>
                  <a:srgbClr val="380070"/>
                </a:solidFill>
                <a:effectLst>
                  <a:outerShdw blurRad="38100" dist="38100" dir="2700000" algn="tl">
                    <a:srgbClr val="C0C0C0"/>
                  </a:outerShdw>
                </a:effectLst>
              </a:rPr>
              <a:t>T. brucei</a:t>
            </a:r>
            <a:r>
              <a:rPr lang="en-GB" sz="2800" b="1">
                <a:solidFill>
                  <a:srgbClr val="380070"/>
                </a:solidFill>
                <a:effectLst>
                  <a:outerShdw blurRad="38100" dist="38100" dir="2700000" algn="tl">
                    <a:srgbClr val="C0C0C0"/>
                  </a:outerShdw>
                </a:effectLst>
              </a:rPr>
              <a:t> projects on hold or returned to originating laboratory</a:t>
            </a:r>
            <a:endParaRPr lang="en-US" sz="2800" b="1">
              <a:solidFill>
                <a:srgbClr val="380070"/>
              </a:solidFill>
              <a:effectLst>
                <a:outerShdw blurRad="38100" dist="38100" dir="2700000" algn="tl">
                  <a:srgbClr val="C0C0C0"/>
                </a:outerShdw>
              </a:effectLst>
            </a:endParaRPr>
          </a:p>
        </p:txBody>
      </p:sp>
      <p:sp>
        <p:nvSpPr>
          <p:cNvPr id="79902" name="Rectangle 30"/>
          <p:cNvSpPr>
            <a:spLocks noChangeArrowheads="1"/>
          </p:cNvSpPr>
          <p:nvPr/>
        </p:nvSpPr>
        <p:spPr bwMode="auto">
          <a:xfrm>
            <a:off x="4527550" y="2897188"/>
            <a:ext cx="1439863" cy="352425"/>
          </a:xfrm>
          <a:prstGeom prst="rect">
            <a:avLst/>
          </a:prstGeom>
          <a:solidFill>
            <a:srgbClr val="CCECFF"/>
          </a:solidFill>
          <a:ln w="19050">
            <a:solidFill>
              <a:srgbClr val="000054"/>
            </a:solidFill>
            <a:miter lim="800000"/>
            <a:headEnd/>
            <a:tailEnd/>
          </a:ln>
          <a:effectLst/>
        </p:spPr>
        <p:txBody>
          <a:bodyPr lIns="18000" rIns="0" anchor="ctr"/>
          <a:lstStyle/>
          <a:p>
            <a:pPr algn="ctr">
              <a:lnSpc>
                <a:spcPct val="85000"/>
              </a:lnSpc>
            </a:pPr>
            <a:r>
              <a:rPr lang="en-GB" sz="1000" b="1">
                <a:solidFill>
                  <a:srgbClr val="380070"/>
                </a:solidFill>
                <a:cs typeface="Arial" pitchFamily="34" charset="0"/>
              </a:rPr>
              <a:t>KPST01</a:t>
            </a:r>
            <a:endParaRPr lang="en-GB" sz="1000" b="1" baseline="30000">
              <a:solidFill>
                <a:srgbClr val="380070"/>
              </a:solidFill>
              <a:cs typeface="Arial" pitchFamily="34" charset="0"/>
            </a:endParaRPr>
          </a:p>
        </p:txBody>
      </p:sp>
      <p:sp>
        <p:nvSpPr>
          <p:cNvPr id="79903" name="Rectangle 31"/>
          <p:cNvSpPr>
            <a:spLocks noChangeArrowheads="1"/>
          </p:cNvSpPr>
          <p:nvPr/>
        </p:nvSpPr>
        <p:spPr bwMode="auto">
          <a:xfrm>
            <a:off x="3059113" y="2149475"/>
            <a:ext cx="1439862" cy="352425"/>
          </a:xfrm>
          <a:prstGeom prst="rect">
            <a:avLst/>
          </a:prstGeom>
          <a:solidFill>
            <a:srgbClr val="CCFFCC"/>
          </a:solidFill>
          <a:ln w="19050">
            <a:solidFill>
              <a:srgbClr val="000054"/>
            </a:solidFill>
            <a:miter lim="800000"/>
            <a:headEnd/>
            <a:tailEnd/>
          </a:ln>
          <a:effectLst/>
        </p:spPr>
        <p:txBody>
          <a:bodyPr lIns="18000" rIns="0" anchor="ctr"/>
          <a:lstStyle/>
          <a:p>
            <a:pPr algn="ctr">
              <a:lnSpc>
                <a:spcPct val="85000"/>
              </a:lnSpc>
            </a:pPr>
            <a:r>
              <a:rPr lang="en-GB" sz="1000" b="1">
                <a:solidFill>
                  <a:srgbClr val="380070"/>
                </a:solidFill>
              </a:rPr>
              <a:t>Hsp83</a:t>
            </a:r>
          </a:p>
        </p:txBody>
      </p:sp>
      <p:sp>
        <p:nvSpPr>
          <p:cNvPr id="79904" name="Rectangle 32"/>
          <p:cNvSpPr>
            <a:spLocks noChangeArrowheads="1"/>
          </p:cNvSpPr>
          <p:nvPr/>
        </p:nvSpPr>
        <p:spPr bwMode="auto">
          <a:xfrm>
            <a:off x="385763" y="3203575"/>
            <a:ext cx="3898900" cy="3024188"/>
          </a:xfrm>
          <a:prstGeom prst="rect">
            <a:avLst/>
          </a:prstGeom>
          <a:noFill/>
          <a:ln w="9525">
            <a:solidFill>
              <a:schemeClr val="tx1"/>
            </a:solidFill>
            <a:miter lim="800000"/>
            <a:headEnd/>
            <a:tailEnd/>
          </a:ln>
          <a:effectLst/>
        </p:spPr>
        <p:txBody>
          <a:bodyPr/>
          <a:lstStyle/>
          <a:p>
            <a:pPr marL="342900" indent="-342900">
              <a:spcBef>
                <a:spcPct val="20000"/>
              </a:spcBef>
              <a:buFontTx/>
              <a:buChar char="•"/>
            </a:pPr>
            <a:r>
              <a:rPr lang="en-GB" sz="1600"/>
              <a:t>No suitable hits from screens</a:t>
            </a:r>
          </a:p>
          <a:p>
            <a:pPr marL="342900" indent="-342900">
              <a:spcBef>
                <a:spcPct val="20000"/>
              </a:spcBef>
              <a:buFontTx/>
              <a:buChar char="•"/>
            </a:pPr>
            <a:r>
              <a:rPr lang="en-GB" sz="1600"/>
              <a:t>Assay method not sufficiently robust</a:t>
            </a:r>
          </a:p>
          <a:p>
            <a:pPr marL="342900" indent="-342900">
              <a:spcBef>
                <a:spcPct val="20000"/>
              </a:spcBef>
              <a:buFontTx/>
              <a:buChar char="•"/>
            </a:pPr>
            <a:r>
              <a:rPr lang="en-GB" sz="1600"/>
              <a:t>Poor structure-activity relationships (SAR)</a:t>
            </a:r>
          </a:p>
          <a:p>
            <a:pPr marL="342900" indent="-342900">
              <a:spcBef>
                <a:spcPct val="20000"/>
              </a:spcBef>
              <a:buFontTx/>
              <a:buChar char="•"/>
            </a:pPr>
            <a:r>
              <a:rPr lang="en-GB" sz="1600"/>
              <a:t>Drop-off from target to cell potency</a:t>
            </a:r>
          </a:p>
          <a:p>
            <a:pPr marL="342900" indent="-342900">
              <a:spcBef>
                <a:spcPct val="20000"/>
              </a:spcBef>
              <a:buFontTx/>
              <a:buChar char="•"/>
            </a:pPr>
            <a:r>
              <a:rPr lang="en-GB" sz="1600"/>
              <a:t>Lack of selectivity </a:t>
            </a:r>
          </a:p>
          <a:p>
            <a:pPr marL="342900" indent="-342900">
              <a:spcBef>
                <a:spcPct val="20000"/>
              </a:spcBef>
              <a:buFontTx/>
              <a:buChar char="•"/>
            </a:pPr>
            <a:r>
              <a:rPr lang="en-GB" sz="1600"/>
              <a:t>PK/PD issues</a:t>
            </a:r>
          </a:p>
          <a:p>
            <a:pPr marL="342900" indent="-342900">
              <a:spcBef>
                <a:spcPct val="20000"/>
              </a:spcBef>
              <a:buFontTx/>
              <a:buChar char="•"/>
            </a:pPr>
            <a:r>
              <a:rPr lang="en-GB" sz="1600"/>
              <a:t>Cytostatic rather than cytocidal</a:t>
            </a:r>
          </a:p>
          <a:p>
            <a:pPr marL="342900" indent="-342900">
              <a:spcBef>
                <a:spcPct val="20000"/>
              </a:spcBef>
              <a:buFontTx/>
              <a:buChar char="•"/>
            </a:pPr>
            <a:r>
              <a:rPr lang="en-GB" sz="1600"/>
              <a:t>Insufficient chemistry resource</a:t>
            </a:r>
          </a:p>
          <a:p>
            <a:pPr marL="342900" indent="-342900">
              <a:spcBef>
                <a:spcPct val="20000"/>
              </a:spcBef>
              <a:buFontTx/>
              <a:buChar char="•"/>
            </a:pPr>
            <a:r>
              <a:rPr lang="en-GB" sz="1600"/>
              <a:t>Failure to progress</a:t>
            </a:r>
          </a:p>
          <a:p>
            <a:pPr marL="342900" indent="-342900">
              <a:spcBef>
                <a:spcPct val="20000"/>
              </a:spcBef>
              <a:buFontTx/>
              <a:buChar char="•"/>
            </a:pPr>
            <a:endParaRPr lang="en-GB" sz="1600"/>
          </a:p>
          <a:p>
            <a:pPr marL="342900" indent="-342900">
              <a:spcBef>
                <a:spcPct val="20000"/>
              </a:spcBef>
              <a:buFontTx/>
              <a:buChar char="•"/>
            </a:pPr>
            <a:endParaRPr lang="en-GB" sz="1600"/>
          </a:p>
        </p:txBody>
      </p:sp>
      <p:sp>
        <p:nvSpPr>
          <p:cNvPr id="79905" name="Text Box 33"/>
          <p:cNvSpPr txBox="1">
            <a:spLocks noChangeArrowheads="1"/>
          </p:cNvSpPr>
          <p:nvPr/>
        </p:nvSpPr>
        <p:spPr bwMode="auto">
          <a:xfrm>
            <a:off x="701675" y="2754313"/>
            <a:ext cx="3241675" cy="363537"/>
          </a:xfrm>
          <a:prstGeom prst="rect">
            <a:avLst/>
          </a:prstGeom>
          <a:noFill/>
          <a:ln w="12700" algn="ctr">
            <a:noFill/>
            <a:miter lim="800000"/>
            <a:headEnd/>
            <a:tailEnd/>
          </a:ln>
          <a:effectLst/>
        </p:spPr>
        <p:txBody>
          <a:bodyPr wrap="none" lIns="90488" tIns="44450" rIns="90488" bIns="44450">
            <a:spAutoFit/>
          </a:bodyPr>
          <a:lstStyle/>
          <a:p>
            <a:r>
              <a:rPr lang="en-GB" sz="1800" b="1">
                <a:solidFill>
                  <a:srgbClr val="380070"/>
                </a:solidFill>
              </a:rPr>
              <a:t>Reasons for project attrition</a:t>
            </a:r>
          </a:p>
        </p:txBody>
      </p:sp>
      <p:sp>
        <p:nvSpPr>
          <p:cNvPr id="79883" name="Rectangle 11"/>
          <p:cNvSpPr>
            <a:spLocks noChangeArrowheads="1"/>
          </p:cNvSpPr>
          <p:nvPr/>
        </p:nvSpPr>
        <p:spPr bwMode="auto">
          <a:xfrm>
            <a:off x="5967413" y="2528888"/>
            <a:ext cx="1412875" cy="352425"/>
          </a:xfrm>
          <a:prstGeom prst="rect">
            <a:avLst/>
          </a:prstGeom>
          <a:solidFill>
            <a:srgbClr val="9797FF">
              <a:alpha val="50000"/>
            </a:srgbClr>
          </a:solidFill>
          <a:ln w="19050">
            <a:solidFill>
              <a:srgbClr val="000054"/>
            </a:solidFill>
            <a:miter lim="800000"/>
            <a:headEnd/>
            <a:tailEnd/>
          </a:ln>
          <a:effectLst/>
        </p:spPr>
        <p:txBody>
          <a:bodyPr lIns="18000" rIns="0" anchor="ctr"/>
          <a:lstStyle/>
          <a:p>
            <a:pPr algn="ctr"/>
            <a:r>
              <a:rPr lang="en-GB" sz="1000" b="1">
                <a:solidFill>
                  <a:srgbClr val="380070"/>
                </a:solidFill>
                <a:cs typeface="Arial" pitchFamily="34" charset="0"/>
              </a:rPr>
              <a:t>Trypanothione </a:t>
            </a:r>
          </a:p>
          <a:p>
            <a:pPr algn="ctr"/>
            <a:r>
              <a:rPr lang="en-GB" sz="1000" b="1">
                <a:solidFill>
                  <a:srgbClr val="380070"/>
                </a:solidFill>
                <a:cs typeface="Arial" pitchFamily="34" charset="0"/>
              </a:rPr>
              <a:t>reductase</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0956E886-46D9-4761-8F42-BEA4018869E6}" type="slidenum">
              <a:rPr lang="en-GB"/>
              <a:pPr/>
              <a:t>54</a:t>
            </a:fld>
            <a:endParaRPr lang="en-GB"/>
          </a:p>
        </p:txBody>
      </p:sp>
      <p:sp>
        <p:nvSpPr>
          <p:cNvPr id="100354" name="Rectangle 2"/>
          <p:cNvSpPr>
            <a:spLocks noGrp="1" noChangeArrowheads="1"/>
          </p:cNvSpPr>
          <p:nvPr>
            <p:ph type="title"/>
          </p:nvPr>
        </p:nvSpPr>
        <p:spPr>
          <a:xfrm>
            <a:off x="457200" y="142875"/>
            <a:ext cx="8229600" cy="1143000"/>
          </a:xfrm>
        </p:spPr>
        <p:txBody>
          <a:bodyPr/>
          <a:lstStyle/>
          <a:p>
            <a:r>
              <a:rPr lang="en-GB" sz="3200" b="1">
                <a:solidFill>
                  <a:srgbClr val="380070"/>
                </a:solidFill>
                <a:effectLst>
                  <a:outerShdw blurRad="38100" dist="38100" dir="2700000" algn="tl">
                    <a:srgbClr val="C0C0C0"/>
                  </a:outerShdw>
                </a:effectLst>
              </a:rPr>
              <a:t>Drop Off in Potency from Target to Cell</a:t>
            </a:r>
          </a:p>
        </p:txBody>
      </p:sp>
      <p:sp>
        <p:nvSpPr>
          <p:cNvPr id="100355" name="Rectangle 3"/>
          <p:cNvSpPr>
            <a:spLocks noGrp="1" noChangeArrowheads="1"/>
          </p:cNvSpPr>
          <p:nvPr>
            <p:ph type="body" idx="1"/>
          </p:nvPr>
        </p:nvSpPr>
        <p:spPr>
          <a:xfrm>
            <a:off x="611188" y="1268413"/>
            <a:ext cx="4275137" cy="5175250"/>
          </a:xfrm>
        </p:spPr>
        <p:txBody>
          <a:bodyPr/>
          <a:lstStyle/>
          <a:p>
            <a:pPr>
              <a:lnSpc>
                <a:spcPct val="80000"/>
              </a:lnSpc>
            </a:pPr>
            <a:r>
              <a:rPr lang="en-GB" sz="1800"/>
              <a:t>Glycogen synthase Kinase 3 (GSK3)</a:t>
            </a:r>
          </a:p>
          <a:p>
            <a:pPr lvl="1">
              <a:lnSpc>
                <a:spcPct val="80000"/>
              </a:lnSpc>
            </a:pPr>
            <a:r>
              <a:rPr lang="en-GB" sz="1600"/>
              <a:t>GSK3-09 series shows tight SAR</a:t>
            </a:r>
          </a:p>
          <a:p>
            <a:pPr lvl="1">
              <a:lnSpc>
                <a:spcPct val="80000"/>
              </a:lnSpc>
            </a:pPr>
            <a:r>
              <a:rPr lang="en-GB" sz="1600"/>
              <a:t>Poor selectivity versus human GSK3</a:t>
            </a:r>
          </a:p>
          <a:p>
            <a:pPr lvl="1">
              <a:lnSpc>
                <a:spcPct val="80000"/>
              </a:lnSpc>
            </a:pPr>
            <a:r>
              <a:rPr lang="en-GB" sz="1600"/>
              <a:t>Inactive against panel of other human protein kinases</a:t>
            </a:r>
          </a:p>
          <a:p>
            <a:pPr lvl="1">
              <a:lnSpc>
                <a:spcPct val="80000"/>
              </a:lnSpc>
            </a:pPr>
            <a:endParaRPr lang="en-GB" sz="1600"/>
          </a:p>
          <a:p>
            <a:pPr>
              <a:lnSpc>
                <a:spcPct val="80000"/>
              </a:lnSpc>
            </a:pPr>
            <a:endParaRPr lang="en-GB" sz="1800"/>
          </a:p>
          <a:p>
            <a:pPr>
              <a:lnSpc>
                <a:spcPct val="80000"/>
              </a:lnSpc>
            </a:pPr>
            <a:endParaRPr lang="en-GB" sz="1800"/>
          </a:p>
          <a:p>
            <a:pPr>
              <a:lnSpc>
                <a:spcPct val="80000"/>
              </a:lnSpc>
            </a:pPr>
            <a:endParaRPr lang="en-GB" sz="1800"/>
          </a:p>
          <a:p>
            <a:pPr>
              <a:lnSpc>
                <a:spcPct val="80000"/>
              </a:lnSpc>
            </a:pPr>
            <a:endParaRPr lang="en-GB" sz="1800"/>
          </a:p>
          <a:p>
            <a:pPr>
              <a:lnSpc>
                <a:spcPct val="80000"/>
              </a:lnSpc>
            </a:pPr>
            <a:endParaRPr lang="en-GB" sz="1800"/>
          </a:p>
          <a:p>
            <a:pPr>
              <a:lnSpc>
                <a:spcPct val="80000"/>
              </a:lnSpc>
            </a:pPr>
            <a:endParaRPr lang="en-GB" sz="1800"/>
          </a:p>
          <a:p>
            <a:pPr>
              <a:lnSpc>
                <a:spcPct val="80000"/>
              </a:lnSpc>
            </a:pPr>
            <a:r>
              <a:rPr lang="en-GB" sz="1800"/>
              <a:t>Series acts on-target</a:t>
            </a:r>
          </a:p>
          <a:p>
            <a:pPr lvl="1">
              <a:lnSpc>
                <a:spcPct val="80000"/>
              </a:lnSpc>
            </a:pPr>
            <a:r>
              <a:rPr lang="en-GB" sz="1600"/>
              <a:t>Cell potency modulated by GSK3 expression levels</a:t>
            </a:r>
          </a:p>
          <a:p>
            <a:pPr lvl="1">
              <a:lnSpc>
                <a:spcPct val="80000"/>
              </a:lnSpc>
            </a:pPr>
            <a:r>
              <a:rPr lang="en-GB" sz="1600">
                <a:sym typeface="Helvetica" pitchFamily="34" charset="0"/>
              </a:rPr>
              <a:t>Over-expression of </a:t>
            </a:r>
            <a:r>
              <a:rPr lang="en-GB" sz="1600" i="1">
                <a:sym typeface="Helvetica" pitchFamily="34" charset="0"/>
              </a:rPr>
              <a:t>Tb</a:t>
            </a:r>
            <a:r>
              <a:rPr lang="en-GB" sz="1600">
                <a:sym typeface="Helvetica" pitchFamily="34" charset="0"/>
              </a:rPr>
              <a:t>GSK3 short  has a toxic effect on cell growth, that can be progressively rescued by DDD85893 up to 3 </a:t>
            </a:r>
            <a:r>
              <a:rPr lang="el-GR" sz="1600">
                <a:sym typeface="Helvetica" pitchFamily="34" charset="0"/>
              </a:rPr>
              <a:t>μ</a:t>
            </a:r>
            <a:r>
              <a:rPr lang="en-GB" sz="1600">
                <a:sym typeface="Helvetica" pitchFamily="34" charset="0"/>
              </a:rPr>
              <a:t>M.</a:t>
            </a:r>
          </a:p>
          <a:p>
            <a:pPr>
              <a:lnSpc>
                <a:spcPct val="80000"/>
              </a:lnSpc>
              <a:buFontTx/>
              <a:buNone/>
            </a:pPr>
            <a:endParaRPr lang="en-GB" sz="1800"/>
          </a:p>
          <a:p>
            <a:pPr>
              <a:lnSpc>
                <a:spcPct val="80000"/>
              </a:lnSpc>
              <a:buFontTx/>
              <a:buNone/>
            </a:pPr>
            <a:endParaRPr lang="en-GB" sz="1800"/>
          </a:p>
        </p:txBody>
      </p:sp>
      <p:pic>
        <p:nvPicPr>
          <p:cNvPr id="100410" name="Picture 3258"/>
          <p:cNvPicPr>
            <a:picLocks noChangeAspect="1" noChangeArrowheads="1"/>
          </p:cNvPicPr>
          <p:nvPr/>
        </p:nvPicPr>
        <p:blipFill>
          <a:blip r:embed="rId2" cstate="print"/>
          <a:srcRect/>
          <a:stretch>
            <a:fillRect/>
          </a:stretch>
        </p:blipFill>
        <p:spPr bwMode="auto">
          <a:xfrm>
            <a:off x="5246688" y="1173163"/>
            <a:ext cx="2846387" cy="2255837"/>
          </a:xfrm>
          <a:prstGeom prst="rect">
            <a:avLst/>
          </a:prstGeom>
          <a:noFill/>
          <a:ln w="9525" algn="ctr">
            <a:noFill/>
            <a:miter lim="800000"/>
            <a:headEnd/>
            <a:tailEnd/>
          </a:ln>
        </p:spPr>
      </p:pic>
      <p:pic>
        <p:nvPicPr>
          <p:cNvPr id="100414" name="Picture 3391"/>
          <p:cNvPicPr>
            <a:picLocks noChangeAspect="1" noChangeArrowheads="1"/>
          </p:cNvPicPr>
          <p:nvPr/>
        </p:nvPicPr>
        <p:blipFill>
          <a:blip r:embed="rId3" cstate="print"/>
          <a:srcRect/>
          <a:stretch>
            <a:fillRect/>
          </a:stretch>
        </p:blipFill>
        <p:spPr bwMode="auto">
          <a:xfrm>
            <a:off x="4932363" y="4149725"/>
            <a:ext cx="4041775" cy="2163763"/>
          </a:xfrm>
          <a:prstGeom prst="rect">
            <a:avLst/>
          </a:prstGeom>
          <a:noFill/>
          <a:ln w="9525">
            <a:noFill/>
            <a:miter lim="800000"/>
            <a:headEnd/>
            <a:tailEnd/>
          </a:ln>
        </p:spPr>
      </p:pic>
      <p:pic>
        <p:nvPicPr>
          <p:cNvPr id="100415" name="Picture 2" descr="DGSK_Tb65658-refined"/>
          <p:cNvPicPr>
            <a:picLocks noChangeAspect="1" noChangeArrowheads="1"/>
          </p:cNvPicPr>
          <p:nvPr/>
        </p:nvPicPr>
        <p:blipFill>
          <a:blip r:embed="rId4" cstate="print"/>
          <a:srcRect/>
          <a:stretch>
            <a:fillRect/>
          </a:stretch>
        </p:blipFill>
        <p:spPr bwMode="auto">
          <a:xfrm>
            <a:off x="1646238" y="2438400"/>
            <a:ext cx="1754187" cy="1755775"/>
          </a:xfrm>
          <a:prstGeom prst="rect">
            <a:avLst/>
          </a:prstGeom>
          <a:noFill/>
          <a:ln w="9525">
            <a:noFill/>
            <a:miter lim="800000"/>
            <a:headEnd/>
            <a:tailEnd/>
          </a:ln>
        </p:spPr>
      </p:pic>
      <p:sp>
        <p:nvSpPr>
          <p:cNvPr id="100416" name="Text Box 64"/>
          <p:cNvSpPr txBox="1">
            <a:spLocks noChangeArrowheads="1"/>
          </p:cNvSpPr>
          <p:nvPr/>
        </p:nvSpPr>
        <p:spPr bwMode="auto">
          <a:xfrm>
            <a:off x="1331913" y="6308725"/>
            <a:ext cx="3287712" cy="301625"/>
          </a:xfrm>
          <a:prstGeom prst="rect">
            <a:avLst/>
          </a:prstGeom>
          <a:noFill/>
          <a:ln w="12700" algn="ctr">
            <a:noFill/>
            <a:miter lim="800000"/>
            <a:headEnd/>
            <a:tailEnd/>
          </a:ln>
          <a:effectLst/>
        </p:spPr>
        <p:txBody>
          <a:bodyPr wrap="none" lIns="90488" tIns="44450" rIns="90488" bIns="44450">
            <a:spAutoFit/>
          </a:bodyPr>
          <a:lstStyle/>
          <a:p>
            <a:r>
              <a:rPr lang="en-GB">
                <a:latin typeface="Comic Sans MS" pitchFamily="66" charset="0"/>
              </a:rPr>
              <a:t>Raffaella Grimaldi, DDU unpublished.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7A3787A7-91C2-4875-B8D1-A44EE59AA884}" type="slidenum">
              <a:rPr lang="en-GB"/>
              <a:pPr/>
              <a:t>55</a:t>
            </a:fld>
            <a:endParaRPr lang="en-GB"/>
          </a:p>
        </p:txBody>
      </p:sp>
      <p:sp>
        <p:nvSpPr>
          <p:cNvPr id="94210" name="Rectangle 2"/>
          <p:cNvSpPr>
            <a:spLocks noGrp="1" noChangeArrowheads="1"/>
          </p:cNvSpPr>
          <p:nvPr>
            <p:ph type="title"/>
          </p:nvPr>
        </p:nvSpPr>
        <p:spPr>
          <a:xfrm>
            <a:off x="468313" y="188913"/>
            <a:ext cx="8229600" cy="1143000"/>
          </a:xfrm>
        </p:spPr>
        <p:txBody>
          <a:bodyPr/>
          <a:lstStyle/>
          <a:p>
            <a:r>
              <a:rPr lang="en-GB" sz="3200" b="1">
                <a:solidFill>
                  <a:srgbClr val="380070"/>
                </a:solidFill>
                <a:effectLst>
                  <a:outerShdw blurRad="38100" dist="38100" dir="2700000" algn="tl">
                    <a:srgbClr val="C0C0C0"/>
                  </a:outerShdw>
                </a:effectLst>
              </a:rPr>
              <a:t>Drop-off in Cell Potency (GSK3-09): Intracellular Substrate Concentration</a:t>
            </a:r>
          </a:p>
        </p:txBody>
      </p:sp>
      <p:sp>
        <p:nvSpPr>
          <p:cNvPr id="94215" name="Text Box 7"/>
          <p:cNvSpPr txBox="1">
            <a:spLocks noChangeArrowheads="1"/>
          </p:cNvSpPr>
          <p:nvPr/>
        </p:nvSpPr>
        <p:spPr bwMode="auto">
          <a:xfrm>
            <a:off x="1331913" y="6308725"/>
            <a:ext cx="3287712" cy="301625"/>
          </a:xfrm>
          <a:prstGeom prst="rect">
            <a:avLst/>
          </a:prstGeom>
          <a:noFill/>
          <a:ln w="12700" algn="ctr">
            <a:noFill/>
            <a:miter lim="800000"/>
            <a:headEnd/>
            <a:tailEnd/>
          </a:ln>
          <a:effectLst/>
        </p:spPr>
        <p:txBody>
          <a:bodyPr wrap="none" lIns="90488" tIns="44450" rIns="90488" bIns="44450">
            <a:spAutoFit/>
          </a:bodyPr>
          <a:lstStyle/>
          <a:p>
            <a:r>
              <a:rPr lang="en-GB">
                <a:latin typeface="Comic Sans MS" pitchFamily="66" charset="0"/>
              </a:rPr>
              <a:t>Raffaella Grimaldi, DDU unpublished. </a:t>
            </a:r>
          </a:p>
        </p:txBody>
      </p:sp>
      <p:sp>
        <p:nvSpPr>
          <p:cNvPr id="94217" name="Text Box 9"/>
          <p:cNvSpPr txBox="1">
            <a:spLocks noChangeArrowheads="1"/>
          </p:cNvSpPr>
          <p:nvPr/>
        </p:nvSpPr>
        <p:spPr bwMode="auto">
          <a:xfrm>
            <a:off x="6597650" y="1622425"/>
            <a:ext cx="1965325" cy="1152525"/>
          </a:xfrm>
          <a:prstGeom prst="rect">
            <a:avLst/>
          </a:prstGeom>
          <a:solidFill>
            <a:srgbClr val="FFFFCC"/>
          </a:solidFill>
          <a:ln w="12700" algn="ctr">
            <a:noFill/>
            <a:miter lim="800000"/>
            <a:headEnd/>
            <a:tailEnd/>
          </a:ln>
          <a:effectLst/>
        </p:spPr>
        <p:txBody>
          <a:bodyPr wrap="none" lIns="90488" tIns="44450" rIns="90488" bIns="44450">
            <a:spAutoFit/>
          </a:bodyPr>
          <a:lstStyle/>
          <a:p>
            <a:r>
              <a:rPr lang="en-GB" i="1"/>
              <a:t>K</a:t>
            </a:r>
            <a:r>
              <a:rPr lang="en-GB" baseline="-25000"/>
              <a:t>i</a:t>
            </a:r>
            <a:r>
              <a:rPr lang="en-GB"/>
              <a:t> = 2 nM </a:t>
            </a:r>
          </a:p>
          <a:p>
            <a:r>
              <a:rPr lang="en-GB"/>
              <a:t>(competitive v ATP)</a:t>
            </a:r>
          </a:p>
          <a:p>
            <a:r>
              <a:rPr lang="en-GB" i="1"/>
              <a:t>K</a:t>
            </a:r>
            <a:r>
              <a:rPr lang="en-GB" baseline="-25000"/>
              <a:t>m</a:t>
            </a:r>
            <a:r>
              <a:rPr lang="en-GB"/>
              <a:t> ATP = 11 </a:t>
            </a:r>
            <a:r>
              <a:rPr lang="en-GB">
                <a:latin typeface="Symbol" pitchFamily="18" charset="2"/>
              </a:rPr>
              <a:t>m</a:t>
            </a:r>
            <a:r>
              <a:rPr lang="en-GB"/>
              <a:t>M</a:t>
            </a:r>
          </a:p>
          <a:p>
            <a:r>
              <a:rPr lang="en-GB"/>
              <a:t>ATP in assay = 1 </a:t>
            </a:r>
            <a:r>
              <a:rPr lang="en-GB">
                <a:latin typeface="Symbol" pitchFamily="18" charset="2"/>
              </a:rPr>
              <a:t>m</a:t>
            </a:r>
            <a:r>
              <a:rPr lang="en-GB"/>
              <a:t>M</a:t>
            </a:r>
          </a:p>
          <a:p>
            <a:r>
              <a:rPr lang="en-GB"/>
              <a:t>[ATP] in cells = ~2 mM</a:t>
            </a:r>
          </a:p>
        </p:txBody>
      </p:sp>
      <p:graphicFrame>
        <p:nvGraphicFramePr>
          <p:cNvPr id="94218" name="Object 10"/>
          <p:cNvGraphicFramePr>
            <a:graphicFrameLocks noChangeAspect="1"/>
          </p:cNvGraphicFramePr>
          <p:nvPr>
            <p:ph idx="1"/>
          </p:nvPr>
        </p:nvGraphicFramePr>
        <p:xfrm>
          <a:off x="6642100" y="3128963"/>
          <a:ext cx="2001838" cy="946150"/>
        </p:xfrm>
        <a:graphic>
          <a:graphicData uri="http://schemas.openxmlformats.org/presentationml/2006/ole">
            <p:oleObj spid="_x0000_s3074" name="Equation" r:id="rId3" imgW="1396800" imgH="660240" progId="Equation.3">
              <p:embed/>
            </p:oleObj>
          </a:graphicData>
        </a:graphic>
      </p:graphicFrame>
      <p:sp>
        <p:nvSpPr>
          <p:cNvPr id="94220" name="Text Box 12"/>
          <p:cNvSpPr txBox="1">
            <a:spLocks noChangeArrowheads="1"/>
          </p:cNvSpPr>
          <p:nvPr/>
        </p:nvSpPr>
        <p:spPr bwMode="auto">
          <a:xfrm>
            <a:off x="4751388" y="5003800"/>
            <a:ext cx="3717925" cy="739775"/>
          </a:xfrm>
          <a:prstGeom prst="rect">
            <a:avLst/>
          </a:prstGeom>
          <a:noFill/>
          <a:ln w="12700" algn="ctr">
            <a:solidFill>
              <a:srgbClr val="380070"/>
            </a:solidFill>
            <a:miter lim="800000"/>
            <a:headEnd/>
            <a:tailEnd/>
          </a:ln>
          <a:effectLst/>
        </p:spPr>
        <p:txBody>
          <a:bodyPr lIns="90488" tIns="44450" rIns="90488" bIns="44450">
            <a:spAutoFit/>
          </a:bodyPr>
          <a:lstStyle/>
          <a:p>
            <a:r>
              <a:rPr lang="en-GB"/>
              <a:t>At EC</a:t>
            </a:r>
            <a:r>
              <a:rPr lang="en-GB" baseline="-25000"/>
              <a:t>99</a:t>
            </a:r>
            <a:r>
              <a:rPr lang="en-GB"/>
              <a:t> (23.4 </a:t>
            </a:r>
            <a:r>
              <a:rPr lang="en-GB">
                <a:latin typeface="Symbol" pitchFamily="18" charset="2"/>
              </a:rPr>
              <a:t>m</a:t>
            </a:r>
            <a:r>
              <a:rPr lang="en-GB"/>
              <a:t>M) GSK3 is inhibited 98.5%</a:t>
            </a:r>
          </a:p>
          <a:p>
            <a:r>
              <a:rPr lang="en-GB"/>
              <a:t>Wash off experiment after 24 h exposure: </a:t>
            </a:r>
          </a:p>
          <a:p>
            <a:r>
              <a:rPr lang="en-GB"/>
              <a:t>50 </a:t>
            </a:r>
            <a:r>
              <a:rPr lang="en-GB">
                <a:latin typeface="Symbol" pitchFamily="18" charset="2"/>
              </a:rPr>
              <a:t>m</a:t>
            </a:r>
            <a:r>
              <a:rPr lang="en-GB"/>
              <a:t>M cidal; 15 </a:t>
            </a:r>
            <a:r>
              <a:rPr lang="en-GB">
                <a:latin typeface="Symbol" pitchFamily="18" charset="2"/>
              </a:rPr>
              <a:t>m</a:t>
            </a:r>
            <a:r>
              <a:rPr lang="en-GB"/>
              <a:t>M not cidal</a:t>
            </a:r>
          </a:p>
        </p:txBody>
      </p:sp>
      <p:pic>
        <p:nvPicPr>
          <p:cNvPr id="94224" name="Picture 16"/>
          <p:cNvPicPr>
            <a:picLocks noChangeAspect="1" noChangeArrowheads="1"/>
          </p:cNvPicPr>
          <p:nvPr/>
        </p:nvPicPr>
        <p:blipFill>
          <a:blip r:embed="rId4" cstate="print"/>
          <a:srcRect/>
          <a:stretch>
            <a:fillRect/>
          </a:stretch>
        </p:blipFill>
        <p:spPr bwMode="auto">
          <a:xfrm>
            <a:off x="1601788" y="1531938"/>
            <a:ext cx="4121150" cy="3249612"/>
          </a:xfrm>
          <a:prstGeom prst="rect">
            <a:avLst/>
          </a:prstGeom>
          <a:noFill/>
          <a:ln w="12700" algn="ctr">
            <a:noFill/>
            <a:miter lim="800000"/>
            <a:headEnd/>
            <a:tailEnd/>
          </a:ln>
          <a:effectLst/>
        </p:spPr>
      </p:pic>
      <p:sp>
        <p:nvSpPr>
          <p:cNvPr id="94213" name="Text Box 5"/>
          <p:cNvSpPr txBox="1">
            <a:spLocks noChangeArrowheads="1"/>
          </p:cNvSpPr>
          <p:nvPr/>
        </p:nvSpPr>
        <p:spPr bwMode="auto">
          <a:xfrm>
            <a:off x="2636838" y="2033588"/>
            <a:ext cx="765175" cy="727075"/>
          </a:xfrm>
          <a:prstGeom prst="rect">
            <a:avLst/>
          </a:prstGeom>
          <a:noFill/>
          <a:ln w="12700" algn="ctr">
            <a:noFill/>
            <a:miter lim="800000"/>
            <a:headEnd/>
            <a:tailEnd/>
          </a:ln>
          <a:effectLst/>
        </p:spPr>
        <p:txBody>
          <a:bodyPr lIns="90488" tIns="44450" rIns="90488" bIns="44450">
            <a:spAutoFit/>
          </a:bodyPr>
          <a:lstStyle/>
          <a:p>
            <a:r>
              <a:rPr lang="en-GB">
                <a:solidFill>
                  <a:srgbClr val="A50021"/>
                </a:solidFill>
              </a:rPr>
              <a:t>GSK3</a:t>
            </a:r>
          </a:p>
          <a:p>
            <a:r>
              <a:rPr lang="en-GB">
                <a:solidFill>
                  <a:srgbClr val="A50021"/>
                </a:solidFill>
              </a:rPr>
              <a:t>IC</a:t>
            </a:r>
            <a:r>
              <a:rPr lang="en-GB" baseline="-25000">
                <a:solidFill>
                  <a:srgbClr val="A50021"/>
                </a:solidFill>
              </a:rPr>
              <a:t>50</a:t>
            </a:r>
            <a:r>
              <a:rPr lang="en-GB">
                <a:solidFill>
                  <a:srgbClr val="A50021"/>
                </a:solidFill>
              </a:rPr>
              <a:t> 2.1 nM</a:t>
            </a:r>
          </a:p>
        </p:txBody>
      </p:sp>
      <p:sp>
        <p:nvSpPr>
          <p:cNvPr id="94214" name="Text Box 6"/>
          <p:cNvSpPr txBox="1">
            <a:spLocks noChangeArrowheads="1"/>
          </p:cNvSpPr>
          <p:nvPr/>
        </p:nvSpPr>
        <p:spPr bwMode="auto">
          <a:xfrm>
            <a:off x="4202113" y="2033588"/>
            <a:ext cx="865187" cy="727075"/>
          </a:xfrm>
          <a:prstGeom prst="rect">
            <a:avLst/>
          </a:prstGeom>
          <a:noFill/>
          <a:ln w="12700" algn="ctr">
            <a:noFill/>
            <a:miter lim="800000"/>
            <a:headEnd/>
            <a:tailEnd/>
          </a:ln>
          <a:effectLst/>
        </p:spPr>
        <p:txBody>
          <a:bodyPr lIns="90488" tIns="44450" rIns="90488" bIns="44450">
            <a:spAutoFit/>
          </a:bodyPr>
          <a:lstStyle/>
          <a:p>
            <a:pPr algn="ctr"/>
            <a:r>
              <a:rPr lang="en-GB" i="1">
                <a:solidFill>
                  <a:srgbClr val="45008A"/>
                </a:solidFill>
              </a:rPr>
              <a:t>T.brucei</a:t>
            </a:r>
            <a:r>
              <a:rPr lang="en-GB">
                <a:solidFill>
                  <a:srgbClr val="45008A"/>
                </a:solidFill>
              </a:rPr>
              <a:t> EC</a:t>
            </a:r>
            <a:r>
              <a:rPr lang="en-GB" baseline="-25000">
                <a:solidFill>
                  <a:srgbClr val="45008A"/>
                </a:solidFill>
              </a:rPr>
              <a:t>50</a:t>
            </a:r>
            <a:r>
              <a:rPr lang="en-GB">
                <a:solidFill>
                  <a:srgbClr val="45008A"/>
                </a:solidFill>
              </a:rPr>
              <a:t> </a:t>
            </a:r>
          </a:p>
          <a:p>
            <a:pPr algn="ctr"/>
            <a:r>
              <a:rPr lang="en-GB">
                <a:solidFill>
                  <a:srgbClr val="45008A"/>
                </a:solidFill>
              </a:rPr>
              <a:t>3.9 </a:t>
            </a:r>
            <a:r>
              <a:rPr lang="en-GB">
                <a:solidFill>
                  <a:srgbClr val="45008A"/>
                </a:solidFill>
                <a:latin typeface="Symbol" pitchFamily="18" charset="2"/>
              </a:rPr>
              <a:t>m</a:t>
            </a:r>
            <a:r>
              <a:rPr lang="en-GB">
                <a:solidFill>
                  <a:srgbClr val="45008A"/>
                </a:solidFill>
              </a:rPr>
              <a:t>M</a:t>
            </a:r>
          </a:p>
        </p:txBody>
      </p:sp>
      <p:sp>
        <p:nvSpPr>
          <p:cNvPr id="94222" name="Line 14"/>
          <p:cNvSpPr>
            <a:spLocks noChangeShapeType="1"/>
          </p:cNvSpPr>
          <p:nvPr/>
        </p:nvSpPr>
        <p:spPr bwMode="auto">
          <a:xfrm flipH="1" flipV="1">
            <a:off x="5507038" y="1873250"/>
            <a:ext cx="9525" cy="3086100"/>
          </a:xfrm>
          <a:prstGeom prst="line">
            <a:avLst/>
          </a:prstGeom>
          <a:noFill/>
          <a:ln w="12700">
            <a:solidFill>
              <a:srgbClr val="380070"/>
            </a:solidFill>
            <a:prstDash val="dash"/>
            <a:round/>
            <a:headEnd type="arrow" w="med" len="med"/>
            <a:tailEnd/>
          </a:ln>
          <a:effectLst/>
        </p:spPr>
        <p:txBody>
          <a:bodyPr lIns="90488" tIns="44450" rIns="90488" bIns="44450"/>
          <a:lstStyle/>
          <a:p>
            <a:endParaRPr lang="it-IT"/>
          </a:p>
        </p:txBody>
      </p:sp>
      <p:sp>
        <p:nvSpPr>
          <p:cNvPr id="94226" name="Line 18"/>
          <p:cNvSpPr>
            <a:spLocks noChangeShapeType="1"/>
          </p:cNvSpPr>
          <p:nvPr/>
        </p:nvSpPr>
        <p:spPr bwMode="auto">
          <a:xfrm flipH="1">
            <a:off x="4527550" y="2889250"/>
            <a:ext cx="0" cy="2070100"/>
          </a:xfrm>
          <a:prstGeom prst="line">
            <a:avLst/>
          </a:prstGeom>
          <a:noFill/>
          <a:ln w="12700">
            <a:solidFill>
              <a:srgbClr val="FF0000"/>
            </a:solidFill>
            <a:prstDash val="dash"/>
            <a:round/>
            <a:headEnd/>
            <a:tailEnd type="arrow" w="med" len="med"/>
          </a:ln>
          <a:effectLst/>
        </p:spPr>
        <p:txBody>
          <a:bodyPr lIns="90488" tIns="44450" rIns="90488" bIns="44450"/>
          <a:lstStyle/>
          <a:p>
            <a:endParaRPr lang="it-IT"/>
          </a:p>
        </p:txBody>
      </p:sp>
      <p:sp>
        <p:nvSpPr>
          <p:cNvPr id="94227" name="Text Box 19"/>
          <p:cNvSpPr txBox="1">
            <a:spLocks noChangeArrowheads="1"/>
          </p:cNvSpPr>
          <p:nvPr/>
        </p:nvSpPr>
        <p:spPr bwMode="auto">
          <a:xfrm>
            <a:off x="1466850" y="5003800"/>
            <a:ext cx="3240088" cy="739775"/>
          </a:xfrm>
          <a:prstGeom prst="rect">
            <a:avLst/>
          </a:prstGeom>
          <a:noFill/>
          <a:ln w="12700" algn="ctr">
            <a:solidFill>
              <a:srgbClr val="FF0000"/>
            </a:solidFill>
            <a:miter lim="800000"/>
            <a:headEnd/>
            <a:tailEnd/>
          </a:ln>
          <a:effectLst/>
        </p:spPr>
        <p:txBody>
          <a:bodyPr lIns="90488" tIns="44450" rIns="90488" bIns="44450">
            <a:spAutoFit/>
          </a:bodyPr>
          <a:lstStyle/>
          <a:p>
            <a:r>
              <a:rPr lang="en-GB"/>
              <a:t>At predicted </a:t>
            </a:r>
            <a:r>
              <a:rPr lang="en-GB" i="1"/>
              <a:t>in vivo</a:t>
            </a:r>
            <a:r>
              <a:rPr lang="en-GB"/>
              <a:t> EC</a:t>
            </a:r>
            <a:r>
              <a:rPr lang="en-GB" baseline="-25000"/>
              <a:t>50</a:t>
            </a:r>
            <a:r>
              <a:rPr lang="en-GB"/>
              <a:t>, no effect on growth, consistent with GSK3 SKO phenotype</a:t>
            </a:r>
          </a:p>
        </p:txBody>
      </p:sp>
      <p:sp>
        <p:nvSpPr>
          <p:cNvPr id="94231" name="Line 23"/>
          <p:cNvSpPr>
            <a:spLocks noChangeShapeType="1"/>
          </p:cNvSpPr>
          <p:nvPr/>
        </p:nvSpPr>
        <p:spPr bwMode="auto">
          <a:xfrm>
            <a:off x="3311525" y="2708275"/>
            <a:ext cx="90488" cy="90488"/>
          </a:xfrm>
          <a:prstGeom prst="line">
            <a:avLst/>
          </a:prstGeom>
          <a:noFill/>
          <a:ln w="12700">
            <a:solidFill>
              <a:srgbClr val="FF0000"/>
            </a:solidFill>
            <a:round/>
            <a:headEnd/>
            <a:tailEnd type="arrow" w="med" len="med"/>
          </a:ln>
          <a:effectLst/>
        </p:spPr>
        <p:txBody>
          <a:bodyPr lIns="90488" tIns="44450" rIns="90488" bIns="44450"/>
          <a:lstStyle/>
          <a:p>
            <a:endParaRPr lang="it-IT"/>
          </a:p>
        </p:txBody>
      </p:sp>
      <p:sp>
        <p:nvSpPr>
          <p:cNvPr id="94232" name="Line 24"/>
          <p:cNvSpPr>
            <a:spLocks noChangeShapeType="1"/>
          </p:cNvSpPr>
          <p:nvPr/>
        </p:nvSpPr>
        <p:spPr bwMode="auto">
          <a:xfrm>
            <a:off x="4932363" y="2708275"/>
            <a:ext cx="90487" cy="90488"/>
          </a:xfrm>
          <a:prstGeom prst="line">
            <a:avLst/>
          </a:prstGeom>
          <a:noFill/>
          <a:ln w="12700">
            <a:solidFill>
              <a:srgbClr val="380070"/>
            </a:solidFill>
            <a:round/>
            <a:headEnd/>
            <a:tailEnd type="arrow" w="med" len="med"/>
          </a:ln>
          <a:effectLst/>
        </p:spPr>
        <p:txBody>
          <a:bodyPr lIns="90488" tIns="44450" rIns="90488" bIns="44450"/>
          <a:lstStyle/>
          <a:p>
            <a:endParaRPr lang="it-IT"/>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it-IT" sz="3200" b="1" smtClean="0">
                <a:solidFill>
                  <a:srgbClr val="9900FF"/>
                </a:solidFill>
              </a:rPr>
              <a:t>Conclusions</a:t>
            </a:r>
          </a:p>
        </p:txBody>
      </p:sp>
      <p:sp>
        <p:nvSpPr>
          <p:cNvPr id="51203" name="Rectangle 3"/>
          <p:cNvSpPr>
            <a:spLocks noGrp="1" noChangeArrowheads="1"/>
          </p:cNvSpPr>
          <p:nvPr>
            <p:ph type="body" idx="1"/>
          </p:nvPr>
        </p:nvSpPr>
        <p:spPr>
          <a:xfrm>
            <a:off x="611188" y="1628775"/>
            <a:ext cx="8229600" cy="4525963"/>
          </a:xfrm>
        </p:spPr>
        <p:txBody>
          <a:bodyPr/>
          <a:lstStyle/>
          <a:p>
            <a:pPr algn="ctr" eaLnBrk="1" hangingPunct="1">
              <a:lnSpc>
                <a:spcPct val="80000"/>
              </a:lnSpc>
              <a:buFontTx/>
              <a:buNone/>
            </a:pPr>
            <a:r>
              <a:rPr lang="it-IT" sz="1600" smtClean="0"/>
              <a:t>	We have identified two classes of compounds that inhibit specifically PTR1 in the micromolar range (no DHFR or human enzymes inhibition). Some of them are not toxic against MRC5 human cells.</a:t>
            </a:r>
          </a:p>
          <a:p>
            <a:pPr eaLnBrk="1" hangingPunct="1">
              <a:lnSpc>
                <a:spcPct val="80000"/>
              </a:lnSpc>
              <a:buFontTx/>
              <a:buNone/>
            </a:pPr>
            <a:endParaRPr lang="it-IT" sz="1600" smtClean="0"/>
          </a:p>
          <a:p>
            <a:pPr eaLnBrk="1" hangingPunct="1">
              <a:lnSpc>
                <a:spcPct val="80000"/>
              </a:lnSpc>
              <a:buFontTx/>
              <a:buNone/>
            </a:pPr>
            <a:endParaRPr lang="it-IT" sz="1600" smtClean="0"/>
          </a:p>
          <a:p>
            <a:pPr algn="ctr" eaLnBrk="1" hangingPunct="1">
              <a:lnSpc>
                <a:spcPct val="80000"/>
              </a:lnSpc>
              <a:buFontTx/>
              <a:buNone/>
            </a:pPr>
            <a:r>
              <a:rPr lang="it-IT" sz="1600" b="1" smtClean="0">
                <a:solidFill>
                  <a:srgbClr val="9900FF"/>
                </a:solidFill>
              </a:rPr>
              <a:t>We have confirmed the initial finding that specific inhibiton of PTR1 can be synergistic with DHFR inhibition.</a:t>
            </a:r>
          </a:p>
          <a:p>
            <a:pPr algn="ctr" eaLnBrk="1" hangingPunct="1">
              <a:lnSpc>
                <a:spcPct val="80000"/>
              </a:lnSpc>
              <a:buFontTx/>
              <a:buNone/>
            </a:pPr>
            <a:endParaRPr lang="it-IT" sz="1600" b="1" smtClean="0">
              <a:solidFill>
                <a:srgbClr val="9900FF"/>
              </a:solidFill>
            </a:endParaRPr>
          </a:p>
          <a:p>
            <a:pPr algn="ctr" eaLnBrk="1" hangingPunct="1">
              <a:lnSpc>
                <a:spcPct val="80000"/>
              </a:lnSpc>
              <a:buFontTx/>
              <a:buNone/>
            </a:pPr>
            <a:r>
              <a:rPr lang="it-IT" sz="1600" b="1" smtClean="0">
                <a:solidFill>
                  <a:srgbClr val="9900FF"/>
                </a:solidFill>
              </a:rPr>
              <a:t>Potentially Pyrimetamine can be used as a drug also in Leishmania, in combination with PTR1 inhibitors.</a:t>
            </a:r>
          </a:p>
          <a:p>
            <a:pPr algn="ctr" eaLnBrk="1" hangingPunct="1">
              <a:lnSpc>
                <a:spcPct val="80000"/>
              </a:lnSpc>
              <a:buFontTx/>
              <a:buNone/>
            </a:pPr>
            <a:endParaRPr lang="it-IT" sz="1600" b="1" smtClean="0">
              <a:solidFill>
                <a:srgbClr val="9900FF"/>
              </a:solidFill>
            </a:endParaRPr>
          </a:p>
          <a:p>
            <a:pPr algn="ctr" eaLnBrk="1" hangingPunct="1">
              <a:lnSpc>
                <a:spcPct val="80000"/>
              </a:lnSpc>
              <a:buFontTx/>
              <a:buNone/>
            </a:pPr>
            <a:r>
              <a:rPr lang="it-IT" sz="1600" b="1" smtClean="0">
                <a:solidFill>
                  <a:srgbClr val="9900FF"/>
                </a:solidFill>
              </a:rPr>
              <a:t>Same compounds inhibit Lm parasites in sinergy with PYR, while no synergy is observed in T.brucei inhibition.</a:t>
            </a:r>
          </a:p>
          <a:p>
            <a:pPr algn="ctr" eaLnBrk="1" hangingPunct="1">
              <a:lnSpc>
                <a:spcPct val="80000"/>
              </a:lnSpc>
              <a:buFontTx/>
              <a:buNone/>
            </a:pPr>
            <a:r>
              <a:rPr lang="it-IT" sz="1600" b="1" smtClean="0">
                <a:solidFill>
                  <a:srgbClr val="9900FF"/>
                </a:solidFill>
              </a:rPr>
              <a:t>Riluzole and its derivatives can be explored as drug candidates</a:t>
            </a:r>
          </a:p>
          <a:p>
            <a:pPr algn="ctr" eaLnBrk="1" hangingPunct="1">
              <a:lnSpc>
                <a:spcPct val="80000"/>
              </a:lnSpc>
              <a:buFontTx/>
              <a:buNone/>
            </a:pPr>
            <a:r>
              <a:rPr lang="it-IT" sz="1600" b="1" smtClean="0">
                <a:solidFill>
                  <a:srgbClr val="9900FF"/>
                </a:solidFill>
              </a:rPr>
              <a:t> (LABEL EXTENSION?).</a:t>
            </a:r>
          </a:p>
          <a:p>
            <a:pPr eaLnBrk="1" hangingPunct="1">
              <a:lnSpc>
                <a:spcPct val="80000"/>
              </a:lnSpc>
              <a:buFontTx/>
              <a:buNone/>
            </a:pPr>
            <a:r>
              <a:rPr lang="it-IT" sz="1600" smtClean="0">
                <a:solidFill>
                  <a:srgbClr val="9900FF"/>
                </a:solidFill>
              </a:rPr>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3600" dirty="0" smtClean="0"/>
              <a:t>Target per i farmaci in uso</a:t>
            </a:r>
            <a:endParaRPr lang="it-IT" sz="3600" dirty="0"/>
          </a:p>
        </p:txBody>
      </p:sp>
      <p:sp>
        <p:nvSpPr>
          <p:cNvPr id="3" name="Content Placeholder 2"/>
          <p:cNvSpPr>
            <a:spLocks noGrp="1"/>
          </p:cNvSpPr>
          <p:nvPr>
            <p:ph idx="1"/>
          </p:nvPr>
        </p:nvSpPr>
        <p:spPr/>
        <p:txBody>
          <a:bodyPr>
            <a:normAutofit fontScale="77500" lnSpcReduction="20000"/>
          </a:bodyPr>
          <a:lstStyle/>
          <a:p>
            <a:pPr>
              <a:buNone/>
            </a:pPr>
            <a:r>
              <a:rPr lang="it-IT" dirty="0" smtClean="0">
                <a:solidFill>
                  <a:srgbClr val="6600CC"/>
                </a:solidFill>
              </a:rPr>
              <a:t>Chagas  disease</a:t>
            </a:r>
          </a:p>
          <a:p>
            <a:pPr>
              <a:buNone/>
            </a:pPr>
            <a:r>
              <a:rPr lang="it-IT" dirty="0" smtClean="0"/>
              <a:t>    The two available drugs are </a:t>
            </a:r>
            <a:r>
              <a:rPr lang="it-IT" u="sng" dirty="0" smtClean="0"/>
              <a:t>benznidazole</a:t>
            </a:r>
            <a:r>
              <a:rPr lang="it-IT" dirty="0" smtClean="0"/>
              <a:t> and </a:t>
            </a:r>
            <a:r>
              <a:rPr lang="it-IT" u="sng" dirty="0" smtClean="0"/>
              <a:t>nifurtimox</a:t>
            </a:r>
            <a:r>
              <a:rPr lang="it-IT" dirty="0" smtClean="0"/>
              <a:t>. Main contra-indications are pregnancy and renal or hepatic failure. Especially with nifurtimox, also psychiatric or neuronal disorders (such as seizures).</a:t>
            </a:r>
          </a:p>
          <a:p>
            <a:r>
              <a:rPr lang="it-IT" dirty="0" smtClean="0"/>
              <a:t>Nifurtimox is free of charge through WHO-Bayer agreement. For ordering, please contact Albajar Vinas P. Tel.:+41-22-7911261; </a:t>
            </a:r>
            <a:r>
              <a:rPr lang="it-IT" dirty="0" smtClean="0">
                <a:hlinkClick r:id="rId2"/>
              </a:rPr>
              <a:t>albajarvinap@who.int</a:t>
            </a:r>
            <a:r>
              <a:rPr lang="it-IT" dirty="0" smtClean="0"/>
              <a:t/>
            </a:r>
            <a:br>
              <a:rPr lang="it-IT" dirty="0" smtClean="0"/>
            </a:br>
            <a:r>
              <a:rPr lang="it-IT" dirty="0" smtClean="0"/>
              <a:t/>
            </a:r>
            <a:br>
              <a:rPr lang="it-IT" dirty="0" smtClean="0"/>
            </a:br>
            <a:r>
              <a:rPr lang="it-IT" dirty="0" smtClean="0"/>
              <a:t>Benznidazol is produced by Laboratório Farmacêutico do Estado de Pernambuco (LAFEPE). For ordering, please contact LAFEPE, Largo de Dois Irmãos 1117 - Dois Irmãos. 52171-010 - Recife - PE, Brazil. Tel.: +55-81-31831100; </a:t>
            </a:r>
            <a:r>
              <a:rPr lang="it-IT" dirty="0" smtClean="0">
                <a:hlinkClick r:id="rId3"/>
              </a:rPr>
              <a:t>sac@lafepe.pe.gov.br</a:t>
            </a:r>
            <a:endParaRPr lang="it-IT"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11560" y="620688"/>
            <a:ext cx="8077200" cy="5562600"/>
          </a:xfrm>
          <a:prstGeom prst="rect">
            <a:avLst/>
          </a:prstGeom>
          <a:solidFill>
            <a:srgbClr val="9999FF"/>
          </a:solidFill>
          <a:ln w="9525">
            <a:noFill/>
            <a:miter lim="800000"/>
            <a:headEnd/>
            <a:tailEnd/>
          </a:ln>
          <a:effectLst/>
        </p:spPr>
        <p:txBody>
          <a:bodyPr wrap="none" anchor="ctr"/>
          <a:lstStyle/>
          <a:p>
            <a:pPr algn="ctr">
              <a:lnSpc>
                <a:spcPct val="60000"/>
              </a:lnSpc>
              <a:spcBef>
                <a:spcPct val="50000"/>
              </a:spcBef>
            </a:pPr>
            <a:endParaRPr lang="it-IT" sz="1000">
              <a:solidFill>
                <a:schemeClr val="bg1"/>
              </a:solidFill>
              <a:latin typeface="Times New Roman" pitchFamily="18" charset="0"/>
            </a:endParaRPr>
          </a:p>
          <a:p>
            <a:pPr algn="ctr"/>
            <a:endParaRPr lang="it-IT" sz="1200">
              <a:solidFill>
                <a:schemeClr val="bg1"/>
              </a:solidFill>
              <a:latin typeface="Times New Roman" pitchFamily="18" charset="0"/>
            </a:endParaRPr>
          </a:p>
          <a:p>
            <a:pPr algn="ctr"/>
            <a:endParaRPr lang="it-IT" sz="2400">
              <a:latin typeface="Times New Roman" pitchFamily="18" charset="0"/>
            </a:endParaRPr>
          </a:p>
        </p:txBody>
      </p:sp>
      <p:sp>
        <p:nvSpPr>
          <p:cNvPr id="4099" name="Rectangle 3"/>
          <p:cNvSpPr>
            <a:spLocks noChangeArrowheads="1"/>
          </p:cNvSpPr>
          <p:nvPr/>
        </p:nvSpPr>
        <p:spPr bwMode="auto">
          <a:xfrm>
            <a:off x="1295400" y="1752600"/>
            <a:ext cx="6934200" cy="1112838"/>
          </a:xfrm>
          <a:prstGeom prst="rect">
            <a:avLst/>
          </a:prstGeom>
          <a:gradFill rotWithShape="0">
            <a:gsLst>
              <a:gs pos="0">
                <a:srgbClr val="9900FF"/>
              </a:gs>
              <a:gs pos="100000">
                <a:srgbClr val="9900FF">
                  <a:gamma/>
                  <a:shade val="46275"/>
                  <a:invGamma/>
                </a:srgbClr>
              </a:gs>
            </a:gsLst>
            <a:lin ang="5400000" scaled="1"/>
          </a:gradFill>
          <a:ln w="9525">
            <a:noFill/>
            <a:miter lim="800000"/>
            <a:headEnd/>
            <a:tailEnd/>
          </a:ln>
          <a:effectLst/>
        </p:spPr>
        <p:txBody>
          <a:bodyPr wrap="none" anchor="ctr"/>
          <a:lstStyle/>
          <a:p>
            <a:pPr algn="ctr"/>
            <a:endParaRPr lang="it-IT" sz="2400">
              <a:latin typeface="Times New Roman" pitchFamily="18" charset="0"/>
            </a:endParaRPr>
          </a:p>
        </p:txBody>
      </p:sp>
      <p:sp>
        <p:nvSpPr>
          <p:cNvPr id="4100" name="Text Box 4"/>
          <p:cNvSpPr txBox="1">
            <a:spLocks noChangeArrowheads="1"/>
          </p:cNvSpPr>
          <p:nvPr/>
        </p:nvSpPr>
        <p:spPr bwMode="auto">
          <a:xfrm>
            <a:off x="539750" y="1052513"/>
            <a:ext cx="2713038" cy="701675"/>
          </a:xfrm>
          <a:prstGeom prst="rect">
            <a:avLst/>
          </a:prstGeom>
          <a:noFill/>
          <a:ln w="9525">
            <a:noFill/>
            <a:miter lim="800000"/>
            <a:headEnd/>
            <a:tailEnd/>
          </a:ln>
          <a:effectLst/>
        </p:spPr>
        <p:txBody>
          <a:bodyPr wrap="none">
            <a:spAutoFit/>
          </a:bodyPr>
          <a:lstStyle/>
          <a:p>
            <a:pPr algn="ctr"/>
            <a:r>
              <a:rPr lang="it-IT" sz="2000" b="1" dirty="0">
                <a:solidFill>
                  <a:schemeClr val="bg1"/>
                </a:solidFill>
                <a:latin typeface="Times New Roman" pitchFamily="18" charset="0"/>
              </a:rPr>
              <a:t>Genomica, Proteomica </a:t>
            </a:r>
          </a:p>
          <a:p>
            <a:pPr algn="ctr"/>
            <a:r>
              <a:rPr lang="it-IT" sz="2000" b="1" dirty="0">
                <a:solidFill>
                  <a:schemeClr val="bg1"/>
                </a:solidFill>
                <a:latin typeface="Times New Roman" pitchFamily="18" charset="0"/>
              </a:rPr>
              <a:t>Bioinformatica</a:t>
            </a:r>
          </a:p>
        </p:txBody>
      </p:sp>
      <p:sp>
        <p:nvSpPr>
          <p:cNvPr id="4101" name="Rectangle 5"/>
          <p:cNvSpPr>
            <a:spLocks noChangeArrowheads="1"/>
          </p:cNvSpPr>
          <p:nvPr/>
        </p:nvSpPr>
        <p:spPr bwMode="auto">
          <a:xfrm>
            <a:off x="1042988" y="3141663"/>
            <a:ext cx="2286000" cy="862012"/>
          </a:xfrm>
          <a:prstGeom prst="rect">
            <a:avLst/>
          </a:prstGeom>
          <a:solidFill>
            <a:srgbClr val="FF00FF"/>
          </a:solidFill>
          <a:ln w="9525">
            <a:solidFill>
              <a:schemeClr val="tx1"/>
            </a:solidFill>
            <a:miter lim="800000"/>
            <a:headEnd/>
            <a:tailEnd/>
          </a:ln>
          <a:effectLst/>
        </p:spPr>
        <p:txBody>
          <a:bodyPr>
            <a:spAutoFit/>
          </a:bodyPr>
          <a:lstStyle/>
          <a:p>
            <a:pPr>
              <a:lnSpc>
                <a:spcPct val="40000"/>
              </a:lnSpc>
              <a:spcBef>
                <a:spcPct val="50000"/>
              </a:spcBef>
            </a:pPr>
            <a:r>
              <a:rPr lang="it-IT" sz="1600" b="1">
                <a:solidFill>
                  <a:srgbClr val="FF0066"/>
                </a:solidFill>
                <a:latin typeface="Times New Roman" pitchFamily="18" charset="0"/>
              </a:rPr>
              <a:t>   </a:t>
            </a:r>
          </a:p>
          <a:p>
            <a:pPr algn="ctr">
              <a:lnSpc>
                <a:spcPct val="40000"/>
              </a:lnSpc>
              <a:spcBef>
                <a:spcPct val="50000"/>
              </a:spcBef>
            </a:pPr>
            <a:r>
              <a:rPr lang="it-IT" sz="1600" b="1">
                <a:solidFill>
                  <a:schemeClr val="bg1"/>
                </a:solidFill>
                <a:latin typeface="Times New Roman" pitchFamily="18" charset="0"/>
              </a:rPr>
              <a:t>6. Biologia Strutturale</a:t>
            </a:r>
          </a:p>
          <a:p>
            <a:pPr algn="ctr">
              <a:lnSpc>
                <a:spcPct val="40000"/>
              </a:lnSpc>
              <a:spcBef>
                <a:spcPct val="50000"/>
              </a:spcBef>
            </a:pPr>
            <a:r>
              <a:rPr lang="it-IT" sz="1600" b="1">
                <a:solidFill>
                  <a:schemeClr val="bg1"/>
                </a:solidFill>
                <a:latin typeface="Times New Roman" pitchFamily="18" charset="0"/>
              </a:rPr>
              <a:t>biofisica</a:t>
            </a:r>
          </a:p>
          <a:p>
            <a:pPr algn="ctr">
              <a:lnSpc>
                <a:spcPct val="40000"/>
              </a:lnSpc>
              <a:spcBef>
                <a:spcPct val="50000"/>
              </a:spcBef>
            </a:pPr>
            <a:endParaRPr lang="it-IT" sz="1600" b="1">
              <a:solidFill>
                <a:schemeClr val="bg1"/>
              </a:solidFill>
              <a:latin typeface="Times New Roman" pitchFamily="18" charset="0"/>
            </a:endParaRPr>
          </a:p>
        </p:txBody>
      </p:sp>
      <p:sp>
        <p:nvSpPr>
          <p:cNvPr id="4102" name="Oval 6"/>
          <p:cNvSpPr>
            <a:spLocks noChangeArrowheads="1"/>
          </p:cNvSpPr>
          <p:nvPr/>
        </p:nvSpPr>
        <p:spPr bwMode="auto">
          <a:xfrm>
            <a:off x="1766888" y="2498725"/>
            <a:ext cx="74612" cy="76200"/>
          </a:xfrm>
          <a:prstGeom prst="ellipse">
            <a:avLst/>
          </a:prstGeom>
          <a:solidFill>
            <a:schemeClr val="tx1"/>
          </a:solidFill>
          <a:ln w="9525">
            <a:solidFill>
              <a:schemeClr val="tx1"/>
            </a:solidFill>
            <a:round/>
            <a:headEnd/>
            <a:tailEnd/>
          </a:ln>
          <a:effectLst/>
        </p:spPr>
        <p:txBody>
          <a:bodyPr wrap="none" anchor="ctr"/>
          <a:lstStyle/>
          <a:p>
            <a:endParaRPr lang="it-IT"/>
          </a:p>
        </p:txBody>
      </p:sp>
      <p:sp>
        <p:nvSpPr>
          <p:cNvPr id="4103" name="Line 7"/>
          <p:cNvSpPr>
            <a:spLocks noChangeShapeType="1"/>
          </p:cNvSpPr>
          <p:nvPr/>
        </p:nvSpPr>
        <p:spPr bwMode="auto">
          <a:xfrm>
            <a:off x="2195513" y="2708275"/>
            <a:ext cx="0" cy="430213"/>
          </a:xfrm>
          <a:prstGeom prst="line">
            <a:avLst/>
          </a:prstGeom>
          <a:noFill/>
          <a:ln w="28575">
            <a:solidFill>
              <a:schemeClr val="tx1"/>
            </a:solidFill>
            <a:round/>
            <a:headEnd/>
            <a:tailEnd/>
          </a:ln>
          <a:effectLst/>
        </p:spPr>
        <p:txBody>
          <a:bodyPr wrap="none" anchor="ctr"/>
          <a:lstStyle/>
          <a:p>
            <a:endParaRPr lang="it-IT"/>
          </a:p>
        </p:txBody>
      </p:sp>
      <p:sp>
        <p:nvSpPr>
          <p:cNvPr id="4104" name="Oval 8"/>
          <p:cNvSpPr>
            <a:spLocks noChangeArrowheads="1"/>
          </p:cNvSpPr>
          <p:nvPr/>
        </p:nvSpPr>
        <p:spPr bwMode="auto">
          <a:xfrm>
            <a:off x="2152650" y="2457450"/>
            <a:ext cx="74613" cy="76200"/>
          </a:xfrm>
          <a:prstGeom prst="ellipse">
            <a:avLst/>
          </a:prstGeom>
          <a:solidFill>
            <a:schemeClr val="tx1"/>
          </a:solidFill>
          <a:ln w="9525">
            <a:solidFill>
              <a:schemeClr val="tx1"/>
            </a:solidFill>
            <a:round/>
            <a:headEnd/>
            <a:tailEnd/>
          </a:ln>
          <a:effectLst/>
        </p:spPr>
        <p:txBody>
          <a:bodyPr wrap="none" anchor="ctr"/>
          <a:lstStyle/>
          <a:p>
            <a:endParaRPr lang="it-IT"/>
          </a:p>
        </p:txBody>
      </p:sp>
      <p:sp>
        <p:nvSpPr>
          <p:cNvPr id="4105" name="Text Box 9"/>
          <p:cNvSpPr txBox="1">
            <a:spLocks noChangeArrowheads="1"/>
          </p:cNvSpPr>
          <p:nvPr/>
        </p:nvSpPr>
        <p:spPr bwMode="auto">
          <a:xfrm>
            <a:off x="2590800" y="2209800"/>
            <a:ext cx="1474788" cy="581025"/>
          </a:xfrm>
          <a:prstGeom prst="rect">
            <a:avLst/>
          </a:prstGeom>
          <a:noFill/>
          <a:ln w="9525">
            <a:noFill/>
            <a:miter lim="800000"/>
            <a:headEnd/>
            <a:tailEnd/>
          </a:ln>
          <a:effectLst/>
        </p:spPr>
        <p:txBody>
          <a:bodyPr wrap="none">
            <a:spAutoFit/>
          </a:bodyPr>
          <a:lstStyle/>
          <a:p>
            <a:pPr algn="ctr"/>
            <a:r>
              <a:rPr lang="it-IT" sz="1600" b="1">
                <a:solidFill>
                  <a:schemeClr val="bg1"/>
                </a:solidFill>
                <a:latin typeface="Times New Roman" pitchFamily="18" charset="0"/>
              </a:rPr>
              <a:t>Identificazione</a:t>
            </a:r>
          </a:p>
          <a:p>
            <a:pPr algn="ctr"/>
            <a:r>
              <a:rPr lang="it-IT" sz="1600" b="1">
                <a:solidFill>
                  <a:schemeClr val="bg1"/>
                </a:solidFill>
                <a:latin typeface="Times New Roman" pitchFamily="18" charset="0"/>
              </a:rPr>
              <a:t>del target</a:t>
            </a:r>
          </a:p>
        </p:txBody>
      </p:sp>
      <p:sp>
        <p:nvSpPr>
          <p:cNvPr id="4107" name="Rectangle 11"/>
          <p:cNvSpPr>
            <a:spLocks noChangeArrowheads="1"/>
          </p:cNvSpPr>
          <p:nvPr/>
        </p:nvSpPr>
        <p:spPr bwMode="auto">
          <a:xfrm>
            <a:off x="3352800" y="914400"/>
            <a:ext cx="1852613" cy="712788"/>
          </a:xfrm>
          <a:prstGeom prst="rect">
            <a:avLst/>
          </a:prstGeom>
          <a:solidFill>
            <a:srgbClr val="FF00FF"/>
          </a:solidFill>
          <a:ln w="9525">
            <a:solidFill>
              <a:schemeClr val="tx1"/>
            </a:solidFill>
            <a:miter lim="800000"/>
            <a:headEnd/>
            <a:tailEnd/>
          </a:ln>
          <a:effectLst/>
        </p:spPr>
        <p:txBody>
          <a:bodyPr>
            <a:spAutoFit/>
          </a:bodyPr>
          <a:lstStyle/>
          <a:p>
            <a:pPr algn="ctr">
              <a:lnSpc>
                <a:spcPct val="60000"/>
              </a:lnSpc>
              <a:spcBef>
                <a:spcPct val="50000"/>
              </a:spcBef>
            </a:pPr>
            <a:r>
              <a:rPr lang="it-IT" sz="1600" b="1">
                <a:solidFill>
                  <a:schemeClr val="bg1"/>
                </a:solidFill>
                <a:latin typeface="Times New Roman" pitchFamily="18" charset="0"/>
              </a:rPr>
              <a:t>1. Progettazione</a:t>
            </a:r>
          </a:p>
          <a:p>
            <a:pPr algn="ctr">
              <a:lnSpc>
                <a:spcPct val="70000"/>
              </a:lnSpc>
              <a:spcBef>
                <a:spcPct val="50000"/>
              </a:spcBef>
            </a:pPr>
            <a:r>
              <a:rPr lang="it-IT" sz="1600" b="1">
                <a:solidFill>
                  <a:schemeClr val="bg1"/>
                </a:solidFill>
                <a:latin typeface="Times New Roman" pitchFamily="18" charset="0"/>
              </a:rPr>
              <a:t> Molecular Modelling</a:t>
            </a:r>
          </a:p>
        </p:txBody>
      </p:sp>
      <p:sp>
        <p:nvSpPr>
          <p:cNvPr id="4108" name="Rectangle 12"/>
          <p:cNvSpPr>
            <a:spLocks noChangeArrowheads="1"/>
          </p:cNvSpPr>
          <p:nvPr/>
        </p:nvSpPr>
        <p:spPr bwMode="auto">
          <a:xfrm>
            <a:off x="1295400" y="4038600"/>
            <a:ext cx="6934200" cy="1066800"/>
          </a:xfrm>
          <a:prstGeom prst="rect">
            <a:avLst/>
          </a:prstGeom>
          <a:gradFill rotWithShape="0">
            <a:gsLst>
              <a:gs pos="0">
                <a:srgbClr val="9900FF"/>
              </a:gs>
              <a:gs pos="100000">
                <a:srgbClr val="9900FF">
                  <a:gamma/>
                  <a:shade val="46275"/>
                  <a:invGamma/>
                </a:srgbClr>
              </a:gs>
            </a:gsLst>
            <a:lin ang="5400000" scaled="1"/>
          </a:gradFill>
          <a:ln w="9525">
            <a:noFill/>
            <a:miter lim="800000"/>
            <a:headEnd/>
            <a:tailEnd/>
          </a:ln>
          <a:effectLst/>
        </p:spPr>
        <p:txBody>
          <a:bodyPr wrap="none" anchor="ctr"/>
          <a:lstStyle/>
          <a:p>
            <a:pPr algn="ctr"/>
            <a:endParaRPr lang="it-IT" sz="2400">
              <a:latin typeface="Times New Roman" pitchFamily="18" charset="0"/>
            </a:endParaRPr>
          </a:p>
        </p:txBody>
      </p:sp>
      <p:sp>
        <p:nvSpPr>
          <p:cNvPr id="4109" name="Rectangle 13"/>
          <p:cNvSpPr>
            <a:spLocks noChangeArrowheads="1"/>
          </p:cNvSpPr>
          <p:nvPr/>
        </p:nvSpPr>
        <p:spPr bwMode="auto">
          <a:xfrm>
            <a:off x="7239000" y="1752600"/>
            <a:ext cx="1066800" cy="3352800"/>
          </a:xfrm>
          <a:prstGeom prst="rect">
            <a:avLst/>
          </a:prstGeom>
          <a:gradFill rotWithShape="0">
            <a:gsLst>
              <a:gs pos="0">
                <a:srgbClr val="9900FF">
                  <a:gamma/>
                  <a:shade val="46275"/>
                  <a:invGamma/>
                </a:srgbClr>
              </a:gs>
              <a:gs pos="100000">
                <a:srgbClr val="9900FF"/>
              </a:gs>
            </a:gsLst>
            <a:lin ang="5400000" scaled="1"/>
          </a:gradFill>
          <a:ln w="9525">
            <a:noFill/>
            <a:miter lim="800000"/>
            <a:headEnd/>
            <a:tailEnd/>
          </a:ln>
          <a:effectLst/>
        </p:spPr>
        <p:txBody>
          <a:bodyPr wrap="none" anchor="ctr"/>
          <a:lstStyle/>
          <a:p>
            <a:endParaRPr lang="it-IT"/>
          </a:p>
        </p:txBody>
      </p:sp>
      <p:sp>
        <p:nvSpPr>
          <p:cNvPr id="4110" name="AutoShape 14">
            <a:hlinkClick r:id="" action="ppaction://hlinkshowjump?jump=nextslide" highlightClick="1"/>
          </p:cNvPr>
          <p:cNvSpPr>
            <a:spLocks noChangeArrowheads="1"/>
          </p:cNvSpPr>
          <p:nvPr/>
        </p:nvSpPr>
        <p:spPr bwMode="auto">
          <a:xfrm>
            <a:off x="2123728" y="2276872"/>
            <a:ext cx="481608" cy="432048"/>
          </a:xfrm>
          <a:prstGeom prst="actionButtonForwardNext">
            <a:avLst/>
          </a:prstGeom>
          <a:solidFill>
            <a:srgbClr val="FFFFFF"/>
          </a:solidFill>
          <a:ln w="9525">
            <a:noFill/>
            <a:miter lim="800000"/>
            <a:headEnd/>
            <a:tailEnd/>
          </a:ln>
          <a:effectLst/>
        </p:spPr>
        <p:txBody>
          <a:bodyPr wrap="none" anchor="ctr"/>
          <a:lstStyle/>
          <a:p>
            <a:endParaRPr lang="it-IT"/>
          </a:p>
        </p:txBody>
      </p:sp>
      <p:sp>
        <p:nvSpPr>
          <p:cNvPr id="4111" name="Line 15"/>
          <p:cNvSpPr>
            <a:spLocks noChangeShapeType="1"/>
          </p:cNvSpPr>
          <p:nvPr/>
        </p:nvSpPr>
        <p:spPr bwMode="auto">
          <a:xfrm flipH="1">
            <a:off x="4114800" y="1752600"/>
            <a:ext cx="23813" cy="781050"/>
          </a:xfrm>
          <a:prstGeom prst="line">
            <a:avLst/>
          </a:prstGeom>
          <a:noFill/>
          <a:ln w="28575">
            <a:solidFill>
              <a:schemeClr val="tx1"/>
            </a:solidFill>
            <a:round/>
            <a:headEnd/>
            <a:tailEnd/>
          </a:ln>
          <a:effectLst/>
        </p:spPr>
        <p:txBody>
          <a:bodyPr wrap="none" anchor="ctr"/>
          <a:lstStyle/>
          <a:p>
            <a:endParaRPr lang="it-IT"/>
          </a:p>
        </p:txBody>
      </p:sp>
      <p:sp>
        <p:nvSpPr>
          <p:cNvPr id="4112" name="Rectangle 16"/>
          <p:cNvSpPr>
            <a:spLocks noChangeArrowheads="1"/>
          </p:cNvSpPr>
          <p:nvPr/>
        </p:nvSpPr>
        <p:spPr bwMode="auto">
          <a:xfrm>
            <a:off x="5638800" y="836613"/>
            <a:ext cx="1957388" cy="930275"/>
          </a:xfrm>
          <a:prstGeom prst="rect">
            <a:avLst/>
          </a:prstGeom>
          <a:solidFill>
            <a:srgbClr val="FF00FF"/>
          </a:solidFill>
          <a:ln w="9525">
            <a:solidFill>
              <a:schemeClr val="tx1"/>
            </a:solidFill>
            <a:miter lim="800000"/>
            <a:headEnd/>
            <a:tailEnd/>
          </a:ln>
          <a:effectLst/>
        </p:spPr>
        <p:txBody>
          <a:bodyPr>
            <a:spAutoFit/>
          </a:bodyPr>
          <a:lstStyle/>
          <a:p>
            <a:pPr algn="ctr">
              <a:lnSpc>
                <a:spcPct val="60000"/>
              </a:lnSpc>
              <a:spcBef>
                <a:spcPct val="50000"/>
              </a:spcBef>
            </a:pPr>
            <a:endParaRPr lang="it-IT" sz="1600" b="1">
              <a:solidFill>
                <a:schemeClr val="bg1"/>
              </a:solidFill>
              <a:latin typeface="Times New Roman" pitchFamily="18" charset="0"/>
            </a:endParaRPr>
          </a:p>
          <a:p>
            <a:pPr algn="ctr">
              <a:lnSpc>
                <a:spcPct val="60000"/>
              </a:lnSpc>
              <a:spcBef>
                <a:spcPct val="50000"/>
              </a:spcBef>
            </a:pPr>
            <a:r>
              <a:rPr lang="it-IT" sz="1600" b="1">
                <a:solidFill>
                  <a:schemeClr val="bg1"/>
                </a:solidFill>
                <a:latin typeface="Times New Roman" pitchFamily="18" charset="0"/>
              </a:rPr>
              <a:t>2. Chimica (Bio)Farrmaceutica</a:t>
            </a:r>
          </a:p>
          <a:p>
            <a:pPr algn="ctr">
              <a:lnSpc>
                <a:spcPct val="60000"/>
              </a:lnSpc>
              <a:spcBef>
                <a:spcPct val="50000"/>
              </a:spcBef>
            </a:pPr>
            <a:endParaRPr lang="it-IT" sz="1600" b="1">
              <a:solidFill>
                <a:schemeClr val="bg1"/>
              </a:solidFill>
              <a:latin typeface="Times New Roman" pitchFamily="18" charset="0"/>
            </a:endParaRPr>
          </a:p>
        </p:txBody>
      </p:sp>
      <p:sp>
        <p:nvSpPr>
          <p:cNvPr id="4113" name="Text Box 17"/>
          <p:cNvSpPr txBox="1">
            <a:spLocks noChangeArrowheads="1"/>
          </p:cNvSpPr>
          <p:nvPr/>
        </p:nvSpPr>
        <p:spPr bwMode="auto">
          <a:xfrm>
            <a:off x="4949825" y="2260600"/>
            <a:ext cx="1309688" cy="517525"/>
          </a:xfrm>
          <a:prstGeom prst="rect">
            <a:avLst/>
          </a:prstGeom>
          <a:noFill/>
          <a:ln w="9525">
            <a:noFill/>
            <a:miter lim="800000"/>
            <a:headEnd/>
            <a:tailEnd/>
          </a:ln>
          <a:effectLst/>
        </p:spPr>
        <p:txBody>
          <a:bodyPr wrap="none">
            <a:spAutoFit/>
          </a:bodyPr>
          <a:lstStyle/>
          <a:p>
            <a:pPr algn="ctr"/>
            <a:r>
              <a:rPr lang="it-IT" sz="1400" b="1">
                <a:solidFill>
                  <a:schemeClr val="bg1"/>
                </a:solidFill>
                <a:latin typeface="Times New Roman" pitchFamily="18" charset="0"/>
              </a:rPr>
              <a:t>Identificazione</a:t>
            </a:r>
          </a:p>
          <a:p>
            <a:pPr algn="ctr"/>
            <a:r>
              <a:rPr lang="it-IT" sz="1400" b="1">
                <a:solidFill>
                  <a:schemeClr val="bg1"/>
                </a:solidFill>
                <a:latin typeface="Times New Roman" pitchFamily="18" charset="0"/>
              </a:rPr>
              <a:t>di “hits”</a:t>
            </a:r>
          </a:p>
        </p:txBody>
      </p:sp>
      <p:sp>
        <p:nvSpPr>
          <p:cNvPr id="4114" name="AutoShape 18">
            <a:hlinkClick r:id="" action="ppaction://hlinkshowjump?jump=nextslide" highlightClick="1"/>
          </p:cNvPr>
          <p:cNvSpPr>
            <a:spLocks noChangeArrowheads="1"/>
          </p:cNvSpPr>
          <p:nvPr/>
        </p:nvSpPr>
        <p:spPr bwMode="auto">
          <a:xfrm>
            <a:off x="4471988" y="2276872"/>
            <a:ext cx="460052" cy="409178"/>
          </a:xfrm>
          <a:prstGeom prst="actionButtonForwardNext">
            <a:avLst/>
          </a:prstGeom>
          <a:solidFill>
            <a:srgbClr val="FFFFFF"/>
          </a:solidFill>
          <a:ln w="9525">
            <a:noFill/>
            <a:miter lim="800000"/>
            <a:headEnd/>
            <a:tailEnd/>
          </a:ln>
          <a:effectLst/>
        </p:spPr>
        <p:txBody>
          <a:bodyPr wrap="none" anchor="ctr"/>
          <a:lstStyle/>
          <a:p>
            <a:endParaRPr lang="it-IT"/>
          </a:p>
        </p:txBody>
      </p:sp>
      <p:sp>
        <p:nvSpPr>
          <p:cNvPr id="4115" name="Rectangle 19"/>
          <p:cNvSpPr>
            <a:spLocks noChangeArrowheads="1"/>
          </p:cNvSpPr>
          <p:nvPr/>
        </p:nvSpPr>
        <p:spPr bwMode="auto">
          <a:xfrm>
            <a:off x="5580063" y="5013325"/>
            <a:ext cx="2305050" cy="784225"/>
          </a:xfrm>
          <a:prstGeom prst="rect">
            <a:avLst/>
          </a:prstGeom>
          <a:solidFill>
            <a:srgbClr val="FF00FF"/>
          </a:solidFill>
          <a:ln w="9525">
            <a:solidFill>
              <a:schemeClr val="tx1"/>
            </a:solidFill>
            <a:miter lim="800000"/>
            <a:headEnd/>
            <a:tailEnd/>
          </a:ln>
          <a:effectLst/>
        </p:spPr>
        <p:txBody>
          <a:bodyPr>
            <a:spAutoFit/>
          </a:bodyPr>
          <a:lstStyle/>
          <a:p>
            <a:pPr algn="ctr">
              <a:lnSpc>
                <a:spcPct val="60000"/>
              </a:lnSpc>
              <a:spcBef>
                <a:spcPct val="50000"/>
              </a:spcBef>
            </a:pPr>
            <a:endParaRPr lang="it-IT" sz="1600" b="1">
              <a:solidFill>
                <a:schemeClr val="bg1"/>
              </a:solidFill>
              <a:latin typeface="Times New Roman" pitchFamily="18" charset="0"/>
            </a:endParaRPr>
          </a:p>
          <a:p>
            <a:pPr algn="ctr">
              <a:lnSpc>
                <a:spcPct val="60000"/>
              </a:lnSpc>
              <a:spcBef>
                <a:spcPct val="50000"/>
              </a:spcBef>
            </a:pPr>
            <a:r>
              <a:rPr lang="it-IT" sz="1600" b="1">
                <a:solidFill>
                  <a:schemeClr val="bg1"/>
                </a:solidFill>
                <a:latin typeface="Times New Roman" pitchFamily="18" charset="0"/>
              </a:rPr>
              <a:t>3. Screening in vitro </a:t>
            </a:r>
          </a:p>
          <a:p>
            <a:pPr algn="ctr">
              <a:lnSpc>
                <a:spcPct val="60000"/>
              </a:lnSpc>
              <a:spcBef>
                <a:spcPct val="50000"/>
              </a:spcBef>
            </a:pPr>
            <a:r>
              <a:rPr lang="it-IT" sz="1600" b="1">
                <a:solidFill>
                  <a:schemeClr val="bg1"/>
                </a:solidFill>
                <a:latin typeface="Times New Roman" pitchFamily="18" charset="0"/>
              </a:rPr>
              <a:t>Saggi cellulari</a:t>
            </a:r>
          </a:p>
        </p:txBody>
      </p:sp>
      <p:sp>
        <p:nvSpPr>
          <p:cNvPr id="4116" name="AutoShape 20">
            <a:hlinkClick r:id="" action="ppaction://hlinkshowjump?jump=nextslide" highlightClick="1"/>
          </p:cNvPr>
          <p:cNvSpPr>
            <a:spLocks noChangeArrowheads="1"/>
          </p:cNvSpPr>
          <p:nvPr/>
        </p:nvSpPr>
        <p:spPr bwMode="auto">
          <a:xfrm rot="-16176292">
            <a:off x="7681990" y="3130467"/>
            <a:ext cx="445497" cy="469727"/>
          </a:xfrm>
          <a:prstGeom prst="actionButtonForwardNext">
            <a:avLst/>
          </a:prstGeom>
          <a:solidFill>
            <a:srgbClr val="FFFFFF"/>
          </a:solidFill>
          <a:ln w="9525">
            <a:noFill/>
            <a:miter lim="800000"/>
            <a:headEnd/>
            <a:tailEnd/>
          </a:ln>
          <a:effectLst/>
        </p:spPr>
        <p:txBody>
          <a:bodyPr rot="10800000" vert="eaVert" wrap="none" anchor="ctr"/>
          <a:lstStyle/>
          <a:p>
            <a:pPr algn="ctr"/>
            <a:endParaRPr lang="it-IT" sz="2400">
              <a:latin typeface="Times New Roman" pitchFamily="18" charset="0"/>
            </a:endParaRPr>
          </a:p>
        </p:txBody>
      </p:sp>
      <p:sp>
        <p:nvSpPr>
          <p:cNvPr id="4117" name="Rectangle 21"/>
          <p:cNvSpPr>
            <a:spLocks noChangeArrowheads="1"/>
          </p:cNvSpPr>
          <p:nvPr/>
        </p:nvSpPr>
        <p:spPr bwMode="auto">
          <a:xfrm>
            <a:off x="7239000" y="4267200"/>
            <a:ext cx="1028700" cy="336550"/>
          </a:xfrm>
          <a:prstGeom prst="rect">
            <a:avLst/>
          </a:prstGeom>
          <a:noFill/>
          <a:ln w="9525">
            <a:noFill/>
            <a:miter lim="800000"/>
            <a:headEnd/>
            <a:tailEnd/>
          </a:ln>
          <a:effectLst/>
        </p:spPr>
        <p:txBody>
          <a:bodyPr>
            <a:spAutoFit/>
          </a:bodyPr>
          <a:lstStyle/>
          <a:p>
            <a:pPr algn="ctr">
              <a:spcBef>
                <a:spcPct val="50000"/>
              </a:spcBef>
            </a:pPr>
            <a:r>
              <a:rPr lang="it-IT" sz="1600" b="1">
                <a:solidFill>
                  <a:schemeClr val="bg1"/>
                </a:solidFill>
                <a:latin typeface="Times New Roman" pitchFamily="18" charset="0"/>
              </a:rPr>
              <a:t>“Lead”</a:t>
            </a:r>
          </a:p>
        </p:txBody>
      </p:sp>
      <p:sp>
        <p:nvSpPr>
          <p:cNvPr id="4118" name="Rectangle 22"/>
          <p:cNvSpPr>
            <a:spLocks noChangeArrowheads="1"/>
          </p:cNvSpPr>
          <p:nvPr/>
        </p:nvSpPr>
        <p:spPr bwMode="auto">
          <a:xfrm>
            <a:off x="3733800" y="5257800"/>
            <a:ext cx="1752600" cy="506413"/>
          </a:xfrm>
          <a:prstGeom prst="rect">
            <a:avLst/>
          </a:prstGeom>
          <a:noFill/>
          <a:ln w="9525">
            <a:noFill/>
            <a:miter lim="800000"/>
            <a:headEnd/>
            <a:tailEnd/>
          </a:ln>
          <a:effectLst/>
        </p:spPr>
        <p:txBody>
          <a:bodyPr>
            <a:spAutoFit/>
          </a:bodyPr>
          <a:lstStyle/>
          <a:p>
            <a:pPr algn="ctr">
              <a:lnSpc>
                <a:spcPct val="60000"/>
              </a:lnSpc>
              <a:spcBef>
                <a:spcPct val="50000"/>
              </a:spcBef>
            </a:pPr>
            <a:r>
              <a:rPr lang="it-IT" sz="1600" b="1">
                <a:solidFill>
                  <a:schemeClr val="bg1"/>
                </a:solidFill>
                <a:latin typeface="Times New Roman" pitchFamily="18" charset="0"/>
              </a:rPr>
              <a:t>Farmacocinetica</a:t>
            </a:r>
          </a:p>
          <a:p>
            <a:pPr algn="ctr">
              <a:lnSpc>
                <a:spcPct val="60000"/>
              </a:lnSpc>
              <a:spcBef>
                <a:spcPct val="50000"/>
              </a:spcBef>
            </a:pPr>
            <a:r>
              <a:rPr lang="it-IT" sz="1600" b="1">
                <a:solidFill>
                  <a:schemeClr val="bg1"/>
                </a:solidFill>
                <a:latin typeface="Times New Roman" pitchFamily="18" charset="0"/>
              </a:rPr>
              <a:t>Metabolismo</a:t>
            </a:r>
          </a:p>
        </p:txBody>
      </p:sp>
      <p:sp>
        <p:nvSpPr>
          <p:cNvPr id="4119" name="Rectangle 23"/>
          <p:cNvSpPr>
            <a:spLocks noChangeArrowheads="1"/>
          </p:cNvSpPr>
          <p:nvPr/>
        </p:nvSpPr>
        <p:spPr bwMode="auto">
          <a:xfrm>
            <a:off x="1476375" y="5229225"/>
            <a:ext cx="2303463" cy="784225"/>
          </a:xfrm>
          <a:prstGeom prst="rect">
            <a:avLst/>
          </a:prstGeom>
          <a:solidFill>
            <a:srgbClr val="FF00FF"/>
          </a:solidFill>
          <a:ln w="9525">
            <a:solidFill>
              <a:schemeClr val="tx1"/>
            </a:solidFill>
            <a:miter lim="800000"/>
            <a:headEnd/>
            <a:tailEnd/>
          </a:ln>
          <a:effectLst/>
        </p:spPr>
        <p:txBody>
          <a:bodyPr>
            <a:spAutoFit/>
          </a:bodyPr>
          <a:lstStyle/>
          <a:p>
            <a:pPr algn="ctr">
              <a:lnSpc>
                <a:spcPct val="60000"/>
              </a:lnSpc>
              <a:spcBef>
                <a:spcPct val="50000"/>
              </a:spcBef>
            </a:pPr>
            <a:endParaRPr lang="it-IT" sz="1600" b="1">
              <a:solidFill>
                <a:schemeClr val="bg1"/>
              </a:solidFill>
              <a:latin typeface="Times New Roman" pitchFamily="18" charset="0"/>
            </a:endParaRPr>
          </a:p>
          <a:p>
            <a:pPr algn="ctr">
              <a:lnSpc>
                <a:spcPct val="60000"/>
              </a:lnSpc>
              <a:spcBef>
                <a:spcPct val="50000"/>
              </a:spcBef>
            </a:pPr>
            <a:r>
              <a:rPr lang="it-IT" sz="1600" b="1">
                <a:solidFill>
                  <a:schemeClr val="bg1"/>
                </a:solidFill>
                <a:latin typeface="Times New Roman" pitchFamily="18" charset="0"/>
              </a:rPr>
              <a:t>5. Formulazione</a:t>
            </a:r>
          </a:p>
          <a:p>
            <a:pPr algn="ctr">
              <a:lnSpc>
                <a:spcPct val="60000"/>
              </a:lnSpc>
              <a:spcBef>
                <a:spcPct val="50000"/>
              </a:spcBef>
            </a:pPr>
            <a:endParaRPr lang="it-IT" sz="1600" b="1">
              <a:solidFill>
                <a:schemeClr val="bg1"/>
              </a:solidFill>
              <a:latin typeface="Times New Roman" pitchFamily="18" charset="0"/>
            </a:endParaRPr>
          </a:p>
        </p:txBody>
      </p:sp>
      <p:sp>
        <p:nvSpPr>
          <p:cNvPr id="4120" name="Oval 24"/>
          <p:cNvSpPr>
            <a:spLocks noChangeArrowheads="1"/>
          </p:cNvSpPr>
          <p:nvPr/>
        </p:nvSpPr>
        <p:spPr bwMode="auto">
          <a:xfrm>
            <a:off x="4127500" y="2457450"/>
            <a:ext cx="74613" cy="76200"/>
          </a:xfrm>
          <a:prstGeom prst="ellipse">
            <a:avLst/>
          </a:prstGeom>
          <a:solidFill>
            <a:schemeClr val="tx1"/>
          </a:solidFill>
          <a:ln w="9525">
            <a:solidFill>
              <a:schemeClr val="tx1"/>
            </a:solidFill>
            <a:round/>
            <a:headEnd/>
            <a:tailEnd/>
          </a:ln>
          <a:effectLst/>
        </p:spPr>
        <p:txBody>
          <a:bodyPr wrap="none" anchor="ctr"/>
          <a:lstStyle/>
          <a:p>
            <a:endParaRPr lang="it-IT"/>
          </a:p>
        </p:txBody>
      </p:sp>
      <p:grpSp>
        <p:nvGrpSpPr>
          <p:cNvPr id="2" name="Group 25"/>
          <p:cNvGrpSpPr>
            <a:grpSpLocks/>
          </p:cNvGrpSpPr>
          <p:nvPr/>
        </p:nvGrpSpPr>
        <p:grpSpPr bwMode="auto">
          <a:xfrm>
            <a:off x="6477000" y="1524000"/>
            <a:ext cx="74613" cy="1011238"/>
            <a:chOff x="3752" y="1308"/>
            <a:chExt cx="47" cy="301"/>
          </a:xfrm>
        </p:grpSpPr>
        <p:sp>
          <p:nvSpPr>
            <p:cNvPr id="4122" name="Line 26"/>
            <p:cNvSpPr>
              <a:spLocks noChangeShapeType="1"/>
            </p:cNvSpPr>
            <p:nvPr/>
          </p:nvSpPr>
          <p:spPr bwMode="auto">
            <a:xfrm>
              <a:off x="3777" y="1308"/>
              <a:ext cx="0" cy="276"/>
            </a:xfrm>
            <a:prstGeom prst="line">
              <a:avLst/>
            </a:prstGeom>
            <a:noFill/>
            <a:ln w="28575">
              <a:solidFill>
                <a:schemeClr val="tx1"/>
              </a:solidFill>
              <a:round/>
              <a:headEnd/>
              <a:tailEnd/>
            </a:ln>
            <a:effectLst/>
          </p:spPr>
          <p:txBody>
            <a:bodyPr wrap="none" anchor="ctr"/>
            <a:lstStyle/>
            <a:p>
              <a:endParaRPr lang="it-IT"/>
            </a:p>
          </p:txBody>
        </p:sp>
        <p:sp>
          <p:nvSpPr>
            <p:cNvPr id="4123" name="Oval 27"/>
            <p:cNvSpPr>
              <a:spLocks noChangeArrowheads="1"/>
            </p:cNvSpPr>
            <p:nvPr/>
          </p:nvSpPr>
          <p:spPr bwMode="auto">
            <a:xfrm>
              <a:off x="3752" y="1560"/>
              <a:ext cx="47" cy="49"/>
            </a:xfrm>
            <a:prstGeom prst="ellipse">
              <a:avLst/>
            </a:prstGeom>
            <a:solidFill>
              <a:schemeClr val="tx1"/>
            </a:solidFill>
            <a:ln w="9525">
              <a:solidFill>
                <a:schemeClr val="tx1"/>
              </a:solidFill>
              <a:round/>
              <a:headEnd/>
              <a:tailEnd/>
            </a:ln>
            <a:effectLst/>
          </p:spPr>
          <p:txBody>
            <a:bodyPr wrap="none" anchor="ctr"/>
            <a:lstStyle/>
            <a:p>
              <a:endParaRPr lang="it-IT"/>
            </a:p>
          </p:txBody>
        </p:sp>
      </p:grpSp>
      <p:sp>
        <p:nvSpPr>
          <p:cNvPr id="4124" name="Line 28"/>
          <p:cNvSpPr>
            <a:spLocks noChangeShapeType="1"/>
          </p:cNvSpPr>
          <p:nvPr/>
        </p:nvSpPr>
        <p:spPr bwMode="auto">
          <a:xfrm>
            <a:off x="2971800" y="4800600"/>
            <a:ext cx="0" cy="455613"/>
          </a:xfrm>
          <a:prstGeom prst="line">
            <a:avLst/>
          </a:prstGeom>
          <a:noFill/>
          <a:ln w="28575">
            <a:solidFill>
              <a:schemeClr val="tx1"/>
            </a:solidFill>
            <a:round/>
            <a:headEnd/>
            <a:tailEnd/>
          </a:ln>
          <a:effectLst/>
        </p:spPr>
        <p:txBody>
          <a:bodyPr wrap="none" anchor="ctr"/>
          <a:lstStyle/>
          <a:p>
            <a:endParaRPr lang="it-IT"/>
          </a:p>
        </p:txBody>
      </p:sp>
      <p:sp>
        <p:nvSpPr>
          <p:cNvPr id="4125" name="Oval 29"/>
          <p:cNvSpPr>
            <a:spLocks noChangeArrowheads="1"/>
          </p:cNvSpPr>
          <p:nvPr/>
        </p:nvSpPr>
        <p:spPr bwMode="auto">
          <a:xfrm>
            <a:off x="2971800" y="4724400"/>
            <a:ext cx="74613" cy="76200"/>
          </a:xfrm>
          <a:prstGeom prst="ellipse">
            <a:avLst/>
          </a:prstGeom>
          <a:solidFill>
            <a:schemeClr val="tx1"/>
          </a:solidFill>
          <a:ln w="9525">
            <a:solidFill>
              <a:schemeClr val="tx1"/>
            </a:solidFill>
            <a:round/>
            <a:headEnd/>
            <a:tailEnd/>
          </a:ln>
          <a:effectLst/>
        </p:spPr>
        <p:txBody>
          <a:bodyPr wrap="none" anchor="ctr"/>
          <a:lstStyle/>
          <a:p>
            <a:endParaRPr lang="it-IT"/>
          </a:p>
        </p:txBody>
      </p:sp>
      <p:sp>
        <p:nvSpPr>
          <p:cNvPr id="4126" name="AutoShape 30">
            <a:hlinkClick r:id="" action="ppaction://hlinkshowjump?jump=nextslide" highlightClick="1"/>
          </p:cNvPr>
          <p:cNvSpPr>
            <a:spLocks noChangeArrowheads="1"/>
          </p:cNvSpPr>
          <p:nvPr/>
        </p:nvSpPr>
        <p:spPr bwMode="auto">
          <a:xfrm rot="10800000">
            <a:off x="2411760" y="4221088"/>
            <a:ext cx="569044" cy="504053"/>
          </a:xfrm>
          <a:prstGeom prst="actionButtonForwardNext">
            <a:avLst/>
          </a:prstGeom>
          <a:solidFill>
            <a:srgbClr val="FFFFFF"/>
          </a:solidFill>
          <a:ln w="9525">
            <a:noFill/>
            <a:miter lim="800000"/>
            <a:headEnd/>
            <a:tailEnd/>
          </a:ln>
          <a:effectLst/>
        </p:spPr>
        <p:txBody>
          <a:bodyPr wrap="none" anchor="ctr"/>
          <a:lstStyle/>
          <a:p>
            <a:endParaRPr lang="it-IT"/>
          </a:p>
        </p:txBody>
      </p:sp>
      <p:sp>
        <p:nvSpPr>
          <p:cNvPr id="4127" name="Rectangle 31"/>
          <p:cNvSpPr>
            <a:spLocks noChangeArrowheads="1"/>
          </p:cNvSpPr>
          <p:nvPr/>
        </p:nvSpPr>
        <p:spPr bwMode="auto">
          <a:xfrm>
            <a:off x="1143000" y="4114800"/>
            <a:ext cx="1409700" cy="560388"/>
          </a:xfrm>
          <a:prstGeom prst="rect">
            <a:avLst/>
          </a:prstGeom>
          <a:noFill/>
          <a:ln w="9525">
            <a:noFill/>
            <a:miter lim="800000"/>
            <a:headEnd/>
            <a:tailEnd/>
          </a:ln>
          <a:effectLst/>
        </p:spPr>
        <p:txBody>
          <a:bodyPr>
            <a:spAutoFit/>
          </a:bodyPr>
          <a:lstStyle/>
          <a:p>
            <a:pPr algn="ctr">
              <a:lnSpc>
                <a:spcPct val="60000"/>
              </a:lnSpc>
              <a:spcBef>
                <a:spcPct val="50000"/>
              </a:spcBef>
            </a:pPr>
            <a:r>
              <a:rPr lang="it-IT" b="1">
                <a:solidFill>
                  <a:schemeClr val="bg1"/>
                </a:solidFill>
                <a:latin typeface="Times New Roman" pitchFamily="18" charset="0"/>
              </a:rPr>
              <a:t>Candidato</a:t>
            </a:r>
          </a:p>
          <a:p>
            <a:pPr algn="ctr">
              <a:lnSpc>
                <a:spcPct val="60000"/>
              </a:lnSpc>
              <a:spcBef>
                <a:spcPct val="50000"/>
              </a:spcBef>
            </a:pPr>
            <a:r>
              <a:rPr lang="it-IT" b="1">
                <a:solidFill>
                  <a:schemeClr val="bg1"/>
                </a:solidFill>
                <a:latin typeface="Times New Roman" pitchFamily="18" charset="0"/>
              </a:rPr>
              <a:t>Farmaco</a:t>
            </a:r>
          </a:p>
        </p:txBody>
      </p:sp>
      <p:sp>
        <p:nvSpPr>
          <p:cNvPr id="4128" name="AutoShape 32">
            <a:hlinkClick r:id="" action="ppaction://hlinkshowjump?jump=nextslide" highlightClick="1"/>
          </p:cNvPr>
          <p:cNvSpPr>
            <a:spLocks noChangeArrowheads="1"/>
          </p:cNvSpPr>
          <p:nvPr/>
        </p:nvSpPr>
        <p:spPr bwMode="auto">
          <a:xfrm>
            <a:off x="6732240" y="2276872"/>
            <a:ext cx="450304" cy="390128"/>
          </a:xfrm>
          <a:prstGeom prst="actionButtonForwardNext">
            <a:avLst/>
          </a:prstGeom>
          <a:solidFill>
            <a:srgbClr val="FFFFFF"/>
          </a:solidFill>
          <a:ln w="9525">
            <a:noFill/>
            <a:miter lim="800000"/>
            <a:headEnd/>
            <a:tailEnd/>
          </a:ln>
          <a:effectLst/>
        </p:spPr>
        <p:txBody>
          <a:bodyPr wrap="none" anchor="ctr"/>
          <a:lstStyle/>
          <a:p>
            <a:endParaRPr lang="it-IT"/>
          </a:p>
        </p:txBody>
      </p:sp>
      <p:sp>
        <p:nvSpPr>
          <p:cNvPr id="4129" name="Rectangle 33"/>
          <p:cNvSpPr>
            <a:spLocks noChangeArrowheads="1"/>
          </p:cNvSpPr>
          <p:nvPr/>
        </p:nvSpPr>
        <p:spPr bwMode="auto">
          <a:xfrm>
            <a:off x="3657600" y="2838450"/>
            <a:ext cx="814388" cy="1371600"/>
          </a:xfrm>
          <a:prstGeom prst="rect">
            <a:avLst/>
          </a:prstGeom>
          <a:gradFill rotWithShape="0">
            <a:gsLst>
              <a:gs pos="0">
                <a:srgbClr val="9900FF">
                  <a:gamma/>
                  <a:shade val="46275"/>
                  <a:invGamma/>
                </a:srgbClr>
              </a:gs>
              <a:gs pos="100000">
                <a:srgbClr val="9900FF"/>
              </a:gs>
            </a:gsLst>
            <a:lin ang="5400000" scaled="1"/>
          </a:gradFill>
          <a:ln w="9525">
            <a:noFill/>
            <a:miter lim="800000"/>
            <a:headEnd/>
            <a:tailEnd/>
          </a:ln>
          <a:effectLst/>
        </p:spPr>
        <p:txBody>
          <a:bodyPr wrap="none" anchor="ctr"/>
          <a:lstStyle/>
          <a:p>
            <a:endParaRPr lang="it-IT"/>
          </a:p>
        </p:txBody>
      </p:sp>
      <p:sp>
        <p:nvSpPr>
          <p:cNvPr id="4130" name="AutoShape 34">
            <a:hlinkClick r:id="" action="ppaction://hlinkshowjump?jump=nextslide" highlightClick="1"/>
          </p:cNvPr>
          <p:cNvSpPr>
            <a:spLocks noChangeArrowheads="1"/>
          </p:cNvSpPr>
          <p:nvPr/>
        </p:nvSpPr>
        <p:spPr bwMode="auto">
          <a:xfrm rot="16200000">
            <a:off x="3803055" y="3189833"/>
            <a:ext cx="417189" cy="463474"/>
          </a:xfrm>
          <a:prstGeom prst="actionButtonForwardNext">
            <a:avLst/>
          </a:prstGeom>
          <a:solidFill>
            <a:srgbClr val="FFFFFF"/>
          </a:solidFill>
          <a:ln w="9525">
            <a:noFill/>
            <a:miter lim="800000"/>
            <a:headEnd/>
            <a:tailEnd/>
          </a:ln>
          <a:effectLst/>
        </p:spPr>
        <p:txBody>
          <a:bodyPr wrap="none" anchor="ctr"/>
          <a:lstStyle/>
          <a:p>
            <a:endParaRPr lang="it-IT"/>
          </a:p>
        </p:txBody>
      </p:sp>
      <p:sp>
        <p:nvSpPr>
          <p:cNvPr id="4131" name="Text Box 35"/>
          <p:cNvSpPr txBox="1">
            <a:spLocks noChangeArrowheads="1"/>
          </p:cNvSpPr>
          <p:nvPr/>
        </p:nvSpPr>
        <p:spPr bwMode="auto">
          <a:xfrm>
            <a:off x="3203848" y="2780928"/>
            <a:ext cx="1656184" cy="369332"/>
          </a:xfrm>
          <a:prstGeom prst="rect">
            <a:avLst/>
          </a:prstGeom>
          <a:noFill/>
          <a:ln w="9525">
            <a:noFill/>
            <a:miter lim="800000"/>
            <a:headEnd/>
            <a:tailEnd/>
          </a:ln>
          <a:effectLst/>
        </p:spPr>
        <p:txBody>
          <a:bodyPr wrap="square">
            <a:spAutoFit/>
          </a:bodyPr>
          <a:lstStyle/>
          <a:p>
            <a:pPr algn="ctr"/>
            <a:r>
              <a:rPr lang="it-IT" b="1" dirty="0">
                <a:solidFill>
                  <a:schemeClr val="bg1"/>
                </a:solidFill>
                <a:latin typeface="Times New Roman" pitchFamily="18" charset="0"/>
              </a:rPr>
              <a:t>Ottimizzazione</a:t>
            </a:r>
          </a:p>
        </p:txBody>
      </p:sp>
      <p:sp>
        <p:nvSpPr>
          <p:cNvPr id="4132" name="AutoShape 36">
            <a:hlinkClick r:id="" action="ppaction://hlinkshowjump?jump=nextslide" highlightClick="1"/>
          </p:cNvPr>
          <p:cNvSpPr>
            <a:spLocks noChangeArrowheads="1"/>
          </p:cNvSpPr>
          <p:nvPr/>
        </p:nvSpPr>
        <p:spPr bwMode="auto">
          <a:xfrm rot="10800000">
            <a:off x="3707904" y="4365104"/>
            <a:ext cx="504056" cy="432048"/>
          </a:xfrm>
          <a:prstGeom prst="actionButtonForwardNext">
            <a:avLst/>
          </a:prstGeom>
          <a:solidFill>
            <a:srgbClr val="FFFFFF"/>
          </a:solidFill>
          <a:ln w="9525">
            <a:noFill/>
            <a:miter lim="800000"/>
            <a:headEnd/>
            <a:tailEnd/>
          </a:ln>
          <a:effectLst/>
        </p:spPr>
        <p:txBody>
          <a:bodyPr wrap="none" anchor="ctr"/>
          <a:lstStyle/>
          <a:p>
            <a:endParaRPr lang="it-IT"/>
          </a:p>
        </p:txBody>
      </p:sp>
      <p:sp>
        <p:nvSpPr>
          <p:cNvPr id="4133" name="Rectangle 37"/>
          <p:cNvSpPr>
            <a:spLocks noChangeArrowheads="1"/>
          </p:cNvSpPr>
          <p:nvPr/>
        </p:nvSpPr>
        <p:spPr bwMode="auto">
          <a:xfrm>
            <a:off x="4067175" y="3644900"/>
            <a:ext cx="2028825" cy="515938"/>
          </a:xfrm>
          <a:prstGeom prst="rect">
            <a:avLst/>
          </a:prstGeom>
          <a:solidFill>
            <a:srgbClr val="FF00FF"/>
          </a:solidFill>
          <a:ln w="9525">
            <a:solidFill>
              <a:schemeClr val="tx1"/>
            </a:solidFill>
            <a:miter lim="800000"/>
            <a:headEnd/>
            <a:tailEnd/>
          </a:ln>
          <a:effectLst/>
        </p:spPr>
        <p:txBody>
          <a:bodyPr>
            <a:spAutoFit/>
          </a:bodyPr>
          <a:lstStyle/>
          <a:p>
            <a:pPr algn="ctr">
              <a:lnSpc>
                <a:spcPct val="60000"/>
              </a:lnSpc>
              <a:spcBef>
                <a:spcPct val="50000"/>
              </a:spcBef>
            </a:pPr>
            <a:r>
              <a:rPr lang="it-IT" sz="1600" b="1">
                <a:solidFill>
                  <a:schemeClr val="bg1"/>
                </a:solidFill>
                <a:latin typeface="Times New Roman" pitchFamily="18" charset="0"/>
              </a:rPr>
              <a:t>4. Farmacologia</a:t>
            </a:r>
          </a:p>
          <a:p>
            <a:pPr algn="ctr">
              <a:lnSpc>
                <a:spcPct val="60000"/>
              </a:lnSpc>
              <a:spcBef>
                <a:spcPct val="50000"/>
              </a:spcBef>
            </a:pPr>
            <a:r>
              <a:rPr lang="it-IT" sz="1600" b="1">
                <a:solidFill>
                  <a:schemeClr val="bg1"/>
                </a:solidFill>
                <a:latin typeface="Times New Roman" pitchFamily="18" charset="0"/>
              </a:rPr>
              <a:t>Tossicologia</a:t>
            </a:r>
          </a:p>
        </p:txBody>
      </p:sp>
      <p:grpSp>
        <p:nvGrpSpPr>
          <p:cNvPr id="3" name="Group 38"/>
          <p:cNvGrpSpPr>
            <a:grpSpLocks/>
          </p:cNvGrpSpPr>
          <p:nvPr/>
        </p:nvGrpSpPr>
        <p:grpSpPr bwMode="auto">
          <a:xfrm>
            <a:off x="6372225" y="4437063"/>
            <a:ext cx="74613" cy="534987"/>
            <a:chOff x="3081" y="2459"/>
            <a:chExt cx="47" cy="337"/>
          </a:xfrm>
        </p:grpSpPr>
        <p:sp>
          <p:nvSpPr>
            <p:cNvPr id="4135" name="Oval 39"/>
            <p:cNvSpPr>
              <a:spLocks noChangeArrowheads="1"/>
            </p:cNvSpPr>
            <p:nvPr/>
          </p:nvSpPr>
          <p:spPr bwMode="auto">
            <a:xfrm>
              <a:off x="3081" y="2748"/>
              <a:ext cx="47" cy="48"/>
            </a:xfrm>
            <a:prstGeom prst="ellipse">
              <a:avLst/>
            </a:prstGeom>
            <a:solidFill>
              <a:schemeClr val="tx1"/>
            </a:solidFill>
            <a:ln w="9525">
              <a:solidFill>
                <a:schemeClr val="tx1"/>
              </a:solidFill>
              <a:round/>
              <a:headEnd/>
              <a:tailEnd/>
            </a:ln>
            <a:effectLst/>
          </p:spPr>
          <p:txBody>
            <a:bodyPr wrap="none" anchor="ctr"/>
            <a:lstStyle/>
            <a:p>
              <a:endParaRPr lang="it-IT"/>
            </a:p>
          </p:txBody>
        </p:sp>
        <p:sp>
          <p:nvSpPr>
            <p:cNvPr id="4136" name="Line 40"/>
            <p:cNvSpPr>
              <a:spLocks noChangeShapeType="1"/>
            </p:cNvSpPr>
            <p:nvPr/>
          </p:nvSpPr>
          <p:spPr bwMode="auto">
            <a:xfrm>
              <a:off x="3104" y="2459"/>
              <a:ext cx="1" cy="337"/>
            </a:xfrm>
            <a:prstGeom prst="line">
              <a:avLst/>
            </a:prstGeom>
            <a:noFill/>
            <a:ln w="28575">
              <a:solidFill>
                <a:schemeClr val="tx1"/>
              </a:solidFill>
              <a:round/>
              <a:headEnd/>
              <a:tailEnd/>
            </a:ln>
            <a:effectLst/>
          </p:spPr>
          <p:txBody>
            <a:bodyPr wrap="none" anchor="ctr"/>
            <a:lstStyle/>
            <a:p>
              <a:endParaRPr lang="it-IT"/>
            </a:p>
          </p:txBody>
        </p:sp>
      </p:grpSp>
      <p:grpSp>
        <p:nvGrpSpPr>
          <p:cNvPr id="4" name="Group 41"/>
          <p:cNvGrpSpPr>
            <a:grpSpLocks/>
          </p:cNvGrpSpPr>
          <p:nvPr/>
        </p:nvGrpSpPr>
        <p:grpSpPr bwMode="auto">
          <a:xfrm>
            <a:off x="4932363" y="4149725"/>
            <a:ext cx="74612" cy="534988"/>
            <a:chOff x="3081" y="2459"/>
            <a:chExt cx="47" cy="337"/>
          </a:xfrm>
        </p:grpSpPr>
        <p:sp>
          <p:nvSpPr>
            <p:cNvPr id="4138" name="Oval 42"/>
            <p:cNvSpPr>
              <a:spLocks noChangeArrowheads="1"/>
            </p:cNvSpPr>
            <p:nvPr/>
          </p:nvSpPr>
          <p:spPr bwMode="auto">
            <a:xfrm>
              <a:off x="3081" y="2748"/>
              <a:ext cx="47" cy="48"/>
            </a:xfrm>
            <a:prstGeom prst="ellipse">
              <a:avLst/>
            </a:prstGeom>
            <a:solidFill>
              <a:schemeClr val="tx1"/>
            </a:solidFill>
            <a:ln w="9525">
              <a:solidFill>
                <a:schemeClr val="tx1"/>
              </a:solidFill>
              <a:round/>
              <a:headEnd/>
              <a:tailEnd/>
            </a:ln>
            <a:effectLst/>
          </p:spPr>
          <p:txBody>
            <a:bodyPr wrap="none" anchor="ctr"/>
            <a:lstStyle/>
            <a:p>
              <a:endParaRPr lang="it-IT"/>
            </a:p>
          </p:txBody>
        </p:sp>
        <p:sp>
          <p:nvSpPr>
            <p:cNvPr id="4139" name="Line 43"/>
            <p:cNvSpPr>
              <a:spLocks noChangeShapeType="1"/>
            </p:cNvSpPr>
            <p:nvPr/>
          </p:nvSpPr>
          <p:spPr bwMode="auto">
            <a:xfrm>
              <a:off x="3104" y="2459"/>
              <a:ext cx="1" cy="337"/>
            </a:xfrm>
            <a:prstGeom prst="line">
              <a:avLst/>
            </a:prstGeom>
            <a:noFill/>
            <a:ln w="28575">
              <a:solidFill>
                <a:schemeClr val="tx1"/>
              </a:solidFill>
              <a:round/>
              <a:headEnd/>
              <a:tailEnd/>
            </a:ln>
            <a:effectLst/>
          </p:spPr>
          <p:txBody>
            <a:bodyPr wrap="none" anchor="ctr"/>
            <a:lstStyle/>
            <a:p>
              <a:endParaRPr lang="it-IT"/>
            </a:p>
          </p:txBody>
        </p:sp>
      </p:grpSp>
      <p:grpSp>
        <p:nvGrpSpPr>
          <p:cNvPr id="5" name="Group 44"/>
          <p:cNvGrpSpPr>
            <a:grpSpLocks/>
          </p:cNvGrpSpPr>
          <p:nvPr/>
        </p:nvGrpSpPr>
        <p:grpSpPr bwMode="auto">
          <a:xfrm>
            <a:off x="4495800" y="4724400"/>
            <a:ext cx="74613" cy="531813"/>
            <a:chOff x="1832" y="2748"/>
            <a:chExt cx="47" cy="335"/>
          </a:xfrm>
        </p:grpSpPr>
        <p:sp>
          <p:nvSpPr>
            <p:cNvPr id="4141" name="Line 45"/>
            <p:cNvSpPr>
              <a:spLocks noChangeShapeType="1"/>
            </p:cNvSpPr>
            <p:nvPr/>
          </p:nvSpPr>
          <p:spPr bwMode="auto">
            <a:xfrm>
              <a:off x="1857" y="2796"/>
              <a:ext cx="0" cy="287"/>
            </a:xfrm>
            <a:prstGeom prst="line">
              <a:avLst/>
            </a:prstGeom>
            <a:noFill/>
            <a:ln w="28575">
              <a:solidFill>
                <a:schemeClr val="tx1"/>
              </a:solidFill>
              <a:round/>
              <a:headEnd/>
              <a:tailEnd/>
            </a:ln>
            <a:effectLst/>
          </p:spPr>
          <p:txBody>
            <a:bodyPr wrap="none" anchor="ctr"/>
            <a:lstStyle/>
            <a:p>
              <a:endParaRPr lang="it-IT"/>
            </a:p>
          </p:txBody>
        </p:sp>
        <p:sp>
          <p:nvSpPr>
            <p:cNvPr id="4142" name="Oval 46"/>
            <p:cNvSpPr>
              <a:spLocks noChangeArrowheads="1"/>
            </p:cNvSpPr>
            <p:nvPr/>
          </p:nvSpPr>
          <p:spPr bwMode="auto">
            <a:xfrm>
              <a:off x="1832" y="2748"/>
              <a:ext cx="47" cy="48"/>
            </a:xfrm>
            <a:prstGeom prst="ellipse">
              <a:avLst/>
            </a:prstGeom>
            <a:solidFill>
              <a:schemeClr val="tx1"/>
            </a:solidFill>
            <a:ln w="9525">
              <a:solidFill>
                <a:schemeClr val="tx1"/>
              </a:solidFill>
              <a:round/>
              <a:headEnd/>
              <a:tailEnd/>
            </a:ln>
            <a:effectLst/>
          </p:spPr>
          <p:txBody>
            <a:bodyPr wrap="none" anchor="ctr"/>
            <a:lstStyle/>
            <a:p>
              <a:endParaRPr lang="it-IT"/>
            </a:p>
          </p:txBody>
        </p:sp>
      </p:grpSp>
      <p:sp>
        <p:nvSpPr>
          <p:cNvPr id="4143" name="Text Box 47"/>
          <p:cNvSpPr txBox="1">
            <a:spLocks noChangeArrowheads="1"/>
          </p:cNvSpPr>
          <p:nvPr/>
        </p:nvSpPr>
        <p:spPr bwMode="auto">
          <a:xfrm>
            <a:off x="0" y="0"/>
            <a:ext cx="8782050" cy="579437"/>
          </a:xfrm>
          <a:prstGeom prst="rect">
            <a:avLst/>
          </a:prstGeom>
          <a:noFill/>
          <a:ln w="9525">
            <a:noFill/>
            <a:miter lim="800000"/>
            <a:headEnd/>
            <a:tailEnd/>
          </a:ln>
          <a:effectLst/>
        </p:spPr>
        <p:txBody>
          <a:bodyPr wrap="none">
            <a:spAutoFit/>
          </a:bodyPr>
          <a:lstStyle/>
          <a:p>
            <a:r>
              <a:rPr lang="it-IT" sz="3200" b="1" dirty="0">
                <a:solidFill>
                  <a:srgbClr val="6600CC"/>
                </a:solidFill>
                <a:latin typeface="Times New Roman" pitchFamily="18" charset="0"/>
              </a:rPr>
              <a:t>Progettazione e sviluppo di un candidato farmaco</a:t>
            </a:r>
          </a:p>
        </p:txBody>
      </p:sp>
      <p:sp>
        <p:nvSpPr>
          <p:cNvPr id="4144" name="Rectangle 48"/>
          <p:cNvSpPr>
            <a:spLocks noChangeArrowheads="1"/>
          </p:cNvSpPr>
          <p:nvPr/>
        </p:nvSpPr>
        <p:spPr bwMode="auto">
          <a:xfrm>
            <a:off x="7086600" y="2133600"/>
            <a:ext cx="1576388" cy="384175"/>
          </a:xfrm>
          <a:prstGeom prst="rect">
            <a:avLst/>
          </a:prstGeom>
          <a:noFill/>
          <a:ln w="9525">
            <a:noFill/>
            <a:miter lim="800000"/>
            <a:headEnd/>
            <a:tailEnd/>
          </a:ln>
          <a:effectLst/>
        </p:spPr>
        <p:txBody>
          <a:bodyPr>
            <a:spAutoFit/>
          </a:bodyPr>
          <a:lstStyle/>
          <a:p>
            <a:pPr algn="ctr">
              <a:lnSpc>
                <a:spcPct val="60000"/>
              </a:lnSpc>
              <a:spcBef>
                <a:spcPct val="50000"/>
              </a:spcBef>
            </a:pPr>
            <a:r>
              <a:rPr lang="it-IT" sz="1600" b="1">
                <a:solidFill>
                  <a:schemeClr val="bg1"/>
                </a:solidFill>
                <a:latin typeface="Times New Roman" pitchFamily="18" charset="0"/>
              </a:rPr>
              <a:t>HTS validazione</a:t>
            </a:r>
          </a:p>
        </p:txBody>
      </p:sp>
      <p:sp>
        <p:nvSpPr>
          <p:cNvPr id="50" name="AutoShape 36">
            <a:hlinkClick r:id="" action="ppaction://hlinkshowjump?jump=nextslide" highlightClick="1"/>
          </p:cNvPr>
          <p:cNvSpPr>
            <a:spLocks noChangeArrowheads="1"/>
          </p:cNvSpPr>
          <p:nvPr/>
        </p:nvSpPr>
        <p:spPr bwMode="auto">
          <a:xfrm rot="10800000">
            <a:off x="755576" y="4149080"/>
            <a:ext cx="504056" cy="432048"/>
          </a:xfrm>
          <a:prstGeom prst="actionButtonForwardNext">
            <a:avLst/>
          </a:prstGeom>
          <a:solidFill>
            <a:srgbClr val="FFFFFF"/>
          </a:solidFill>
          <a:ln w="9525">
            <a:noFill/>
            <a:miter lim="800000"/>
            <a:headEnd/>
            <a:tailEnd/>
          </a:ln>
          <a:effectLst/>
        </p:spPr>
        <p:txBody>
          <a:bodyPr wrap="none" anchor="ctr"/>
          <a:lstStyle/>
          <a:p>
            <a:endParaRPr lang="it-IT"/>
          </a:p>
        </p:txBody>
      </p:sp>
      <p:sp>
        <p:nvSpPr>
          <p:cNvPr id="51" name="Rectangle 51"/>
          <p:cNvSpPr>
            <a:spLocks noChangeArrowheads="1"/>
          </p:cNvSpPr>
          <p:nvPr/>
        </p:nvSpPr>
        <p:spPr bwMode="auto">
          <a:xfrm rot="16200000">
            <a:off x="-715190" y="4072183"/>
            <a:ext cx="2286000" cy="855619"/>
          </a:xfrm>
          <a:prstGeom prst="rect">
            <a:avLst/>
          </a:prstGeom>
          <a:solidFill>
            <a:srgbClr val="FF00FF"/>
          </a:solidFill>
          <a:ln w="9525">
            <a:solidFill>
              <a:schemeClr val="tx1"/>
            </a:solidFill>
            <a:miter lim="800000"/>
            <a:headEnd/>
            <a:tailEnd/>
          </a:ln>
          <a:effectLst/>
        </p:spPr>
        <p:txBody>
          <a:bodyPr>
            <a:spAutoFit/>
          </a:bodyPr>
          <a:lstStyle/>
          <a:p>
            <a:pPr>
              <a:lnSpc>
                <a:spcPct val="40000"/>
              </a:lnSpc>
              <a:spcBef>
                <a:spcPct val="50000"/>
              </a:spcBef>
            </a:pPr>
            <a:r>
              <a:rPr lang="it-IT" sz="1600" b="1" dirty="0">
                <a:solidFill>
                  <a:srgbClr val="FF0066"/>
                </a:solidFill>
                <a:latin typeface="Times New Roman" pitchFamily="18" charset="0"/>
              </a:rPr>
              <a:t>   </a:t>
            </a:r>
          </a:p>
          <a:p>
            <a:pPr algn="ctr">
              <a:lnSpc>
                <a:spcPct val="40000"/>
              </a:lnSpc>
              <a:spcBef>
                <a:spcPct val="50000"/>
              </a:spcBef>
            </a:pPr>
            <a:r>
              <a:rPr lang="it-IT" sz="1600" b="1" dirty="0" smtClean="0">
                <a:solidFill>
                  <a:schemeClr val="bg1"/>
                </a:solidFill>
                <a:latin typeface="Times New Roman" pitchFamily="18" charset="0"/>
              </a:rPr>
              <a:t>Sviluppo clinico e </a:t>
            </a:r>
          </a:p>
          <a:p>
            <a:pPr algn="ctr">
              <a:lnSpc>
                <a:spcPct val="40000"/>
              </a:lnSpc>
              <a:spcBef>
                <a:spcPct val="50000"/>
              </a:spcBef>
            </a:pPr>
            <a:r>
              <a:rPr lang="it-IT" sz="1600" b="1" dirty="0" smtClean="0">
                <a:solidFill>
                  <a:schemeClr val="bg1"/>
                </a:solidFill>
                <a:latin typeface="Times New Roman" pitchFamily="18" charset="0"/>
              </a:rPr>
              <a:t>ricerca traslazionale</a:t>
            </a:r>
            <a:endParaRPr lang="it-IT" sz="1600" b="1" dirty="0">
              <a:solidFill>
                <a:schemeClr val="bg1"/>
              </a:solidFill>
              <a:latin typeface="Times New Roman" pitchFamily="18" charset="0"/>
            </a:endParaRPr>
          </a:p>
          <a:p>
            <a:pPr algn="ctr">
              <a:lnSpc>
                <a:spcPct val="40000"/>
              </a:lnSpc>
              <a:spcBef>
                <a:spcPct val="50000"/>
              </a:spcBef>
            </a:pPr>
            <a:endParaRPr lang="it-IT" sz="1600" b="1" dirty="0">
              <a:solidFill>
                <a:schemeClr val="bg1"/>
              </a:solidFill>
              <a:latin typeface="Times New Roman" pitchFamily="18" charset="0"/>
            </a:endParaRPr>
          </a:p>
        </p:txBody>
      </p:sp>
      <p:grpSp>
        <p:nvGrpSpPr>
          <p:cNvPr id="52" name="Group 25"/>
          <p:cNvGrpSpPr>
            <a:grpSpLocks/>
          </p:cNvGrpSpPr>
          <p:nvPr/>
        </p:nvGrpSpPr>
        <p:grpSpPr bwMode="auto">
          <a:xfrm>
            <a:off x="1763688" y="1556792"/>
            <a:ext cx="74613" cy="1011238"/>
            <a:chOff x="3752" y="1308"/>
            <a:chExt cx="47" cy="301"/>
          </a:xfrm>
        </p:grpSpPr>
        <p:sp>
          <p:nvSpPr>
            <p:cNvPr id="53" name="Line 26"/>
            <p:cNvSpPr>
              <a:spLocks noChangeShapeType="1"/>
            </p:cNvSpPr>
            <p:nvPr/>
          </p:nvSpPr>
          <p:spPr bwMode="auto">
            <a:xfrm>
              <a:off x="3777" y="1308"/>
              <a:ext cx="0" cy="276"/>
            </a:xfrm>
            <a:prstGeom prst="line">
              <a:avLst/>
            </a:prstGeom>
            <a:noFill/>
            <a:ln w="28575">
              <a:solidFill>
                <a:schemeClr val="tx1"/>
              </a:solidFill>
              <a:round/>
              <a:headEnd/>
              <a:tailEnd/>
            </a:ln>
            <a:effectLst/>
          </p:spPr>
          <p:txBody>
            <a:bodyPr wrap="none" anchor="ctr"/>
            <a:lstStyle/>
            <a:p>
              <a:endParaRPr lang="it-IT"/>
            </a:p>
          </p:txBody>
        </p:sp>
        <p:sp>
          <p:nvSpPr>
            <p:cNvPr id="54" name="Oval 27"/>
            <p:cNvSpPr>
              <a:spLocks noChangeArrowheads="1"/>
            </p:cNvSpPr>
            <p:nvPr/>
          </p:nvSpPr>
          <p:spPr bwMode="auto">
            <a:xfrm>
              <a:off x="3752" y="1560"/>
              <a:ext cx="47" cy="49"/>
            </a:xfrm>
            <a:prstGeom prst="ellipse">
              <a:avLst/>
            </a:prstGeom>
            <a:solidFill>
              <a:schemeClr val="tx1"/>
            </a:solidFill>
            <a:ln w="9525">
              <a:solidFill>
                <a:schemeClr val="tx1"/>
              </a:solidFill>
              <a:round/>
              <a:headEnd/>
              <a:tailEnd/>
            </a:ln>
            <a:effectLst/>
          </p:spPr>
          <p:txBody>
            <a:bodyPr wrap="none" anchor="ctr"/>
            <a:lstStyle/>
            <a:p>
              <a:endParaRPr lang="it-IT"/>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Azioni in corso  e passate</a:t>
            </a:r>
            <a:endParaRPr lang="it-IT" dirty="0"/>
          </a:p>
        </p:txBody>
      </p:sp>
      <p:grpSp>
        <p:nvGrpSpPr>
          <p:cNvPr id="4" name="Group 8"/>
          <p:cNvGrpSpPr>
            <a:grpSpLocks noGrp="1"/>
          </p:cNvGrpSpPr>
          <p:nvPr>
            <p:ph idx="1"/>
          </p:nvPr>
        </p:nvGrpSpPr>
        <p:grpSpPr bwMode="auto">
          <a:xfrm>
            <a:off x="323528" y="1628800"/>
            <a:ext cx="2602632" cy="1040979"/>
            <a:chOff x="385" y="391"/>
            <a:chExt cx="1180" cy="428"/>
          </a:xfrm>
        </p:grpSpPr>
        <p:pic>
          <p:nvPicPr>
            <p:cNvPr id="5" name="Picture 9" descr="MCM-logo"/>
            <p:cNvPicPr>
              <a:picLocks noChangeAspect="1" noChangeArrowheads="1"/>
            </p:cNvPicPr>
            <p:nvPr/>
          </p:nvPicPr>
          <p:blipFill>
            <a:blip r:embed="rId2" cstate="print"/>
            <a:srcRect/>
            <a:stretch>
              <a:fillRect/>
            </a:stretch>
          </p:blipFill>
          <p:spPr bwMode="auto">
            <a:xfrm>
              <a:off x="977" y="436"/>
              <a:ext cx="588" cy="353"/>
            </a:xfrm>
            <a:prstGeom prst="rect">
              <a:avLst/>
            </a:prstGeom>
            <a:noFill/>
            <a:ln w="9525">
              <a:noFill/>
              <a:miter lim="800000"/>
              <a:headEnd/>
              <a:tailEnd/>
            </a:ln>
          </p:spPr>
        </p:pic>
        <p:pic>
          <p:nvPicPr>
            <p:cNvPr id="6" name="Picture 3" descr="C:\Users\vogel\Desktop\HITS_RGB_2dt.jpg"/>
            <p:cNvPicPr>
              <a:picLocks noChangeAspect="1" noChangeArrowheads="1"/>
            </p:cNvPicPr>
            <p:nvPr/>
          </p:nvPicPr>
          <p:blipFill>
            <a:blip r:embed="rId3" cstate="print"/>
            <a:srcRect/>
            <a:stretch>
              <a:fillRect/>
            </a:stretch>
          </p:blipFill>
          <p:spPr bwMode="auto">
            <a:xfrm>
              <a:off x="385" y="391"/>
              <a:ext cx="605" cy="428"/>
            </a:xfrm>
            <a:prstGeom prst="rect">
              <a:avLst/>
            </a:prstGeom>
            <a:noFill/>
            <a:ln w="9525">
              <a:noFill/>
              <a:miter lim="800000"/>
              <a:headEnd/>
              <a:tailEnd/>
            </a:ln>
          </p:spPr>
        </p:pic>
      </p:grpSp>
      <p:pic>
        <p:nvPicPr>
          <p:cNvPr id="7" name="Picture 12"/>
          <p:cNvPicPr>
            <a:picLocks noChangeAspect="1" noChangeArrowheads="1"/>
          </p:cNvPicPr>
          <p:nvPr/>
        </p:nvPicPr>
        <p:blipFill>
          <a:blip r:embed="rId4" cstate="print"/>
          <a:srcRect/>
          <a:stretch>
            <a:fillRect/>
          </a:stretch>
        </p:blipFill>
        <p:spPr bwMode="auto">
          <a:xfrm>
            <a:off x="3347864" y="1700808"/>
            <a:ext cx="3098800" cy="762000"/>
          </a:xfrm>
          <a:prstGeom prst="rect">
            <a:avLst/>
          </a:prstGeom>
          <a:noFill/>
          <a:ln w="9525">
            <a:noFill/>
            <a:miter lim="800000"/>
            <a:headEnd/>
            <a:tailEnd/>
          </a:ln>
        </p:spPr>
      </p:pic>
      <p:pic>
        <p:nvPicPr>
          <p:cNvPr id="9" name="Picture 6"/>
          <p:cNvPicPr>
            <a:picLocks noChangeAspect="1" noChangeArrowheads="1"/>
          </p:cNvPicPr>
          <p:nvPr/>
        </p:nvPicPr>
        <p:blipFill>
          <a:blip r:embed="rId5" cstate="print"/>
          <a:srcRect/>
          <a:stretch>
            <a:fillRect/>
          </a:stretch>
        </p:blipFill>
        <p:spPr bwMode="auto">
          <a:xfrm>
            <a:off x="6732240" y="1268760"/>
            <a:ext cx="2223641" cy="923925"/>
          </a:xfrm>
          <a:prstGeom prst="rect">
            <a:avLst/>
          </a:prstGeom>
          <a:noFill/>
          <a:ln w="9525">
            <a:noFill/>
            <a:miter lim="800000"/>
            <a:headEnd/>
            <a:tailEnd/>
          </a:ln>
          <a:effectLst/>
        </p:spPr>
      </p:pic>
      <p:sp>
        <p:nvSpPr>
          <p:cNvPr id="10" name="Rectangle 9"/>
          <p:cNvSpPr/>
          <p:nvPr/>
        </p:nvSpPr>
        <p:spPr>
          <a:xfrm>
            <a:off x="6588224" y="2204864"/>
            <a:ext cx="2401170" cy="646331"/>
          </a:xfrm>
          <a:prstGeom prst="rect">
            <a:avLst/>
          </a:prstGeom>
        </p:spPr>
        <p:txBody>
          <a:bodyPr wrap="none">
            <a:spAutoFit/>
          </a:bodyPr>
          <a:lstStyle/>
          <a:p>
            <a:r>
              <a:rPr lang="it-IT" dirty="0" smtClean="0"/>
              <a:t>1. COST Action CM0801</a:t>
            </a:r>
          </a:p>
          <a:p>
            <a:r>
              <a:rPr lang="it-IT" dirty="0" smtClean="0"/>
              <a:t>2. COST Action B22 </a:t>
            </a:r>
            <a:endParaRPr lang="it-IT" dirty="0"/>
          </a:p>
        </p:txBody>
      </p:sp>
      <p:pic>
        <p:nvPicPr>
          <p:cNvPr id="11" name="Picture 4" descr="logoUNIMOREnuovo"/>
          <p:cNvPicPr>
            <a:picLocks noChangeAspect="1" noChangeArrowheads="1"/>
          </p:cNvPicPr>
          <p:nvPr/>
        </p:nvPicPr>
        <p:blipFill>
          <a:blip r:embed="rId6" cstate="print"/>
          <a:srcRect/>
          <a:stretch>
            <a:fillRect/>
          </a:stretch>
        </p:blipFill>
        <p:spPr bwMode="auto">
          <a:xfrm>
            <a:off x="611560" y="3212976"/>
            <a:ext cx="1872208" cy="1276707"/>
          </a:xfrm>
          <a:prstGeom prst="rect">
            <a:avLst/>
          </a:prstGeom>
          <a:noFill/>
          <a:ln w="9525">
            <a:noFill/>
            <a:miter lim="800000"/>
            <a:headEnd/>
            <a:tailEnd/>
          </a:ln>
        </p:spPr>
      </p:pic>
      <p:sp>
        <p:nvSpPr>
          <p:cNvPr id="12" name="TextBox 11"/>
          <p:cNvSpPr txBox="1"/>
          <p:nvPr/>
        </p:nvSpPr>
        <p:spPr>
          <a:xfrm>
            <a:off x="3491880" y="3212976"/>
            <a:ext cx="2016224" cy="1200329"/>
          </a:xfrm>
          <a:prstGeom prst="rect">
            <a:avLst/>
          </a:prstGeom>
          <a:noFill/>
        </p:spPr>
        <p:txBody>
          <a:bodyPr wrap="square" rtlCol="0">
            <a:spAutoFit/>
          </a:bodyPr>
          <a:lstStyle/>
          <a:p>
            <a:r>
              <a:rPr lang="it-IT" dirty="0" smtClean="0"/>
              <a:t>Fondazione Cassa di Risparmio di Modena (FCRM)</a:t>
            </a:r>
          </a:p>
          <a:p>
            <a:r>
              <a:rPr lang="it-IT" dirty="0" smtClean="0"/>
              <a:t>Kinetodrugs</a:t>
            </a:r>
            <a:endParaRPr lang="it-IT" dirty="0"/>
          </a:p>
        </p:txBody>
      </p:sp>
      <p:sp>
        <p:nvSpPr>
          <p:cNvPr id="13" name="TextBox 12"/>
          <p:cNvSpPr txBox="1"/>
          <p:nvPr/>
        </p:nvSpPr>
        <p:spPr>
          <a:xfrm>
            <a:off x="5292080" y="3933056"/>
            <a:ext cx="1584176" cy="461665"/>
          </a:xfrm>
          <a:prstGeom prst="rect">
            <a:avLst/>
          </a:prstGeom>
          <a:noFill/>
        </p:spPr>
        <p:txBody>
          <a:bodyPr wrap="square" rtlCol="0">
            <a:spAutoFit/>
          </a:bodyPr>
          <a:lstStyle/>
          <a:p>
            <a:r>
              <a:rPr lang="it-IT" sz="2400" b="1" dirty="0" smtClean="0"/>
              <a:t>PRIN2009</a:t>
            </a:r>
            <a:endParaRPr lang="it-IT" sz="2400" b="1" dirty="0"/>
          </a:p>
        </p:txBody>
      </p:sp>
      <p:sp>
        <p:nvSpPr>
          <p:cNvPr id="14" name="TextBox 13"/>
          <p:cNvSpPr txBox="1"/>
          <p:nvPr/>
        </p:nvSpPr>
        <p:spPr>
          <a:xfrm>
            <a:off x="467544" y="5445224"/>
            <a:ext cx="1944216" cy="1200329"/>
          </a:xfrm>
          <a:prstGeom prst="rect">
            <a:avLst/>
          </a:prstGeom>
          <a:noFill/>
        </p:spPr>
        <p:txBody>
          <a:bodyPr wrap="square" rtlCol="0">
            <a:spAutoFit/>
          </a:bodyPr>
          <a:lstStyle/>
          <a:p>
            <a:r>
              <a:rPr lang="it-IT" b="1" dirty="0" smtClean="0"/>
              <a:t>COST CM0801 annual meeting</a:t>
            </a:r>
          </a:p>
          <a:p>
            <a:endParaRPr lang="it-IT" dirty="0" smtClean="0"/>
          </a:p>
          <a:p>
            <a:r>
              <a:rPr lang="it-IT" dirty="0" smtClean="0"/>
              <a:t>Borse distudio</a:t>
            </a:r>
            <a:endParaRPr lang="it-IT" dirty="0"/>
          </a:p>
        </p:txBody>
      </p:sp>
      <p:sp>
        <p:nvSpPr>
          <p:cNvPr id="15" name="TextBox 14"/>
          <p:cNvSpPr txBox="1"/>
          <p:nvPr/>
        </p:nvSpPr>
        <p:spPr>
          <a:xfrm>
            <a:off x="2771800" y="5445224"/>
            <a:ext cx="1944216" cy="1200329"/>
          </a:xfrm>
          <a:prstGeom prst="rect">
            <a:avLst/>
          </a:prstGeom>
          <a:noFill/>
        </p:spPr>
        <p:txBody>
          <a:bodyPr wrap="square" rtlCol="0">
            <a:spAutoFit/>
          </a:bodyPr>
          <a:lstStyle/>
          <a:p>
            <a:r>
              <a:rPr lang="it-IT" b="1" dirty="0" smtClean="0"/>
              <a:t>COST CM0801 training school</a:t>
            </a:r>
          </a:p>
          <a:p>
            <a:endParaRPr lang="it-IT" dirty="0" smtClean="0"/>
          </a:p>
          <a:p>
            <a:r>
              <a:rPr lang="it-IT" dirty="0" smtClean="0"/>
              <a:t>Borse distudio</a:t>
            </a:r>
            <a:endParaRPr lang="it-IT" dirty="0"/>
          </a:p>
        </p:txBody>
      </p:sp>
      <p:pic>
        <p:nvPicPr>
          <p:cNvPr id="16" name="Picture 6"/>
          <p:cNvPicPr>
            <a:picLocks noChangeAspect="1" noChangeArrowheads="1"/>
          </p:cNvPicPr>
          <p:nvPr/>
        </p:nvPicPr>
        <p:blipFill>
          <a:blip r:embed="rId5" cstate="print"/>
          <a:srcRect/>
          <a:stretch>
            <a:fillRect/>
          </a:stretch>
        </p:blipFill>
        <p:spPr bwMode="auto">
          <a:xfrm>
            <a:off x="251520" y="4869160"/>
            <a:ext cx="2088232" cy="579630"/>
          </a:xfrm>
          <a:prstGeom prst="rect">
            <a:avLst/>
          </a:prstGeom>
          <a:noFill/>
          <a:ln w="9525">
            <a:noFill/>
            <a:miter lim="800000"/>
            <a:headEnd/>
            <a:tailEnd/>
          </a:ln>
          <a:effectLst/>
        </p:spPr>
      </p:pic>
      <p:pic>
        <p:nvPicPr>
          <p:cNvPr id="17" name="Picture 6"/>
          <p:cNvPicPr>
            <a:picLocks noChangeAspect="1" noChangeArrowheads="1"/>
          </p:cNvPicPr>
          <p:nvPr/>
        </p:nvPicPr>
        <p:blipFill>
          <a:blip r:embed="rId5" cstate="print"/>
          <a:srcRect/>
          <a:stretch>
            <a:fillRect/>
          </a:stretch>
        </p:blipFill>
        <p:spPr bwMode="auto">
          <a:xfrm>
            <a:off x="2555776" y="4869160"/>
            <a:ext cx="2088232" cy="579630"/>
          </a:xfrm>
          <a:prstGeom prst="rect">
            <a:avLst/>
          </a:prstGeom>
          <a:noFill/>
          <a:ln w="9525">
            <a:noFill/>
            <a:miter lim="800000"/>
            <a:headEnd/>
            <a:tailEnd/>
          </a:ln>
          <a:effectLst/>
        </p:spPr>
      </p:pic>
      <p:pic>
        <p:nvPicPr>
          <p:cNvPr id="18" name="Picture 6"/>
          <p:cNvPicPr>
            <a:picLocks noChangeAspect="1" noChangeArrowheads="1"/>
          </p:cNvPicPr>
          <p:nvPr/>
        </p:nvPicPr>
        <p:blipFill>
          <a:blip r:embed="rId5" cstate="print"/>
          <a:srcRect/>
          <a:stretch>
            <a:fillRect/>
          </a:stretch>
        </p:blipFill>
        <p:spPr bwMode="auto">
          <a:xfrm>
            <a:off x="4788024" y="4941168"/>
            <a:ext cx="2088232" cy="579630"/>
          </a:xfrm>
          <a:prstGeom prst="rect">
            <a:avLst/>
          </a:prstGeom>
          <a:noFill/>
          <a:ln w="9525">
            <a:noFill/>
            <a:miter lim="800000"/>
            <a:headEnd/>
            <a:tailEnd/>
          </a:ln>
          <a:effectLst/>
        </p:spPr>
      </p:pic>
      <p:sp>
        <p:nvSpPr>
          <p:cNvPr id="19" name="TextBox 18"/>
          <p:cNvSpPr txBox="1"/>
          <p:nvPr/>
        </p:nvSpPr>
        <p:spPr>
          <a:xfrm>
            <a:off x="5004048" y="5445224"/>
            <a:ext cx="1944216" cy="1477328"/>
          </a:xfrm>
          <a:prstGeom prst="rect">
            <a:avLst/>
          </a:prstGeom>
          <a:noFill/>
        </p:spPr>
        <p:txBody>
          <a:bodyPr wrap="square" rtlCol="0">
            <a:spAutoFit/>
          </a:bodyPr>
          <a:lstStyle/>
          <a:p>
            <a:r>
              <a:rPr lang="it-IT" b="1" dirty="0" smtClean="0"/>
              <a:t>COST CM0801 STMS exchange fellowships</a:t>
            </a:r>
          </a:p>
          <a:p>
            <a:endParaRPr lang="it-IT" dirty="0" smtClean="0"/>
          </a:p>
          <a:p>
            <a:r>
              <a:rPr lang="it-IT" dirty="0" smtClean="0"/>
              <a:t>Borse distudio</a:t>
            </a:r>
            <a:endParaRPr lang="it-IT" dirty="0"/>
          </a:p>
        </p:txBody>
      </p:sp>
      <p:sp>
        <p:nvSpPr>
          <p:cNvPr id="20" name="Rectangle 17"/>
          <p:cNvSpPr>
            <a:spLocks noChangeArrowheads="1"/>
          </p:cNvSpPr>
          <p:nvPr/>
        </p:nvSpPr>
        <p:spPr bwMode="auto">
          <a:xfrm>
            <a:off x="228600" y="1143000"/>
            <a:ext cx="4038600" cy="914400"/>
          </a:xfrm>
          <a:prstGeom prst="rect">
            <a:avLst/>
          </a:prstGeom>
          <a:noFill/>
          <a:ln w="9525">
            <a:noFill/>
            <a:miter lim="800000"/>
            <a:headEnd/>
            <a:tailEnd/>
          </a:ln>
        </p:spPr>
        <p:txBody>
          <a:bodyPr wrap="none" anchor="ctr"/>
          <a:lstStyle/>
          <a:p>
            <a:endParaRPr lang="it-IT"/>
          </a:p>
        </p:txBody>
      </p:sp>
      <p:sp>
        <p:nvSpPr>
          <p:cNvPr id="21" name="Rectangle 17"/>
          <p:cNvSpPr>
            <a:spLocks noChangeArrowheads="1"/>
          </p:cNvSpPr>
          <p:nvPr/>
        </p:nvSpPr>
        <p:spPr bwMode="auto">
          <a:xfrm>
            <a:off x="381000" y="1295400"/>
            <a:ext cx="4038600" cy="914400"/>
          </a:xfrm>
          <a:prstGeom prst="rect">
            <a:avLst/>
          </a:prstGeom>
          <a:noFill/>
          <a:ln w="9525">
            <a:noFill/>
            <a:miter lim="800000"/>
            <a:headEnd/>
            <a:tailEnd/>
          </a:ln>
        </p:spPr>
        <p:txBody>
          <a:bodyPr wrap="none" anchor="ctr"/>
          <a:lstStyle/>
          <a:p>
            <a:endParaRPr lang="it-IT"/>
          </a:p>
        </p:txBody>
      </p:sp>
      <p:sp>
        <p:nvSpPr>
          <p:cNvPr id="22" name="Rectangle 17"/>
          <p:cNvSpPr>
            <a:spLocks noChangeArrowheads="1"/>
          </p:cNvSpPr>
          <p:nvPr/>
        </p:nvSpPr>
        <p:spPr bwMode="auto">
          <a:xfrm>
            <a:off x="228600" y="1556792"/>
            <a:ext cx="5279504" cy="500608"/>
          </a:xfrm>
          <a:prstGeom prst="rect">
            <a:avLst/>
          </a:prstGeom>
          <a:noFill/>
          <a:ln w="9525">
            <a:noFill/>
            <a:miter lim="800000"/>
            <a:headEnd/>
            <a:tailEnd/>
          </a:ln>
        </p:spPr>
        <p:txBody>
          <a:bodyPr wrap="none" anchor="ctr"/>
          <a:lstStyle/>
          <a:p>
            <a:endParaRPr lang="it-IT"/>
          </a:p>
        </p:txBody>
      </p:sp>
      <p:pic>
        <p:nvPicPr>
          <p:cNvPr id="23" name="Picture 19"/>
          <p:cNvPicPr>
            <a:picLocks noChangeAspect="1" noChangeArrowheads="1"/>
          </p:cNvPicPr>
          <p:nvPr/>
        </p:nvPicPr>
        <p:blipFill>
          <a:blip r:embed="rId7" cstate="print"/>
          <a:srcRect/>
          <a:stretch>
            <a:fillRect/>
          </a:stretch>
        </p:blipFill>
        <p:spPr bwMode="auto">
          <a:xfrm>
            <a:off x="7020272" y="3717032"/>
            <a:ext cx="1584176" cy="674566"/>
          </a:xfrm>
          <a:prstGeom prst="rect">
            <a:avLst/>
          </a:prstGeom>
          <a:noFill/>
          <a:ln w="9525">
            <a:noFill/>
            <a:miter lim="800000"/>
            <a:headEnd/>
            <a:tailEnd/>
          </a:ln>
        </p:spPr>
      </p:pic>
      <p:sp>
        <p:nvSpPr>
          <p:cNvPr id="24" name="TextBox 23"/>
          <p:cNvSpPr txBox="1"/>
          <p:nvPr/>
        </p:nvSpPr>
        <p:spPr>
          <a:xfrm>
            <a:off x="6732240" y="4437112"/>
            <a:ext cx="2411760" cy="369332"/>
          </a:xfrm>
          <a:prstGeom prst="rect">
            <a:avLst/>
          </a:prstGeom>
          <a:noFill/>
        </p:spPr>
        <p:txBody>
          <a:bodyPr wrap="square" rtlCol="0">
            <a:spAutoFit/>
          </a:bodyPr>
          <a:lstStyle/>
          <a:p>
            <a:r>
              <a:rPr lang="it-IT" dirty="0" smtClean="0"/>
              <a:t>www.tydockphrma.com</a:t>
            </a:r>
            <a:endParaRPr lang="it-IT" dirty="0"/>
          </a:p>
        </p:txBody>
      </p:sp>
      <p:pic>
        <p:nvPicPr>
          <p:cNvPr id="98306" name="Picture 2"/>
          <p:cNvPicPr>
            <a:picLocks noChangeAspect="1" noChangeArrowheads="1"/>
          </p:cNvPicPr>
          <p:nvPr/>
        </p:nvPicPr>
        <p:blipFill>
          <a:blip r:embed="rId8" cstate="print"/>
          <a:srcRect/>
          <a:stretch>
            <a:fillRect/>
          </a:stretch>
        </p:blipFill>
        <p:spPr bwMode="auto">
          <a:xfrm>
            <a:off x="6948264" y="5044798"/>
            <a:ext cx="2195736" cy="1260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ug discovery process.jpg"/>
          <p:cNvPicPr>
            <a:picLocks noChangeAspect="1"/>
          </p:cNvPicPr>
          <p:nvPr/>
        </p:nvPicPr>
        <p:blipFill>
          <a:blip r:embed="rId2" cstate="print"/>
          <a:stretch>
            <a:fillRect/>
          </a:stretch>
        </p:blipFill>
        <p:spPr>
          <a:xfrm>
            <a:off x="1259632" y="1340767"/>
            <a:ext cx="6010742" cy="4651625"/>
          </a:xfrm>
          <a:prstGeom prst="rect">
            <a:avLst/>
          </a:prstGeom>
        </p:spPr>
      </p:pic>
      <p:sp>
        <p:nvSpPr>
          <p:cNvPr id="3" name="Rectangle 2"/>
          <p:cNvSpPr/>
          <p:nvPr/>
        </p:nvSpPr>
        <p:spPr>
          <a:xfrm>
            <a:off x="827584" y="404664"/>
            <a:ext cx="7632848" cy="461665"/>
          </a:xfrm>
          <a:prstGeom prst="rect">
            <a:avLst/>
          </a:prstGeom>
        </p:spPr>
        <p:txBody>
          <a:bodyPr wrap="square">
            <a:spAutoFit/>
          </a:bodyPr>
          <a:lstStyle/>
          <a:p>
            <a:r>
              <a:rPr lang="it-IT" sz="2400" b="1" dirty="0" smtClean="0">
                <a:solidFill>
                  <a:srgbClr val="6600CC"/>
                </a:solidFill>
                <a:latin typeface="Arial" pitchFamily="34" charset="0"/>
                <a:cs typeface="Arial" pitchFamily="34" charset="0"/>
              </a:rPr>
              <a:t>Progettazione e sviluppo di un candidato farmaco</a:t>
            </a:r>
            <a:endParaRPr lang="it-IT" sz="2400" b="1" dirty="0">
              <a:solidFill>
                <a:srgbClr val="6600C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fontScale="90000"/>
          </a:bodyPr>
          <a:lstStyle/>
          <a:p>
            <a:r>
              <a:rPr lang="it-IT" dirty="0" smtClean="0"/>
              <a:t>Nello sviluppo di un farmaco l’azienda farmaceutica decide in base al ritorno economico.</a:t>
            </a:r>
            <a:endParaRPr lang="it-IT" dirty="0"/>
          </a:p>
        </p:txBody>
      </p:sp>
      <p:sp>
        <p:nvSpPr>
          <p:cNvPr id="3" name="Content Placeholder 2"/>
          <p:cNvSpPr>
            <a:spLocks noGrp="1"/>
          </p:cNvSpPr>
          <p:nvPr>
            <p:ph idx="1"/>
          </p:nvPr>
        </p:nvSpPr>
        <p:spPr>
          <a:xfrm>
            <a:off x="1043608" y="2348880"/>
            <a:ext cx="7211144" cy="3705275"/>
          </a:xfrm>
        </p:spPr>
        <p:txBody>
          <a:bodyPr>
            <a:normAutofit fontScale="62500" lnSpcReduction="20000"/>
          </a:bodyPr>
          <a:lstStyle/>
          <a:p>
            <a:pPr algn="ctr">
              <a:buNone/>
            </a:pPr>
            <a:r>
              <a:rPr lang="it-IT" dirty="0" smtClean="0"/>
              <a:t>Come si collocano i farmaci contro le malattie dei paesi più poveri?</a:t>
            </a:r>
          </a:p>
          <a:p>
            <a:pPr algn="ctr"/>
            <a:endParaRPr lang="it-IT" dirty="0" smtClean="0"/>
          </a:p>
          <a:p>
            <a:pPr algn="ctr">
              <a:buNone/>
            </a:pPr>
            <a:r>
              <a:rPr lang="it-IT" dirty="0" smtClean="0"/>
              <a:t>Sviluppo di un farmaco: 1-2 billioni di $</a:t>
            </a:r>
          </a:p>
          <a:p>
            <a:pPr algn="ctr">
              <a:buNone/>
            </a:pPr>
            <a:r>
              <a:rPr lang="it-IT" dirty="0" smtClean="0"/>
              <a:t>Questo modello non può funzionare nell’ambito delle malattie NTD oggi. La big  pharma o al SME non può sviluppare da sola questo farmaco.</a:t>
            </a:r>
          </a:p>
          <a:p>
            <a:pPr algn="ctr">
              <a:buNone/>
            </a:pPr>
            <a:endParaRPr lang="it-IT" dirty="0" smtClean="0"/>
          </a:p>
          <a:p>
            <a:pPr algn="ctr">
              <a:buNone/>
            </a:pPr>
            <a:r>
              <a:rPr lang="it-IT" b="1" dirty="0" smtClean="0"/>
              <a:t>PDP product development partnership  e PPP private public partnership </a:t>
            </a:r>
          </a:p>
          <a:p>
            <a:pPr algn="ctr">
              <a:buNone/>
            </a:pPr>
            <a:endParaRPr lang="it-IT" dirty="0" smtClean="0"/>
          </a:p>
          <a:p>
            <a:pPr algn="ctr">
              <a:buNone/>
            </a:pPr>
            <a:r>
              <a:rPr lang="it-IT" b="1" dirty="0" smtClean="0">
                <a:solidFill>
                  <a:srgbClr val="00CC00"/>
                </a:solidFill>
              </a:rPr>
              <a:t>Cambiare modello o cambiare processo e partnering.</a:t>
            </a:r>
            <a:endParaRPr lang="it-IT" b="1" dirty="0">
              <a:solidFill>
                <a:srgbClr val="00CC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t>Per sviluppare un farmaco 1-2 billioni di </a:t>
            </a:r>
            <a:r>
              <a:rPr lang="it-IT" sz="4000" dirty="0" smtClean="0"/>
              <a:t>$ (</a:t>
            </a:r>
            <a:r>
              <a:rPr lang="it-IT" sz="4000" b="1" dirty="0" smtClean="0"/>
              <a:t>1 000 000 000</a:t>
            </a:r>
            <a:r>
              <a:rPr lang="it-IT" sz="4000" dirty="0" smtClean="0"/>
              <a:t> o </a:t>
            </a:r>
            <a:r>
              <a:rPr lang="it-IT" sz="4000" b="1" dirty="0" smtClean="0"/>
              <a:t>10</a:t>
            </a:r>
            <a:r>
              <a:rPr lang="it-IT" sz="4000" b="1" baseline="30000" dirty="0" smtClean="0"/>
              <a:t>9</a:t>
            </a:r>
            <a:r>
              <a:rPr lang="it-IT" sz="4000" dirty="0" smtClean="0"/>
              <a:t>) </a:t>
            </a:r>
            <a:endParaRPr lang="it-IT" sz="4000" dirty="0"/>
          </a:p>
        </p:txBody>
      </p:sp>
      <p:pic>
        <p:nvPicPr>
          <p:cNvPr id="61442" name="Picture 2"/>
          <p:cNvPicPr>
            <a:picLocks noGrp="1" noChangeAspect="1" noChangeArrowheads="1"/>
          </p:cNvPicPr>
          <p:nvPr>
            <p:ph idx="1"/>
          </p:nvPr>
        </p:nvPicPr>
        <p:blipFill>
          <a:blip r:embed="rId2" cstate="print"/>
          <a:srcRect/>
          <a:stretch>
            <a:fillRect/>
          </a:stretch>
        </p:blipFill>
        <p:spPr bwMode="auto">
          <a:xfrm>
            <a:off x="1762125" y="1556792"/>
            <a:ext cx="5800578" cy="44733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it-IT" dirty="0" smtClean="0"/>
              <a:t>Distribuzione di fondi per le malattie neglette</a:t>
            </a:r>
            <a:endParaRPr lang="it-IT" dirty="0"/>
          </a:p>
        </p:txBody>
      </p:sp>
      <p:sp>
        <p:nvSpPr>
          <p:cNvPr id="10" name="Text Placeholder 9"/>
          <p:cNvSpPr>
            <a:spLocks noGrp="1"/>
          </p:cNvSpPr>
          <p:nvPr>
            <p:ph type="body" idx="1"/>
          </p:nvPr>
        </p:nvSpPr>
        <p:spPr>
          <a:xfrm>
            <a:off x="395536" y="5828208"/>
            <a:ext cx="8280920" cy="1029792"/>
          </a:xfrm>
        </p:spPr>
        <p:txBody>
          <a:bodyPr>
            <a:normAutofit fontScale="70000" lnSpcReduction="20000"/>
          </a:bodyPr>
          <a:lstStyle/>
          <a:p>
            <a:r>
              <a:rPr lang="it-IT" dirty="0" smtClean="0">
                <a:hlinkClick r:id="rId2"/>
              </a:rPr>
              <a:t>Global Health Ideas</a:t>
            </a:r>
            <a:endParaRPr lang="it-IT" dirty="0" smtClean="0"/>
          </a:p>
          <a:p>
            <a:r>
              <a:rPr lang="it-IT" dirty="0" smtClean="0"/>
              <a:t>Finding global health </a:t>
            </a:r>
            <a:r>
              <a:rPr lang="it-IT" sz="4200" dirty="0" smtClean="0"/>
              <a:t>solutions</a:t>
            </a:r>
            <a:r>
              <a:rPr lang="it-IT" dirty="0" smtClean="0"/>
              <a:t> through innovation and technology</a:t>
            </a:r>
          </a:p>
          <a:p>
            <a:r>
              <a:rPr lang="it-IT" dirty="0" smtClean="0"/>
              <a:t>Archive for the ‘Philanthropy’ Category</a:t>
            </a:r>
          </a:p>
          <a:p>
            <a:endParaRPr lang="it-IT" dirty="0"/>
          </a:p>
        </p:txBody>
      </p:sp>
      <p:sp>
        <p:nvSpPr>
          <p:cNvPr id="12" name="Text Placeholder 11"/>
          <p:cNvSpPr>
            <a:spLocks noGrp="1"/>
          </p:cNvSpPr>
          <p:nvPr>
            <p:ph type="body" sz="quarter" idx="3"/>
          </p:nvPr>
        </p:nvSpPr>
        <p:spPr>
          <a:xfrm>
            <a:off x="1619672" y="1628800"/>
            <a:ext cx="6192688" cy="525735"/>
          </a:xfrm>
        </p:spPr>
        <p:txBody>
          <a:bodyPr/>
          <a:lstStyle/>
          <a:p>
            <a:r>
              <a:rPr lang="it-IT" dirty="0" smtClean="0"/>
              <a:t>Chi si preoccupa di pìù e chi produce di più?</a:t>
            </a:r>
            <a:endParaRPr lang="it-IT" dirty="0"/>
          </a:p>
        </p:txBody>
      </p:sp>
      <p:pic>
        <p:nvPicPr>
          <p:cNvPr id="14" name="Content Placeholder 13" descr="gh_fundingflows">
            <a:hlinkClick r:id="rId3"/>
          </p:cNvPr>
          <p:cNvPicPr>
            <a:picLocks noGrp="1"/>
          </p:cNvPicPr>
          <p:nvPr>
            <p:ph sz="half" idx="2"/>
          </p:nvPr>
        </p:nvPicPr>
        <p:blipFill>
          <a:blip r:embed="rId4" cstate="print"/>
          <a:srcRect/>
          <a:stretch>
            <a:fillRect/>
          </a:stretch>
        </p:blipFill>
        <p:spPr bwMode="auto">
          <a:xfrm>
            <a:off x="638969" y="2817019"/>
            <a:ext cx="3676650" cy="2667000"/>
          </a:xfrm>
          <a:prstGeom prst="rect">
            <a:avLst/>
          </a:prstGeom>
          <a:noFill/>
          <a:ln w="9525">
            <a:noFill/>
            <a:miter lim="800000"/>
            <a:headEnd/>
            <a:tailEnd/>
          </a:ln>
        </p:spPr>
      </p:pic>
      <p:pic>
        <p:nvPicPr>
          <p:cNvPr id="15" name="Content Placeholder 14" descr="gh_fund2">
            <a:hlinkClick r:id="rId5"/>
          </p:cNvPr>
          <p:cNvPicPr>
            <a:picLocks noGrp="1"/>
          </p:cNvPicPr>
          <p:nvPr>
            <p:ph sz="quarter" idx="4"/>
          </p:nvPr>
        </p:nvPicPr>
        <p:blipFill>
          <a:blip r:embed="rId6" cstate="print"/>
          <a:srcRect/>
          <a:stretch>
            <a:fillRect/>
          </a:stretch>
        </p:blipFill>
        <p:spPr bwMode="auto">
          <a:xfrm>
            <a:off x="4846637" y="2740819"/>
            <a:ext cx="363855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1414</TotalTime>
  <Words>2118</Words>
  <Application>Microsoft Office PowerPoint</Application>
  <PresentationFormat>Presentazione su schermo (4:3)</PresentationFormat>
  <Paragraphs>367</Paragraphs>
  <Slides>59</Slides>
  <Notes>4</Notes>
  <HiddenSlides>0</HiddenSlides>
  <MMClips>0</MMClips>
  <ScaleCrop>false</ScaleCrop>
  <HeadingPairs>
    <vt:vector size="6" baseType="variant">
      <vt:variant>
        <vt:lpstr>Tema</vt:lpstr>
      </vt:variant>
      <vt:variant>
        <vt:i4>1</vt:i4>
      </vt:variant>
      <vt:variant>
        <vt:lpstr>Server OLE incorporati</vt:lpstr>
      </vt:variant>
      <vt:variant>
        <vt:i4>4</vt:i4>
      </vt:variant>
      <vt:variant>
        <vt:lpstr>Titoli diapositive</vt:lpstr>
      </vt:variant>
      <vt:variant>
        <vt:i4>59</vt:i4>
      </vt:variant>
    </vt:vector>
  </HeadingPairs>
  <TitlesOfParts>
    <vt:vector size="64" baseType="lpstr">
      <vt:lpstr>Office Theme</vt:lpstr>
      <vt:lpstr>Chart</vt:lpstr>
      <vt:lpstr>Photo Editor Photo</vt:lpstr>
      <vt:lpstr>Document</vt:lpstr>
      <vt:lpstr>Equation</vt:lpstr>
      <vt:lpstr>Ricerca e sviluppo di nuovi  farmaci per le malattie  dimenticate. Maria Paola Costi Dipartimento di Scienze della Vita,  Università di Modena e Reggio Emilia</vt:lpstr>
      <vt:lpstr>WHO roadmap inspires unprecedented support to defeat neglected tropical diseases</vt:lpstr>
      <vt:lpstr>Nei paesi in via di sviluppo le malattie infettive sono prima causa di morte</vt:lpstr>
      <vt:lpstr>Quali malattie sono considerate trascurate oggi?</vt:lpstr>
      <vt:lpstr>La scoperta di un nuovo farmaco (non esiste un unico modello)</vt:lpstr>
      <vt:lpstr>Diapositiva 6</vt:lpstr>
      <vt:lpstr>Nello sviluppo di un farmaco l’azienda farmaceutica decide in base al ritorno economico.</vt:lpstr>
      <vt:lpstr>Per sviluppare un farmaco 1-2 billioni di $ (1 000 000 000 o 109) </vt:lpstr>
      <vt:lpstr>Distribuzione di fondi per le malattie neglette</vt:lpstr>
      <vt:lpstr>La situazione è confusa: </vt:lpstr>
      <vt:lpstr>Strategie per sviluppare un farmaco per le malattie neglette</vt:lpstr>
      <vt:lpstr>Il farmaco ideale</vt:lpstr>
      <vt:lpstr>Identificazione del target: un enzima? una proteina di membrana? Un recettore? Un gene? tramite  </vt:lpstr>
      <vt:lpstr>Diapositiva 14</vt:lpstr>
      <vt:lpstr>Druggability e validazione del target</vt:lpstr>
      <vt:lpstr>Diapositiva 16</vt:lpstr>
      <vt:lpstr>Identificazione dei primi composti da sviluppare (HITS)</vt:lpstr>
      <vt:lpstr>Fase iniziale (Early phase) drug discovery (HIT-affinità &lt;100 microM) con metodi computazionali</vt:lpstr>
      <vt:lpstr> valutazione biologica sul target e sul parassita</vt:lpstr>
      <vt:lpstr>Ottimizzazione del composto iniziale a Lead (Medicinal chemistry development) , un composto attivo verso i parassiti, non tossico verso le cellule umane, chimicamente stabile.</vt:lpstr>
      <vt:lpstr>Arrivare alla farmacolgia sull’animale.</vt:lpstr>
      <vt:lpstr>Ciclo iterativo della fase iniziale di drug discovery  (Lead-affinità nanoMolare)  La sintesi : parallela, combinatoriale, microwave, etc..</vt:lpstr>
      <vt:lpstr>Farmcologia animale e fase clinica approvazione FDA  post-marketing</vt:lpstr>
      <vt:lpstr>Fase clinica</vt:lpstr>
      <vt:lpstr>I farmaci NTD in uso</vt:lpstr>
      <vt:lpstr>I bersagli </vt:lpstr>
      <vt:lpstr>Specificità del target e selettività nel parassita</vt:lpstr>
      <vt:lpstr>Esempio: famaci anielmintici (più diffusa malattia infettiva al mondo)</vt:lpstr>
      <vt:lpstr>Altri esempi</vt:lpstr>
      <vt:lpstr>Diapositiva 30</vt:lpstr>
      <vt:lpstr>La ricerca e sviluppo</vt:lpstr>
      <vt:lpstr>The challenge </vt:lpstr>
      <vt:lpstr>Diapositiva 33</vt:lpstr>
      <vt:lpstr>DNDI Leishmania e Tripanosomiasi portfolio (pipeline dei farmaci in via di sviluppo)</vt:lpstr>
      <vt:lpstr>EARLY PHASE DRUG DISCOVERY per Leishmaniasi-Chagas disease (American Tripanosomiasi) e HAT</vt:lpstr>
      <vt:lpstr>Nitroimidazoli</vt:lpstr>
      <vt:lpstr>  Candidati in fase pre-clinica e clinica  </vt:lpstr>
      <vt:lpstr>Dal benznidazolo al fexindazolo</vt:lpstr>
      <vt:lpstr>Diapositiva 39</vt:lpstr>
      <vt:lpstr>Diapositiva 40</vt:lpstr>
      <vt:lpstr>Diapositiva 41</vt:lpstr>
      <vt:lpstr>Diapositiva 42</vt:lpstr>
      <vt:lpstr>Diapositiva 43</vt:lpstr>
      <vt:lpstr>Eflornithine (α-difluoromethylornithine or DFMO) interferisce con la sintesi delle poliammine</vt:lpstr>
      <vt:lpstr>Meccanisimo d’azione di eflornitina</vt:lpstr>
      <vt:lpstr>Per fermare la tripanosomiasi </vt:lpstr>
      <vt:lpstr>Chi prepara e vende i farmaci</vt:lpstr>
      <vt:lpstr>Esempi di sviluppo di nuovi farmaci (discovery process)  </vt:lpstr>
      <vt:lpstr>N-myristoil transferasi</vt:lpstr>
      <vt:lpstr>Diapositiva 50</vt:lpstr>
      <vt:lpstr>Meccanismo ed inibizione</vt:lpstr>
      <vt:lpstr>Diapositiva 52</vt:lpstr>
      <vt:lpstr>T. brucei projects on hold or returned to originating laboratory</vt:lpstr>
      <vt:lpstr>Drop Off in Potency from Target to Cell</vt:lpstr>
      <vt:lpstr>Drop-off in Cell Potency (GSK3-09): Intracellular Substrate Concentration</vt:lpstr>
      <vt:lpstr>Conclusions</vt:lpstr>
      <vt:lpstr>Target per i farmaci in uso</vt:lpstr>
      <vt:lpstr>Diapositiva 58</vt:lpstr>
      <vt:lpstr>Azioni in corso  e passate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Paola</dc:creator>
  <cp:lastModifiedBy> </cp:lastModifiedBy>
  <cp:revision>127</cp:revision>
  <dcterms:created xsi:type="dcterms:W3CDTF">2012-02-12T09:46:32Z</dcterms:created>
  <dcterms:modified xsi:type="dcterms:W3CDTF">2013-02-05T16:40:01Z</dcterms:modified>
</cp:coreProperties>
</file>