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6" r:id="rId4"/>
    <p:sldId id="267" r:id="rId5"/>
    <p:sldId id="261" r:id="rId6"/>
    <p:sldId id="268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28">
          <p15:clr>
            <a:srgbClr val="A4A3A4"/>
          </p15:clr>
        </p15:guide>
        <p15:guide id="3" orient="horz" pos="3296">
          <p15:clr>
            <a:srgbClr val="A4A3A4"/>
          </p15:clr>
        </p15:guide>
        <p15:guide id="4" orient="horz" pos="456">
          <p15:clr>
            <a:srgbClr val="A4A3A4"/>
          </p15:clr>
        </p15:guide>
        <p15:guide id="5" pos="436">
          <p15:clr>
            <a:srgbClr val="A4A3A4"/>
          </p15:clr>
        </p15:guide>
        <p15:guide id="6" pos="7236">
          <p15:clr>
            <a:srgbClr val="A4A3A4"/>
          </p15:clr>
        </p15:guide>
        <p15:guide id="7" pos="2692">
          <p15:clr>
            <a:srgbClr val="A4A3A4"/>
          </p15:clr>
        </p15:guide>
        <p15:guide id="8" pos="1572">
          <p15:clr>
            <a:srgbClr val="A4A3A4"/>
          </p15:clr>
        </p15:guide>
        <p15:guide id="9" pos="3816">
          <p15:clr>
            <a:srgbClr val="A4A3A4"/>
          </p15:clr>
        </p15:guide>
        <p15:guide id="10" pos="4976">
          <p15:clr>
            <a:srgbClr val="A4A3A4"/>
          </p15:clr>
        </p15:guide>
        <p15:guide id="11" pos="610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XMuOHfXihLrM4BF2PoOnnsWne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orient="horz" pos="1028"/>
        <p:guide orient="horz" pos="3296"/>
        <p:guide orient="horz" pos="456"/>
        <p:guide pos="436"/>
        <p:guide pos="7236"/>
        <p:guide pos="2692"/>
        <p:guide pos="1572"/>
        <p:guide pos="3816"/>
        <p:guide pos="4976"/>
        <p:guide pos="61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4:notes"/>
          <p:cNvSpPr txBox="1">
            <a:spLocks noGrp="1"/>
          </p:cNvSpPr>
          <p:nvPr>
            <p:ph type="sldNum" idx="12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7672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266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1_Diapositiva titol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88" descr="Marchio composto dal sigillo dell'Università, comprendente corona, foglie di ulivo e anno di fondazione: 1391 e la scritta &quot;Università degli studi di Ferrara&quot;" title="Marchio dell'Università di Ferrar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6520" y="6406487"/>
            <a:ext cx="1008112" cy="498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97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1_Titolo e contenut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23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dulistica.unife.it/studenti/carriere/modifica-piano-di-studi-incomi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tudiare.unife.i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s.unife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1" descr="Marchio dell'Università di Ferrara&#10;&#10;Marchio composto dal sigillo dell'Università, comprendente corona, foglie di ulivo e anno di fondazione: 1391 e la scritta &quot;Università degli studi di Ferrara&quot;">
            <a:extLst>
              <a:ext uri="{FF2B5EF4-FFF2-40B4-BE49-F238E27FC236}">
                <a16:creationId xmlns:a16="http://schemas.microsoft.com/office/drawing/2014/main" id="{061BEFED-D85C-869E-9996-E5A553FA2C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5672" y="2668522"/>
            <a:ext cx="3660655" cy="152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568" y="475488"/>
            <a:ext cx="11484864" cy="5187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E3BD2C-D64C-9E5E-BC7D-47397AF7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" y="1261871"/>
            <a:ext cx="9705883" cy="4419199"/>
          </a:xfrm>
          <a:prstGeom prst="rect">
            <a:avLst/>
          </a:prstGeom>
        </p:spPr>
      </p:pic>
      <p:sp>
        <p:nvSpPr>
          <p:cNvPr id="13" name="Google Shape;233;p22">
            <a:extLst>
              <a:ext uri="{FF2B5EF4-FFF2-40B4-BE49-F238E27FC236}">
                <a16:creationId xmlns:a16="http://schemas.microsoft.com/office/drawing/2014/main" id="{F92C07D2-017F-8477-773C-E0853D1F4EA7}"/>
              </a:ext>
            </a:extLst>
          </p:cNvPr>
          <p:cNvSpPr/>
          <p:nvPr/>
        </p:nvSpPr>
        <p:spPr>
          <a:xfrm>
            <a:off x="7031736" y="3256627"/>
            <a:ext cx="1115568" cy="3447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34;p22">
            <a:extLst>
              <a:ext uri="{FF2B5EF4-FFF2-40B4-BE49-F238E27FC236}">
                <a16:creationId xmlns:a16="http://schemas.microsoft.com/office/drawing/2014/main" id="{7441E465-0E26-CCDD-3E83-C1713345967C}"/>
              </a:ext>
            </a:extLst>
          </p:cNvPr>
          <p:cNvCxnSpPr>
            <a:cxnSpLocks/>
          </p:cNvCxnSpPr>
          <p:nvPr/>
        </p:nvCxnSpPr>
        <p:spPr>
          <a:xfrm flipH="1" flipV="1">
            <a:off x="8305800" y="3601372"/>
            <a:ext cx="920762" cy="2545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BA52FF24-420C-CB82-F616-78B5259AC5D6}"/>
              </a:ext>
            </a:extLst>
          </p:cNvPr>
          <p:cNvCxnSpPr>
            <a:cxnSpLocks/>
          </p:cNvCxnSpPr>
          <p:nvPr/>
        </p:nvCxnSpPr>
        <p:spPr>
          <a:xfrm flipH="1">
            <a:off x="8301821" y="3141159"/>
            <a:ext cx="924741" cy="23554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9D158D-9BA0-56C9-0239-AE9DD7879D55}"/>
              </a:ext>
            </a:extLst>
          </p:cNvPr>
          <p:cNvSpPr txBox="1"/>
          <p:nvPr/>
        </p:nvSpPr>
        <p:spPr>
          <a:xfrm>
            <a:off x="2926080" y="1234512"/>
            <a:ext cx="18379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NAME SURNAME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B9B66C5-78E8-13B6-A4EF-AE5A1DB64249}"/>
              </a:ext>
            </a:extLst>
          </p:cNvPr>
          <p:cNvSpPr txBox="1"/>
          <p:nvPr/>
        </p:nvSpPr>
        <p:spPr>
          <a:xfrm>
            <a:off x="5234414" y="1246960"/>
            <a:ext cx="6797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21xxxx</a:t>
            </a:r>
          </a:p>
        </p:txBody>
      </p:sp>
    </p:spTree>
    <p:extLst>
      <p:ext uri="{BB962C8B-B14F-4D97-AF65-F5344CB8AC3E}">
        <p14:creationId xmlns:p14="http://schemas.microsoft.com/office/powerpoint/2010/main" val="580606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384" y="749808"/>
            <a:ext cx="10719816" cy="50776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9E871EC-BF94-2A5B-0970-FF4A652F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75" y="1735052"/>
            <a:ext cx="8966306" cy="4092395"/>
          </a:xfrm>
          <a:prstGeom prst="rect">
            <a:avLst/>
          </a:prstGeom>
        </p:spPr>
      </p:pic>
      <p:cxnSp>
        <p:nvCxnSpPr>
          <p:cNvPr id="8" name="Google Shape;234;p22">
            <a:extLst>
              <a:ext uri="{FF2B5EF4-FFF2-40B4-BE49-F238E27FC236}">
                <a16:creationId xmlns:a16="http://schemas.microsoft.com/office/drawing/2014/main" id="{4F2BA50D-7EE8-9036-9D53-EA1893862737}"/>
              </a:ext>
            </a:extLst>
          </p:cNvPr>
          <p:cNvCxnSpPr>
            <a:cxnSpLocks/>
          </p:cNvCxnSpPr>
          <p:nvPr/>
        </p:nvCxnSpPr>
        <p:spPr>
          <a:xfrm flipH="1">
            <a:off x="3906520" y="2658100"/>
            <a:ext cx="955548" cy="851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03A12E6-C8B9-1E01-4D33-9914B95EE42C}"/>
              </a:ext>
            </a:extLst>
          </p:cNvPr>
          <p:cNvSpPr txBox="1"/>
          <p:nvPr/>
        </p:nvSpPr>
        <p:spPr>
          <a:xfrm>
            <a:off x="1715516" y="141167"/>
            <a:ext cx="876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400"/>
            </a:pP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Choose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the Degree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course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in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which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the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course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taught</a:t>
            </a:r>
            <a:endParaRPr lang="it-IT" sz="24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53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9115C3-8B60-3A25-1801-43C7BF677BBE}"/>
              </a:ext>
            </a:extLst>
          </p:cNvPr>
          <p:cNvSpPr txBox="1"/>
          <p:nvPr/>
        </p:nvSpPr>
        <p:spPr>
          <a:xfrm>
            <a:off x="3020314" y="278247"/>
            <a:ext cx="615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400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Click on + next to the course you wish to add</a:t>
            </a:r>
            <a:endParaRPr lang="it-IT" sz="24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108" y="1006136"/>
            <a:ext cx="10463784" cy="4757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1246FDD-B550-F35D-4141-9D2BECDDD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70" y="1963449"/>
            <a:ext cx="8789354" cy="3800287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EC47E5E-16E7-5441-3998-A6688786A82A}"/>
              </a:ext>
            </a:extLst>
          </p:cNvPr>
          <p:cNvSpPr/>
          <p:nvPr/>
        </p:nvSpPr>
        <p:spPr>
          <a:xfrm>
            <a:off x="9171686" y="2624328"/>
            <a:ext cx="365506" cy="192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19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9115C3-8B60-3A25-1801-43C7BF677BBE}"/>
              </a:ext>
            </a:extLst>
          </p:cNvPr>
          <p:cNvSpPr txBox="1"/>
          <p:nvPr/>
        </p:nvSpPr>
        <p:spPr>
          <a:xfrm>
            <a:off x="3020314" y="278247"/>
            <a:ext cx="615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400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If you want to delete it, click on “trash” button</a:t>
            </a:r>
            <a:endParaRPr lang="it-IT" sz="24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ED5169-24E2-5826-8729-6F58686A2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55" y="953552"/>
            <a:ext cx="11312290" cy="9385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74CFE1-AE9B-9DC0-5326-6CBA396DE47F}"/>
              </a:ext>
            </a:extLst>
          </p:cNvPr>
          <p:cNvSpPr txBox="1"/>
          <p:nvPr/>
        </p:nvSpPr>
        <p:spPr>
          <a:xfrm>
            <a:off x="2542730" y="2226983"/>
            <a:ext cx="710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ts val="2400"/>
            </a:pP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If you have entered all the courses and want to save it, click on “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Torna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alla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regola</a:t>
            </a:r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” at the bottom of the page</a:t>
            </a:r>
            <a:endParaRPr lang="it-IT" sz="2400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F50CEF1-9FB2-1BC3-8437-5B36C9BA5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027" y="3251357"/>
            <a:ext cx="8695944" cy="2393676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2EDD6738-1334-3179-02B5-D593B42EAFE4}"/>
              </a:ext>
            </a:extLst>
          </p:cNvPr>
          <p:cNvSpPr/>
          <p:nvPr/>
        </p:nvSpPr>
        <p:spPr>
          <a:xfrm>
            <a:off x="10932160" y="1600200"/>
            <a:ext cx="442976" cy="211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F06AA0F-F18D-54EA-1976-BC74CA7D11D0}"/>
              </a:ext>
            </a:extLst>
          </p:cNvPr>
          <p:cNvSpPr/>
          <p:nvPr/>
        </p:nvSpPr>
        <p:spPr>
          <a:xfrm>
            <a:off x="7682992" y="4673592"/>
            <a:ext cx="766064" cy="31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86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568" y="475488"/>
            <a:ext cx="11484864" cy="5187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E3BD2C-D64C-9E5E-BC7D-47397AF7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064" y="1523958"/>
            <a:ext cx="9705883" cy="4099529"/>
          </a:xfrm>
          <a:prstGeom prst="rect">
            <a:avLst/>
          </a:prstGeom>
        </p:spPr>
      </p:pic>
      <p:sp>
        <p:nvSpPr>
          <p:cNvPr id="13" name="Google Shape;233;p22">
            <a:extLst>
              <a:ext uri="{FF2B5EF4-FFF2-40B4-BE49-F238E27FC236}">
                <a16:creationId xmlns:a16="http://schemas.microsoft.com/office/drawing/2014/main" id="{F92C07D2-017F-8477-773C-E0853D1F4EA7}"/>
              </a:ext>
            </a:extLst>
          </p:cNvPr>
          <p:cNvSpPr/>
          <p:nvPr/>
        </p:nvSpPr>
        <p:spPr>
          <a:xfrm>
            <a:off x="7278624" y="3084255"/>
            <a:ext cx="1115568" cy="3447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34;p22">
            <a:extLst>
              <a:ext uri="{FF2B5EF4-FFF2-40B4-BE49-F238E27FC236}">
                <a16:creationId xmlns:a16="http://schemas.microsoft.com/office/drawing/2014/main" id="{7441E465-0E26-CCDD-3E83-C1713345967C}"/>
              </a:ext>
            </a:extLst>
          </p:cNvPr>
          <p:cNvCxnSpPr>
            <a:cxnSpLocks/>
          </p:cNvCxnSpPr>
          <p:nvPr/>
        </p:nvCxnSpPr>
        <p:spPr>
          <a:xfrm flipH="1" flipV="1">
            <a:off x="8552688" y="3429000"/>
            <a:ext cx="920762" cy="2545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BA52FF24-420C-CB82-F616-78B5259AC5D6}"/>
              </a:ext>
            </a:extLst>
          </p:cNvPr>
          <p:cNvCxnSpPr>
            <a:cxnSpLocks/>
          </p:cNvCxnSpPr>
          <p:nvPr/>
        </p:nvCxnSpPr>
        <p:spPr>
          <a:xfrm flipH="1">
            <a:off x="8548709" y="2968787"/>
            <a:ext cx="924741" cy="23554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9321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568" y="630936"/>
            <a:ext cx="11484864" cy="50310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E3BD2C-D64C-9E5E-BC7D-47397AF7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2064" y="1673352"/>
            <a:ext cx="9705883" cy="3950136"/>
          </a:xfrm>
          <a:prstGeom prst="rect">
            <a:avLst/>
          </a:prstGeom>
        </p:spPr>
      </p:pic>
      <p:sp>
        <p:nvSpPr>
          <p:cNvPr id="13" name="Google Shape;233;p22">
            <a:extLst>
              <a:ext uri="{FF2B5EF4-FFF2-40B4-BE49-F238E27FC236}">
                <a16:creationId xmlns:a16="http://schemas.microsoft.com/office/drawing/2014/main" id="{F92C07D2-017F-8477-773C-E0853D1F4EA7}"/>
              </a:ext>
            </a:extLst>
          </p:cNvPr>
          <p:cNvSpPr/>
          <p:nvPr/>
        </p:nvSpPr>
        <p:spPr>
          <a:xfrm>
            <a:off x="4798550" y="5157217"/>
            <a:ext cx="1115568" cy="37755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34;p22">
            <a:extLst>
              <a:ext uri="{FF2B5EF4-FFF2-40B4-BE49-F238E27FC236}">
                <a16:creationId xmlns:a16="http://schemas.microsoft.com/office/drawing/2014/main" id="{7441E465-0E26-CCDD-3E83-C1713345967C}"/>
              </a:ext>
            </a:extLst>
          </p:cNvPr>
          <p:cNvCxnSpPr>
            <a:cxnSpLocks/>
          </p:cNvCxnSpPr>
          <p:nvPr/>
        </p:nvCxnSpPr>
        <p:spPr>
          <a:xfrm flipH="1" flipV="1">
            <a:off x="6072614" y="5534770"/>
            <a:ext cx="920762" cy="2545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BA52FF24-420C-CB82-F616-78B5259AC5D6}"/>
              </a:ext>
            </a:extLst>
          </p:cNvPr>
          <p:cNvCxnSpPr>
            <a:cxnSpLocks/>
          </p:cNvCxnSpPr>
          <p:nvPr/>
        </p:nvCxnSpPr>
        <p:spPr>
          <a:xfrm flipH="1">
            <a:off x="6068635" y="5074557"/>
            <a:ext cx="924741" cy="23554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5935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4984" y="1243584"/>
            <a:ext cx="10512552" cy="45830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6E3BD2C-D64C-9E5E-BC7D-47397AF7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3000" y="2167256"/>
            <a:ext cx="8777224" cy="3659358"/>
          </a:xfrm>
          <a:prstGeom prst="rect">
            <a:avLst/>
          </a:prstGeom>
        </p:spPr>
      </p:pic>
      <p:sp>
        <p:nvSpPr>
          <p:cNvPr id="13" name="Google Shape;233;p22">
            <a:extLst>
              <a:ext uri="{FF2B5EF4-FFF2-40B4-BE49-F238E27FC236}">
                <a16:creationId xmlns:a16="http://schemas.microsoft.com/office/drawing/2014/main" id="{F92C07D2-017F-8477-773C-E0853D1F4EA7}"/>
              </a:ext>
            </a:extLst>
          </p:cNvPr>
          <p:cNvSpPr/>
          <p:nvPr/>
        </p:nvSpPr>
        <p:spPr>
          <a:xfrm>
            <a:off x="4861648" y="2409753"/>
            <a:ext cx="1182028" cy="34393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34;p22">
            <a:extLst>
              <a:ext uri="{FF2B5EF4-FFF2-40B4-BE49-F238E27FC236}">
                <a16:creationId xmlns:a16="http://schemas.microsoft.com/office/drawing/2014/main" id="{7441E465-0E26-CCDD-3E83-C1713345967C}"/>
              </a:ext>
            </a:extLst>
          </p:cNvPr>
          <p:cNvCxnSpPr>
            <a:cxnSpLocks/>
          </p:cNvCxnSpPr>
          <p:nvPr/>
        </p:nvCxnSpPr>
        <p:spPr>
          <a:xfrm flipH="1" flipV="1">
            <a:off x="6271260" y="2753683"/>
            <a:ext cx="697061" cy="19590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BA52FF24-420C-CB82-F616-78B5259AC5D6}"/>
              </a:ext>
            </a:extLst>
          </p:cNvPr>
          <p:cNvCxnSpPr>
            <a:cxnSpLocks/>
          </p:cNvCxnSpPr>
          <p:nvPr/>
        </p:nvCxnSpPr>
        <p:spPr>
          <a:xfrm flipH="1">
            <a:off x="6271260" y="2409753"/>
            <a:ext cx="697061" cy="4914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5BF2FF-D2B5-76FA-A65F-91C03B6D26AA}"/>
              </a:ext>
            </a:extLst>
          </p:cNvPr>
          <p:cNvSpPr txBox="1"/>
          <p:nvPr/>
        </p:nvSpPr>
        <p:spPr>
          <a:xfrm>
            <a:off x="1249172" y="403694"/>
            <a:ext cx="10044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it-IT" sz="2400" dirty="0">
                <a:solidFill>
                  <a:srgbClr val="0070C0"/>
                </a:solidFill>
                <a:sym typeface="Arial"/>
              </a:rPr>
              <a:t>Your plan </a:t>
            </a:r>
            <a:r>
              <a:rPr lang="it-IT" sz="2400" dirty="0" err="1">
                <a:solidFill>
                  <a:srgbClr val="0070C0"/>
                </a:solidFill>
                <a:sym typeface="Arial"/>
              </a:rPr>
              <a:t>will</a:t>
            </a:r>
            <a:r>
              <a:rPr lang="it-IT" sz="2400" dirty="0">
                <a:solidFill>
                  <a:srgbClr val="0070C0"/>
                </a:solidFill>
                <a:sym typeface="Arial"/>
              </a:rPr>
              <a:t> be </a:t>
            </a:r>
            <a:r>
              <a:rPr lang="it-IT" sz="2400" dirty="0" err="1">
                <a:solidFill>
                  <a:srgbClr val="0070C0"/>
                </a:solidFill>
                <a:sym typeface="Arial"/>
              </a:rPr>
              <a:t>automatically</a:t>
            </a:r>
            <a:r>
              <a:rPr lang="it-IT" sz="2400" dirty="0">
                <a:solidFill>
                  <a:srgbClr val="0070C0"/>
                </a:solidFill>
                <a:sym typeface="Arial"/>
              </a:rPr>
              <a:t> </a:t>
            </a:r>
            <a:r>
              <a:rPr lang="it-IT" sz="2400" dirty="0" err="1">
                <a:solidFill>
                  <a:srgbClr val="0070C0"/>
                </a:solidFill>
                <a:sym typeface="Arial"/>
              </a:rPr>
              <a:t>uploaded</a:t>
            </a:r>
            <a:r>
              <a:rPr lang="it-IT" sz="2400" dirty="0">
                <a:solidFill>
                  <a:srgbClr val="0070C0"/>
                </a:solidFill>
                <a:sym typeface="Arial"/>
              </a:rPr>
              <a:t> and </a:t>
            </a:r>
            <a:r>
              <a:rPr lang="it-IT" sz="2400" dirty="0" err="1">
                <a:solidFill>
                  <a:srgbClr val="0070C0"/>
                </a:solidFill>
                <a:sym typeface="Arial"/>
              </a:rPr>
              <a:t>will</a:t>
            </a:r>
            <a:r>
              <a:rPr lang="it-IT" sz="2400" dirty="0">
                <a:solidFill>
                  <a:srgbClr val="0070C0"/>
                </a:solidFill>
                <a:sym typeface="Arial"/>
              </a:rPr>
              <a:t> be </a:t>
            </a:r>
            <a:r>
              <a:rPr lang="it-IT" sz="2400" dirty="0" err="1">
                <a:solidFill>
                  <a:srgbClr val="0070C0"/>
                </a:solidFill>
                <a:sym typeface="Arial"/>
              </a:rPr>
              <a:t>immediately</a:t>
            </a:r>
            <a:r>
              <a:rPr lang="it-IT" sz="2400" dirty="0">
                <a:solidFill>
                  <a:srgbClr val="0070C0"/>
                </a:solidFill>
                <a:sym typeface="Arial"/>
              </a:rPr>
              <a:t> </a:t>
            </a:r>
            <a:r>
              <a:rPr lang="it-IT" sz="2400" dirty="0" err="1">
                <a:solidFill>
                  <a:srgbClr val="0070C0"/>
                </a:solidFill>
                <a:sym typeface="Arial"/>
              </a:rPr>
              <a:t>visible</a:t>
            </a:r>
            <a:r>
              <a:rPr lang="it-IT" sz="2400" dirty="0">
                <a:solidFill>
                  <a:srgbClr val="0070C0"/>
                </a:solidFill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27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15B5FFF-BF1F-FD3E-16B2-8FEA40D0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328486"/>
            <a:ext cx="9387840" cy="1483677"/>
          </a:xfrm>
        </p:spPr>
        <p:txBody>
          <a:bodyPr>
            <a:normAutofit/>
          </a:bodyPr>
          <a:lstStyle/>
          <a:p>
            <a:r>
              <a:rPr lang="it-IT" sz="5000" dirty="0">
                <a:solidFill>
                  <a:srgbClr val="0070C0"/>
                </a:solidFill>
                <a:sym typeface="Arial"/>
              </a:rPr>
              <a:t>DO YOU WANT TO CHANGE YOUR STUDY PLAN?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8EBC6046-6DD5-ED2C-F8E2-2863D8A28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012" y="1946974"/>
            <a:ext cx="3617976" cy="640778"/>
          </a:xfrm>
        </p:spPr>
        <p:txBody>
          <a:bodyPr/>
          <a:lstStyle/>
          <a:p>
            <a:r>
              <a:rPr lang="it-IT" dirty="0" err="1">
                <a:solidFill>
                  <a:srgbClr val="0070C0"/>
                </a:solidFill>
                <a:sym typeface="Arial"/>
              </a:rPr>
              <a:t>You</a:t>
            </a:r>
            <a:r>
              <a:rPr lang="it-IT" dirty="0">
                <a:solidFill>
                  <a:srgbClr val="0070C0"/>
                </a:solidFill>
                <a:sym typeface="Arial"/>
              </a:rPr>
              <a:t> </a:t>
            </a:r>
            <a:r>
              <a:rPr lang="it-IT" dirty="0" err="1">
                <a:solidFill>
                  <a:srgbClr val="0070C0"/>
                </a:solidFill>
                <a:sym typeface="Arial"/>
              </a:rPr>
              <a:t>have</a:t>
            </a:r>
            <a:r>
              <a:rPr lang="it-IT" dirty="0">
                <a:solidFill>
                  <a:srgbClr val="0070C0"/>
                </a:solidFill>
                <a:sym typeface="Arial"/>
              </a:rPr>
              <a:t> </a:t>
            </a:r>
            <a:r>
              <a:rPr lang="it-IT" dirty="0" err="1">
                <a:solidFill>
                  <a:srgbClr val="0070C0"/>
                </a:solidFill>
                <a:sym typeface="Arial"/>
              </a:rPr>
              <a:t>two</a:t>
            </a:r>
            <a:r>
              <a:rPr lang="it-IT" dirty="0">
                <a:solidFill>
                  <a:srgbClr val="0070C0"/>
                </a:solidFill>
                <a:sym typeface="Arial"/>
              </a:rPr>
              <a:t> </a:t>
            </a:r>
            <a:r>
              <a:rPr lang="it-IT" dirty="0" err="1">
                <a:solidFill>
                  <a:srgbClr val="0070C0"/>
                </a:solidFill>
                <a:sym typeface="Arial"/>
              </a:rPr>
              <a:t>possibilities</a:t>
            </a:r>
            <a:r>
              <a:rPr lang="it-IT" dirty="0">
                <a:solidFill>
                  <a:srgbClr val="0070C0"/>
                </a:solidFill>
                <a:sym typeface="Arial"/>
              </a:rPr>
              <a:t>:</a:t>
            </a:r>
          </a:p>
        </p:txBody>
      </p:sp>
      <p:sp>
        <p:nvSpPr>
          <p:cNvPr id="8" name="Google Shape;124;p6">
            <a:extLst>
              <a:ext uri="{FF2B5EF4-FFF2-40B4-BE49-F238E27FC236}">
                <a16:creationId xmlns:a16="http://schemas.microsoft.com/office/drawing/2014/main" id="{F011FAC2-C5E6-3431-82C9-D2F351DBF9F4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541F609B-ABD4-4A22-90D7-6F53080515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465A84C-7AD6-8E89-AF7B-093B919F5EB9}"/>
              </a:ext>
            </a:extLst>
          </p:cNvPr>
          <p:cNvCxnSpPr>
            <a:cxnSpLocks/>
          </p:cNvCxnSpPr>
          <p:nvPr/>
        </p:nvCxnSpPr>
        <p:spPr>
          <a:xfrm flipH="1">
            <a:off x="4069080" y="2614747"/>
            <a:ext cx="739140" cy="61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0B24915-ECAA-43DE-CBE1-C2498E3E4A7C}"/>
              </a:ext>
            </a:extLst>
          </p:cNvPr>
          <p:cNvSpPr txBox="1"/>
          <p:nvPr/>
        </p:nvSpPr>
        <p:spPr>
          <a:xfrm>
            <a:off x="640080" y="3308584"/>
            <a:ext cx="4690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Fill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out the following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form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https://modulistica.unife.it/studenti/carriere/modifica-piano-di-studi-incoming</a:t>
            </a:r>
            <a:endParaRPr lang="it-IT" sz="1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it-IT" sz="1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procedure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necessary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 single part of an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exam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33EC41B-DD4F-BE0C-37D6-515EAAD0B8E5}"/>
              </a:ext>
            </a:extLst>
          </p:cNvPr>
          <p:cNvCxnSpPr>
            <a:cxnSpLocks/>
          </p:cNvCxnSpPr>
          <p:nvPr/>
        </p:nvCxnSpPr>
        <p:spPr>
          <a:xfrm>
            <a:off x="6970016" y="2613971"/>
            <a:ext cx="827532" cy="613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48A2C2-5060-8370-A734-D7BDCFE10A3A}"/>
              </a:ext>
            </a:extLst>
          </p:cNvPr>
          <p:cNvSpPr txBox="1"/>
          <p:nvPr/>
        </p:nvSpPr>
        <p:spPr>
          <a:xfrm>
            <a:off x="6635496" y="3306959"/>
            <a:ext cx="4690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it-IT" sz="18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personal page, </a:t>
            </a:r>
            <a:r>
              <a:rPr lang="en-US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by accessing the following link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https://studiare.unife.it</a:t>
            </a:r>
            <a:r>
              <a:rPr lang="it-IT" sz="1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&gt; HOME &gt; CAREER PLAN</a:t>
            </a:r>
          </a:p>
        </p:txBody>
      </p:sp>
    </p:spTree>
    <p:extLst>
      <p:ext uri="{BB962C8B-B14F-4D97-AF65-F5344CB8AC3E}">
        <p14:creationId xmlns:p14="http://schemas.microsoft.com/office/powerpoint/2010/main" val="117219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;p6">
            <a:extLst>
              <a:ext uri="{FF2B5EF4-FFF2-40B4-BE49-F238E27FC236}">
                <a16:creationId xmlns:a16="http://schemas.microsoft.com/office/drawing/2014/main" id="{93C7F6E4-3930-D4CD-7ABD-2A7F1CC4470B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4FF18AA0-1E65-0AC3-C9E7-6A4C8939D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0;p24">
            <a:extLst>
              <a:ext uri="{FF2B5EF4-FFF2-40B4-BE49-F238E27FC236}">
                <a16:creationId xmlns:a16="http://schemas.microsoft.com/office/drawing/2014/main" id="{448722B6-F80E-E72F-42FF-AF264242686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45236" y="1246106"/>
            <a:ext cx="10701528" cy="469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0AB8FA-8785-812C-791D-30D9E63B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851" y="2198312"/>
            <a:ext cx="8971921" cy="3747406"/>
          </a:xfrm>
          <a:prstGeom prst="rect">
            <a:avLst/>
          </a:prstGeom>
        </p:spPr>
      </p:pic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CC9F5E0A-D339-9AA5-0116-E6DBF7F58A70}"/>
              </a:ext>
            </a:extLst>
          </p:cNvPr>
          <p:cNvCxnSpPr>
            <a:cxnSpLocks/>
          </p:cNvCxnSpPr>
          <p:nvPr/>
        </p:nvCxnSpPr>
        <p:spPr>
          <a:xfrm rot="10800000" flipH="1">
            <a:off x="3634922" y="4398305"/>
            <a:ext cx="970059" cy="20673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235;p22">
            <a:extLst>
              <a:ext uri="{FF2B5EF4-FFF2-40B4-BE49-F238E27FC236}">
                <a16:creationId xmlns:a16="http://schemas.microsoft.com/office/drawing/2014/main" id="{25B45BB7-7B36-7954-ED53-77F3E1B13E39}"/>
              </a:ext>
            </a:extLst>
          </p:cNvPr>
          <p:cNvCxnSpPr>
            <a:cxnSpLocks/>
          </p:cNvCxnSpPr>
          <p:nvPr/>
        </p:nvCxnSpPr>
        <p:spPr>
          <a:xfrm>
            <a:off x="3556734" y="3967672"/>
            <a:ext cx="1048247" cy="3087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Google Shape;233;p22">
            <a:extLst>
              <a:ext uri="{FF2B5EF4-FFF2-40B4-BE49-F238E27FC236}">
                <a16:creationId xmlns:a16="http://schemas.microsoft.com/office/drawing/2014/main" id="{8BDDC96B-F8AF-2A9D-7B45-74737FE3BB70}"/>
              </a:ext>
            </a:extLst>
          </p:cNvPr>
          <p:cNvSpPr/>
          <p:nvPr/>
        </p:nvSpPr>
        <p:spPr>
          <a:xfrm>
            <a:off x="4718596" y="4219051"/>
            <a:ext cx="1215860" cy="38598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A35D86-C883-7CC9-17D0-2C8F79D91219}"/>
              </a:ext>
            </a:extLst>
          </p:cNvPr>
          <p:cNvSpPr txBox="1"/>
          <p:nvPr/>
        </p:nvSpPr>
        <p:spPr>
          <a:xfrm>
            <a:off x="271272" y="170142"/>
            <a:ext cx="11649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IMPORTANT: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If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you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choose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option,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you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will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have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fill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out the ENTIRE study plan, </a:t>
            </a:r>
            <a:r>
              <a:rPr lang="it-IT" sz="2800" u="sng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repeating</a:t>
            </a:r>
            <a:r>
              <a:rPr lang="it-IT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the procedure </a:t>
            </a:r>
            <a:r>
              <a:rPr lang="en-US" sz="2800" u="sng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explained from page 9 to page 16.</a:t>
            </a:r>
            <a:endParaRPr lang="it-IT" sz="2800" u="sng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50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;p6">
            <a:extLst>
              <a:ext uri="{FF2B5EF4-FFF2-40B4-BE49-F238E27FC236}">
                <a16:creationId xmlns:a16="http://schemas.microsoft.com/office/drawing/2014/main" id="{93C7F6E4-3930-D4CD-7ABD-2A7F1CC4470B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4FF18AA0-1E65-0AC3-C9E7-6A4C8939D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A35D86-C883-7CC9-17D0-2C8F79D91219}"/>
              </a:ext>
            </a:extLst>
          </p:cNvPr>
          <p:cNvSpPr txBox="1"/>
          <p:nvPr/>
        </p:nvSpPr>
        <p:spPr>
          <a:xfrm>
            <a:off x="1672209" y="1859340"/>
            <a:ext cx="88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For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any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further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doubt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or information contact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us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through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400" dirty="0">
                <a:solidFill>
                  <a:srgbClr val="0070C0"/>
                </a:solidFill>
                <a:latin typeface="Calibri"/>
                <a:ea typeface="Calibri"/>
                <a:cs typeface="Calibri"/>
                <a:hlinkClick r:id="rId4"/>
              </a:rPr>
              <a:t>sos.unife.it:</a:t>
            </a:r>
          </a:p>
          <a:p>
            <a:pPr algn="ctr"/>
            <a:endParaRPr lang="it-IT" sz="2400" dirty="0">
              <a:solidFill>
                <a:srgbClr val="0070C0"/>
              </a:solidFill>
              <a:latin typeface="Calibri"/>
              <a:ea typeface="Calibri"/>
              <a:cs typeface="Calibri"/>
              <a:hlinkClick r:id="rId4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For issues related to your study plan or changes to it: </a:t>
            </a:r>
            <a:r>
              <a:rPr lang="en-US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Career Office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For any other matters: </a:t>
            </a:r>
            <a:r>
              <a:rPr lang="en-US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Incoming Students Office</a:t>
            </a:r>
            <a:endParaRPr lang="it-IT" sz="2400" b="1" i="1" dirty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48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692150" y="2134647"/>
            <a:ext cx="10801350" cy="1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6600" b="1" dirty="0">
                <a:solidFill>
                  <a:srgbClr val="0070C0"/>
                </a:solidFill>
                <a:sym typeface="Arial"/>
              </a:rPr>
              <a:t>HOW TO FILL OUT A STUDY PLAN</a:t>
            </a: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5245481" y="5324479"/>
            <a:ext cx="1694688" cy="703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4;p6">
            <a:extLst>
              <a:ext uri="{FF2B5EF4-FFF2-40B4-BE49-F238E27FC236}">
                <a16:creationId xmlns:a16="http://schemas.microsoft.com/office/drawing/2014/main" id="{2C9AEBCA-52AA-471B-3B0E-66E9F503F654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5E0AFA5-A22A-D80E-42BB-18D6989B683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9" y="1571022"/>
            <a:ext cx="9144002" cy="43526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14"/>
          <p:cNvCxnSpPr/>
          <p:nvPr/>
        </p:nvCxnSpPr>
        <p:spPr>
          <a:xfrm rot="10800000" flipH="1">
            <a:off x="9875912" y="2235475"/>
            <a:ext cx="288032" cy="36004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94" name="Google Shape;194;p14"/>
          <p:cNvSpPr txBox="1"/>
          <p:nvPr/>
        </p:nvSpPr>
        <p:spPr>
          <a:xfrm>
            <a:off x="3055389" y="191500"/>
            <a:ext cx="6081222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LOGIN TO YOUR PERSONAL UNIFE AREA</a:t>
            </a:r>
            <a:endParaRPr lang="en-US" sz="1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sng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https://studiare.unife.it/</a:t>
            </a:r>
            <a:endParaRPr lang="en-US"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07;p4">
            <a:extLst>
              <a:ext uri="{FF2B5EF4-FFF2-40B4-BE49-F238E27FC236}">
                <a16:creationId xmlns:a16="http://schemas.microsoft.com/office/drawing/2014/main" id="{A02CD89F-CE1A-7E4E-9818-6BD89DD2B71D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45078" y="166451"/>
            <a:ext cx="1456944" cy="6326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4;p6">
            <a:extLst>
              <a:ext uri="{FF2B5EF4-FFF2-40B4-BE49-F238E27FC236}">
                <a16:creationId xmlns:a16="http://schemas.microsoft.com/office/drawing/2014/main" id="{3A84CB88-90D7-DEC1-1263-659BFA24C759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7B716A66-6A4A-6DF7-1BBA-7F4495F157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558" y="536225"/>
            <a:ext cx="9254884" cy="4352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15"/>
          <p:cNvCxnSpPr>
            <a:cxnSpLocks/>
          </p:cNvCxnSpPr>
          <p:nvPr/>
        </p:nvCxnSpPr>
        <p:spPr>
          <a:xfrm rot="10800000" flipH="1">
            <a:off x="8373625" y="2160195"/>
            <a:ext cx="288032" cy="36004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02" name="Google Shape;202;p15"/>
          <p:cNvSpPr/>
          <p:nvPr/>
        </p:nvSpPr>
        <p:spPr>
          <a:xfrm>
            <a:off x="8738273" y="1964418"/>
            <a:ext cx="599223" cy="19577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4;p6">
            <a:extLst>
              <a:ext uri="{FF2B5EF4-FFF2-40B4-BE49-F238E27FC236}">
                <a16:creationId xmlns:a16="http://schemas.microsoft.com/office/drawing/2014/main" id="{11B4557A-D51B-D72F-EB53-A4866C2D8075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E32D8BB7-6608-975E-F72A-2A634643462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6" descr="Marchio composto dal sigillo dell'Università, comprendente corona, foglie di ulivo e anno di fondazione: 1391 e la scritta &quot;Università degli studi di Ferrara&quot;" title="Marchio dell'Università di Ferra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23;p20">
            <a:extLst>
              <a:ext uri="{FF2B5EF4-FFF2-40B4-BE49-F238E27FC236}">
                <a16:creationId xmlns:a16="http://schemas.microsoft.com/office/drawing/2014/main" id="{6502C36F-3B91-75AA-D412-13609B904A65}"/>
              </a:ext>
            </a:extLst>
          </p:cNvPr>
          <p:cNvSpPr txBox="1"/>
          <p:nvPr/>
        </p:nvSpPr>
        <p:spPr>
          <a:xfrm>
            <a:off x="2267995" y="174805"/>
            <a:ext cx="76560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it-IT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it-IT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Personal </a:t>
            </a:r>
            <a:r>
              <a:rPr lang="it-IT" sz="2400" b="0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Unife</a:t>
            </a:r>
            <a:r>
              <a:rPr lang="it-IT" sz="24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Area looks like:</a:t>
            </a: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24;p20" descr="Immagine che contiene testo, software, schermata, Icona del computer">
            <a:extLst>
              <a:ext uri="{FF2B5EF4-FFF2-40B4-BE49-F238E27FC236}">
                <a16:creationId xmlns:a16="http://schemas.microsoft.com/office/drawing/2014/main" id="{015D8E67-0572-BA17-DF22-A87ACF492F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314" y="938704"/>
            <a:ext cx="10985369" cy="488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32;p22" descr="Immagine che contiene testo, software, schermata, Icona del computer&#10;&#10;Il contenuto generato dall'IA potrebbe non essere corretto.">
            <a:extLst>
              <a:ext uri="{FF2B5EF4-FFF2-40B4-BE49-F238E27FC236}">
                <a16:creationId xmlns:a16="http://schemas.microsoft.com/office/drawing/2014/main" id="{82BA190F-3173-49AC-34FB-A455B64DA3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041" y="930145"/>
            <a:ext cx="10454773" cy="451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3;p22">
            <a:extLst>
              <a:ext uri="{FF2B5EF4-FFF2-40B4-BE49-F238E27FC236}">
                <a16:creationId xmlns:a16="http://schemas.microsoft.com/office/drawing/2014/main" id="{F4B45ACE-21F5-9AA7-D10D-AEF594F65E31}"/>
              </a:ext>
            </a:extLst>
          </p:cNvPr>
          <p:cNvSpPr/>
          <p:nvPr/>
        </p:nvSpPr>
        <p:spPr>
          <a:xfrm>
            <a:off x="9768973" y="2651760"/>
            <a:ext cx="1549841" cy="20031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234;p22">
            <a:extLst>
              <a:ext uri="{FF2B5EF4-FFF2-40B4-BE49-F238E27FC236}">
                <a16:creationId xmlns:a16="http://schemas.microsoft.com/office/drawing/2014/main" id="{926D3D7D-9455-EB4F-D5EC-DCAB6640655E}"/>
              </a:ext>
            </a:extLst>
          </p:cNvPr>
          <p:cNvCxnSpPr/>
          <p:nvPr/>
        </p:nvCxnSpPr>
        <p:spPr>
          <a:xfrm rot="10800000" flipH="1">
            <a:off x="8652212" y="2819337"/>
            <a:ext cx="970059" cy="20673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235;p22">
            <a:extLst>
              <a:ext uri="{FF2B5EF4-FFF2-40B4-BE49-F238E27FC236}">
                <a16:creationId xmlns:a16="http://schemas.microsoft.com/office/drawing/2014/main" id="{167021BF-A485-DD48-C507-29772B873E7B}"/>
              </a:ext>
            </a:extLst>
          </p:cNvPr>
          <p:cNvCxnSpPr/>
          <p:nvPr/>
        </p:nvCxnSpPr>
        <p:spPr>
          <a:xfrm>
            <a:off x="8574024" y="2388704"/>
            <a:ext cx="1048247" cy="3087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Google Shape;124;p6">
            <a:extLst>
              <a:ext uri="{FF2B5EF4-FFF2-40B4-BE49-F238E27FC236}">
                <a16:creationId xmlns:a16="http://schemas.microsoft.com/office/drawing/2014/main" id="{F02AE523-D894-26D6-AAE8-E0C4C5A4E57F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7ACE96A4-C4F2-6D5A-1AB9-CDFDF88FEA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95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;p6">
            <a:extLst>
              <a:ext uri="{FF2B5EF4-FFF2-40B4-BE49-F238E27FC236}">
                <a16:creationId xmlns:a16="http://schemas.microsoft.com/office/drawing/2014/main" id="{93C7F6E4-3930-D4CD-7ABD-2A7F1CC4470B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4FF18AA0-1E65-0AC3-C9E7-6A4C8939D2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0;p24">
            <a:extLst>
              <a:ext uri="{FF2B5EF4-FFF2-40B4-BE49-F238E27FC236}">
                <a16:creationId xmlns:a16="http://schemas.microsoft.com/office/drawing/2014/main" id="{448722B6-F80E-E72F-42FF-AF26424268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236" y="663007"/>
            <a:ext cx="10701528" cy="507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3;p22">
            <a:extLst>
              <a:ext uri="{FF2B5EF4-FFF2-40B4-BE49-F238E27FC236}">
                <a16:creationId xmlns:a16="http://schemas.microsoft.com/office/drawing/2014/main" id="{8BDDC96B-F8AF-2A9D-7B45-74737FE3BB70}"/>
              </a:ext>
            </a:extLst>
          </p:cNvPr>
          <p:cNvSpPr/>
          <p:nvPr/>
        </p:nvSpPr>
        <p:spPr>
          <a:xfrm>
            <a:off x="10025005" y="3084256"/>
            <a:ext cx="1267835" cy="20673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CC9F5E0A-D339-9AA5-0116-E6DBF7F58A70}"/>
              </a:ext>
            </a:extLst>
          </p:cNvPr>
          <p:cNvCxnSpPr/>
          <p:nvPr/>
        </p:nvCxnSpPr>
        <p:spPr>
          <a:xfrm rot="10800000" flipH="1">
            <a:off x="8935676" y="3222266"/>
            <a:ext cx="970059" cy="20673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235;p22">
            <a:extLst>
              <a:ext uri="{FF2B5EF4-FFF2-40B4-BE49-F238E27FC236}">
                <a16:creationId xmlns:a16="http://schemas.microsoft.com/office/drawing/2014/main" id="{25B45BB7-7B36-7954-ED53-77F3E1B13E39}"/>
              </a:ext>
            </a:extLst>
          </p:cNvPr>
          <p:cNvCxnSpPr/>
          <p:nvPr/>
        </p:nvCxnSpPr>
        <p:spPr>
          <a:xfrm>
            <a:off x="8857488" y="2791633"/>
            <a:ext cx="1048247" cy="308776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568" y="475488"/>
            <a:ext cx="11484864" cy="5187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492563-978E-2CE2-8BE0-14D4B571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" y="1792225"/>
            <a:ext cx="9806533" cy="3870632"/>
          </a:xfrm>
          <a:prstGeom prst="rect">
            <a:avLst/>
          </a:prstGeom>
        </p:spPr>
      </p:pic>
      <p:sp>
        <p:nvSpPr>
          <p:cNvPr id="9" name="Google Shape;233;p22">
            <a:extLst>
              <a:ext uri="{FF2B5EF4-FFF2-40B4-BE49-F238E27FC236}">
                <a16:creationId xmlns:a16="http://schemas.microsoft.com/office/drawing/2014/main" id="{4717FFA1-D0DA-2E1E-A060-CE73F121C797}"/>
              </a:ext>
            </a:extLst>
          </p:cNvPr>
          <p:cNvSpPr/>
          <p:nvPr/>
        </p:nvSpPr>
        <p:spPr>
          <a:xfrm>
            <a:off x="4751567" y="1950400"/>
            <a:ext cx="1274329" cy="3447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234;p22">
            <a:extLst>
              <a:ext uri="{FF2B5EF4-FFF2-40B4-BE49-F238E27FC236}">
                <a16:creationId xmlns:a16="http://schemas.microsoft.com/office/drawing/2014/main" id="{504708F0-4433-4456-DE23-E4E9542D99CB}"/>
              </a:ext>
            </a:extLst>
          </p:cNvPr>
          <p:cNvCxnSpPr>
            <a:cxnSpLocks/>
          </p:cNvCxnSpPr>
          <p:nvPr/>
        </p:nvCxnSpPr>
        <p:spPr>
          <a:xfrm flipV="1">
            <a:off x="4989311" y="2424687"/>
            <a:ext cx="203950" cy="65800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" name="Google Shape;234;p22">
            <a:extLst>
              <a:ext uri="{FF2B5EF4-FFF2-40B4-BE49-F238E27FC236}">
                <a16:creationId xmlns:a16="http://schemas.microsoft.com/office/drawing/2014/main" id="{E5CB978C-A25E-E13A-0BBA-A808F8FD71CE}"/>
              </a:ext>
            </a:extLst>
          </p:cNvPr>
          <p:cNvCxnSpPr>
            <a:cxnSpLocks/>
          </p:cNvCxnSpPr>
          <p:nvPr/>
        </p:nvCxnSpPr>
        <p:spPr>
          <a:xfrm flipH="1" flipV="1">
            <a:off x="5476894" y="2424687"/>
            <a:ext cx="256394" cy="64448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0546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9;p25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5198DDA4-CD4C-8DA0-3B8B-5D203321DC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568" y="475488"/>
            <a:ext cx="11484864" cy="51873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Google Shape;124;p6">
            <a:extLst>
              <a:ext uri="{FF2B5EF4-FFF2-40B4-BE49-F238E27FC236}">
                <a16:creationId xmlns:a16="http://schemas.microsoft.com/office/drawing/2014/main" id="{068A18AE-AE6F-423D-324A-29B40371BEC7}"/>
              </a:ext>
            </a:extLst>
          </p:cNvPr>
          <p:cNvSpPr/>
          <p:nvPr/>
        </p:nvSpPr>
        <p:spPr>
          <a:xfrm>
            <a:off x="0" y="6121400"/>
            <a:ext cx="12192000" cy="736600"/>
          </a:xfrm>
          <a:prstGeom prst="rect">
            <a:avLst/>
          </a:prstGeom>
          <a:solidFill>
            <a:srgbClr val="243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25;p6" descr="Marchio composto dal sigillo dell'Università, comprendente corona, foglie di ulivo e anno di fondazione: 1391 e la scritta &quot;Università degli studi di Ferrara&quot;" title="Marchio dell'Università di Ferrara">
            <a:extLst>
              <a:ext uri="{FF2B5EF4-FFF2-40B4-BE49-F238E27FC236}">
                <a16:creationId xmlns:a16="http://schemas.microsoft.com/office/drawing/2014/main" id="{186B3A84-6928-7BCF-533F-9EE56A9D7EC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1120" y="6132622"/>
            <a:ext cx="1402080" cy="69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B31D448-D704-B7FA-7470-218BC67BE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62575"/>
            <a:ext cx="9773920" cy="4189463"/>
          </a:xfrm>
          <a:prstGeom prst="rect">
            <a:avLst/>
          </a:prstGeom>
        </p:spPr>
      </p:pic>
      <p:sp>
        <p:nvSpPr>
          <p:cNvPr id="13" name="Google Shape;233;p22">
            <a:extLst>
              <a:ext uri="{FF2B5EF4-FFF2-40B4-BE49-F238E27FC236}">
                <a16:creationId xmlns:a16="http://schemas.microsoft.com/office/drawing/2014/main" id="{F92C07D2-017F-8477-773C-E0853D1F4EA7}"/>
              </a:ext>
            </a:extLst>
          </p:cNvPr>
          <p:cNvSpPr/>
          <p:nvPr/>
        </p:nvSpPr>
        <p:spPr>
          <a:xfrm>
            <a:off x="457200" y="2937952"/>
            <a:ext cx="1792224" cy="34474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234;p22">
            <a:extLst>
              <a:ext uri="{FF2B5EF4-FFF2-40B4-BE49-F238E27FC236}">
                <a16:creationId xmlns:a16="http://schemas.microsoft.com/office/drawing/2014/main" id="{7441E465-0E26-CCDD-3E83-C1713345967C}"/>
              </a:ext>
            </a:extLst>
          </p:cNvPr>
          <p:cNvCxnSpPr>
            <a:cxnSpLocks/>
          </p:cNvCxnSpPr>
          <p:nvPr/>
        </p:nvCxnSpPr>
        <p:spPr>
          <a:xfrm flipH="1" flipV="1">
            <a:off x="2453374" y="3174495"/>
            <a:ext cx="920762" cy="25450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34;p22">
            <a:extLst>
              <a:ext uri="{FF2B5EF4-FFF2-40B4-BE49-F238E27FC236}">
                <a16:creationId xmlns:a16="http://schemas.microsoft.com/office/drawing/2014/main" id="{BA52FF24-420C-CB82-F616-78B5259AC5D6}"/>
              </a:ext>
            </a:extLst>
          </p:cNvPr>
          <p:cNvCxnSpPr>
            <a:cxnSpLocks/>
          </p:cNvCxnSpPr>
          <p:nvPr/>
        </p:nvCxnSpPr>
        <p:spPr>
          <a:xfrm flipH="1">
            <a:off x="2449395" y="2714282"/>
            <a:ext cx="924741" cy="23554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76729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247</Words>
  <Application>Microsoft Office PowerPoint</Application>
  <PresentationFormat>Widescreen</PresentationFormat>
  <Paragraphs>23</Paragraphs>
  <Slides>19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di Office</vt:lpstr>
      <vt:lpstr>Presentazione standard di PowerPoint</vt:lpstr>
      <vt:lpstr>HOW TO FILL OUT A STUDY PLAN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 YOU WANT TO CHANGE YOUR STUDY PLAN?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Utente di Microsoft Office</dc:creator>
  <cp:lastModifiedBy>Davide Marchioli</cp:lastModifiedBy>
  <cp:revision>4</cp:revision>
  <dcterms:created xsi:type="dcterms:W3CDTF">2018-04-09T14:38:21Z</dcterms:created>
  <dcterms:modified xsi:type="dcterms:W3CDTF">2026-02-09T15:02:03Z</dcterms:modified>
</cp:coreProperties>
</file>