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philip_evans_how_data_will_transform_busines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Synergies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C3F6B2-CA45-496D-9F6E-9DDAEC37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Ted</a:t>
            </a:r>
            <a:r>
              <a:rPr lang="it-IT" dirty="0"/>
              <a:t> talks: </a:t>
            </a:r>
            <a:r>
              <a:rPr lang="en-GB"/>
              <a:t>Philip Evans: How data will transform business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592F1D-1F83-449E-BDB2-A7B5793C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https://www.ted.com/talks/philip_evans_how_data_will_transform_business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17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benefits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sinergies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/>
              <a:t>Synergies</a:t>
            </a:r>
            <a:r>
              <a:rPr lang="it-IT" dirty="0"/>
              <a:t> can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one</a:t>
            </a:r>
            <a:r>
              <a:rPr lang="it-IT" dirty="0"/>
              <a:t> </a:t>
            </a:r>
            <a:r>
              <a:rPr lang="it-IT" dirty="0" err="1"/>
              <a:t>sided</a:t>
            </a:r>
            <a:r>
              <a:rPr lang="it-IT" dirty="0"/>
              <a:t> and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sided</a:t>
            </a:r>
            <a:endParaRPr lang="it-IT" dirty="0"/>
          </a:p>
          <a:p>
            <a:r>
              <a:rPr lang="it-IT" dirty="0" err="1"/>
              <a:t>One</a:t>
            </a:r>
            <a:r>
              <a:rPr lang="it-IT" dirty="0"/>
              <a:t> </a:t>
            </a:r>
            <a:r>
              <a:rPr lang="it-IT" dirty="0" err="1"/>
              <a:t>sided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one</a:t>
            </a:r>
            <a:r>
              <a:rPr lang="it-IT" dirty="0"/>
              <a:t> business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benefits</a:t>
            </a:r>
            <a:r>
              <a:rPr lang="it-IT" dirty="0"/>
              <a:t>;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sided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businesses</a:t>
            </a:r>
            <a:r>
              <a:rPr lang="it-IT" dirty="0"/>
              <a:t> </a:t>
            </a:r>
            <a:r>
              <a:rPr lang="it-IT" dirty="0" err="1"/>
              <a:t>benefits</a:t>
            </a:r>
            <a:r>
              <a:rPr lang="it-IT" dirty="0"/>
              <a:t>.</a:t>
            </a:r>
          </a:p>
          <a:p>
            <a:r>
              <a:rPr lang="it-IT" dirty="0"/>
              <a:t>V(S)</a:t>
            </a:r>
            <a:r>
              <a:rPr lang="it-IT" dirty="0" err="1"/>
              <a:t>=V</a:t>
            </a:r>
            <a:r>
              <a:rPr lang="it-IT" dirty="0"/>
              <a:t>(A)</a:t>
            </a:r>
            <a:r>
              <a:rPr lang="it-IT" dirty="0" err="1"/>
              <a:t>+V</a:t>
            </a:r>
            <a:r>
              <a:rPr lang="it-IT" dirty="0"/>
              <a:t>(B)&gt;0. </a:t>
            </a:r>
          </a:p>
          <a:p>
            <a:r>
              <a:rPr lang="it-IT" dirty="0" err="1"/>
              <a:t>One-sided</a:t>
            </a:r>
            <a:r>
              <a:rPr lang="it-IT" dirty="0"/>
              <a:t>: V(A)&gt;0; V(B)&lt;0</a:t>
            </a:r>
          </a:p>
          <a:p>
            <a:r>
              <a:rPr lang="it-IT" dirty="0" err="1"/>
              <a:t>Two-sided</a:t>
            </a:r>
            <a:r>
              <a:rPr lang="it-IT" dirty="0"/>
              <a:t>: V(A)&gt;0; V(B)&gt;0</a:t>
            </a:r>
          </a:p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estimated</a:t>
            </a:r>
            <a:r>
              <a:rPr lang="it-IT" dirty="0"/>
              <a:t> </a:t>
            </a:r>
            <a:r>
              <a:rPr lang="it-IT" dirty="0" err="1"/>
              <a:t>separately</a:t>
            </a:r>
            <a:endParaRPr lang="it-IT" dirty="0"/>
          </a:p>
          <a:p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sided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agreements</a:t>
            </a:r>
            <a:r>
              <a:rPr lang="it-IT" dirty="0"/>
              <a:t> on </a:t>
            </a:r>
            <a:r>
              <a:rPr lang="it-IT" dirty="0" err="1"/>
              <a:t>sided</a:t>
            </a:r>
            <a:r>
              <a:rPr lang="it-IT" dirty="0"/>
              <a:t> </a:t>
            </a:r>
            <a:r>
              <a:rPr lang="it-IT" dirty="0" err="1"/>
              <a:t>payments</a:t>
            </a:r>
            <a:r>
              <a:rPr lang="it-IT" dirty="0"/>
              <a:t>: </a:t>
            </a:r>
            <a:r>
              <a:rPr lang="it-IT" dirty="0" err="1"/>
              <a:t>passing</a:t>
            </a:r>
            <a:r>
              <a:rPr lang="it-IT" dirty="0"/>
              <a:t> some </a:t>
            </a:r>
            <a:r>
              <a:rPr lang="it-IT" dirty="0" err="1"/>
              <a:t>benefits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business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 negative </a:t>
            </a:r>
            <a:r>
              <a:rPr lang="it-IT" dirty="0" err="1"/>
              <a:t>sinergies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happens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total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lower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expected</a:t>
            </a:r>
            <a:r>
              <a:rPr lang="it-IT" dirty="0"/>
              <a:t> or negative: e.g. </a:t>
            </a:r>
            <a:r>
              <a:rPr lang="it-IT" dirty="0" err="1"/>
              <a:t>organizational</a:t>
            </a:r>
            <a:r>
              <a:rPr lang="it-IT" dirty="0"/>
              <a:t> </a:t>
            </a:r>
            <a:r>
              <a:rPr lang="it-IT" dirty="0" err="1"/>
              <a:t>excess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complexity</a:t>
            </a:r>
            <a:r>
              <a:rPr lang="it-IT" dirty="0"/>
              <a:t>; </a:t>
            </a:r>
            <a:r>
              <a:rPr lang="it-IT" dirty="0" err="1"/>
              <a:t>brand</a:t>
            </a:r>
            <a:r>
              <a:rPr lang="it-IT" dirty="0"/>
              <a:t> </a:t>
            </a:r>
            <a:r>
              <a:rPr lang="it-IT" dirty="0" err="1"/>
              <a:t>diluition</a:t>
            </a:r>
            <a:r>
              <a:rPr lang="it-IT" dirty="0"/>
              <a:t>; </a:t>
            </a:r>
            <a:r>
              <a:rPr lang="it-IT" dirty="0" err="1"/>
              <a:t>cost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bureaucracy</a:t>
            </a:r>
            <a:r>
              <a:rPr lang="it-IT" dirty="0"/>
              <a:t> (</a:t>
            </a:r>
            <a:r>
              <a:rPr lang="it-IT" dirty="0" err="1"/>
              <a:t>Dilbert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Other</a:t>
            </a:r>
            <a:r>
              <a:rPr lang="it-IT" dirty="0"/>
              <a:t> notes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Cost</a:t>
            </a:r>
            <a:r>
              <a:rPr lang="it-IT" dirty="0"/>
              <a:t> </a:t>
            </a:r>
            <a:r>
              <a:rPr lang="it-IT" dirty="0" err="1"/>
              <a:t>sinergies</a:t>
            </a:r>
            <a:r>
              <a:rPr lang="it-IT" dirty="0"/>
              <a:t>: joint </a:t>
            </a:r>
            <a:r>
              <a:rPr lang="it-IT" dirty="0" err="1"/>
              <a:t>costs</a:t>
            </a:r>
            <a:r>
              <a:rPr lang="it-IT" dirty="0"/>
              <a:t> are </a:t>
            </a:r>
            <a:r>
              <a:rPr lang="it-IT" dirty="0" err="1"/>
              <a:t>lower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single business </a:t>
            </a:r>
            <a:r>
              <a:rPr lang="it-IT" dirty="0" err="1"/>
              <a:t>costs</a:t>
            </a:r>
            <a:endParaRPr lang="it-IT" dirty="0"/>
          </a:p>
          <a:p>
            <a:r>
              <a:rPr lang="it-IT" dirty="0" err="1"/>
              <a:t>Revenue</a:t>
            </a:r>
            <a:r>
              <a:rPr lang="it-IT" dirty="0"/>
              <a:t> </a:t>
            </a:r>
            <a:r>
              <a:rPr lang="it-IT" dirty="0" err="1"/>
              <a:t>sinergies</a:t>
            </a:r>
            <a:r>
              <a:rPr lang="it-IT" dirty="0"/>
              <a:t>: more </a:t>
            </a:r>
            <a:r>
              <a:rPr lang="it-IT" dirty="0" err="1"/>
              <a:t>valuable</a:t>
            </a:r>
            <a:r>
              <a:rPr lang="it-IT" dirty="0"/>
              <a:t> output</a:t>
            </a:r>
          </a:p>
          <a:p>
            <a:r>
              <a:rPr lang="it-IT" dirty="0" err="1"/>
              <a:t>Horizzontal</a:t>
            </a:r>
            <a:r>
              <a:rPr lang="it-IT" dirty="0"/>
              <a:t> </a:t>
            </a:r>
            <a:r>
              <a:rPr lang="it-IT" dirty="0" err="1"/>
              <a:t>acquisition</a:t>
            </a:r>
            <a:r>
              <a:rPr lang="it-IT" dirty="0"/>
              <a:t>: in the </a:t>
            </a:r>
            <a:r>
              <a:rPr lang="it-IT" dirty="0" err="1"/>
              <a:t>same</a:t>
            </a:r>
            <a:r>
              <a:rPr lang="it-IT" dirty="0"/>
              <a:t> business</a:t>
            </a:r>
          </a:p>
          <a:p>
            <a:r>
              <a:rPr lang="it-IT" dirty="0"/>
              <a:t>Vertical </a:t>
            </a:r>
            <a:r>
              <a:rPr lang="it-IT" dirty="0" err="1"/>
              <a:t>acquisition</a:t>
            </a:r>
            <a:r>
              <a:rPr lang="it-IT" dirty="0"/>
              <a:t>: </a:t>
            </a:r>
            <a:r>
              <a:rPr lang="it-IT" dirty="0" err="1"/>
              <a:t>subsequent</a:t>
            </a:r>
            <a:r>
              <a:rPr lang="it-IT" dirty="0"/>
              <a:t> </a:t>
            </a:r>
            <a:r>
              <a:rPr lang="it-IT" dirty="0" err="1"/>
              <a:t>businesses</a:t>
            </a:r>
            <a:endParaRPr lang="it-IT" dirty="0"/>
          </a:p>
          <a:p>
            <a:r>
              <a:rPr lang="it-IT" dirty="0"/>
              <a:t>Conglomerate </a:t>
            </a:r>
            <a:r>
              <a:rPr lang="it-IT" dirty="0" err="1"/>
              <a:t>acquisition</a:t>
            </a:r>
            <a:r>
              <a:rPr lang="it-IT" dirty="0"/>
              <a:t>: no </a:t>
            </a:r>
            <a:r>
              <a:rPr lang="it-IT" dirty="0" err="1"/>
              <a:t>relationships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.</a:t>
            </a:r>
          </a:p>
          <a:p>
            <a:r>
              <a:rPr lang="it-IT" dirty="0" err="1"/>
              <a:t>Internal</a:t>
            </a:r>
            <a:r>
              <a:rPr lang="it-IT" dirty="0"/>
              <a:t> capital market: </a:t>
            </a:r>
            <a:r>
              <a:rPr lang="it-IT" dirty="0" err="1"/>
              <a:t>funding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the corporate HQ </a:t>
            </a:r>
            <a:r>
              <a:rPr lang="it-IT" dirty="0" err="1"/>
              <a:t>instead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external</a:t>
            </a:r>
            <a:r>
              <a:rPr lang="it-IT" dirty="0"/>
              <a:t> </a:t>
            </a:r>
            <a:r>
              <a:rPr lang="it-IT" dirty="0" err="1"/>
              <a:t>sources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Readings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prepare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next</a:t>
            </a:r>
            <a:r>
              <a:rPr lang="it-IT" dirty="0"/>
              <a:t> </a:t>
            </a:r>
            <a:r>
              <a:rPr lang="it-IT"/>
              <a:t>lessons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Baysinger</a:t>
            </a:r>
            <a:r>
              <a:rPr lang="it-IT" dirty="0"/>
              <a:t>, B., &amp; </a:t>
            </a:r>
            <a:r>
              <a:rPr lang="it-IT" dirty="0" err="1"/>
              <a:t>Hoskisson</a:t>
            </a:r>
            <a:r>
              <a:rPr lang="it-IT" dirty="0"/>
              <a:t>, R. E. (1989). </a:t>
            </a:r>
            <a:r>
              <a:rPr lang="it-IT" dirty="0" err="1"/>
              <a:t>Diversification</a:t>
            </a:r>
            <a:r>
              <a:rPr lang="it-IT" dirty="0"/>
              <a:t> </a:t>
            </a:r>
            <a:r>
              <a:rPr lang="it-IT" dirty="0" err="1"/>
              <a:t>strategy</a:t>
            </a:r>
            <a:r>
              <a:rPr lang="it-IT" dirty="0"/>
              <a:t> and </a:t>
            </a:r>
            <a:r>
              <a:rPr lang="it-IT" dirty="0" err="1"/>
              <a:t>R&amp;D</a:t>
            </a:r>
            <a:r>
              <a:rPr lang="it-IT" dirty="0"/>
              <a:t> </a:t>
            </a:r>
            <a:r>
              <a:rPr lang="it-IT" dirty="0" err="1"/>
              <a:t>intensity</a:t>
            </a:r>
            <a:r>
              <a:rPr lang="it-IT" dirty="0"/>
              <a:t> in </a:t>
            </a:r>
            <a:r>
              <a:rPr lang="it-IT" dirty="0" err="1"/>
              <a:t>multiproduct</a:t>
            </a:r>
            <a:r>
              <a:rPr lang="it-IT" dirty="0"/>
              <a:t> </a:t>
            </a:r>
            <a:r>
              <a:rPr lang="it-IT" dirty="0" err="1"/>
              <a:t>firms</a:t>
            </a:r>
            <a:r>
              <a:rPr lang="it-IT" dirty="0"/>
              <a:t>. </a:t>
            </a:r>
            <a:r>
              <a:rPr lang="it-IT" dirty="0" err="1"/>
              <a:t>Academy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Management journal, 32(2), 310-332.   </a:t>
            </a:r>
          </a:p>
          <a:p>
            <a:r>
              <a:rPr lang="it-IT" dirty="0"/>
              <a:t>Chan Kim, W., </a:t>
            </a:r>
            <a:r>
              <a:rPr lang="it-IT" dirty="0" err="1"/>
              <a:t>Hwang</a:t>
            </a:r>
            <a:r>
              <a:rPr lang="it-IT" dirty="0"/>
              <a:t>, P., &amp; </a:t>
            </a:r>
            <a:r>
              <a:rPr lang="it-IT" dirty="0" err="1"/>
              <a:t>Burgers</a:t>
            </a:r>
            <a:r>
              <a:rPr lang="it-IT" dirty="0"/>
              <a:t>, W. P. (1989). Global </a:t>
            </a:r>
            <a:r>
              <a:rPr lang="it-IT" dirty="0" err="1"/>
              <a:t>diversification</a:t>
            </a:r>
            <a:r>
              <a:rPr lang="it-IT" dirty="0"/>
              <a:t> </a:t>
            </a:r>
            <a:r>
              <a:rPr lang="it-IT" dirty="0" err="1"/>
              <a:t>strategy</a:t>
            </a:r>
            <a:r>
              <a:rPr lang="it-IT" dirty="0"/>
              <a:t> and corporate profit performance. </a:t>
            </a:r>
            <a:r>
              <a:rPr lang="it-IT" dirty="0" err="1"/>
              <a:t>Strategic</a:t>
            </a:r>
            <a:r>
              <a:rPr lang="it-IT" dirty="0"/>
              <a:t> management journal, 10(1), 45-57.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297</Words>
  <Application>Microsoft Office PowerPoint</Application>
  <PresentationFormat>Presentazione su schermo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di Office</vt:lpstr>
      <vt:lpstr>Synergies</vt:lpstr>
      <vt:lpstr>Ted talks: Philip Evans: How data will transform business</vt:lpstr>
      <vt:lpstr>Who benefits from sinergies?</vt:lpstr>
      <vt:lpstr>Do negative sinergies exists?</vt:lpstr>
      <vt:lpstr>Other notes</vt:lpstr>
      <vt:lpstr>Readings to prepare for next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16</cp:revision>
  <dcterms:created xsi:type="dcterms:W3CDTF">2016-10-14T10:55:23Z</dcterms:created>
  <dcterms:modified xsi:type="dcterms:W3CDTF">2020-04-05T20:12:33Z</dcterms:modified>
</cp:coreProperties>
</file>