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64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martin_reeves_how_to_build_a_business_that_lasts_100_year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Synergies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</a:t>
            </a:r>
            <a:r>
              <a:rPr lang="it-IT"/>
              <a:t>B. </a:t>
            </a:r>
            <a:r>
              <a:rPr lang="it-IT" dirty="0"/>
              <a:t>Orlando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Customization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co-specialization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dissimilar </a:t>
            </a:r>
            <a:r>
              <a:rPr lang="it-IT" dirty="0" err="1"/>
              <a:t>resources</a:t>
            </a:r>
            <a:r>
              <a:rPr lang="it-IT" dirty="0"/>
              <a:t> (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a software and a mobile company).</a:t>
            </a:r>
          </a:p>
          <a:p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requires</a:t>
            </a:r>
            <a:r>
              <a:rPr lang="it-IT" dirty="0"/>
              <a:t> a high </a:t>
            </a:r>
            <a:r>
              <a:rPr lang="it-IT" dirty="0" err="1"/>
              <a:t>degree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investment</a:t>
            </a:r>
            <a:r>
              <a:rPr lang="it-IT" dirty="0"/>
              <a:t> </a:t>
            </a:r>
            <a:r>
              <a:rPr lang="it-IT" dirty="0" err="1"/>
              <a:t>idiosyncracy</a:t>
            </a:r>
            <a:r>
              <a:rPr lang="it-IT" dirty="0"/>
              <a:t> and intense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modification</a:t>
            </a:r>
            <a:r>
              <a:rPr lang="it-IT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Connection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based</a:t>
            </a:r>
            <a:r>
              <a:rPr lang="it-IT" dirty="0"/>
              <a:t> on the </a:t>
            </a:r>
            <a:r>
              <a:rPr lang="it-IT" dirty="0" err="1"/>
              <a:t>pooling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output </a:t>
            </a:r>
            <a:r>
              <a:rPr lang="it-IT" dirty="0" err="1"/>
              <a:t>of</a:t>
            </a:r>
            <a:r>
              <a:rPr lang="it-IT" dirty="0"/>
              <a:t> dissimilar </a:t>
            </a:r>
            <a:r>
              <a:rPr lang="it-IT" dirty="0" err="1"/>
              <a:t>resources</a:t>
            </a:r>
            <a:endParaRPr lang="it-IT" dirty="0"/>
          </a:p>
          <a:p>
            <a:r>
              <a:rPr lang="it-IT"/>
              <a:t>Moderate resources</a:t>
            </a:r>
            <a:r>
              <a:rPr lang="it-IT" dirty="0"/>
              <a:t> </a:t>
            </a:r>
            <a:r>
              <a:rPr lang="it-IT" dirty="0" err="1"/>
              <a:t>modification</a:t>
            </a:r>
            <a:endParaRPr lang="it-IT" dirty="0"/>
          </a:p>
          <a:p>
            <a:r>
              <a:rPr lang="it-IT" dirty="0"/>
              <a:t>E.g. bundle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products</a:t>
            </a:r>
            <a:r>
              <a:rPr lang="it-IT" dirty="0"/>
              <a:t> </a:t>
            </a:r>
            <a:r>
              <a:rPr lang="it-IT" dirty="0" err="1"/>
              <a:t>bought</a:t>
            </a:r>
            <a:r>
              <a:rPr lang="it-IT" dirty="0"/>
              <a:t> </a:t>
            </a:r>
            <a:r>
              <a:rPr lang="it-IT" dirty="0" err="1"/>
              <a:t>together</a:t>
            </a:r>
            <a:r>
              <a:rPr lang="it-IT" dirty="0"/>
              <a:t>.</a:t>
            </a:r>
          </a:p>
          <a:p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teams</a:t>
            </a:r>
            <a:r>
              <a:rPr lang="it-IT" dirty="0"/>
              <a:t> </a:t>
            </a:r>
            <a:r>
              <a:rPr lang="it-IT" dirty="0" err="1"/>
              <a:t>must</a:t>
            </a:r>
            <a:r>
              <a:rPr lang="it-IT" dirty="0"/>
              <a:t> work </a:t>
            </a:r>
            <a:r>
              <a:rPr lang="it-IT" dirty="0" err="1"/>
              <a:t>together</a:t>
            </a:r>
            <a:r>
              <a:rPr lang="it-IT" dirty="0"/>
              <a:t>.</a:t>
            </a:r>
          </a:p>
          <a:p>
            <a:r>
              <a:rPr lang="it-IT" dirty="0"/>
              <a:t>The </a:t>
            </a:r>
            <a:r>
              <a:rPr lang="it-IT" dirty="0" err="1"/>
              <a:t>product</a:t>
            </a:r>
            <a:r>
              <a:rPr lang="it-IT" dirty="0"/>
              <a:t> </a:t>
            </a:r>
            <a:r>
              <a:rPr lang="it-IT" dirty="0" err="1"/>
              <a:t>development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a business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connected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distribution</a:t>
            </a:r>
            <a:r>
              <a:rPr lang="it-IT" dirty="0"/>
              <a:t> </a:t>
            </a:r>
            <a:r>
              <a:rPr lang="it-IT" dirty="0" err="1"/>
              <a:t>channels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another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Readings</a:t>
            </a:r>
            <a:r>
              <a:rPr lang="it-IT" dirty="0"/>
              <a:t> 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Goold</a:t>
            </a:r>
            <a:r>
              <a:rPr lang="en-US" dirty="0"/>
              <a:t>, M., &amp; Campbell, A. (1998). Desperately seeking synergy. Harvard Business Review, 76(5), 131-143.</a:t>
            </a:r>
          </a:p>
          <a:p>
            <a:r>
              <a:rPr lang="en-US" dirty="0"/>
              <a:t>Powell, W. W., </a:t>
            </a:r>
            <a:r>
              <a:rPr lang="en-US" dirty="0" err="1"/>
              <a:t>Koput</a:t>
            </a:r>
            <a:r>
              <a:rPr lang="en-US" dirty="0"/>
              <a:t>, K. W., &amp; Smith-</a:t>
            </a:r>
            <a:r>
              <a:rPr lang="en-US" dirty="0" err="1"/>
              <a:t>Doerr</a:t>
            </a:r>
            <a:r>
              <a:rPr lang="en-US" dirty="0"/>
              <a:t>, L. (1996). </a:t>
            </a:r>
            <a:r>
              <a:rPr lang="en-US" dirty="0" err="1"/>
              <a:t>Interorganizational</a:t>
            </a:r>
            <a:r>
              <a:rPr lang="en-US" dirty="0"/>
              <a:t> collaboration and the locus of innovation: Networks of learning in biotechnology. </a:t>
            </a:r>
            <a:r>
              <a:rPr lang="en-US"/>
              <a:t>Administrative science quarterly, 116-145.</a:t>
            </a:r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2D6C9E-63E3-4BE8-9CF6-46DA447D0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Ted</a:t>
            </a:r>
            <a:r>
              <a:rPr lang="it-IT" dirty="0"/>
              <a:t> talks: </a:t>
            </a:r>
            <a:r>
              <a:rPr lang="en-GB" dirty="0"/>
              <a:t>Martin Reeves: How to build a business that lasts 100 years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B3EA47-B041-499F-8544-0C29DBE05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https://www.ted.com/talks/martin_reeves_how_to_build_a_business_that_lasts_100_years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883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What</a:t>
            </a:r>
            <a:r>
              <a:rPr lang="it-IT" dirty="0"/>
              <a:t> are </a:t>
            </a:r>
            <a:r>
              <a:rPr lang="it-IT" dirty="0" err="1"/>
              <a:t>synergies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Synergies</a:t>
            </a:r>
            <a:r>
              <a:rPr lang="it-IT" dirty="0"/>
              <a:t> are hard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describe</a:t>
            </a:r>
            <a:r>
              <a:rPr lang="it-IT" dirty="0"/>
              <a:t> and </a:t>
            </a:r>
            <a:r>
              <a:rPr lang="it-IT" dirty="0" err="1"/>
              <a:t>evaluate</a:t>
            </a:r>
            <a:r>
              <a:rPr lang="it-IT" dirty="0"/>
              <a:t>. </a:t>
            </a:r>
            <a:r>
              <a:rPr lang="it-IT" dirty="0" err="1"/>
              <a:t>Often</a:t>
            </a:r>
            <a:r>
              <a:rPr lang="it-IT" dirty="0"/>
              <a:t>, the word </a:t>
            </a:r>
            <a:r>
              <a:rPr lang="it-IT" dirty="0" err="1"/>
              <a:t>synergies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misused</a:t>
            </a:r>
            <a:r>
              <a:rPr lang="it-IT" dirty="0"/>
              <a:t>: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became</a:t>
            </a:r>
            <a:r>
              <a:rPr lang="it-IT" dirty="0"/>
              <a:t> a </a:t>
            </a:r>
            <a:r>
              <a:rPr lang="it-IT" dirty="0" err="1"/>
              <a:t>buzzword</a:t>
            </a:r>
            <a:r>
              <a:rPr lang="it-IT" dirty="0"/>
              <a:t>, </a:t>
            </a:r>
            <a:r>
              <a:rPr lang="it-IT" dirty="0" err="1"/>
              <a:t>indeed</a:t>
            </a:r>
            <a:r>
              <a:rPr lang="it-IT" dirty="0"/>
              <a:t>.</a:t>
            </a:r>
          </a:p>
          <a:p>
            <a:r>
              <a:rPr lang="it-IT" dirty="0" err="1"/>
              <a:t>Operational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: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observe</a:t>
            </a:r>
            <a:r>
              <a:rPr lang="it-IT" dirty="0"/>
              <a:t> a </a:t>
            </a:r>
            <a:r>
              <a:rPr lang="it-IT" dirty="0" err="1"/>
              <a:t>synergy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the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business </a:t>
            </a:r>
            <a:r>
              <a:rPr lang="it-IT" dirty="0" err="1"/>
              <a:t>operated</a:t>
            </a:r>
            <a:r>
              <a:rPr lang="it-IT" dirty="0"/>
              <a:t> </a:t>
            </a:r>
            <a:r>
              <a:rPr lang="it-IT" dirty="0" err="1"/>
              <a:t>jointly</a:t>
            </a:r>
            <a:r>
              <a:rPr lang="it-IT" dirty="0"/>
              <a:t> </a:t>
            </a:r>
            <a:r>
              <a:rPr lang="it-IT" dirty="0" err="1"/>
              <a:t>increases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business </a:t>
            </a:r>
            <a:r>
              <a:rPr lang="it-IT" dirty="0" err="1"/>
              <a:t>operated</a:t>
            </a:r>
            <a:r>
              <a:rPr lang="it-IT" dirty="0"/>
              <a:t> </a:t>
            </a:r>
            <a:r>
              <a:rPr lang="it-IT" dirty="0" err="1"/>
              <a:t>separatedly</a:t>
            </a:r>
            <a:r>
              <a:rPr lang="it-IT" dirty="0"/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</a:t>
            </a:r>
            <a:r>
              <a:rPr lang="it-IT" dirty="0" err="1"/>
              <a:t>resources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Synergies</a:t>
            </a:r>
            <a:r>
              <a:rPr lang="it-IT" dirty="0"/>
              <a:t> </a:t>
            </a:r>
            <a:r>
              <a:rPr lang="it-IT" dirty="0" err="1"/>
              <a:t>entail</a:t>
            </a:r>
            <a:r>
              <a:rPr lang="it-IT" dirty="0"/>
              <a:t> </a:t>
            </a:r>
            <a:r>
              <a:rPr lang="it-IT" dirty="0" err="1"/>
              <a:t>coordinated</a:t>
            </a:r>
            <a:r>
              <a:rPr lang="it-IT" dirty="0"/>
              <a:t> </a:t>
            </a:r>
            <a:r>
              <a:rPr lang="it-IT" dirty="0" err="1"/>
              <a:t>decisions</a:t>
            </a:r>
            <a:r>
              <a:rPr lang="it-IT" dirty="0"/>
              <a:t> at </a:t>
            </a:r>
            <a:r>
              <a:rPr lang="it-IT" dirty="0" err="1"/>
              <a:t>an</a:t>
            </a:r>
            <a:r>
              <a:rPr lang="it-IT" dirty="0"/>
              <a:t> </a:t>
            </a:r>
            <a:r>
              <a:rPr lang="it-IT" dirty="0" err="1"/>
              <a:t>operational</a:t>
            </a:r>
            <a:r>
              <a:rPr lang="it-IT" dirty="0"/>
              <a:t> business </a:t>
            </a:r>
            <a:r>
              <a:rPr lang="it-IT" dirty="0" err="1"/>
              <a:t>level</a:t>
            </a:r>
            <a:r>
              <a:rPr lang="it-IT" dirty="0"/>
              <a:t>,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each</a:t>
            </a:r>
            <a:r>
              <a:rPr lang="it-IT" dirty="0"/>
              <a:t> single business. </a:t>
            </a:r>
          </a:p>
          <a:p>
            <a:r>
              <a:rPr lang="it-IT" dirty="0"/>
              <a:t>The first </a:t>
            </a:r>
            <a:r>
              <a:rPr lang="it-IT" dirty="0" err="1"/>
              <a:t>step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represent</a:t>
            </a:r>
            <a:r>
              <a:rPr lang="it-IT" dirty="0"/>
              <a:t> business </a:t>
            </a: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, </a:t>
            </a:r>
            <a:r>
              <a:rPr lang="it-IT" dirty="0" err="1"/>
              <a:t>adopting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instance</a:t>
            </a:r>
            <a:r>
              <a:rPr lang="it-IT" dirty="0"/>
              <a:t>, Porter’s </a:t>
            </a:r>
            <a:r>
              <a:rPr lang="it-IT" dirty="0" err="1"/>
              <a:t>model</a:t>
            </a:r>
            <a:r>
              <a:rPr lang="it-IT" dirty="0"/>
              <a:t> (1985) – </a:t>
            </a:r>
            <a:r>
              <a:rPr lang="it-IT" dirty="0" err="1"/>
              <a:t>primary</a:t>
            </a:r>
            <a:r>
              <a:rPr lang="it-IT" dirty="0"/>
              <a:t> and </a:t>
            </a:r>
            <a:r>
              <a:rPr lang="it-IT" dirty="0" err="1"/>
              <a:t>secondary</a:t>
            </a:r>
            <a:r>
              <a:rPr lang="it-IT" dirty="0"/>
              <a:t> </a:t>
            </a:r>
            <a:r>
              <a:rPr lang="it-IT" dirty="0" err="1"/>
              <a:t>activities</a:t>
            </a:r>
            <a:r>
              <a:rPr lang="it-IT" dirty="0"/>
              <a:t>.</a:t>
            </a:r>
          </a:p>
          <a:p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each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(and </a:t>
            </a:r>
            <a:r>
              <a:rPr lang="it-IT" dirty="0" err="1"/>
              <a:t>each</a:t>
            </a:r>
            <a:r>
              <a:rPr lang="it-IT" dirty="0"/>
              <a:t> single </a:t>
            </a:r>
            <a:r>
              <a:rPr lang="it-IT" dirty="0" err="1"/>
              <a:t>activity</a:t>
            </a:r>
            <a:r>
              <a:rPr lang="it-IT" dirty="0"/>
              <a:t>) the focus </a:t>
            </a:r>
            <a:r>
              <a:rPr lang="it-IT" dirty="0" err="1"/>
              <a:t>must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on </a:t>
            </a:r>
            <a:r>
              <a:rPr lang="it-IT" dirty="0" err="1"/>
              <a:t>owned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</a:t>
            </a:r>
            <a:r>
              <a:rPr lang="it-IT" dirty="0" err="1"/>
              <a:t>resources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According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Barney</a:t>
            </a:r>
            <a:r>
              <a:rPr lang="it-IT" dirty="0"/>
              <a:t> (1991) </a:t>
            </a:r>
            <a:r>
              <a:rPr lang="it-IT" dirty="0" err="1"/>
              <a:t>resources</a:t>
            </a:r>
            <a:r>
              <a:rPr lang="it-IT" dirty="0"/>
              <a:t> are </a:t>
            </a:r>
            <a:r>
              <a:rPr lang="it-IT" dirty="0" err="1"/>
              <a:t>assets</a:t>
            </a:r>
            <a:r>
              <a:rPr lang="it-IT" dirty="0"/>
              <a:t>; </a:t>
            </a:r>
            <a:r>
              <a:rPr lang="it-IT" dirty="0" err="1"/>
              <a:t>capabilities</a:t>
            </a:r>
            <a:r>
              <a:rPr lang="it-IT" dirty="0"/>
              <a:t>; </a:t>
            </a:r>
            <a:r>
              <a:rPr lang="it-IT" dirty="0" err="1"/>
              <a:t>organizational</a:t>
            </a:r>
            <a:r>
              <a:rPr lang="it-IT" dirty="0"/>
              <a:t> </a:t>
            </a:r>
            <a:r>
              <a:rPr lang="it-IT" dirty="0" err="1"/>
              <a:t>processes</a:t>
            </a:r>
            <a:r>
              <a:rPr lang="it-IT" dirty="0"/>
              <a:t>; </a:t>
            </a:r>
            <a:r>
              <a:rPr lang="it-IT" dirty="0" err="1"/>
              <a:t>firm</a:t>
            </a:r>
            <a:r>
              <a:rPr lang="it-IT" dirty="0"/>
              <a:t> </a:t>
            </a:r>
            <a:r>
              <a:rPr lang="it-IT" dirty="0" err="1"/>
              <a:t>attributes</a:t>
            </a:r>
            <a:r>
              <a:rPr lang="it-IT" dirty="0"/>
              <a:t>; </a:t>
            </a:r>
            <a:r>
              <a:rPr lang="it-IT" dirty="0" err="1"/>
              <a:t>knowledge</a:t>
            </a:r>
            <a:r>
              <a:rPr lang="it-IT" dirty="0"/>
              <a:t>. </a:t>
            </a:r>
            <a:r>
              <a:rPr lang="it-IT" dirty="0" err="1"/>
              <a:t>Core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allow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achieve</a:t>
            </a:r>
            <a:r>
              <a:rPr lang="it-IT" dirty="0"/>
              <a:t> </a:t>
            </a:r>
            <a:r>
              <a:rPr lang="it-IT" dirty="0" err="1"/>
              <a:t>superior</a:t>
            </a:r>
            <a:r>
              <a:rPr lang="it-IT" dirty="0"/>
              <a:t> performance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rivals</a:t>
            </a:r>
            <a:r>
              <a:rPr lang="it-IT" dirty="0"/>
              <a:t>. </a:t>
            </a:r>
          </a:p>
          <a:p>
            <a:r>
              <a:rPr lang="it-IT" dirty="0" err="1"/>
              <a:t>Looking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</a:t>
            </a:r>
            <a:r>
              <a:rPr lang="it-IT" dirty="0" err="1"/>
              <a:t>operational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 </a:t>
            </a:r>
            <a:r>
              <a:rPr lang="it-IT" dirty="0" err="1"/>
              <a:t>means</a:t>
            </a:r>
            <a:r>
              <a:rPr lang="it-IT" dirty="0"/>
              <a:t> </a:t>
            </a:r>
            <a:r>
              <a:rPr lang="it-IT" dirty="0" err="1"/>
              <a:t>searching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valuable</a:t>
            </a:r>
            <a:r>
              <a:rPr lang="it-IT" dirty="0"/>
              <a:t> </a:t>
            </a:r>
            <a:r>
              <a:rPr lang="it-IT" dirty="0" err="1"/>
              <a:t>coordination</a:t>
            </a:r>
            <a:r>
              <a:rPr lang="it-IT" dirty="0"/>
              <a:t> </a:t>
            </a:r>
            <a:r>
              <a:rPr lang="it-IT" dirty="0" err="1"/>
              <a:t>decisions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businesses</a:t>
            </a:r>
            <a:r>
              <a:rPr lang="it-IT" dirty="0"/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types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?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four</a:t>
            </a:r>
            <a:r>
              <a:rPr lang="it-IT" dirty="0"/>
              <a:t> </a:t>
            </a:r>
            <a:r>
              <a:rPr lang="it-IT" dirty="0" err="1"/>
              <a:t>types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 (</a:t>
            </a:r>
            <a:r>
              <a:rPr lang="it-IT" dirty="0" err="1"/>
              <a:t>Puranam</a:t>
            </a:r>
            <a:r>
              <a:rPr lang="it-IT" dirty="0"/>
              <a:t>, </a:t>
            </a:r>
            <a:r>
              <a:rPr lang="it-IT" dirty="0" err="1"/>
              <a:t>Vanneste</a:t>
            </a:r>
            <a:r>
              <a:rPr lang="it-IT" dirty="0"/>
              <a:t>, 2016)</a:t>
            </a:r>
          </a:p>
          <a:p>
            <a:pPr>
              <a:buNone/>
            </a:pP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331640" y="3429000"/>
          <a:ext cx="60960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INVOLVES</a:t>
                      </a:r>
                      <a:r>
                        <a:rPr lang="it-IT" baseline="0" dirty="0"/>
                        <a:t> SIMILAR RESOURCES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INVOLVES</a:t>
                      </a:r>
                      <a:r>
                        <a:rPr lang="it-IT" baseline="0" dirty="0"/>
                        <a:t> DISSIMILAR RESOURCES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HIGH</a:t>
                      </a:r>
                      <a:r>
                        <a:rPr lang="it-IT" baseline="0" dirty="0"/>
                        <a:t> MODIFICATION OF RESOURCES </a:t>
                      </a:r>
                      <a:endParaRPr lang="it-IT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Consolidation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Customization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LOW MODIFICATION OF RESOURCES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Combination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Connection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types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Similarities</a:t>
            </a:r>
            <a:r>
              <a:rPr lang="it-IT" dirty="0"/>
              <a:t> </a:t>
            </a:r>
            <a:r>
              <a:rPr lang="it-IT" dirty="0" err="1"/>
              <a:t>among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: </a:t>
            </a:r>
            <a:r>
              <a:rPr lang="it-IT" dirty="0" err="1"/>
              <a:t>similar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lead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economies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scale; dissimilar </a:t>
            </a:r>
            <a:r>
              <a:rPr lang="it-IT" dirty="0" err="1"/>
              <a:t>resources</a:t>
            </a:r>
            <a:r>
              <a:rPr lang="it-IT" dirty="0"/>
              <a:t> produce </a:t>
            </a:r>
            <a:r>
              <a:rPr lang="it-IT" dirty="0" err="1"/>
              <a:t>economies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scope.</a:t>
            </a:r>
          </a:p>
          <a:p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extent</a:t>
            </a:r>
            <a:r>
              <a:rPr lang="it-IT" dirty="0"/>
              <a:t> a </a:t>
            </a:r>
            <a:r>
              <a:rPr lang="it-IT" dirty="0" err="1"/>
              <a:t>change</a:t>
            </a:r>
            <a:r>
              <a:rPr lang="it-IT" dirty="0"/>
              <a:t> in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needed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? </a:t>
            </a:r>
            <a:r>
              <a:rPr lang="it-IT" dirty="0" err="1"/>
              <a:t>Structural</a:t>
            </a:r>
            <a:r>
              <a:rPr lang="it-IT" dirty="0"/>
              <a:t> </a:t>
            </a:r>
            <a:r>
              <a:rPr lang="it-IT" dirty="0" err="1"/>
              <a:t>similarities</a:t>
            </a:r>
            <a:r>
              <a:rPr lang="it-IT" dirty="0"/>
              <a:t> </a:t>
            </a:r>
            <a:r>
              <a:rPr lang="it-IT" dirty="0" err="1"/>
              <a:t>affect</a:t>
            </a:r>
            <a:r>
              <a:rPr lang="it-IT" dirty="0"/>
              <a:t> </a:t>
            </a:r>
            <a:r>
              <a:rPr lang="it-IT" dirty="0" err="1"/>
              <a:t>change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Consolidation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creates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</a:t>
            </a:r>
            <a:r>
              <a:rPr lang="it-IT" dirty="0" err="1"/>
              <a:t>rationalization</a:t>
            </a:r>
            <a:r>
              <a:rPr lang="it-IT" dirty="0"/>
              <a:t> </a:t>
            </a:r>
            <a:r>
              <a:rPr lang="it-IT" dirty="0" err="1"/>
              <a:t>across</a:t>
            </a:r>
            <a:r>
              <a:rPr lang="it-IT" dirty="0"/>
              <a:t> </a:t>
            </a:r>
            <a:r>
              <a:rPr lang="it-IT" dirty="0" err="1"/>
              <a:t>similar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.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redundancies</a:t>
            </a:r>
            <a:r>
              <a:rPr lang="it-IT" dirty="0"/>
              <a:t> </a:t>
            </a:r>
            <a:r>
              <a:rPr lang="it-IT" dirty="0" err="1"/>
              <a:t>elimination</a:t>
            </a:r>
            <a:r>
              <a:rPr lang="it-IT" dirty="0"/>
              <a:t> and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recovering</a:t>
            </a:r>
            <a:r>
              <a:rPr lang="it-IT" dirty="0"/>
              <a:t>. </a:t>
            </a:r>
          </a:p>
          <a:p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regards</a:t>
            </a:r>
            <a:r>
              <a:rPr lang="it-IT" dirty="0"/>
              <a:t> the </a:t>
            </a:r>
            <a:r>
              <a:rPr lang="it-IT" dirty="0" err="1"/>
              <a:t>costs</a:t>
            </a:r>
            <a:r>
              <a:rPr lang="it-IT" dirty="0"/>
              <a:t> side and </a:t>
            </a:r>
            <a:r>
              <a:rPr lang="it-IT" dirty="0" err="1"/>
              <a:t>invested</a:t>
            </a:r>
            <a:r>
              <a:rPr lang="it-IT" dirty="0"/>
              <a:t> capital</a:t>
            </a:r>
          </a:p>
          <a:p>
            <a:r>
              <a:rPr lang="it-IT" dirty="0"/>
              <a:t>The </a:t>
            </a:r>
            <a:r>
              <a:rPr lang="it-IT" dirty="0" err="1"/>
              <a:t>gain</a:t>
            </a:r>
            <a:r>
              <a:rPr lang="it-IT" dirty="0"/>
              <a:t> </a:t>
            </a:r>
            <a:r>
              <a:rPr lang="it-IT" dirty="0" err="1"/>
              <a:t>depends</a:t>
            </a:r>
            <a:r>
              <a:rPr lang="it-IT" dirty="0"/>
              <a:t> on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inefficiency</a:t>
            </a:r>
            <a:r>
              <a:rPr lang="it-IT" dirty="0"/>
              <a:t> </a:t>
            </a:r>
            <a:r>
              <a:rPr lang="it-IT" dirty="0" err="1"/>
              <a:t>revision</a:t>
            </a:r>
            <a:r>
              <a:rPr lang="it-IT" dirty="0"/>
              <a:t> and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implies</a:t>
            </a:r>
            <a:r>
              <a:rPr lang="it-IT" dirty="0"/>
              <a:t> a </a:t>
            </a:r>
            <a:r>
              <a:rPr lang="it-IT" dirty="0" err="1"/>
              <a:t>substantial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modification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Combination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created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</a:t>
            </a:r>
            <a:r>
              <a:rPr lang="it-IT" dirty="0" err="1"/>
              <a:t>pooling</a:t>
            </a:r>
            <a:r>
              <a:rPr lang="it-IT" dirty="0"/>
              <a:t> </a:t>
            </a:r>
            <a:r>
              <a:rPr lang="it-IT" dirty="0" err="1"/>
              <a:t>similar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.</a:t>
            </a:r>
          </a:p>
          <a:p>
            <a:r>
              <a:rPr lang="it-IT" dirty="0"/>
              <a:t>The </a:t>
            </a:r>
            <a:r>
              <a:rPr lang="it-IT" dirty="0" err="1"/>
              <a:t>effect</a:t>
            </a:r>
            <a:r>
              <a:rPr lang="it-IT" dirty="0"/>
              <a:t> </a:t>
            </a:r>
            <a:r>
              <a:rPr lang="it-IT" dirty="0" err="1"/>
              <a:t>impacts</a:t>
            </a:r>
            <a:r>
              <a:rPr lang="it-IT" dirty="0"/>
              <a:t> </a:t>
            </a:r>
            <a:r>
              <a:rPr lang="it-IT" dirty="0" err="1"/>
              <a:t>either</a:t>
            </a:r>
            <a:r>
              <a:rPr lang="it-IT" dirty="0"/>
              <a:t> on </a:t>
            </a:r>
            <a:r>
              <a:rPr lang="it-IT" dirty="0" err="1"/>
              <a:t>costs</a:t>
            </a:r>
            <a:r>
              <a:rPr lang="it-IT" dirty="0"/>
              <a:t> or </a:t>
            </a:r>
            <a:r>
              <a:rPr lang="it-IT" dirty="0" err="1"/>
              <a:t>revenues</a:t>
            </a:r>
            <a:r>
              <a:rPr lang="it-IT" dirty="0"/>
              <a:t>.</a:t>
            </a:r>
          </a:p>
          <a:p>
            <a:r>
              <a:rPr lang="it-IT" dirty="0" err="1"/>
              <a:t>There</a:t>
            </a:r>
            <a:r>
              <a:rPr lang="it-IT" dirty="0"/>
              <a:t>’s a low </a:t>
            </a:r>
            <a:r>
              <a:rPr lang="it-IT" dirty="0" err="1"/>
              <a:t>degree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modification</a:t>
            </a:r>
            <a:endParaRPr lang="it-IT" dirty="0"/>
          </a:p>
          <a:p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in </a:t>
            </a:r>
            <a:r>
              <a:rPr lang="it-IT" dirty="0" err="1"/>
              <a:t>consolidation</a:t>
            </a:r>
            <a:r>
              <a:rPr lang="it-IT" dirty="0"/>
              <a:t>, </a:t>
            </a:r>
            <a:r>
              <a:rPr lang="it-IT" dirty="0" err="1"/>
              <a:t>initial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chains</a:t>
            </a:r>
            <a:r>
              <a:rPr lang="it-IT" dirty="0"/>
              <a:t> </a:t>
            </a:r>
            <a:r>
              <a:rPr lang="it-IT" dirty="0" err="1"/>
              <a:t>disappears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the </a:t>
            </a:r>
            <a:r>
              <a:rPr lang="it-IT" dirty="0" err="1"/>
              <a:t>merging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511</Words>
  <Application>Microsoft Office PowerPoint</Application>
  <PresentationFormat>Presentazione su schermo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di Office</vt:lpstr>
      <vt:lpstr>Synergies</vt:lpstr>
      <vt:lpstr>Ted talks: Martin Reeves: How to build a business that lasts 100 years</vt:lpstr>
      <vt:lpstr>What are synergies?</vt:lpstr>
      <vt:lpstr>Value chain resources</vt:lpstr>
      <vt:lpstr>Value chain resources</vt:lpstr>
      <vt:lpstr>What types of synergies? </vt:lpstr>
      <vt:lpstr>What types of synergies?</vt:lpstr>
      <vt:lpstr>Consolidation</vt:lpstr>
      <vt:lpstr>Combination</vt:lpstr>
      <vt:lpstr>Customization</vt:lpstr>
      <vt:lpstr>Connection</vt:lpstr>
      <vt:lpstr>Readings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Synergies</dc:title>
  <dc:creator>Beatrice</dc:creator>
  <cp:lastModifiedBy>beatrice orlando</cp:lastModifiedBy>
  <cp:revision>15</cp:revision>
  <dcterms:created xsi:type="dcterms:W3CDTF">2016-10-14T10:55:23Z</dcterms:created>
  <dcterms:modified xsi:type="dcterms:W3CDTF">2020-04-05T20:11:05Z</dcterms:modified>
</cp:coreProperties>
</file>