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ENhcKEPGm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chrystia_freeland_the_rise_of_the_new_global_super_ric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Outsourcing: </a:t>
            </a:r>
            <a:r>
              <a:rPr lang="it-IT" dirty="0" err="1"/>
              <a:t>make</a:t>
            </a:r>
            <a:r>
              <a:rPr lang="it-IT" dirty="0"/>
              <a:t> or </a:t>
            </a:r>
            <a:r>
              <a:rPr lang="it-IT" dirty="0" err="1"/>
              <a:t>buy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Efficiency</a:t>
            </a:r>
            <a:r>
              <a:rPr lang="it-IT" dirty="0"/>
              <a:t> </a:t>
            </a:r>
            <a:r>
              <a:rPr lang="it-IT" dirty="0" err="1"/>
              <a:t>reasons</a:t>
            </a:r>
            <a:r>
              <a:rPr lang="it-IT" dirty="0"/>
              <a:t> (</a:t>
            </a:r>
            <a:r>
              <a:rPr lang="it-IT" dirty="0" err="1"/>
              <a:t>advantage</a:t>
            </a:r>
            <a:r>
              <a:rPr lang="it-IT" dirty="0"/>
              <a:t> in </a:t>
            </a:r>
            <a:r>
              <a:rPr lang="it-IT" dirty="0" err="1"/>
              <a:t>terms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lower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):</a:t>
            </a:r>
          </a:p>
          <a:p>
            <a:pPr lvl="1"/>
            <a:r>
              <a:rPr lang="it-IT" dirty="0" err="1"/>
              <a:t>Wage</a:t>
            </a:r>
            <a:r>
              <a:rPr lang="it-IT" dirty="0"/>
              <a:t> </a:t>
            </a:r>
            <a:r>
              <a:rPr lang="it-IT" dirty="0" err="1"/>
              <a:t>differences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</a:t>
            </a:r>
            <a:r>
              <a:rPr lang="it-IT" dirty="0" err="1"/>
              <a:t>geography</a:t>
            </a:r>
            <a:r>
              <a:rPr lang="it-IT" dirty="0"/>
              <a:t>;</a:t>
            </a:r>
          </a:p>
          <a:p>
            <a:pPr lvl="1"/>
            <a:r>
              <a:rPr lang="it-IT" dirty="0" err="1"/>
              <a:t>Economies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experience</a:t>
            </a:r>
            <a:r>
              <a:rPr lang="it-IT" dirty="0"/>
              <a:t> or scale;</a:t>
            </a:r>
          </a:p>
          <a:p>
            <a:pPr lvl="1"/>
            <a:r>
              <a:rPr lang="it-IT" dirty="0" err="1"/>
              <a:t>Specialization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provider;</a:t>
            </a:r>
          </a:p>
          <a:p>
            <a:pPr lvl="1"/>
            <a:r>
              <a:rPr lang="it-IT" dirty="0" err="1"/>
              <a:t>Incentives</a:t>
            </a:r>
            <a:r>
              <a:rPr lang="it-IT" dirty="0"/>
              <a:t>;</a:t>
            </a:r>
          </a:p>
          <a:p>
            <a:pPr lvl="1"/>
            <a:r>
              <a:rPr lang="it-IT" dirty="0" err="1"/>
              <a:t>Employee</a:t>
            </a:r>
            <a:r>
              <a:rPr lang="it-IT" dirty="0"/>
              <a:t> </a:t>
            </a:r>
            <a:r>
              <a:rPr lang="it-IT" dirty="0" err="1"/>
              <a:t>professionalization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Effectiveness</a:t>
            </a:r>
            <a:r>
              <a:rPr lang="it-IT" dirty="0"/>
              <a:t> (</a:t>
            </a:r>
            <a:r>
              <a:rPr lang="it-IT" dirty="0" err="1"/>
              <a:t>customers</a:t>
            </a:r>
            <a:r>
              <a:rPr lang="it-IT" dirty="0"/>
              <a:t> are more </a:t>
            </a:r>
            <a:r>
              <a:rPr lang="it-IT" dirty="0" err="1"/>
              <a:t>willing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pay</a:t>
            </a:r>
            <a:r>
              <a:rPr lang="it-IT" dirty="0"/>
              <a:t>, </a:t>
            </a:r>
            <a:r>
              <a:rPr lang="it-IT" dirty="0" err="1"/>
              <a:t>even</a:t>
            </a:r>
            <a:r>
              <a:rPr lang="it-IT" dirty="0"/>
              <a:t> </a:t>
            </a:r>
            <a:r>
              <a:rPr lang="it-IT" dirty="0" err="1"/>
              <a:t>an</a:t>
            </a:r>
            <a:r>
              <a:rPr lang="it-IT" dirty="0"/>
              <a:t> extra price): </a:t>
            </a:r>
          </a:p>
          <a:p>
            <a:pPr lvl="1"/>
            <a:r>
              <a:rPr lang="it-IT" dirty="0"/>
              <a:t>Access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technology</a:t>
            </a:r>
            <a:r>
              <a:rPr lang="it-IT" dirty="0"/>
              <a:t>;</a:t>
            </a:r>
          </a:p>
          <a:p>
            <a:pPr lvl="1"/>
            <a:r>
              <a:rPr lang="it-IT" dirty="0" err="1"/>
              <a:t>Continual</a:t>
            </a:r>
            <a:r>
              <a:rPr lang="it-IT" dirty="0"/>
              <a:t> </a:t>
            </a:r>
            <a:r>
              <a:rPr lang="it-IT" dirty="0" err="1"/>
              <a:t>improvements</a:t>
            </a:r>
            <a:r>
              <a:rPr lang="it-IT" dirty="0"/>
              <a:t>.</a:t>
            </a:r>
          </a:p>
          <a:p>
            <a:r>
              <a:rPr lang="it-IT" dirty="0" err="1"/>
              <a:t>Flexibility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Scalability</a:t>
            </a:r>
            <a:r>
              <a:rPr lang="it-IT" dirty="0"/>
              <a:t>;</a:t>
            </a:r>
          </a:p>
          <a:p>
            <a:pPr lvl="1"/>
            <a:r>
              <a:rPr lang="it-IT" dirty="0" err="1"/>
              <a:t>fixed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converted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variables</a:t>
            </a:r>
            <a:r>
              <a:rPr lang="it-IT" dirty="0"/>
              <a:t> </a:t>
            </a:r>
            <a:r>
              <a:rPr lang="it-IT" dirty="0" err="1"/>
              <a:t>one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transaction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are way </a:t>
            </a:r>
            <a:r>
              <a:rPr lang="it-IT" dirty="0" err="1"/>
              <a:t>too</a:t>
            </a:r>
            <a:r>
              <a:rPr lang="it-IT" dirty="0"/>
              <a:t> high, or the </a:t>
            </a:r>
            <a:r>
              <a:rPr lang="it-IT" dirty="0" err="1"/>
              <a:t>vendor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manage</a:t>
            </a:r>
            <a:r>
              <a:rPr lang="it-IT" dirty="0"/>
              <a:t> the business </a:t>
            </a:r>
            <a:r>
              <a:rPr lang="it-IT" dirty="0" err="1"/>
              <a:t>better</a:t>
            </a:r>
            <a:r>
              <a:rPr lang="it-IT" dirty="0"/>
              <a:t>, </a:t>
            </a:r>
            <a:r>
              <a:rPr lang="it-IT" dirty="0" err="1"/>
              <a:t>then</a:t>
            </a:r>
            <a:r>
              <a:rPr lang="it-IT" dirty="0"/>
              <a:t>, the </a:t>
            </a:r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keep</a:t>
            </a:r>
            <a:r>
              <a:rPr lang="it-IT" dirty="0"/>
              <a:t> </a:t>
            </a:r>
            <a:r>
              <a:rPr lang="it-IT" dirty="0" err="1"/>
              <a:t>in-house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/>
              <a:t>Transaction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: </a:t>
            </a:r>
            <a:r>
              <a:rPr lang="it-IT" dirty="0" err="1"/>
              <a:t>contracting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; </a:t>
            </a:r>
            <a:r>
              <a:rPr lang="it-IT" dirty="0" err="1"/>
              <a:t>transition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; </a:t>
            </a:r>
            <a:r>
              <a:rPr lang="it-IT" dirty="0" err="1"/>
              <a:t>interaction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.</a:t>
            </a:r>
          </a:p>
          <a:p>
            <a:r>
              <a:rPr lang="it-IT" dirty="0" err="1"/>
              <a:t>Contracting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: </a:t>
            </a:r>
            <a:r>
              <a:rPr lang="it-IT" dirty="0" err="1"/>
              <a:t>selecting</a:t>
            </a:r>
            <a:r>
              <a:rPr lang="it-IT" dirty="0"/>
              <a:t> </a:t>
            </a:r>
            <a:r>
              <a:rPr lang="it-IT" dirty="0" err="1"/>
              <a:t>vendors</a:t>
            </a:r>
            <a:r>
              <a:rPr lang="it-IT" dirty="0"/>
              <a:t>; </a:t>
            </a:r>
            <a:r>
              <a:rPr lang="it-IT" dirty="0" err="1"/>
              <a:t>negotiating</a:t>
            </a:r>
            <a:r>
              <a:rPr lang="it-IT" dirty="0"/>
              <a:t>; </a:t>
            </a:r>
            <a:r>
              <a:rPr lang="it-IT" dirty="0" err="1"/>
              <a:t>reaching</a:t>
            </a:r>
            <a:r>
              <a:rPr lang="it-IT" dirty="0"/>
              <a:t> </a:t>
            </a:r>
            <a:r>
              <a:rPr lang="it-IT" dirty="0" err="1"/>
              <a:t>agreements</a:t>
            </a:r>
            <a:r>
              <a:rPr lang="it-IT" dirty="0"/>
              <a:t>; </a:t>
            </a:r>
            <a:r>
              <a:rPr lang="it-IT" dirty="0" err="1"/>
              <a:t>monitoring</a:t>
            </a:r>
            <a:r>
              <a:rPr lang="it-IT" dirty="0"/>
              <a:t>; </a:t>
            </a:r>
            <a:r>
              <a:rPr lang="it-IT" dirty="0" err="1"/>
              <a:t>measurement</a:t>
            </a:r>
            <a:r>
              <a:rPr lang="it-IT" dirty="0"/>
              <a:t>; dispute </a:t>
            </a:r>
            <a:r>
              <a:rPr lang="it-IT" dirty="0" err="1"/>
              <a:t>resolution</a:t>
            </a:r>
            <a:r>
              <a:rPr lang="it-IT" dirty="0"/>
              <a:t> </a:t>
            </a:r>
            <a:r>
              <a:rPr lang="it-IT" dirty="0" err="1"/>
              <a:t>mechanism</a:t>
            </a:r>
            <a:r>
              <a:rPr lang="it-IT" dirty="0"/>
              <a:t>.</a:t>
            </a:r>
          </a:p>
          <a:p>
            <a:r>
              <a:rPr lang="it-IT" dirty="0" err="1"/>
              <a:t>Transition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: </a:t>
            </a:r>
            <a:r>
              <a:rPr lang="it-IT" dirty="0" err="1"/>
              <a:t>knowledge</a:t>
            </a:r>
            <a:r>
              <a:rPr lang="it-IT" dirty="0"/>
              <a:t> </a:t>
            </a:r>
            <a:r>
              <a:rPr lang="it-IT" dirty="0" err="1"/>
              <a:t>capture</a:t>
            </a:r>
            <a:r>
              <a:rPr lang="it-IT" dirty="0"/>
              <a:t> and transfer (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personnel</a:t>
            </a:r>
            <a:r>
              <a:rPr lang="it-IT" dirty="0"/>
              <a:t>); </a:t>
            </a:r>
            <a:r>
              <a:rPr lang="it-IT" dirty="0" err="1"/>
              <a:t>severance</a:t>
            </a:r>
            <a:r>
              <a:rPr lang="it-IT" dirty="0"/>
              <a:t>; </a:t>
            </a:r>
            <a:r>
              <a:rPr lang="it-IT" dirty="0" err="1"/>
              <a:t>retraining</a:t>
            </a:r>
            <a:r>
              <a:rPr lang="it-IT" dirty="0"/>
              <a:t>; </a:t>
            </a:r>
            <a:r>
              <a:rPr lang="it-IT" dirty="0" err="1"/>
              <a:t>employee</a:t>
            </a:r>
            <a:r>
              <a:rPr lang="it-IT" dirty="0"/>
              <a:t> </a:t>
            </a:r>
            <a:r>
              <a:rPr lang="it-IT" dirty="0" err="1"/>
              <a:t>relocation</a:t>
            </a:r>
            <a:r>
              <a:rPr lang="it-IT" dirty="0"/>
              <a:t>. </a:t>
            </a:r>
            <a:r>
              <a:rPr lang="it-IT" dirty="0" err="1"/>
              <a:t>There</a:t>
            </a:r>
            <a:r>
              <a:rPr lang="it-IT" dirty="0"/>
              <a:t> can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failure</a:t>
            </a:r>
            <a:r>
              <a:rPr lang="it-IT" dirty="0"/>
              <a:t> in </a:t>
            </a:r>
            <a:r>
              <a:rPr lang="it-IT" dirty="0" err="1"/>
              <a:t>coordination</a:t>
            </a:r>
            <a:r>
              <a:rPr lang="it-IT" dirty="0"/>
              <a:t> and </a:t>
            </a:r>
            <a:r>
              <a:rPr lang="it-IT" dirty="0" err="1"/>
              <a:t>moral</a:t>
            </a:r>
            <a:r>
              <a:rPr lang="it-IT" dirty="0"/>
              <a:t> </a:t>
            </a:r>
            <a:r>
              <a:rPr lang="it-IT" dirty="0" err="1"/>
              <a:t>hazard</a:t>
            </a:r>
            <a:r>
              <a:rPr lang="it-IT" dirty="0"/>
              <a:t>. </a:t>
            </a:r>
            <a:r>
              <a:rPr lang="it-IT" dirty="0" err="1"/>
              <a:t>Knowledge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embedded</a:t>
            </a:r>
            <a:r>
              <a:rPr lang="it-IT" dirty="0"/>
              <a:t> in people, </a:t>
            </a:r>
            <a:r>
              <a:rPr lang="it-IT" dirty="0" err="1"/>
              <a:t>therefore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hard </a:t>
            </a:r>
            <a:r>
              <a:rPr lang="it-IT" dirty="0" err="1"/>
              <a:t>to</a:t>
            </a:r>
            <a:r>
              <a:rPr lang="it-IT" dirty="0"/>
              <a:t> transfer.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needed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incentive </a:t>
            </a:r>
            <a:r>
              <a:rPr lang="it-IT" dirty="0" err="1"/>
              <a:t>employee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Interaction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(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outsourced</a:t>
            </a:r>
            <a:r>
              <a:rPr lang="it-IT" dirty="0"/>
              <a:t> </a:t>
            </a:r>
            <a:r>
              <a:rPr lang="it-IT" dirty="0" err="1"/>
              <a:t>activity</a:t>
            </a:r>
            <a:r>
              <a:rPr lang="it-IT" dirty="0"/>
              <a:t> and the </a:t>
            </a:r>
            <a:r>
              <a:rPr lang="it-IT" dirty="0" err="1"/>
              <a:t>process</a:t>
            </a:r>
            <a:r>
              <a:rPr lang="it-IT" dirty="0"/>
              <a:t>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still</a:t>
            </a:r>
            <a:r>
              <a:rPr lang="it-IT" dirty="0"/>
              <a:t> </a:t>
            </a:r>
            <a:r>
              <a:rPr lang="it-IT" dirty="0" err="1"/>
              <a:t>remains</a:t>
            </a:r>
            <a:r>
              <a:rPr lang="it-IT" dirty="0"/>
              <a:t> </a:t>
            </a:r>
            <a:r>
              <a:rPr lang="it-IT" dirty="0" err="1"/>
              <a:t>withing</a:t>
            </a:r>
            <a:r>
              <a:rPr lang="it-IT" dirty="0"/>
              <a:t> the </a:t>
            </a:r>
            <a:r>
              <a:rPr lang="it-IT" dirty="0" err="1"/>
              <a:t>original</a:t>
            </a:r>
            <a:r>
              <a:rPr lang="it-IT" dirty="0"/>
              <a:t> </a:t>
            </a:r>
            <a:r>
              <a:rPr lang="it-IT" dirty="0" err="1"/>
              <a:t>firm</a:t>
            </a:r>
            <a:r>
              <a:rPr lang="it-IT" dirty="0"/>
              <a:t>):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need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function</a:t>
            </a:r>
            <a:r>
              <a:rPr lang="it-IT" dirty="0"/>
              <a:t> </a:t>
            </a:r>
            <a:r>
              <a:rPr lang="it-IT" dirty="0" err="1"/>
              <a:t>in-sync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’s </a:t>
            </a:r>
            <a:r>
              <a:rPr lang="it-IT" dirty="0" err="1"/>
              <a:t>why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costs</a:t>
            </a:r>
            <a:r>
              <a:rPr lang="it-IT" dirty="0"/>
              <a:t>.</a:t>
            </a:r>
          </a:p>
          <a:p>
            <a:pPr>
              <a:buNone/>
            </a:pP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can </a:t>
            </a:r>
            <a:r>
              <a:rPr lang="it-IT" dirty="0" err="1"/>
              <a:t>be</a:t>
            </a:r>
            <a:r>
              <a:rPr lang="it-IT" dirty="0"/>
              <a:t>: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; </a:t>
            </a:r>
            <a:r>
              <a:rPr lang="it-IT" dirty="0" err="1"/>
              <a:t>ongoing</a:t>
            </a:r>
            <a:r>
              <a:rPr lang="it-IT" dirty="0"/>
              <a:t> </a:t>
            </a:r>
            <a:r>
              <a:rPr lang="it-IT" dirty="0" err="1"/>
              <a:t>process</a:t>
            </a:r>
            <a:r>
              <a:rPr lang="it-IT" dirty="0"/>
              <a:t> </a:t>
            </a:r>
            <a:r>
              <a:rPr lang="it-IT" dirty="0" err="1"/>
              <a:t>mapping</a:t>
            </a:r>
            <a:r>
              <a:rPr lang="it-IT" dirty="0"/>
              <a:t> and interface design; </a:t>
            </a:r>
            <a:r>
              <a:rPr lang="it-IT" dirty="0" err="1"/>
              <a:t>travel</a:t>
            </a:r>
            <a:r>
              <a:rPr lang="it-IT" dirty="0"/>
              <a:t> and </a:t>
            </a:r>
            <a:r>
              <a:rPr lang="it-IT" dirty="0" err="1"/>
              <a:t>communication</a:t>
            </a:r>
            <a:r>
              <a:rPr lang="it-IT" dirty="0"/>
              <a:t>;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mistakes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How</a:t>
            </a:r>
            <a:r>
              <a:rPr lang="it-IT" dirty="0"/>
              <a:t> </a:t>
            </a:r>
            <a:r>
              <a:rPr lang="it-IT" dirty="0" err="1"/>
              <a:t>to…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Define</a:t>
            </a:r>
            <a:r>
              <a:rPr lang="it-IT" dirty="0"/>
              <a:t> service </a:t>
            </a:r>
            <a:r>
              <a:rPr lang="it-IT" dirty="0" err="1"/>
              <a:t>level</a:t>
            </a:r>
            <a:r>
              <a:rPr lang="it-IT"/>
              <a:t> agreement </a:t>
            </a:r>
            <a:r>
              <a:rPr lang="it-IT" dirty="0"/>
              <a:t>(</a:t>
            </a:r>
            <a:r>
              <a:rPr lang="it-IT" dirty="0" err="1"/>
              <a:t>SLAs</a:t>
            </a:r>
            <a:r>
              <a:rPr lang="it-IT" dirty="0"/>
              <a:t>);</a:t>
            </a:r>
          </a:p>
          <a:p>
            <a:r>
              <a:rPr lang="it-IT" dirty="0" err="1"/>
              <a:t>Mantian</a:t>
            </a:r>
            <a:r>
              <a:rPr lang="it-IT" dirty="0"/>
              <a:t> </a:t>
            </a:r>
            <a:r>
              <a:rPr lang="it-IT" dirty="0" err="1"/>
              <a:t>partial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</a:t>
            </a:r>
            <a:r>
              <a:rPr lang="it-IT" dirty="0" err="1"/>
              <a:t>over</a:t>
            </a:r>
            <a:r>
              <a:rPr lang="it-IT" dirty="0"/>
              <a:t> the </a:t>
            </a:r>
            <a:r>
              <a:rPr lang="it-IT" dirty="0" err="1"/>
              <a:t>new</a:t>
            </a:r>
            <a:r>
              <a:rPr lang="it-IT" dirty="0"/>
              <a:t> </a:t>
            </a:r>
            <a:r>
              <a:rPr lang="it-IT" dirty="0" err="1"/>
              <a:t>supplier</a:t>
            </a:r>
            <a:r>
              <a:rPr lang="it-IT" dirty="0"/>
              <a:t>;</a:t>
            </a:r>
          </a:p>
          <a:p>
            <a:r>
              <a:rPr lang="it-IT" dirty="0" err="1"/>
              <a:t>Increase</a:t>
            </a:r>
            <a:r>
              <a:rPr lang="it-IT" dirty="0"/>
              <a:t> the </a:t>
            </a:r>
            <a:r>
              <a:rPr lang="it-IT" dirty="0" err="1"/>
              <a:t>bargaining</a:t>
            </a:r>
            <a:r>
              <a:rPr lang="it-IT" dirty="0"/>
              <a:t> </a:t>
            </a:r>
            <a:r>
              <a:rPr lang="it-IT" dirty="0" err="1"/>
              <a:t>power</a:t>
            </a:r>
            <a:r>
              <a:rPr lang="it-IT" dirty="0"/>
              <a:t> </a:t>
            </a:r>
            <a:r>
              <a:rPr lang="it-IT" dirty="0" err="1"/>
              <a:t>over</a:t>
            </a:r>
            <a:r>
              <a:rPr lang="it-IT" dirty="0"/>
              <a:t> the </a:t>
            </a:r>
            <a:r>
              <a:rPr lang="it-IT" dirty="0" err="1"/>
              <a:t>vendor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: </a:t>
            </a:r>
            <a:r>
              <a:rPr lang="it-IT" dirty="0" err="1"/>
              <a:t>significant</a:t>
            </a:r>
            <a:r>
              <a:rPr lang="it-IT" dirty="0"/>
              <a:t> </a:t>
            </a:r>
            <a:r>
              <a:rPr lang="it-IT" dirty="0" err="1"/>
              <a:t>orders</a:t>
            </a:r>
            <a:r>
              <a:rPr lang="it-IT" dirty="0"/>
              <a:t>; </a:t>
            </a:r>
            <a:r>
              <a:rPr lang="it-IT" dirty="0" err="1"/>
              <a:t>multi-sourcing</a:t>
            </a:r>
            <a:r>
              <a:rPr lang="it-IT" dirty="0"/>
              <a:t>; </a:t>
            </a:r>
            <a:r>
              <a:rPr lang="it-IT" dirty="0" err="1"/>
              <a:t>keep</a:t>
            </a:r>
            <a:r>
              <a:rPr lang="it-IT" dirty="0"/>
              <a:t> some production </a:t>
            </a:r>
            <a:r>
              <a:rPr lang="it-IT" dirty="0" err="1"/>
              <a:t>in-house</a:t>
            </a:r>
            <a:r>
              <a:rPr lang="it-IT" dirty="0"/>
              <a:t>;</a:t>
            </a:r>
          </a:p>
          <a:p>
            <a:r>
              <a:rPr lang="it-IT" dirty="0"/>
              <a:t>Offshore </a:t>
            </a:r>
            <a:r>
              <a:rPr lang="it-IT" dirty="0" err="1"/>
              <a:t>without</a:t>
            </a:r>
            <a:r>
              <a:rPr lang="it-IT" dirty="0"/>
              <a:t> outsourcing in case outsourcing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convenient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Standardize</a:t>
            </a:r>
            <a:r>
              <a:rPr lang="it-IT" dirty="0"/>
              <a:t> and </a:t>
            </a:r>
            <a:r>
              <a:rPr lang="it-IT" dirty="0" err="1"/>
              <a:t>codify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an</a:t>
            </a:r>
            <a:r>
              <a:rPr lang="it-IT" dirty="0"/>
              <a:t> </a:t>
            </a:r>
            <a:r>
              <a:rPr lang="it-IT" dirty="0" err="1"/>
              <a:t>effective</a:t>
            </a:r>
            <a:r>
              <a:rPr lang="it-IT" dirty="0"/>
              <a:t> transfer;</a:t>
            </a:r>
          </a:p>
          <a:p>
            <a:r>
              <a:rPr lang="it-IT" dirty="0" err="1"/>
              <a:t>Re-badging</a:t>
            </a:r>
            <a:r>
              <a:rPr lang="it-IT" dirty="0"/>
              <a:t> (the </a:t>
            </a:r>
            <a:r>
              <a:rPr lang="it-IT" dirty="0" err="1"/>
              <a:t>vendor</a:t>
            </a:r>
            <a:r>
              <a:rPr lang="it-IT" dirty="0"/>
              <a:t> </a:t>
            </a:r>
            <a:r>
              <a:rPr lang="it-IT" dirty="0" err="1"/>
              <a:t>hires</a:t>
            </a:r>
            <a:r>
              <a:rPr lang="it-IT" dirty="0"/>
              <a:t> </a:t>
            </a:r>
            <a:r>
              <a:rPr lang="it-IT" dirty="0" err="1"/>
              <a:t>key-employee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the </a:t>
            </a:r>
            <a:r>
              <a:rPr lang="it-IT" dirty="0" err="1"/>
              <a:t>original</a:t>
            </a:r>
            <a:r>
              <a:rPr lang="it-IT" dirty="0"/>
              <a:t> </a:t>
            </a:r>
            <a:r>
              <a:rPr lang="it-IT" dirty="0" err="1"/>
              <a:t>firm</a:t>
            </a:r>
            <a:r>
              <a:rPr lang="it-IT" dirty="0"/>
              <a:t>)</a:t>
            </a:r>
          </a:p>
          <a:p>
            <a:r>
              <a:rPr lang="it-IT" dirty="0"/>
              <a:t>Reduce </a:t>
            </a:r>
            <a:r>
              <a:rPr lang="it-IT" dirty="0" err="1"/>
              <a:t>interdependencies</a:t>
            </a:r>
            <a:r>
              <a:rPr lang="it-IT" dirty="0"/>
              <a:t> (</a:t>
            </a:r>
            <a:r>
              <a:rPr lang="it-IT" dirty="0" err="1"/>
              <a:t>modularize</a:t>
            </a:r>
            <a:r>
              <a:rPr lang="it-IT" dirty="0"/>
              <a:t>)</a:t>
            </a:r>
          </a:p>
          <a:p>
            <a:r>
              <a:rPr lang="it-IT" dirty="0" err="1"/>
              <a:t>Employee</a:t>
            </a:r>
            <a:r>
              <a:rPr lang="it-IT" dirty="0"/>
              <a:t> </a:t>
            </a:r>
            <a:r>
              <a:rPr lang="it-IT" dirty="0" err="1"/>
              <a:t>presence</a:t>
            </a:r>
            <a:r>
              <a:rPr lang="it-IT" dirty="0"/>
              <a:t> on client site</a:t>
            </a:r>
          </a:p>
          <a:p>
            <a:r>
              <a:rPr lang="it-IT" dirty="0" err="1"/>
              <a:t>Build</a:t>
            </a:r>
            <a:r>
              <a:rPr lang="it-IT" dirty="0"/>
              <a:t> </a:t>
            </a:r>
            <a:r>
              <a:rPr lang="it-IT" dirty="0" err="1"/>
              <a:t>tacit</a:t>
            </a:r>
            <a:r>
              <a:rPr lang="it-IT" dirty="0"/>
              <a:t>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mechanism</a:t>
            </a:r>
            <a:r>
              <a:rPr lang="it-IT" dirty="0"/>
              <a:t> (common </a:t>
            </a:r>
            <a:r>
              <a:rPr lang="it-IT" dirty="0" err="1"/>
              <a:t>language</a:t>
            </a:r>
            <a:r>
              <a:rPr lang="it-IT" dirty="0"/>
              <a:t> </a:t>
            </a:r>
            <a:r>
              <a:rPr lang="it-IT" dirty="0" err="1"/>
              <a:t>teminology</a:t>
            </a:r>
            <a:r>
              <a:rPr lang="it-IT" dirty="0"/>
              <a:t>; </a:t>
            </a:r>
            <a:r>
              <a:rPr lang="it-IT" dirty="0" err="1"/>
              <a:t>virtual</a:t>
            </a:r>
            <a:r>
              <a:rPr lang="it-IT" dirty="0"/>
              <a:t> </a:t>
            </a:r>
            <a:r>
              <a:rPr lang="it-IT" dirty="0" err="1"/>
              <a:t>collaboration</a:t>
            </a:r>
            <a:r>
              <a:rPr lang="it-IT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34BD68-BA57-44C5-AD7B-5CFDC10F2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airbus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FC9089-E51D-4DCA-A0BD-D59B8E282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https://www.youtube.com/watch?v=FENhcKEPGmw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826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3CD18E-0103-4D36-876E-1E6CF823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Tedtalk</a:t>
            </a:r>
            <a:r>
              <a:rPr lang="it-IT" dirty="0"/>
              <a:t>: </a:t>
            </a:r>
            <a:r>
              <a:rPr lang="en-GB" dirty="0"/>
              <a:t>The rise of the new global super-rich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354614-A73D-42D8-86A4-F58A71062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https://www.ted.com/talks/chrystia_freeland_the_rise_of_the_new_global_super_rich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5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Outsourcing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Outsourcing </a:t>
            </a:r>
            <a:r>
              <a:rPr lang="it-IT" sz="2400" dirty="0" err="1"/>
              <a:t>occurs</a:t>
            </a:r>
            <a:r>
              <a:rPr lang="it-IT" sz="2400" dirty="0"/>
              <a:t> </a:t>
            </a:r>
            <a:r>
              <a:rPr lang="it-IT" sz="2400" dirty="0" err="1"/>
              <a:t>when</a:t>
            </a:r>
            <a:r>
              <a:rPr lang="it-IT" sz="2400" dirty="0"/>
              <a:t> </a:t>
            </a:r>
            <a:r>
              <a:rPr lang="it-IT" sz="2400" dirty="0" err="1"/>
              <a:t>an</a:t>
            </a:r>
            <a:r>
              <a:rPr lang="it-IT" sz="2400" dirty="0"/>
              <a:t> </a:t>
            </a:r>
            <a:r>
              <a:rPr lang="it-IT" sz="2400" dirty="0" err="1"/>
              <a:t>organization</a:t>
            </a:r>
            <a:r>
              <a:rPr lang="it-IT" sz="2400" dirty="0"/>
              <a:t> </a:t>
            </a:r>
            <a:r>
              <a:rPr lang="it-IT" sz="2400" dirty="0" err="1"/>
              <a:t>hands</a:t>
            </a:r>
            <a:r>
              <a:rPr lang="it-IT" sz="2400" dirty="0"/>
              <a:t> </a:t>
            </a:r>
            <a:r>
              <a:rPr lang="it-IT" sz="2400" dirty="0" err="1"/>
              <a:t>over</a:t>
            </a:r>
            <a:r>
              <a:rPr lang="it-IT" sz="2400" dirty="0"/>
              <a:t> part </a:t>
            </a:r>
            <a:r>
              <a:rPr lang="it-IT" sz="2400" dirty="0" err="1"/>
              <a:t>of</a:t>
            </a:r>
            <a:r>
              <a:rPr lang="it-IT" sz="2400" dirty="0"/>
              <a:t> the </a:t>
            </a:r>
            <a:r>
              <a:rPr lang="it-IT" sz="2400" dirty="0" err="1"/>
              <a:t>value</a:t>
            </a:r>
            <a:r>
              <a:rPr lang="it-IT" sz="2400" dirty="0"/>
              <a:t> </a:t>
            </a:r>
            <a:r>
              <a:rPr lang="it-IT" sz="2400" dirty="0" err="1"/>
              <a:t>chain</a:t>
            </a:r>
            <a:r>
              <a:rPr lang="it-IT" sz="2400" dirty="0"/>
              <a:t>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owns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a </a:t>
            </a:r>
            <a:r>
              <a:rPr lang="it-IT" sz="2400" dirty="0" err="1"/>
              <a:t>different</a:t>
            </a:r>
            <a:r>
              <a:rPr lang="it-IT" sz="2400" dirty="0"/>
              <a:t> </a:t>
            </a:r>
            <a:r>
              <a:rPr lang="it-IT" sz="2400" dirty="0" err="1"/>
              <a:t>firm</a:t>
            </a:r>
            <a:r>
              <a:rPr lang="it-IT" sz="2400" dirty="0"/>
              <a:t>, </a:t>
            </a:r>
            <a:r>
              <a:rPr lang="it-IT" sz="2400" dirty="0" err="1"/>
              <a:t>while</a:t>
            </a:r>
            <a:r>
              <a:rPr lang="it-IT" sz="2400" dirty="0"/>
              <a:t> </a:t>
            </a:r>
            <a:r>
              <a:rPr lang="it-IT" sz="2400" dirty="0" err="1"/>
              <a:t>mantaining</a:t>
            </a:r>
            <a:r>
              <a:rPr lang="it-IT" sz="2400" dirty="0"/>
              <a:t> the </a:t>
            </a:r>
            <a:r>
              <a:rPr lang="it-IT" sz="2400" dirty="0" err="1"/>
              <a:t>number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business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active</a:t>
            </a:r>
            <a:r>
              <a:rPr lang="it-IT" sz="2400" dirty="0"/>
              <a:t> in.</a:t>
            </a:r>
          </a:p>
          <a:p>
            <a:r>
              <a:rPr lang="it-IT" sz="2400" dirty="0" err="1"/>
              <a:t>It</a:t>
            </a:r>
            <a:r>
              <a:rPr lang="it-IT" sz="2400" dirty="0"/>
              <a:t>’s </a:t>
            </a:r>
            <a:r>
              <a:rPr lang="it-IT" sz="2400" dirty="0" err="1"/>
              <a:t>different</a:t>
            </a:r>
            <a:r>
              <a:rPr lang="it-IT" sz="2400" dirty="0"/>
              <a:t> </a:t>
            </a:r>
            <a:r>
              <a:rPr lang="it-IT" sz="2400" dirty="0" err="1"/>
              <a:t>from</a:t>
            </a:r>
            <a:r>
              <a:rPr lang="it-IT" sz="2400" dirty="0"/>
              <a:t> </a:t>
            </a:r>
            <a:r>
              <a:rPr lang="it-IT" sz="2400" dirty="0" err="1"/>
              <a:t>divestiture</a:t>
            </a:r>
            <a:r>
              <a:rPr lang="it-IT" sz="2400" dirty="0"/>
              <a:t>, </a:t>
            </a:r>
            <a:r>
              <a:rPr lang="it-IT" sz="2400" dirty="0" err="1"/>
              <a:t>because</a:t>
            </a:r>
            <a:r>
              <a:rPr lang="it-IT" sz="2400" dirty="0"/>
              <a:t> </a:t>
            </a:r>
            <a:r>
              <a:rPr lang="it-IT" sz="2400" dirty="0" err="1"/>
              <a:t>with</a:t>
            </a:r>
            <a:r>
              <a:rPr lang="it-IT" sz="2400" dirty="0"/>
              <a:t> the </a:t>
            </a:r>
            <a:r>
              <a:rPr lang="it-IT" sz="2400" dirty="0" err="1"/>
              <a:t>latter</a:t>
            </a:r>
            <a:r>
              <a:rPr lang="it-IT" sz="2400" dirty="0"/>
              <a:t> </a:t>
            </a:r>
            <a:r>
              <a:rPr lang="it-IT" sz="2400" dirty="0" err="1"/>
              <a:t>one</a:t>
            </a:r>
            <a:r>
              <a:rPr lang="it-IT" sz="2400" dirty="0"/>
              <a:t> the </a:t>
            </a:r>
            <a:r>
              <a:rPr lang="it-IT" sz="2400" dirty="0" err="1"/>
              <a:t>firm</a:t>
            </a:r>
            <a:r>
              <a:rPr lang="it-IT" sz="2400" dirty="0"/>
              <a:t> </a:t>
            </a:r>
            <a:r>
              <a:rPr lang="it-IT" sz="2400" dirty="0" err="1"/>
              <a:t>reduces</a:t>
            </a:r>
            <a:r>
              <a:rPr lang="it-IT" sz="2400" dirty="0"/>
              <a:t> the </a:t>
            </a:r>
            <a:r>
              <a:rPr lang="it-IT" sz="2400" dirty="0" err="1"/>
              <a:t>number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business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active</a:t>
            </a:r>
            <a:r>
              <a:rPr lang="it-IT" sz="2400" dirty="0"/>
              <a:t> in </a:t>
            </a:r>
            <a:r>
              <a:rPr lang="it-IT" sz="2400" dirty="0" err="1"/>
              <a:t>by</a:t>
            </a:r>
            <a:r>
              <a:rPr lang="it-IT" sz="2400" dirty="0"/>
              <a:t> </a:t>
            </a:r>
            <a:r>
              <a:rPr lang="it-IT" sz="2400" dirty="0" err="1"/>
              <a:t>pulling</a:t>
            </a:r>
            <a:r>
              <a:rPr lang="it-IT" sz="2400" dirty="0"/>
              <a:t> </a:t>
            </a:r>
            <a:r>
              <a:rPr lang="it-IT" sz="2400" dirty="0" err="1"/>
              <a:t>it</a:t>
            </a:r>
            <a:r>
              <a:rPr lang="it-IT" sz="2400" dirty="0"/>
              <a:t> out </a:t>
            </a:r>
            <a:r>
              <a:rPr lang="it-IT" sz="2400" dirty="0" err="1"/>
              <a:t>of</a:t>
            </a:r>
            <a:r>
              <a:rPr lang="it-IT" sz="2400" dirty="0"/>
              <a:t> a </a:t>
            </a:r>
            <a:r>
              <a:rPr lang="it-IT" sz="2400" dirty="0" err="1"/>
              <a:t>value</a:t>
            </a:r>
            <a:r>
              <a:rPr lang="it-IT" sz="2400" dirty="0"/>
              <a:t> </a:t>
            </a:r>
            <a:r>
              <a:rPr lang="it-IT" sz="2400" dirty="0" err="1"/>
              <a:t>chain</a:t>
            </a:r>
            <a:r>
              <a:rPr lang="it-IT" sz="2400" dirty="0"/>
              <a:t> and </a:t>
            </a:r>
            <a:r>
              <a:rPr lang="it-IT" sz="2400" dirty="0" err="1"/>
              <a:t>ceasing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offer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 </a:t>
            </a:r>
            <a:r>
              <a:rPr lang="it-IT" sz="2400" dirty="0" err="1"/>
              <a:t>product</a:t>
            </a:r>
            <a:r>
              <a:rPr lang="it-IT" sz="2400" dirty="0"/>
              <a:t>.</a:t>
            </a:r>
          </a:p>
          <a:p>
            <a:r>
              <a:rPr lang="it-IT" sz="2400" dirty="0" err="1"/>
              <a:t>With</a:t>
            </a:r>
            <a:r>
              <a:rPr lang="it-IT" sz="2400" dirty="0"/>
              <a:t> outsourcing, the </a:t>
            </a:r>
            <a:r>
              <a:rPr lang="it-IT" sz="2400" dirty="0" err="1"/>
              <a:t>firm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no </a:t>
            </a:r>
            <a:r>
              <a:rPr lang="it-IT" sz="2400" dirty="0" err="1"/>
              <a:t>longer</a:t>
            </a:r>
            <a:r>
              <a:rPr lang="it-IT" sz="2400" dirty="0"/>
              <a:t> </a:t>
            </a:r>
            <a:r>
              <a:rPr lang="it-IT" sz="2400" dirty="0" err="1"/>
              <a:t>producing</a:t>
            </a:r>
            <a:r>
              <a:rPr lang="it-IT" sz="2400" dirty="0"/>
              <a:t> in house </a:t>
            </a:r>
            <a:r>
              <a:rPr lang="it-IT" sz="2400" dirty="0" err="1"/>
              <a:t>that</a:t>
            </a:r>
            <a:r>
              <a:rPr lang="it-IT" sz="2400" dirty="0"/>
              <a:t> </a:t>
            </a:r>
            <a:r>
              <a:rPr lang="it-IT" sz="2400" dirty="0" err="1"/>
              <a:t>product</a:t>
            </a:r>
            <a:r>
              <a:rPr lang="it-IT" sz="2400" dirty="0"/>
              <a:t>: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leaves</a:t>
            </a:r>
            <a:r>
              <a:rPr lang="it-IT" sz="2400" dirty="0"/>
              <a:t> the production </a:t>
            </a:r>
            <a:r>
              <a:rPr lang="it-IT" sz="2400" dirty="0" err="1"/>
              <a:t>to</a:t>
            </a:r>
            <a:r>
              <a:rPr lang="it-IT" sz="2400" dirty="0"/>
              <a:t> a </a:t>
            </a:r>
            <a:r>
              <a:rPr lang="it-IT" sz="2400" dirty="0" err="1"/>
              <a:t>specialized</a:t>
            </a:r>
            <a:r>
              <a:rPr lang="it-IT" sz="2400" dirty="0"/>
              <a:t> </a:t>
            </a:r>
            <a:r>
              <a:rPr lang="it-IT" sz="2400" dirty="0" err="1"/>
              <a:t>firm</a:t>
            </a:r>
            <a:r>
              <a:rPr lang="it-IT" sz="2400" dirty="0"/>
              <a:t>, </a:t>
            </a:r>
            <a:r>
              <a:rPr lang="it-IT" sz="2400" dirty="0" err="1"/>
              <a:t>selected</a:t>
            </a:r>
            <a:r>
              <a:rPr lang="it-IT" sz="2400" dirty="0"/>
              <a:t> </a:t>
            </a:r>
            <a:r>
              <a:rPr lang="it-IT" sz="2400" dirty="0" err="1"/>
              <a:t>from</a:t>
            </a:r>
            <a:r>
              <a:rPr lang="it-IT" sz="2400" dirty="0"/>
              <a:t> the </a:t>
            </a:r>
            <a:r>
              <a:rPr lang="it-IT" sz="2400" dirty="0" err="1"/>
              <a:t>external</a:t>
            </a:r>
            <a:r>
              <a:rPr lang="it-IT" sz="2400" dirty="0"/>
              <a:t> </a:t>
            </a:r>
            <a:r>
              <a:rPr lang="it-IT" sz="2400" dirty="0" err="1"/>
              <a:t>environment</a:t>
            </a:r>
            <a:endParaRPr lang="it-IT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Offshoring</a:t>
            </a:r>
            <a:r>
              <a:rPr lang="it-IT" dirty="0"/>
              <a:t> </a:t>
            </a:r>
            <a:r>
              <a:rPr lang="it-IT" dirty="0" err="1"/>
              <a:t>occurs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part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moves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another</a:t>
            </a:r>
            <a:r>
              <a:rPr lang="it-IT" dirty="0"/>
              <a:t> </a:t>
            </a:r>
            <a:r>
              <a:rPr lang="it-IT" dirty="0" err="1"/>
              <a:t>geography</a:t>
            </a:r>
            <a:r>
              <a:rPr lang="it-IT" dirty="0"/>
              <a:t>, </a:t>
            </a:r>
            <a:r>
              <a:rPr lang="it-IT" dirty="0" err="1"/>
              <a:t>usally</a:t>
            </a:r>
            <a:r>
              <a:rPr lang="it-IT" dirty="0"/>
              <a:t> </a:t>
            </a:r>
            <a:r>
              <a:rPr lang="it-IT" dirty="0" err="1"/>
              <a:t>one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lower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. </a:t>
            </a:r>
            <a:r>
              <a:rPr lang="it-IT" dirty="0" err="1"/>
              <a:t>It</a:t>
            </a:r>
            <a:r>
              <a:rPr lang="it-IT" dirty="0"/>
              <a:t> can involve or </a:t>
            </a:r>
            <a:r>
              <a:rPr lang="it-IT" dirty="0" err="1"/>
              <a:t>not</a:t>
            </a:r>
            <a:r>
              <a:rPr lang="it-IT" dirty="0"/>
              <a:t> the outsourcing, </a:t>
            </a:r>
            <a:r>
              <a:rPr lang="it-IT" dirty="0" err="1"/>
              <a:t>since</a:t>
            </a:r>
            <a:r>
              <a:rPr lang="it-IT" dirty="0"/>
              <a:t> the </a:t>
            </a:r>
            <a:r>
              <a:rPr lang="it-IT" dirty="0" err="1"/>
              <a:t>firm</a:t>
            </a:r>
            <a:r>
              <a:rPr lang="it-IT" dirty="0"/>
              <a:t> can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keep</a:t>
            </a:r>
            <a:r>
              <a:rPr lang="it-IT" dirty="0"/>
              <a:t> the business in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and </a:t>
            </a:r>
            <a:r>
              <a:rPr lang="it-IT" dirty="0" err="1"/>
              <a:t>simply</a:t>
            </a:r>
            <a:r>
              <a:rPr lang="it-IT" dirty="0"/>
              <a:t> </a:t>
            </a:r>
            <a:r>
              <a:rPr lang="it-IT" dirty="0" err="1"/>
              <a:t>decided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just </a:t>
            </a:r>
            <a:r>
              <a:rPr lang="it-IT" dirty="0" err="1"/>
              <a:t>move</a:t>
            </a:r>
            <a:r>
              <a:rPr lang="it-IT" dirty="0"/>
              <a:t> </a:t>
            </a:r>
            <a:r>
              <a:rPr lang="it-IT" dirty="0" err="1"/>
              <a:t>operations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a </a:t>
            </a:r>
            <a:r>
              <a:rPr lang="it-IT" dirty="0" err="1"/>
              <a:t>different</a:t>
            </a:r>
            <a:r>
              <a:rPr lang="it-IT" dirty="0"/>
              <a:t> location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Thus</a:t>
            </a:r>
            <a:r>
              <a:rPr lang="it-IT" dirty="0"/>
              <a:t> outsourcing </a:t>
            </a:r>
            <a:r>
              <a:rPr lang="it-IT" dirty="0" err="1"/>
              <a:t>involves</a:t>
            </a:r>
            <a:r>
              <a:rPr lang="it-IT" dirty="0"/>
              <a:t> </a:t>
            </a:r>
            <a:r>
              <a:rPr lang="it-IT" dirty="0" err="1"/>
              <a:t>refocusing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existing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activities</a:t>
            </a:r>
            <a:r>
              <a:rPr lang="it-IT" dirty="0"/>
              <a:t>, </a:t>
            </a:r>
            <a:r>
              <a:rPr lang="it-IT" dirty="0" err="1"/>
              <a:t>while</a:t>
            </a:r>
            <a:r>
              <a:rPr lang="it-IT" dirty="0"/>
              <a:t> </a:t>
            </a:r>
            <a:r>
              <a:rPr lang="it-IT" dirty="0" err="1"/>
              <a:t>divestiture</a:t>
            </a:r>
            <a:r>
              <a:rPr lang="it-IT" dirty="0"/>
              <a:t> </a:t>
            </a:r>
            <a:r>
              <a:rPr lang="it-IT" dirty="0" err="1"/>
              <a:t>involves</a:t>
            </a:r>
            <a:r>
              <a:rPr lang="it-IT" dirty="0"/>
              <a:t> </a:t>
            </a:r>
            <a:r>
              <a:rPr lang="it-IT" dirty="0" err="1"/>
              <a:t>refocusing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exiting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.</a:t>
            </a:r>
          </a:p>
          <a:p>
            <a:r>
              <a:rPr lang="it-IT" dirty="0"/>
              <a:t>In outsourcing </a:t>
            </a:r>
            <a:r>
              <a:rPr lang="it-IT" dirty="0" err="1"/>
              <a:t>remains</a:t>
            </a:r>
            <a:r>
              <a:rPr lang="it-IT" dirty="0"/>
              <a:t> </a:t>
            </a:r>
            <a:r>
              <a:rPr lang="it-IT" dirty="0" err="1"/>
              <a:t>an</a:t>
            </a:r>
            <a:r>
              <a:rPr lang="it-IT" dirty="0"/>
              <a:t> </a:t>
            </a:r>
            <a:r>
              <a:rPr lang="it-IT" dirty="0" err="1"/>
              <a:t>ongoing</a:t>
            </a:r>
            <a:r>
              <a:rPr lang="it-IT" dirty="0"/>
              <a:t> </a:t>
            </a:r>
            <a:r>
              <a:rPr lang="it-IT" dirty="0" err="1"/>
              <a:t>dependency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outsourced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activities</a:t>
            </a:r>
            <a:r>
              <a:rPr lang="it-IT" dirty="0"/>
              <a:t> and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kept</a:t>
            </a:r>
            <a:r>
              <a:rPr lang="it-IT" dirty="0"/>
              <a:t> </a:t>
            </a:r>
            <a:r>
              <a:rPr lang="it-IT" dirty="0" err="1"/>
              <a:t>in-house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The outsourcing </a:t>
            </a:r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occurs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net </a:t>
            </a:r>
            <a:r>
              <a:rPr lang="it-IT" dirty="0" err="1"/>
              <a:t>present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business plus outsourcing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greater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merely</a:t>
            </a:r>
            <a:r>
              <a:rPr lang="it-IT" dirty="0"/>
              <a:t> the net </a:t>
            </a:r>
            <a:r>
              <a:rPr lang="it-IT" dirty="0" err="1"/>
              <a:t>present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business </a:t>
            </a:r>
            <a:r>
              <a:rPr lang="it-IT" dirty="0" err="1"/>
              <a:t>without</a:t>
            </a:r>
            <a:r>
              <a:rPr lang="it-IT" dirty="0"/>
              <a:t> outsourcing.</a:t>
            </a:r>
          </a:p>
          <a:p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decision</a:t>
            </a:r>
            <a:r>
              <a:rPr lang="it-IT" dirty="0"/>
              <a:t> can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</a:t>
            </a:r>
            <a:r>
              <a:rPr lang="it-IT" dirty="0" err="1"/>
              <a:t>jointly</a:t>
            </a:r>
            <a:r>
              <a:rPr lang="it-IT" dirty="0"/>
              <a:t> </a:t>
            </a:r>
            <a:r>
              <a:rPr lang="it-IT" dirty="0" err="1"/>
              <a:t>businesses</a:t>
            </a:r>
            <a:r>
              <a:rPr lang="it-IT" dirty="0"/>
              <a:t> </a:t>
            </a:r>
            <a:r>
              <a:rPr lang="it-IT" dirty="0" err="1"/>
              <a:t>fail</a:t>
            </a:r>
            <a:r>
              <a:rPr lang="it-IT" dirty="0"/>
              <a:t> the </a:t>
            </a:r>
            <a:r>
              <a:rPr lang="it-IT" dirty="0" err="1"/>
              <a:t>synergie</a:t>
            </a:r>
            <a:r>
              <a:rPr lang="it-IT" dirty="0"/>
              <a:t> test.</a:t>
            </a:r>
          </a:p>
          <a:p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divestiture</a:t>
            </a:r>
            <a:r>
              <a:rPr lang="it-IT" dirty="0"/>
              <a:t> and outsourcing </a:t>
            </a:r>
            <a:r>
              <a:rPr lang="it-IT" dirty="0" err="1"/>
              <a:t>implies</a:t>
            </a:r>
            <a:r>
              <a:rPr lang="it-IT" dirty="0"/>
              <a:t> </a:t>
            </a:r>
            <a:r>
              <a:rPr lang="it-IT" dirty="0" err="1"/>
              <a:t>selling</a:t>
            </a:r>
            <a:r>
              <a:rPr lang="it-IT" dirty="0"/>
              <a:t> out the business</a:t>
            </a:r>
          </a:p>
          <a:p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an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</a:t>
            </a:r>
            <a:r>
              <a:rPr lang="it-IT" dirty="0" err="1"/>
              <a:t>change</a:t>
            </a:r>
            <a:r>
              <a:rPr lang="it-IT" dirty="0"/>
              <a:t> can </a:t>
            </a:r>
            <a:r>
              <a:rPr lang="it-IT" dirty="0" err="1"/>
              <a:t>destroy</a:t>
            </a:r>
            <a:r>
              <a:rPr lang="it-IT" dirty="0"/>
              <a:t> the 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business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destroyed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: </a:t>
            </a:r>
            <a:r>
              <a:rPr lang="it-IT" dirty="0" err="1"/>
              <a:t>there</a:t>
            </a:r>
            <a:r>
              <a:rPr lang="it-IT" dirty="0"/>
              <a:t>’s a </a:t>
            </a:r>
            <a:r>
              <a:rPr lang="it-IT" dirty="0" err="1"/>
              <a:t>poor</a:t>
            </a:r>
            <a:r>
              <a:rPr lang="it-IT" dirty="0"/>
              <a:t> </a:t>
            </a:r>
            <a:r>
              <a:rPr lang="it-IT" dirty="0" err="1"/>
              <a:t>compensation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old</a:t>
            </a:r>
            <a:r>
              <a:rPr lang="it-IT" dirty="0"/>
              <a:t> </a:t>
            </a:r>
            <a:r>
              <a:rPr lang="it-IT" dirty="0" err="1"/>
              <a:t>owner</a:t>
            </a:r>
            <a:r>
              <a:rPr lang="it-IT" dirty="0"/>
              <a:t> and/or </a:t>
            </a:r>
            <a:r>
              <a:rPr lang="it-IT" dirty="0" err="1"/>
              <a:t>quality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outsourced</a:t>
            </a:r>
            <a:r>
              <a:rPr lang="it-IT" dirty="0"/>
              <a:t> </a:t>
            </a:r>
            <a:r>
              <a:rPr lang="it-IT" dirty="0" err="1"/>
              <a:t>goods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lower</a:t>
            </a:r>
            <a:endParaRPr lang="it-IT" dirty="0"/>
          </a:p>
          <a:p>
            <a:r>
              <a:rPr lang="it-IT" dirty="0"/>
              <a:t>Outsourcing can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</a:t>
            </a:r>
            <a:r>
              <a:rPr lang="it-IT" dirty="0" err="1"/>
              <a:t>new</a:t>
            </a:r>
            <a:r>
              <a:rPr lang="it-IT" dirty="0"/>
              <a:t> </a:t>
            </a:r>
            <a:r>
              <a:rPr lang="it-IT" dirty="0" err="1"/>
              <a:t>vendor</a:t>
            </a:r>
            <a:r>
              <a:rPr lang="it-IT" dirty="0"/>
              <a:t> can do </a:t>
            </a:r>
            <a:r>
              <a:rPr lang="it-IT" dirty="0" err="1"/>
              <a:t>better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in-house</a:t>
            </a:r>
            <a:r>
              <a:rPr lang="it-IT" dirty="0"/>
              <a:t> </a:t>
            </a:r>
            <a:r>
              <a:rPr lang="it-IT" dirty="0" err="1"/>
              <a:t>unit</a:t>
            </a:r>
            <a:r>
              <a:rPr lang="it-IT" dirty="0"/>
              <a:t>, in </a:t>
            </a:r>
            <a:r>
              <a:rPr lang="it-IT" dirty="0" err="1"/>
              <a:t>this</a:t>
            </a:r>
            <a:r>
              <a:rPr lang="it-IT" dirty="0"/>
              <a:t> case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means</a:t>
            </a:r>
            <a:r>
              <a:rPr lang="it-IT" dirty="0"/>
              <a:t> the </a:t>
            </a:r>
            <a:r>
              <a:rPr lang="it-IT" dirty="0" err="1"/>
              <a:t>synergy</a:t>
            </a:r>
            <a:r>
              <a:rPr lang="it-IT" dirty="0"/>
              <a:t> test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passed</a:t>
            </a:r>
            <a:r>
              <a:rPr lang="it-IT" dirty="0"/>
              <a:t>, </a:t>
            </a:r>
            <a:r>
              <a:rPr lang="it-IT" dirty="0" err="1"/>
              <a:t>considering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chain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redesigned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the outsourcing </a:t>
            </a:r>
            <a:r>
              <a:rPr lang="it-IT" dirty="0" err="1"/>
              <a:t>of</a:t>
            </a:r>
            <a:r>
              <a:rPr lang="it-IT" dirty="0"/>
              <a:t> a business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The outsourcing test,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instance</a:t>
            </a:r>
            <a:r>
              <a:rPr lang="it-IT" dirty="0"/>
              <a:t>,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passed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</a:t>
            </a:r>
            <a:r>
              <a:rPr lang="it-IT" dirty="0" err="1"/>
              <a:t>vendor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specialist</a:t>
            </a:r>
            <a:r>
              <a:rPr lang="it-IT" dirty="0"/>
              <a:t>, or  can exploit </a:t>
            </a:r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her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businesses</a:t>
            </a:r>
            <a:r>
              <a:rPr lang="it-IT" dirty="0"/>
              <a:t>. </a:t>
            </a:r>
          </a:p>
          <a:p>
            <a:r>
              <a:rPr lang="it-IT" dirty="0"/>
              <a:t>In </a:t>
            </a:r>
            <a:r>
              <a:rPr lang="it-IT" dirty="0" err="1"/>
              <a:t>this</a:t>
            </a:r>
            <a:r>
              <a:rPr lang="it-IT" dirty="0"/>
              <a:t> case, the extra-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depends</a:t>
            </a:r>
            <a:r>
              <a:rPr lang="it-IT" dirty="0"/>
              <a:t> on efficiency, </a:t>
            </a:r>
            <a:r>
              <a:rPr lang="it-IT" dirty="0" err="1"/>
              <a:t>effectiveness</a:t>
            </a:r>
            <a:r>
              <a:rPr lang="it-IT" dirty="0"/>
              <a:t>, </a:t>
            </a:r>
            <a:r>
              <a:rPr lang="it-IT" dirty="0" err="1"/>
              <a:t>flexibility</a:t>
            </a:r>
            <a:r>
              <a:rPr lang="it-IT" dirty="0"/>
              <a:t>.</a:t>
            </a:r>
          </a:p>
          <a:p>
            <a:r>
              <a:rPr lang="it-IT" dirty="0" err="1"/>
              <a:t>Flexibility</a:t>
            </a:r>
            <a:r>
              <a:rPr lang="it-IT" dirty="0"/>
              <a:t> </a:t>
            </a:r>
            <a:r>
              <a:rPr lang="it-IT" dirty="0" err="1"/>
              <a:t>allows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convert</a:t>
            </a:r>
            <a:r>
              <a:rPr lang="it-IT" dirty="0"/>
              <a:t> </a:t>
            </a:r>
            <a:r>
              <a:rPr lang="it-IT" dirty="0" err="1"/>
              <a:t>fixed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in </a:t>
            </a:r>
            <a:r>
              <a:rPr lang="it-IT" dirty="0" err="1"/>
              <a:t>variables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; the </a:t>
            </a:r>
            <a:r>
              <a:rPr lang="it-IT" dirty="0" err="1"/>
              <a:t>decrease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demand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market </a:t>
            </a:r>
            <a:r>
              <a:rPr lang="it-IT" dirty="0" err="1"/>
              <a:t>factors</a:t>
            </a:r>
            <a:r>
              <a:rPr lang="it-IT" dirty="0"/>
              <a:t> </a:t>
            </a:r>
            <a:r>
              <a:rPr lang="it-IT" dirty="0" err="1"/>
              <a:t>dependency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firm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core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outsourcing </a:t>
            </a:r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business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critical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corporate, and, at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time</a:t>
            </a:r>
            <a:r>
              <a:rPr lang="it-IT" dirty="0"/>
              <a:t>,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a </a:t>
            </a:r>
            <a:r>
              <a:rPr lang="it-IT" dirty="0" err="1"/>
              <a:t>core</a:t>
            </a:r>
            <a:r>
              <a:rPr lang="it-IT" dirty="0"/>
              <a:t> </a:t>
            </a:r>
            <a:r>
              <a:rPr lang="it-IT" dirty="0" err="1"/>
              <a:t>activity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vendor</a:t>
            </a:r>
            <a:r>
              <a:rPr lang="it-IT" dirty="0"/>
              <a:t>: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proper</a:t>
            </a:r>
            <a:r>
              <a:rPr lang="it-IT" dirty="0"/>
              <a:t> </a:t>
            </a:r>
            <a:r>
              <a:rPr lang="it-IT" dirty="0" err="1"/>
              <a:t>meaning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“</a:t>
            </a:r>
            <a:r>
              <a:rPr lang="it-IT" dirty="0" err="1"/>
              <a:t>make</a:t>
            </a:r>
            <a:r>
              <a:rPr lang="it-IT" dirty="0"/>
              <a:t> or </a:t>
            </a:r>
            <a:r>
              <a:rPr lang="it-IT" dirty="0" err="1"/>
              <a:t>buy</a:t>
            </a:r>
            <a:r>
              <a:rPr lang="it-IT" dirty="0"/>
              <a:t>” </a:t>
            </a:r>
            <a:r>
              <a:rPr lang="it-IT" dirty="0" err="1"/>
              <a:t>decision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802</Words>
  <Application>Microsoft Office PowerPoint</Application>
  <PresentationFormat>Presentazione su schermo (4:3)</PresentationFormat>
  <Paragraphs>62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di Office</vt:lpstr>
      <vt:lpstr>Outsourcing: make or buy</vt:lpstr>
      <vt:lpstr>Tedtalk: The rise of the new global super-rich</vt:lpstr>
      <vt:lpstr>Outsourcing</vt:lpstr>
      <vt:lpstr>…</vt:lpstr>
      <vt:lpstr>…</vt:lpstr>
      <vt:lpstr>Presentazione standard di PowerPoint</vt:lpstr>
      <vt:lpstr>…</vt:lpstr>
      <vt:lpstr>…</vt:lpstr>
      <vt:lpstr>…</vt:lpstr>
      <vt:lpstr>…</vt:lpstr>
      <vt:lpstr>…</vt:lpstr>
      <vt:lpstr>…</vt:lpstr>
      <vt:lpstr>…</vt:lpstr>
      <vt:lpstr>…</vt:lpstr>
      <vt:lpstr>How to…</vt:lpstr>
      <vt:lpstr>..</vt:lpstr>
      <vt:lpstr>Case study: airbus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39</cp:revision>
  <dcterms:created xsi:type="dcterms:W3CDTF">2016-10-14T10:55:23Z</dcterms:created>
  <dcterms:modified xsi:type="dcterms:W3CDTF">2020-05-20T15:40:13Z</dcterms:modified>
</cp:coreProperties>
</file>