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8" r:id="rId3"/>
    <p:sldId id="257" r:id="rId4"/>
    <p:sldId id="258" r:id="rId5"/>
    <p:sldId id="259" r:id="rId6"/>
    <p:sldId id="260" r:id="rId7"/>
    <p:sldId id="261" r:id="rId8"/>
    <p:sldId id="262" r:id="rId9"/>
    <p:sldId id="263" r:id="rId10"/>
    <p:sldId id="264" r:id="rId11"/>
    <p:sldId id="265" r:id="rId12"/>
    <p:sldId id="266" r:id="rId13"/>
    <p:sldId id="267" r:id="rId14"/>
    <p:sldId id="269" r:id="rId15"/>
    <p:sldId id="270" r:id="rId16"/>
    <p:sldId id="271" r:id="rId17"/>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2" autoAdjust="0"/>
    <p:restoredTop sz="94686" autoAdjust="0"/>
  </p:normalViewPr>
  <p:slideViewPr>
    <p:cSldViewPr>
      <p:cViewPr varScale="1">
        <p:scale>
          <a:sx n="76" d="100"/>
          <a:sy n="76" d="100"/>
        </p:scale>
        <p:origin x="1642" y="6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a:t>Fare clic per modificare lo stile del titolo</a:t>
            </a:r>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fld id="{4B6055F8-1D02-4417-9241-55C834FD9970}" type="datetimeFigureOut">
              <a:rPr lang="it-IT" smtClean="0"/>
              <a:pPr/>
              <a:t>06/04/2020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007B441-5312-499D-93C3-6E37886527FA}" type="slidenum">
              <a:rPr lang="it-IT" smtClean="0"/>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4B6055F8-1D02-4417-9241-55C834FD9970}" type="datetimeFigureOut">
              <a:rPr lang="it-IT" smtClean="0"/>
              <a:pPr/>
              <a:t>06/04/2020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007B441-5312-499D-93C3-6E37886527FA}" type="slidenum">
              <a:rPr lang="it-IT" smtClean="0"/>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4B6055F8-1D02-4417-9241-55C834FD9970}" type="datetimeFigureOut">
              <a:rPr lang="it-IT" smtClean="0"/>
              <a:pPr/>
              <a:t>06/04/2020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007B441-5312-499D-93C3-6E37886527FA}" type="slidenum">
              <a:rPr lang="it-IT" smtClean="0"/>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4B6055F8-1D02-4417-9241-55C834FD9970}" type="datetimeFigureOut">
              <a:rPr lang="it-IT" smtClean="0"/>
              <a:pPr/>
              <a:t>06/04/2020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007B441-5312-499D-93C3-6E37886527FA}" type="slidenum">
              <a:rPr lang="it-IT" smtClean="0"/>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Segnaposto data 3"/>
          <p:cNvSpPr>
            <a:spLocks noGrp="1"/>
          </p:cNvSpPr>
          <p:nvPr>
            <p:ph type="dt" sz="half" idx="10"/>
          </p:nvPr>
        </p:nvSpPr>
        <p:spPr/>
        <p:txBody>
          <a:bodyPr/>
          <a:lstStyle/>
          <a:p>
            <a:fld id="{4B6055F8-1D02-4417-9241-55C834FD9970}" type="datetimeFigureOut">
              <a:rPr lang="it-IT" smtClean="0"/>
              <a:pPr/>
              <a:t>06/04/2020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007B441-5312-499D-93C3-6E37886527FA}" type="slidenum">
              <a:rPr lang="it-IT" smtClean="0"/>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fld id="{4B6055F8-1D02-4417-9241-55C834FD9970}" type="datetimeFigureOut">
              <a:rPr lang="it-IT" smtClean="0"/>
              <a:pPr/>
              <a:t>06/04/2020</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B007B441-5312-499D-93C3-6E37886527FA}" type="slidenum">
              <a:rPr lang="it-IT" smtClean="0"/>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fld id="{4B6055F8-1D02-4417-9241-55C834FD9970}" type="datetimeFigureOut">
              <a:rPr lang="it-IT" smtClean="0"/>
              <a:pPr/>
              <a:t>06/04/2020</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B007B441-5312-499D-93C3-6E37886527FA}" type="slidenum">
              <a:rPr lang="it-IT" smtClean="0"/>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2"/>
          <p:cNvSpPr>
            <a:spLocks noGrp="1"/>
          </p:cNvSpPr>
          <p:nvPr>
            <p:ph type="dt" sz="half" idx="10"/>
          </p:nvPr>
        </p:nvSpPr>
        <p:spPr/>
        <p:txBody>
          <a:bodyPr/>
          <a:lstStyle/>
          <a:p>
            <a:fld id="{4B6055F8-1D02-4417-9241-55C834FD9970}" type="datetimeFigureOut">
              <a:rPr lang="it-IT" smtClean="0"/>
              <a:pPr/>
              <a:t>06/04/2020</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B007B441-5312-499D-93C3-6E37886527FA}" type="slidenum">
              <a:rPr lang="it-IT" smtClean="0"/>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4B6055F8-1D02-4417-9241-55C834FD9970}" type="datetimeFigureOut">
              <a:rPr lang="it-IT" smtClean="0"/>
              <a:pPr/>
              <a:t>06/04/2020</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B007B441-5312-499D-93C3-6E37886527FA}" type="slidenum">
              <a:rPr lang="it-IT" smtClean="0"/>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p>
            <a:fld id="{4B6055F8-1D02-4417-9241-55C834FD9970}" type="datetimeFigureOut">
              <a:rPr lang="it-IT" smtClean="0"/>
              <a:pPr/>
              <a:t>06/04/2020</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B007B441-5312-499D-93C3-6E37886527FA}" type="slidenum">
              <a:rPr lang="it-IT" smtClean="0"/>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p>
            <a:fld id="{4B6055F8-1D02-4417-9241-55C834FD9970}" type="datetimeFigureOut">
              <a:rPr lang="it-IT" smtClean="0"/>
              <a:pPr/>
              <a:t>06/04/2020</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B007B441-5312-499D-93C3-6E37886527FA}" type="slidenum">
              <a:rPr lang="it-IT" smtClean="0"/>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a:t>Fare clic per modificare lo stile del titolo</a:t>
            </a:r>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6055F8-1D02-4417-9241-55C834FD9970}" type="datetimeFigureOut">
              <a:rPr lang="it-IT" smtClean="0"/>
              <a:pPr/>
              <a:t>06/04/2020</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007B441-5312-499D-93C3-6E37886527FA}" type="slidenum">
              <a:rPr lang="it-IT" smtClean="0"/>
              <a:pPr/>
              <a:t>‹N›</a:t>
            </a:fld>
            <a:endParaRPr 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www.youtube.com/watch?v=gKMr42kHxsM"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www.youtube.com/watch?v=LbiJ_9W7UHM"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www.youtube.com/watch?v=JFK3-nLK_j4"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ted.com/talks/charles_leadbeater_the_era_of_open_innovation"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dirty="0"/>
              <a:t>Open </a:t>
            </a:r>
            <a:r>
              <a:rPr lang="it-IT" dirty="0" err="1"/>
              <a:t>Innovation</a:t>
            </a:r>
            <a:r>
              <a:rPr lang="it-IT" dirty="0"/>
              <a:t> </a:t>
            </a:r>
          </a:p>
        </p:txBody>
      </p:sp>
      <p:sp>
        <p:nvSpPr>
          <p:cNvPr id="3" name="Sottotitolo 2"/>
          <p:cNvSpPr>
            <a:spLocks noGrp="1"/>
          </p:cNvSpPr>
          <p:nvPr>
            <p:ph type="subTitle" idx="1"/>
          </p:nvPr>
        </p:nvSpPr>
        <p:spPr/>
        <p:txBody>
          <a:bodyPr/>
          <a:lstStyle/>
          <a:p>
            <a:r>
              <a:rPr lang="it-IT" dirty="0"/>
              <a:t>Prof. B. Orlando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Autofit/>
          </a:bodyPr>
          <a:lstStyle/>
          <a:p>
            <a:r>
              <a:rPr lang="en-US" sz="3600" dirty="0"/>
              <a:t>Collaborative innovation and firm ambidexterity</a:t>
            </a:r>
            <a:endParaRPr lang="it-IT" sz="3600" dirty="0"/>
          </a:p>
        </p:txBody>
      </p:sp>
      <p:sp>
        <p:nvSpPr>
          <p:cNvPr id="3" name="Segnaposto contenuto 2"/>
          <p:cNvSpPr>
            <a:spLocks noGrp="1"/>
          </p:cNvSpPr>
          <p:nvPr>
            <p:ph idx="1"/>
          </p:nvPr>
        </p:nvSpPr>
        <p:spPr/>
        <p:txBody>
          <a:bodyPr>
            <a:normAutofit fontScale="92500"/>
          </a:bodyPr>
          <a:lstStyle/>
          <a:p>
            <a:r>
              <a:rPr lang="en-US" sz="2400" dirty="0"/>
              <a:t>Open innovation refers to the decision of opening the internal innovation process to external sources of knowledge, and seen as an alternative to the vertical integration strategy (</a:t>
            </a:r>
            <a:r>
              <a:rPr lang="en-US" sz="2400" dirty="0" err="1"/>
              <a:t>Chesbrough</a:t>
            </a:r>
            <a:r>
              <a:rPr lang="en-US" sz="2400" dirty="0"/>
              <a:t> 2006b).</a:t>
            </a:r>
          </a:p>
          <a:p>
            <a:r>
              <a:rPr lang="en-US" sz="2400" dirty="0"/>
              <a:t>Open innovation can be described as ‘the use of purposive inflows and outflows of knowledge to accelerate internal innovation and expand the markets for external use of innovation, respectively’.</a:t>
            </a:r>
          </a:p>
          <a:p>
            <a:r>
              <a:rPr lang="en-US" sz="2400" dirty="0" err="1"/>
              <a:t>Gassmann</a:t>
            </a:r>
            <a:r>
              <a:rPr lang="en-US" sz="2400" dirty="0"/>
              <a:t> and </a:t>
            </a:r>
            <a:r>
              <a:rPr lang="en-US" sz="2400" dirty="0" err="1"/>
              <a:t>Enkel</a:t>
            </a:r>
            <a:r>
              <a:rPr lang="en-US" sz="2400" dirty="0"/>
              <a:t> (2004) describe open innovation as a three-core process archetype: the outside-in, inside-out and coupled processes. Open innovation can occur in different modes, where the open collaborative innovation is one of them (Baldwin and von </a:t>
            </a:r>
            <a:r>
              <a:rPr lang="en-US" sz="2400" dirty="0" err="1"/>
              <a:t>Hippel</a:t>
            </a:r>
            <a:r>
              <a:rPr lang="en-US" sz="2400" dirty="0"/>
              <a:t> 2011; </a:t>
            </a:r>
            <a:r>
              <a:rPr lang="en-US" sz="2400" dirty="0" err="1"/>
              <a:t>Dittrich</a:t>
            </a:r>
            <a:r>
              <a:rPr lang="en-US" sz="2400" dirty="0"/>
              <a:t> and </a:t>
            </a:r>
            <a:r>
              <a:rPr lang="en-US" sz="2400" dirty="0" err="1"/>
              <a:t>Duysters</a:t>
            </a:r>
            <a:r>
              <a:rPr lang="en-US" sz="2400" dirty="0"/>
              <a:t> 2007; </a:t>
            </a:r>
            <a:r>
              <a:rPr lang="en-US" sz="2400" dirty="0" err="1"/>
              <a:t>Gloor</a:t>
            </a:r>
            <a:r>
              <a:rPr lang="en-US" sz="2400" dirty="0"/>
              <a:t> 2006).</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Autofit/>
          </a:bodyPr>
          <a:lstStyle/>
          <a:p>
            <a:r>
              <a:rPr lang="en-US" sz="3600" dirty="0"/>
              <a:t>Collaborative innovation and firm ambidexterity</a:t>
            </a:r>
            <a:endParaRPr lang="it-IT" sz="3600" dirty="0"/>
          </a:p>
        </p:txBody>
      </p:sp>
      <p:sp>
        <p:nvSpPr>
          <p:cNvPr id="3" name="Segnaposto contenuto 2"/>
          <p:cNvSpPr>
            <a:spLocks noGrp="1"/>
          </p:cNvSpPr>
          <p:nvPr>
            <p:ph idx="1"/>
          </p:nvPr>
        </p:nvSpPr>
        <p:spPr/>
        <p:txBody>
          <a:bodyPr>
            <a:normAutofit/>
          </a:bodyPr>
          <a:lstStyle/>
          <a:p>
            <a:r>
              <a:rPr lang="en-US" sz="2400" dirty="0"/>
              <a:t>One of the main matters in open collaborative innovation regards the process of information revealing by partners. The act of revealing is how internal resources are revealed to the external environment.</a:t>
            </a:r>
          </a:p>
          <a:p>
            <a:r>
              <a:rPr lang="en-US" sz="2400" dirty="0"/>
              <a:t>Particularly, this approach deals with how ‘firms reveal internal resources without immediate financial rewards, seeking indirect benefits to the focal firm’ (</a:t>
            </a:r>
            <a:r>
              <a:rPr lang="en-US" sz="2400" dirty="0" err="1"/>
              <a:t>Dahlander</a:t>
            </a:r>
            <a:r>
              <a:rPr lang="en-US" sz="2400" dirty="0"/>
              <a:t> and Gann 2010, 703).</a:t>
            </a:r>
          </a:p>
          <a:p>
            <a:r>
              <a:rPr lang="en-US" sz="2400" dirty="0"/>
              <a:t>Numerous firms and individuals freely reveal the technical  content of innovation, making it a public good (Baldwin and von </a:t>
            </a:r>
            <a:r>
              <a:rPr lang="de-DE" sz="2400" dirty="0"/>
              <a:t>Hippel 2011; </a:t>
            </a:r>
            <a:r>
              <a:rPr lang="de-DE" sz="2400" dirty="0" err="1"/>
              <a:t>Harhoff</a:t>
            </a:r>
            <a:r>
              <a:rPr lang="de-DE" sz="2400" dirty="0"/>
              <a:t>, Scherer </a:t>
            </a:r>
            <a:r>
              <a:rPr lang="de-DE" sz="2400" dirty="0" err="1"/>
              <a:t>and</a:t>
            </a:r>
            <a:r>
              <a:rPr lang="de-DE" sz="2400" dirty="0"/>
              <a:t> </a:t>
            </a:r>
            <a:r>
              <a:rPr lang="de-DE" sz="2400" dirty="0" err="1"/>
              <a:t>Vopel</a:t>
            </a:r>
            <a:r>
              <a:rPr lang="de-DE" sz="2400" dirty="0"/>
              <a:t> 2003).</a:t>
            </a:r>
            <a:endParaRPr lang="en-US" sz="2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Autofit/>
          </a:bodyPr>
          <a:lstStyle/>
          <a:p>
            <a:r>
              <a:rPr lang="it-IT" sz="3600" dirty="0" err="1"/>
              <a:t>Platform</a:t>
            </a:r>
            <a:r>
              <a:rPr lang="it-IT" sz="3600" dirty="0"/>
              <a:t> Open </a:t>
            </a:r>
            <a:r>
              <a:rPr lang="it-IT" sz="3600" dirty="0" err="1"/>
              <a:t>Innovation</a:t>
            </a:r>
            <a:r>
              <a:rPr lang="it-IT" sz="3600" dirty="0"/>
              <a:t> </a:t>
            </a:r>
          </a:p>
        </p:txBody>
      </p:sp>
      <p:sp>
        <p:nvSpPr>
          <p:cNvPr id="3" name="Segnaposto contenuto 2"/>
          <p:cNvSpPr>
            <a:spLocks noGrp="1"/>
          </p:cNvSpPr>
          <p:nvPr>
            <p:ph idx="1"/>
          </p:nvPr>
        </p:nvSpPr>
        <p:spPr/>
        <p:txBody>
          <a:bodyPr>
            <a:normAutofit/>
          </a:bodyPr>
          <a:lstStyle/>
          <a:p>
            <a:r>
              <a:rPr lang="en-US" sz="2400" dirty="0"/>
              <a:t>Open innovation strategy and digital technologies are to increase firm agility (</a:t>
            </a:r>
            <a:r>
              <a:rPr lang="en-US" sz="2400" dirty="0" err="1"/>
              <a:t>Sambamurthy</a:t>
            </a:r>
            <a:r>
              <a:rPr lang="en-US" sz="2400" dirty="0"/>
              <a:t>, </a:t>
            </a:r>
            <a:r>
              <a:rPr lang="en-US" sz="2400" dirty="0" err="1"/>
              <a:t>Bharadwaj</a:t>
            </a:r>
            <a:r>
              <a:rPr lang="en-US" sz="2400" dirty="0"/>
              <a:t>, and Grover 2003).</a:t>
            </a:r>
          </a:p>
          <a:p>
            <a:r>
              <a:rPr lang="en-US" sz="2400" dirty="0"/>
              <a:t>Firms pursue creativity effects on purpose via digital platforms, almost effortlessly. They exert their control over knowledge, calibrating either the revealing strategy or the overtime breadth and depth of collaborations.</a:t>
            </a:r>
          </a:p>
          <a:p>
            <a:r>
              <a:rPr lang="en-US" sz="2400" dirty="0"/>
              <a:t>By signing agreements, participants voluntarily accept to free reveal information: ideas are stored within the cloud and retrieved when the opportunity arises.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Autofit/>
          </a:bodyPr>
          <a:lstStyle/>
          <a:p>
            <a:r>
              <a:rPr lang="it-IT" sz="3600" dirty="0" err="1"/>
              <a:t>Platform</a:t>
            </a:r>
            <a:r>
              <a:rPr lang="it-IT" sz="3600" dirty="0"/>
              <a:t> Open </a:t>
            </a:r>
            <a:r>
              <a:rPr lang="it-IT" sz="3600" dirty="0" err="1"/>
              <a:t>Innovation</a:t>
            </a:r>
            <a:r>
              <a:rPr lang="it-IT" sz="3600" dirty="0"/>
              <a:t> </a:t>
            </a:r>
          </a:p>
        </p:txBody>
      </p:sp>
      <p:sp>
        <p:nvSpPr>
          <p:cNvPr id="3" name="Segnaposto contenuto 2"/>
          <p:cNvSpPr>
            <a:spLocks noGrp="1"/>
          </p:cNvSpPr>
          <p:nvPr>
            <p:ph idx="1"/>
          </p:nvPr>
        </p:nvSpPr>
        <p:spPr/>
        <p:txBody>
          <a:bodyPr>
            <a:normAutofit fontScale="92500" lnSpcReduction="10000"/>
          </a:bodyPr>
          <a:lstStyle/>
          <a:p>
            <a:r>
              <a:rPr lang="en-US" sz="2400" dirty="0"/>
              <a:t>This way, platforms become knowledge- and value-accretive in a way that realizes a durable value-creation mechanism.</a:t>
            </a:r>
          </a:p>
          <a:p>
            <a:r>
              <a:rPr lang="en-US" sz="2400" dirty="0"/>
              <a:t>Open innovation collaboration determines co-options (</a:t>
            </a:r>
            <a:r>
              <a:rPr lang="en-US" sz="2400" dirty="0" err="1"/>
              <a:t>Chesbrough</a:t>
            </a:r>
            <a:r>
              <a:rPr lang="en-US" sz="2400" dirty="0"/>
              <a:t> and </a:t>
            </a:r>
            <a:r>
              <a:rPr lang="en-US" sz="2400" dirty="0" err="1"/>
              <a:t>Appleyard</a:t>
            </a:r>
            <a:r>
              <a:rPr lang="en-US" sz="2400" dirty="0"/>
              <a:t> 2007), shared between partners.</a:t>
            </a:r>
          </a:p>
          <a:p>
            <a:r>
              <a:rPr lang="it-IT" sz="2400" dirty="0"/>
              <a:t>Per se, open collaborative </a:t>
            </a:r>
            <a:r>
              <a:rPr lang="it-IT" sz="2400" dirty="0" err="1"/>
              <a:t>innovation</a:t>
            </a:r>
            <a:r>
              <a:rPr lang="it-IT" sz="2400" dirty="0"/>
              <a:t> </a:t>
            </a:r>
            <a:r>
              <a:rPr lang="it-IT" sz="2400" dirty="0" err="1"/>
              <a:t>realized</a:t>
            </a:r>
            <a:r>
              <a:rPr lang="it-IT" sz="2400" dirty="0"/>
              <a:t> via </a:t>
            </a:r>
            <a:r>
              <a:rPr lang="it-IT" sz="2400" dirty="0" err="1"/>
              <a:t>digital</a:t>
            </a:r>
            <a:r>
              <a:rPr lang="it-IT" sz="2400" dirty="0"/>
              <a:t> </a:t>
            </a:r>
            <a:r>
              <a:rPr lang="it-IT" sz="2400" dirty="0" err="1"/>
              <a:t>platforms</a:t>
            </a:r>
            <a:r>
              <a:rPr lang="it-IT" sz="2400" dirty="0"/>
              <a:t> </a:t>
            </a:r>
            <a:r>
              <a:rPr lang="en-US" sz="2400" dirty="0"/>
              <a:t>represents an anomaly in innovation alliances. The platform allows highly effective coordination mechanism, reduces bilateral uncertainty and ambiguity of the collaborative process, and </a:t>
            </a:r>
            <a:r>
              <a:rPr lang="en-US" sz="2400" dirty="0" err="1"/>
              <a:t>standardises</a:t>
            </a:r>
            <a:r>
              <a:rPr lang="en-US" sz="2400" dirty="0"/>
              <a:t> collaborative </a:t>
            </a:r>
            <a:r>
              <a:rPr lang="en-US" sz="2400" dirty="0" err="1"/>
              <a:t>behaviours</a:t>
            </a:r>
            <a:r>
              <a:rPr lang="en-US" sz="2400" dirty="0"/>
              <a:t>. Cost for the search of novel ideas, storage, coordination, control, distribution and other contractual costs decrease sharply because of the high process </a:t>
            </a:r>
            <a:r>
              <a:rPr lang="en-US" sz="2400" dirty="0" err="1"/>
              <a:t>standardisation</a:t>
            </a:r>
            <a:r>
              <a:rPr lang="en-US" sz="2400" dirty="0"/>
              <a:t>. Consequently, marginal benefits increase as far as the scope of the platform increases as well.</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009C6D6-E1C9-4C6F-8BA0-FED87C79B724}"/>
              </a:ext>
            </a:extLst>
          </p:cNvPr>
          <p:cNvSpPr>
            <a:spLocks noGrp="1"/>
          </p:cNvSpPr>
          <p:nvPr>
            <p:ph type="title"/>
          </p:nvPr>
        </p:nvSpPr>
        <p:spPr/>
        <p:txBody>
          <a:bodyPr>
            <a:normAutofit fontScale="90000"/>
          </a:bodyPr>
          <a:lstStyle/>
          <a:p>
            <a:r>
              <a:rPr lang="en-GB" dirty="0"/>
              <a:t>Open Innovation: Harnessing Assets</a:t>
            </a:r>
          </a:p>
        </p:txBody>
      </p:sp>
      <p:sp>
        <p:nvSpPr>
          <p:cNvPr id="3" name="Segnaposto contenuto 2">
            <a:extLst>
              <a:ext uri="{FF2B5EF4-FFF2-40B4-BE49-F238E27FC236}">
                <a16:creationId xmlns:a16="http://schemas.microsoft.com/office/drawing/2014/main" id="{F3B5AB17-1A58-4171-A00C-7FD61B978A98}"/>
              </a:ext>
            </a:extLst>
          </p:cNvPr>
          <p:cNvSpPr>
            <a:spLocks noGrp="1"/>
          </p:cNvSpPr>
          <p:nvPr>
            <p:ph idx="1"/>
          </p:nvPr>
        </p:nvSpPr>
        <p:spPr/>
        <p:txBody>
          <a:bodyPr/>
          <a:lstStyle/>
          <a:p>
            <a:r>
              <a:rPr lang="en-GB" dirty="0">
                <a:hlinkClick r:id="rId2"/>
              </a:rPr>
              <a:t>https://www.youtube.com/watch?v=gKMr42kHxsM</a:t>
            </a:r>
            <a:endParaRPr lang="en-GB" dirty="0"/>
          </a:p>
        </p:txBody>
      </p:sp>
    </p:spTree>
    <p:extLst>
      <p:ext uri="{BB962C8B-B14F-4D97-AF65-F5344CB8AC3E}">
        <p14:creationId xmlns:p14="http://schemas.microsoft.com/office/powerpoint/2010/main" val="12234629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E7E9625-5E95-4882-8895-80E4F58F0CEC}"/>
              </a:ext>
            </a:extLst>
          </p:cNvPr>
          <p:cNvSpPr>
            <a:spLocks noGrp="1"/>
          </p:cNvSpPr>
          <p:nvPr>
            <p:ph type="title"/>
          </p:nvPr>
        </p:nvSpPr>
        <p:spPr/>
        <p:txBody>
          <a:bodyPr>
            <a:normAutofit fontScale="90000"/>
          </a:bodyPr>
          <a:lstStyle/>
          <a:p>
            <a:r>
              <a:rPr lang="en-GB" dirty="0"/>
              <a:t>Henry Chesbrough Rethinks the Concept of Open Innovation</a:t>
            </a:r>
          </a:p>
        </p:txBody>
      </p:sp>
      <p:sp>
        <p:nvSpPr>
          <p:cNvPr id="3" name="Segnaposto contenuto 2">
            <a:extLst>
              <a:ext uri="{FF2B5EF4-FFF2-40B4-BE49-F238E27FC236}">
                <a16:creationId xmlns:a16="http://schemas.microsoft.com/office/drawing/2014/main" id="{C7601968-99DF-44D2-957B-B398CE6F719A}"/>
              </a:ext>
            </a:extLst>
          </p:cNvPr>
          <p:cNvSpPr>
            <a:spLocks noGrp="1"/>
          </p:cNvSpPr>
          <p:nvPr>
            <p:ph idx="1"/>
          </p:nvPr>
        </p:nvSpPr>
        <p:spPr/>
        <p:txBody>
          <a:bodyPr/>
          <a:lstStyle/>
          <a:p>
            <a:r>
              <a:rPr lang="en-GB" dirty="0">
                <a:hlinkClick r:id="rId2"/>
              </a:rPr>
              <a:t>https://www.youtube.com/watch?v=LbiJ_9W7UHM</a:t>
            </a:r>
            <a:endParaRPr lang="en-GB" dirty="0"/>
          </a:p>
        </p:txBody>
      </p:sp>
    </p:spTree>
    <p:extLst>
      <p:ext uri="{BB962C8B-B14F-4D97-AF65-F5344CB8AC3E}">
        <p14:creationId xmlns:p14="http://schemas.microsoft.com/office/powerpoint/2010/main" val="15018162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219E48A-5657-43FD-80A2-7021137230D2}"/>
              </a:ext>
            </a:extLst>
          </p:cNvPr>
          <p:cNvSpPr>
            <a:spLocks noGrp="1"/>
          </p:cNvSpPr>
          <p:nvPr>
            <p:ph type="title"/>
          </p:nvPr>
        </p:nvSpPr>
        <p:spPr/>
        <p:txBody>
          <a:bodyPr/>
          <a:lstStyle/>
          <a:p>
            <a:r>
              <a:rPr lang="en-GB" dirty="0"/>
              <a:t>Open Innovation at Shell</a:t>
            </a:r>
          </a:p>
        </p:txBody>
      </p:sp>
      <p:sp>
        <p:nvSpPr>
          <p:cNvPr id="3" name="Segnaposto contenuto 2">
            <a:extLst>
              <a:ext uri="{FF2B5EF4-FFF2-40B4-BE49-F238E27FC236}">
                <a16:creationId xmlns:a16="http://schemas.microsoft.com/office/drawing/2014/main" id="{EE05BE5D-0F1D-4518-B710-30EBB634C176}"/>
              </a:ext>
            </a:extLst>
          </p:cNvPr>
          <p:cNvSpPr>
            <a:spLocks noGrp="1"/>
          </p:cNvSpPr>
          <p:nvPr>
            <p:ph idx="1"/>
          </p:nvPr>
        </p:nvSpPr>
        <p:spPr/>
        <p:txBody>
          <a:bodyPr/>
          <a:lstStyle/>
          <a:p>
            <a:r>
              <a:rPr lang="en-GB">
                <a:hlinkClick r:id="rId2"/>
              </a:rPr>
              <a:t>https://www.youtube.com/watch?v=JFK3-nLK_j4</a:t>
            </a:r>
            <a:endParaRPr lang="en-GB"/>
          </a:p>
        </p:txBody>
      </p:sp>
    </p:spTree>
    <p:extLst>
      <p:ext uri="{BB962C8B-B14F-4D97-AF65-F5344CB8AC3E}">
        <p14:creationId xmlns:p14="http://schemas.microsoft.com/office/powerpoint/2010/main" val="39468660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1611256-B9FC-4DC7-B22C-EEFEFBCFE168}"/>
              </a:ext>
            </a:extLst>
          </p:cNvPr>
          <p:cNvSpPr>
            <a:spLocks noGrp="1"/>
          </p:cNvSpPr>
          <p:nvPr>
            <p:ph type="title"/>
          </p:nvPr>
        </p:nvSpPr>
        <p:spPr/>
        <p:txBody>
          <a:bodyPr>
            <a:normAutofit fontScale="90000"/>
          </a:bodyPr>
          <a:lstStyle/>
          <a:p>
            <a:r>
              <a:rPr lang="it-IT" dirty="0" err="1"/>
              <a:t>Ted</a:t>
            </a:r>
            <a:r>
              <a:rPr lang="it-IT" dirty="0"/>
              <a:t> Talks: </a:t>
            </a:r>
            <a:r>
              <a:rPr lang="en-GB" dirty="0"/>
              <a:t>Charles Leadbeater: The era of open innovation</a:t>
            </a:r>
          </a:p>
        </p:txBody>
      </p:sp>
      <p:sp>
        <p:nvSpPr>
          <p:cNvPr id="3" name="Segnaposto contenuto 2">
            <a:extLst>
              <a:ext uri="{FF2B5EF4-FFF2-40B4-BE49-F238E27FC236}">
                <a16:creationId xmlns:a16="http://schemas.microsoft.com/office/drawing/2014/main" id="{8487DD4A-6E49-420F-81E5-CD2E296B30C4}"/>
              </a:ext>
            </a:extLst>
          </p:cNvPr>
          <p:cNvSpPr>
            <a:spLocks noGrp="1"/>
          </p:cNvSpPr>
          <p:nvPr>
            <p:ph idx="1"/>
          </p:nvPr>
        </p:nvSpPr>
        <p:spPr/>
        <p:txBody>
          <a:bodyPr/>
          <a:lstStyle/>
          <a:p>
            <a:r>
              <a:rPr lang="en-GB" dirty="0">
                <a:hlinkClick r:id="rId2"/>
              </a:rPr>
              <a:t>https://www.ted.com/talks/charles_leadbeater_the_era_of_open_innovation</a:t>
            </a:r>
            <a:endParaRPr lang="en-GB" dirty="0"/>
          </a:p>
        </p:txBody>
      </p:sp>
    </p:spTree>
    <p:extLst>
      <p:ext uri="{BB962C8B-B14F-4D97-AF65-F5344CB8AC3E}">
        <p14:creationId xmlns:p14="http://schemas.microsoft.com/office/powerpoint/2010/main" val="19327951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Autofit/>
          </a:bodyPr>
          <a:lstStyle/>
          <a:p>
            <a:r>
              <a:rPr lang="it-IT" sz="3600" dirty="0"/>
              <a:t>INTRO</a:t>
            </a:r>
          </a:p>
        </p:txBody>
      </p:sp>
      <p:sp>
        <p:nvSpPr>
          <p:cNvPr id="3" name="Segnaposto contenuto 2"/>
          <p:cNvSpPr>
            <a:spLocks noGrp="1"/>
          </p:cNvSpPr>
          <p:nvPr>
            <p:ph idx="1"/>
          </p:nvPr>
        </p:nvSpPr>
        <p:spPr/>
        <p:txBody>
          <a:bodyPr>
            <a:normAutofit/>
          </a:bodyPr>
          <a:lstStyle/>
          <a:p>
            <a:r>
              <a:rPr lang="en-US" sz="2400" dirty="0"/>
              <a:t>Today, ICT is having a rapid and intense headway, with multiple continuous improvements and innovations</a:t>
            </a:r>
          </a:p>
          <a:p>
            <a:r>
              <a:rPr lang="en-US" sz="2400" dirty="0"/>
              <a:t>In this context, the common denominator of many new technologies is the principle of instant and free (or selective) sharing within a community.</a:t>
            </a:r>
          </a:p>
          <a:p>
            <a:r>
              <a:rPr lang="en-US" sz="2400" dirty="0"/>
              <a:t>At the managerial level, this affects the way an innovation is pursued and processed in the first place.</a:t>
            </a:r>
            <a:endParaRPr lang="it-IT"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Autofit/>
          </a:bodyPr>
          <a:lstStyle/>
          <a:p>
            <a:r>
              <a:rPr lang="it-IT" sz="3600" dirty="0"/>
              <a:t>INTRO</a:t>
            </a:r>
          </a:p>
        </p:txBody>
      </p:sp>
      <p:sp>
        <p:nvSpPr>
          <p:cNvPr id="3" name="Segnaposto contenuto 2"/>
          <p:cNvSpPr>
            <a:spLocks noGrp="1"/>
          </p:cNvSpPr>
          <p:nvPr>
            <p:ph idx="1"/>
          </p:nvPr>
        </p:nvSpPr>
        <p:spPr/>
        <p:txBody>
          <a:bodyPr>
            <a:normAutofit/>
          </a:bodyPr>
          <a:lstStyle/>
          <a:p>
            <a:r>
              <a:rPr lang="en-US" sz="2400" dirty="0"/>
              <a:t>In literature, open innovation is described as ‘the antithesis of traditional vertical integration model’ (</a:t>
            </a:r>
            <a:r>
              <a:rPr lang="en-US" sz="2400" dirty="0" err="1"/>
              <a:t>Chesbrough</a:t>
            </a:r>
            <a:r>
              <a:rPr lang="en-US" sz="2400" dirty="0"/>
              <a:t> 2006b, 2), and it consists in the co-creation of novelties with third parties.</a:t>
            </a:r>
          </a:p>
          <a:p>
            <a:r>
              <a:rPr lang="en-US" sz="2400" dirty="0"/>
              <a:t>Open collaborative innovation differs from user innovation. The latter occurs when an individual realizes co-innovation with the firm, spurred by the sake of a personal matter. In this case, ‘information related to the innovation is a public good - non-</a:t>
            </a:r>
            <a:r>
              <a:rPr lang="en-US" sz="2400" dirty="0" err="1"/>
              <a:t>rivalrous</a:t>
            </a:r>
            <a:r>
              <a:rPr lang="en-US" sz="2400" dirty="0"/>
              <a:t> and non-excludable’ </a:t>
            </a:r>
            <a:r>
              <a:rPr lang="de-DE" sz="2400" dirty="0"/>
              <a:t>(Baldwin </a:t>
            </a:r>
            <a:r>
              <a:rPr lang="de-DE" sz="2400" dirty="0" err="1"/>
              <a:t>and</a:t>
            </a:r>
            <a:r>
              <a:rPr lang="de-DE" sz="2400" dirty="0"/>
              <a:t> von Hippel 2011, 4, 9).</a:t>
            </a:r>
            <a:endParaRPr lang="en-US" sz="2400" dirty="0"/>
          </a:p>
          <a:p>
            <a:pPr>
              <a:buNone/>
            </a:pPr>
            <a:endParaRPr lang="it-IT"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Autofit/>
          </a:bodyPr>
          <a:lstStyle/>
          <a:p>
            <a:r>
              <a:rPr lang="it-IT" sz="3600" dirty="0"/>
              <a:t>INTRO</a:t>
            </a:r>
          </a:p>
        </p:txBody>
      </p:sp>
      <p:sp>
        <p:nvSpPr>
          <p:cNvPr id="3" name="Segnaposto contenuto 2"/>
          <p:cNvSpPr>
            <a:spLocks noGrp="1"/>
          </p:cNvSpPr>
          <p:nvPr>
            <p:ph idx="1"/>
          </p:nvPr>
        </p:nvSpPr>
        <p:spPr/>
        <p:txBody>
          <a:bodyPr>
            <a:normAutofit/>
          </a:bodyPr>
          <a:lstStyle/>
          <a:p>
            <a:r>
              <a:rPr lang="en-US" sz="2400" dirty="0"/>
              <a:t>An open collaborative innovation project involves contributors who share the work of generating a design and also reveal the outputs from their individual and collective design efforts openly for anyone to use’, where ‘collaboration is a well-known attribute of online, multi-contributor projects’ (Baldwin </a:t>
            </a:r>
            <a:r>
              <a:rPr lang="de-DE" sz="2400" dirty="0" err="1"/>
              <a:t>and</a:t>
            </a:r>
            <a:r>
              <a:rPr lang="de-DE" sz="2400" dirty="0"/>
              <a:t> von Hippel 2011, 6).</a:t>
            </a:r>
            <a:endParaRPr lang="it-IT"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Autofit/>
          </a:bodyPr>
          <a:lstStyle/>
          <a:p>
            <a:r>
              <a:rPr lang="it-IT" sz="3600" dirty="0" err="1"/>
              <a:t>Innovation</a:t>
            </a:r>
            <a:r>
              <a:rPr lang="it-IT" sz="3600" dirty="0"/>
              <a:t> </a:t>
            </a:r>
            <a:r>
              <a:rPr lang="it-IT" sz="3600" dirty="0" err="1"/>
              <a:t>openness</a:t>
            </a:r>
            <a:endParaRPr lang="it-IT" sz="3600" dirty="0"/>
          </a:p>
        </p:txBody>
      </p:sp>
      <p:sp>
        <p:nvSpPr>
          <p:cNvPr id="3" name="Segnaposto contenuto 2"/>
          <p:cNvSpPr>
            <a:spLocks noGrp="1"/>
          </p:cNvSpPr>
          <p:nvPr>
            <p:ph idx="1"/>
          </p:nvPr>
        </p:nvSpPr>
        <p:spPr/>
        <p:txBody>
          <a:bodyPr>
            <a:normAutofit/>
          </a:bodyPr>
          <a:lstStyle/>
          <a:p>
            <a:r>
              <a:rPr lang="en-US" sz="2400" dirty="0"/>
              <a:t>Innovation openness depends on the accessibility of underlying information by third parties. According to Baldwin and von </a:t>
            </a:r>
            <a:r>
              <a:rPr lang="en-US" sz="2400" dirty="0" err="1"/>
              <a:t>Hippel</a:t>
            </a:r>
            <a:r>
              <a:rPr lang="en-US" sz="2400" dirty="0"/>
              <a:t> (2011), it is possible to consider an innovation ‘open’ when the information is a public good.</a:t>
            </a:r>
          </a:p>
          <a:p>
            <a:r>
              <a:rPr lang="en-US" sz="2400" dirty="0"/>
              <a:t>By contrast, in the openness of an innovation strategy, intellectual property rights are non-public and are managed through appropriate contracts between partners.</a:t>
            </a:r>
          </a:p>
          <a:p>
            <a:r>
              <a:rPr lang="en-US" sz="2400" dirty="0"/>
              <a:t>Strategy openness is entirely aimed to increase firm profitability, improving corporate or competitive advantages.</a:t>
            </a:r>
            <a:endParaRPr lang="it-IT"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Autofit/>
          </a:bodyPr>
          <a:lstStyle/>
          <a:p>
            <a:r>
              <a:rPr lang="it-IT" sz="3600" dirty="0" err="1"/>
              <a:t>Innovation</a:t>
            </a:r>
            <a:r>
              <a:rPr lang="it-IT" sz="3600" dirty="0"/>
              <a:t> </a:t>
            </a:r>
            <a:r>
              <a:rPr lang="it-IT" sz="3600" dirty="0" err="1"/>
              <a:t>openness</a:t>
            </a:r>
            <a:endParaRPr lang="it-IT" sz="3600" dirty="0"/>
          </a:p>
        </p:txBody>
      </p:sp>
      <p:sp>
        <p:nvSpPr>
          <p:cNvPr id="3" name="Segnaposto contenuto 2"/>
          <p:cNvSpPr>
            <a:spLocks noGrp="1"/>
          </p:cNvSpPr>
          <p:nvPr>
            <p:ph idx="1"/>
          </p:nvPr>
        </p:nvSpPr>
        <p:spPr/>
        <p:txBody>
          <a:bodyPr>
            <a:normAutofit/>
          </a:bodyPr>
          <a:lstStyle/>
          <a:p>
            <a:r>
              <a:rPr lang="en-US" sz="2400" dirty="0"/>
              <a:t>Collaboration differs from mere cooperation, where the actor only acts in self-interest (Miles, Miles, and Snow 2005). Additionally, collaboration requires a greater </a:t>
            </a:r>
            <a:r>
              <a:rPr lang="en-US" sz="2400" dirty="0" err="1"/>
              <a:t>endeavour</a:t>
            </a:r>
            <a:r>
              <a:rPr lang="en-US" sz="2400" dirty="0"/>
              <a:t> than cooperation.</a:t>
            </a:r>
          </a:p>
          <a:p>
            <a:r>
              <a:rPr lang="en-US" sz="2400" dirty="0"/>
              <a:t>Sometimes, open innovation starts with simple outsourcing deals (</a:t>
            </a:r>
            <a:r>
              <a:rPr lang="en-US" sz="2400" dirty="0" err="1"/>
              <a:t>Gassmann</a:t>
            </a:r>
            <a:r>
              <a:rPr lang="en-US" sz="2400" dirty="0"/>
              <a:t>, </a:t>
            </a:r>
            <a:r>
              <a:rPr lang="en-US" sz="2400" dirty="0" err="1"/>
              <a:t>Enkel</a:t>
            </a:r>
            <a:r>
              <a:rPr lang="en-US" sz="2400" dirty="0"/>
              <a:t>, and </a:t>
            </a:r>
            <a:r>
              <a:rPr lang="en-US" sz="2400" dirty="0" err="1"/>
              <a:t>Chesbrough</a:t>
            </a:r>
            <a:r>
              <a:rPr lang="en-US" sz="2400" dirty="0"/>
              <a:t> 2010).</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Autofit/>
          </a:bodyPr>
          <a:lstStyle/>
          <a:p>
            <a:r>
              <a:rPr lang="en-US" sz="3600" dirty="0"/>
              <a:t>Collaborative innovation and firm ambidexterity</a:t>
            </a:r>
            <a:endParaRPr lang="it-IT" sz="3600" dirty="0"/>
          </a:p>
        </p:txBody>
      </p:sp>
      <p:sp>
        <p:nvSpPr>
          <p:cNvPr id="3" name="Segnaposto contenuto 2"/>
          <p:cNvSpPr>
            <a:spLocks noGrp="1"/>
          </p:cNvSpPr>
          <p:nvPr>
            <p:ph idx="1"/>
          </p:nvPr>
        </p:nvSpPr>
        <p:spPr/>
        <p:txBody>
          <a:bodyPr>
            <a:normAutofit/>
          </a:bodyPr>
          <a:lstStyle/>
          <a:p>
            <a:r>
              <a:rPr lang="en-US" sz="2400" dirty="0"/>
              <a:t>‘Collaborative innovation is the pursuit of innovations across firm boundaries through the sharing of ideas, knowledge, expertise, and opportunities’ (</a:t>
            </a:r>
            <a:r>
              <a:rPr lang="en-US" sz="2400" dirty="0" err="1"/>
              <a:t>Ketchen</a:t>
            </a:r>
            <a:r>
              <a:rPr lang="en-US" sz="2400" dirty="0"/>
              <a:t>, Ireland and Snow 2007, 371).</a:t>
            </a:r>
          </a:p>
          <a:p>
            <a:r>
              <a:rPr lang="en-US" sz="2400" dirty="0"/>
              <a:t>This phenomenon leads to virtually co-designing </a:t>
            </a:r>
            <a:r>
              <a:rPr lang="en-US" sz="2400" dirty="0" err="1"/>
              <a:t>organisational</a:t>
            </a:r>
            <a:r>
              <a:rPr lang="en-US" sz="2400" dirty="0"/>
              <a:t> activities and implies coordination decisions across </a:t>
            </a:r>
            <a:r>
              <a:rPr lang="en-US" sz="2400" dirty="0" err="1"/>
              <a:t>organisational</a:t>
            </a:r>
            <a:r>
              <a:rPr lang="en-US" sz="2400" dirty="0"/>
              <a:t> boundaries (</a:t>
            </a:r>
            <a:r>
              <a:rPr lang="en-US" sz="2400" dirty="0" err="1"/>
              <a:t>Ollila</a:t>
            </a:r>
            <a:r>
              <a:rPr lang="en-US" sz="2400" dirty="0"/>
              <a:t> and </a:t>
            </a:r>
            <a:r>
              <a:rPr lang="en-US" sz="2400" dirty="0" err="1"/>
              <a:t>Yström</a:t>
            </a:r>
            <a:r>
              <a:rPr lang="en-US" sz="2400" dirty="0"/>
              <a:t> 2016).</a:t>
            </a:r>
          </a:p>
          <a:p>
            <a:r>
              <a:rPr lang="en-US" sz="2400" dirty="0"/>
              <a:t>Large firms collaborate with small firms, start-ups and users to remain open-minded. This way, they benefit from the novelty of a new venture and recoup creativity, despite bureaucracy and rigidity of structure, eventually fuelling innovation.</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Autofit/>
          </a:bodyPr>
          <a:lstStyle/>
          <a:p>
            <a:r>
              <a:rPr lang="en-US" sz="3600" dirty="0"/>
              <a:t>Collaborative innovation and firm ambidexterity</a:t>
            </a:r>
            <a:endParaRPr lang="it-IT" sz="3600" dirty="0"/>
          </a:p>
        </p:txBody>
      </p:sp>
      <p:sp>
        <p:nvSpPr>
          <p:cNvPr id="3" name="Segnaposto contenuto 2"/>
          <p:cNvSpPr>
            <a:spLocks noGrp="1"/>
          </p:cNvSpPr>
          <p:nvPr>
            <p:ph idx="1"/>
          </p:nvPr>
        </p:nvSpPr>
        <p:spPr/>
        <p:txBody>
          <a:bodyPr>
            <a:normAutofit/>
          </a:bodyPr>
          <a:lstStyle/>
          <a:p>
            <a:r>
              <a:rPr lang="en-US" sz="2400" dirty="0"/>
              <a:t>The greater the knowledge heterogeneity between partners, the greater the potential effect on firm growth (</a:t>
            </a:r>
            <a:r>
              <a:rPr lang="en-US" sz="2400" dirty="0" err="1"/>
              <a:t>Nooteboom</a:t>
            </a:r>
            <a:r>
              <a:rPr lang="en-US" sz="2400" dirty="0"/>
              <a:t> et al. 2007; Orlando et al. 2017). Such diversity contributes to overcoming the path dependency of the firm (</a:t>
            </a:r>
            <a:r>
              <a:rPr lang="en-US" sz="2400" dirty="0" err="1"/>
              <a:t>Rosenkopf</a:t>
            </a:r>
            <a:r>
              <a:rPr lang="en-US" sz="2400" dirty="0"/>
              <a:t> and </a:t>
            </a:r>
            <a:r>
              <a:rPr lang="en-US" sz="2400" dirty="0" err="1"/>
              <a:t>Nerkar</a:t>
            </a:r>
            <a:r>
              <a:rPr lang="en-US" sz="2400" dirty="0"/>
              <a:t> 2001).</a:t>
            </a:r>
          </a:p>
          <a:p>
            <a:r>
              <a:rPr lang="en-US" sz="2400" dirty="0"/>
              <a:t>Collaboration may foster firm ambidexterity as well. A firm can be defined as ambidextrous when it is able to pursue exploration and exploitation simultaneously (Jensen, </a:t>
            </a:r>
            <a:r>
              <a:rPr lang="en-US" sz="2400" dirty="0" err="1"/>
              <a:t>Volberda</a:t>
            </a:r>
            <a:r>
              <a:rPr lang="en-US" sz="2400" dirty="0"/>
              <a:t> and Van Den Bosch 2005; </a:t>
            </a:r>
            <a:r>
              <a:rPr lang="en-US" sz="2400" dirty="0" err="1"/>
              <a:t>Tushman</a:t>
            </a:r>
            <a:r>
              <a:rPr lang="en-US" sz="2400" dirty="0"/>
              <a:t> and O’Reilly 1996).</a:t>
            </a:r>
          </a:p>
        </p:txBody>
      </p:sp>
    </p:spTree>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182</TotalTime>
  <Words>1073</Words>
  <Application>Microsoft Office PowerPoint</Application>
  <PresentationFormat>Presentazione su schermo (4:3)</PresentationFormat>
  <Paragraphs>49</Paragraphs>
  <Slides>16</Slides>
  <Notes>0</Notes>
  <HiddenSlides>0</HiddenSlides>
  <MMClips>0</MMClips>
  <ScaleCrop>false</ScaleCrop>
  <HeadingPairs>
    <vt:vector size="6" baseType="variant">
      <vt:variant>
        <vt:lpstr>Caratteri utilizzati</vt:lpstr>
      </vt:variant>
      <vt:variant>
        <vt:i4>2</vt:i4>
      </vt:variant>
      <vt:variant>
        <vt:lpstr>Tema</vt:lpstr>
      </vt:variant>
      <vt:variant>
        <vt:i4>1</vt:i4>
      </vt:variant>
      <vt:variant>
        <vt:lpstr>Titoli diapositive</vt:lpstr>
      </vt:variant>
      <vt:variant>
        <vt:i4>16</vt:i4>
      </vt:variant>
    </vt:vector>
  </HeadingPairs>
  <TitlesOfParts>
    <vt:vector size="19" baseType="lpstr">
      <vt:lpstr>Arial</vt:lpstr>
      <vt:lpstr>Calibri</vt:lpstr>
      <vt:lpstr>Tema di Office</vt:lpstr>
      <vt:lpstr>Open Innovation </vt:lpstr>
      <vt:lpstr>Ted Talks: Charles Leadbeater: The era of open innovation</vt:lpstr>
      <vt:lpstr>INTRO</vt:lpstr>
      <vt:lpstr>INTRO</vt:lpstr>
      <vt:lpstr>INTRO</vt:lpstr>
      <vt:lpstr>Innovation openness</vt:lpstr>
      <vt:lpstr>Innovation openness</vt:lpstr>
      <vt:lpstr>Collaborative innovation and firm ambidexterity</vt:lpstr>
      <vt:lpstr>Collaborative innovation and firm ambidexterity</vt:lpstr>
      <vt:lpstr>Collaborative innovation and firm ambidexterity</vt:lpstr>
      <vt:lpstr>Collaborative innovation and firm ambidexterity</vt:lpstr>
      <vt:lpstr>Platform Open Innovation </vt:lpstr>
      <vt:lpstr>Platform Open Innovation </vt:lpstr>
      <vt:lpstr>Open Innovation: Harnessing Assets</vt:lpstr>
      <vt:lpstr>Henry Chesbrough Rethinks the Concept of Open Innovation</vt:lpstr>
      <vt:lpstr>Open Innovation at Shell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Synergies</dc:title>
  <dc:creator>Beatrice</dc:creator>
  <cp:lastModifiedBy>beatrice orlando</cp:lastModifiedBy>
  <cp:revision>56</cp:revision>
  <dcterms:created xsi:type="dcterms:W3CDTF">2016-10-14T10:55:23Z</dcterms:created>
  <dcterms:modified xsi:type="dcterms:W3CDTF">2020-04-06T16:28:28Z</dcterms:modified>
</cp:coreProperties>
</file>