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6" d="100"/>
          <a:sy n="76" d="100"/>
        </p:scale>
        <p:origin x="917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BC6DFD4-E21D-4EED-82E4-3E65060B3C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E23EE431-334C-4ED5-BE15-1F3F128BC2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GB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F1F07B2-BB21-4C52-8F8D-2B66A3F21A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39B07-8BD6-4D8A-9C82-E56F281AB0F1}" type="datetimeFigureOut">
              <a:rPr lang="en-GB" smtClean="0"/>
              <a:t>01/06/2020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BF026DF-FECB-4339-8063-F1B66A7300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0D465B5-7D3E-4E95-A47B-75A06FA30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2AD95-111D-48F2-9ED7-ADA83F53F274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41632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12A0FE6-6B31-45C6-9D95-65CEC3E385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66415471-144D-423F-9854-F16FCF46EF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C59710C-7C21-4BC0-AC12-D74E38186F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39B07-8BD6-4D8A-9C82-E56F281AB0F1}" type="datetimeFigureOut">
              <a:rPr lang="en-GB" smtClean="0"/>
              <a:t>01/06/2020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697CF9C-D31C-429B-847F-69A2928034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2EA0D40-40F1-4BE1-B88D-719723AA86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2AD95-111D-48F2-9ED7-ADA83F53F274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70477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3B3088F9-17A3-403D-8E4A-66A71B6BDE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1189DFB8-AC16-4592-BB66-15C478AAFF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9AEE0BD-F93C-4D0E-A948-39199D4C6F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39B07-8BD6-4D8A-9C82-E56F281AB0F1}" type="datetimeFigureOut">
              <a:rPr lang="en-GB" smtClean="0"/>
              <a:t>01/06/2020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A33A6AE-511B-47C0-AC40-3418ED1DAE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4FB749A-F3DE-4FB7-99DD-3BC905ACD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2AD95-111D-48F2-9ED7-ADA83F53F274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34022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25A49AD-57E9-469A-B221-E76E49A6CE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9BEBAD2-E264-4AD4-8F8D-D9DE30524D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7E36538-E7C2-4000-998D-C598AC40B4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39B07-8BD6-4D8A-9C82-E56F281AB0F1}" type="datetimeFigureOut">
              <a:rPr lang="en-GB" smtClean="0"/>
              <a:t>01/06/2020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02E6C60-63C3-4581-A7BC-A9EDFD6340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FB20929-211B-40B5-9AFE-EE48E38C56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2AD95-111D-48F2-9ED7-ADA83F53F274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3879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91B798E-4D87-4CD9-85BF-57A81CF627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07BF564-00DF-46AC-8966-0C56D74F56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D1AFC1C-CFF1-48E6-AA3D-DF0B696C1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39B07-8BD6-4D8A-9C82-E56F281AB0F1}" type="datetimeFigureOut">
              <a:rPr lang="en-GB" smtClean="0"/>
              <a:t>01/06/2020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6A816CE-5F78-4B0D-A729-1ADBC3D738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15FE9F9-DCD6-485A-BD87-CCBF61DC76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2AD95-111D-48F2-9ED7-ADA83F53F274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92367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23527D3-0F18-495A-9283-B4A9838204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61B5B17-BB21-467C-9FA8-8069E51030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6DA2EF3-6EEA-4999-87EA-F26EBA7EAE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F70DCC4-0D2A-4C7C-8D5C-ED36AB38CE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39B07-8BD6-4D8A-9C82-E56F281AB0F1}" type="datetimeFigureOut">
              <a:rPr lang="en-GB" smtClean="0"/>
              <a:t>01/06/2020</a:t>
            </a:fld>
            <a:endParaRPr lang="en-GB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6131265-D6DA-4C7A-BFB0-8F65EAD982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84E7D46-86D6-4851-970A-F896D76004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2AD95-111D-48F2-9ED7-ADA83F53F274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97610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582F0D2-EF7D-43DF-AE7D-853A55F196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95FD596-859A-4B17-A7CF-C0B1BB4FE4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1E73F01F-9A76-47AF-BF16-FF4699C5E0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412F349F-C874-4B0F-91F6-B11D98A4DB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9B158DFE-E855-46F3-A9D1-F3C831D2DF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0C3CA504-FD6F-4608-AAE0-DD54CF9473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39B07-8BD6-4D8A-9C82-E56F281AB0F1}" type="datetimeFigureOut">
              <a:rPr lang="en-GB" smtClean="0"/>
              <a:t>01/06/2020</a:t>
            </a:fld>
            <a:endParaRPr lang="en-GB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C262A636-E041-4468-9D97-C9457852DA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EFB13568-3929-4E00-98B0-FD4B51F45C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2AD95-111D-48F2-9ED7-ADA83F53F274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3230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414E50F-0E46-40F2-8E4F-FE57DAF494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C1183128-D4EF-4749-9F67-271785F8CA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39B07-8BD6-4D8A-9C82-E56F281AB0F1}" type="datetimeFigureOut">
              <a:rPr lang="en-GB" smtClean="0"/>
              <a:t>01/06/2020</a:t>
            </a:fld>
            <a:endParaRPr lang="en-GB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407D8835-548D-4613-B1BF-CFF94EBC53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0A067F02-6C95-4CA9-AFB1-DA60690083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2AD95-111D-48F2-9ED7-ADA83F53F274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88497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AEB8562D-2D56-4F08-95A0-502561BD6C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39B07-8BD6-4D8A-9C82-E56F281AB0F1}" type="datetimeFigureOut">
              <a:rPr lang="en-GB" smtClean="0"/>
              <a:t>01/06/2020</a:t>
            </a:fld>
            <a:endParaRPr lang="en-GB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DD01AE59-CE65-448B-9AF6-E899A858A0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E391D62B-75C8-48F9-94AB-FB7D4A9D46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2AD95-111D-48F2-9ED7-ADA83F53F274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6625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87C8C4F-AF8E-42C9-AE5E-5B993DB7B2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A851862-8667-4FB9-871D-F3F25A552C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EAE39C6C-11C8-461E-94C2-69E6D1DF61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BE84F4D8-97FF-485C-AA98-35DE1706E6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39B07-8BD6-4D8A-9C82-E56F281AB0F1}" type="datetimeFigureOut">
              <a:rPr lang="en-GB" smtClean="0"/>
              <a:t>01/06/2020</a:t>
            </a:fld>
            <a:endParaRPr lang="en-GB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30604D6-346D-494A-B1D8-913B0D33FF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87989459-7836-487F-8F93-0029EF5E3D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2AD95-111D-48F2-9ED7-ADA83F53F274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54929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80E8309-7354-480B-9588-D7E81642E8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6FCFD666-9EC5-4841-9D5B-1DEDB4DDB4F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5779C780-C6B5-4AC0-A74D-6181E3C5FD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B781C31C-0394-4153-98C1-AE5397825F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39B07-8BD6-4D8A-9C82-E56F281AB0F1}" type="datetimeFigureOut">
              <a:rPr lang="en-GB" smtClean="0"/>
              <a:t>01/06/2020</a:t>
            </a:fld>
            <a:endParaRPr lang="en-GB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7F7DEF8E-976F-46C0-A903-9DF7319AB8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5AF5B7B-9B15-4A67-970C-84B25B220E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2AD95-111D-48F2-9ED7-ADA83F53F274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8915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5802A3BA-BBDF-48F9-8F54-664D4BB23D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B46D180-B1B2-4F4B-83DC-C538AFAC60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4C5F6EF-9892-45AB-92B8-51A7EB2438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C39B07-8BD6-4D8A-9C82-E56F281AB0F1}" type="datetimeFigureOut">
              <a:rPr lang="en-GB" smtClean="0"/>
              <a:t>01/06/2020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EB16C4B-8BB0-4404-B2EC-9A11FA1E17B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60A768F-BA04-48B0-92A2-21AEF3665A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92AD95-111D-48F2-9ED7-ADA83F53F274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19796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1bWRr5ojMEs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D21B6DF-B957-49BF-873C-D4B2A4D5C5C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/>
              <a:t>MARKETING INFORMATION</a:t>
            </a:r>
            <a:br>
              <a:rPr lang="en-GB" b="1" dirty="0"/>
            </a:br>
            <a:r>
              <a:rPr lang="en-GB" b="1" dirty="0"/>
              <a:t>SYSTEM &amp; MARKETING</a:t>
            </a:r>
            <a:br>
              <a:rPr lang="en-GB" b="1" dirty="0"/>
            </a:br>
            <a:r>
              <a:rPr lang="en-GB" b="1" dirty="0"/>
              <a:t>RESEARCH</a:t>
            </a:r>
            <a:endParaRPr lang="en-GB" dirty="0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7CD89DD5-8CAD-4AAD-A20A-CDC7E8BE6ED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/>
              <a:t>Prof. B. Orlando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46146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B0841A6-A137-498F-A43C-D6C8964F26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ELEMENTS OF MARKETING RESEARCH :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3351070-542B-4F46-9E29-8917FCF36A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1. Market research</a:t>
            </a:r>
          </a:p>
          <a:p>
            <a:r>
              <a:rPr lang="en-GB" dirty="0"/>
              <a:t>2. Sales research</a:t>
            </a:r>
          </a:p>
          <a:p>
            <a:r>
              <a:rPr lang="en-GB" dirty="0"/>
              <a:t>3. Product research</a:t>
            </a:r>
          </a:p>
          <a:p>
            <a:r>
              <a:rPr lang="en-GB" dirty="0"/>
              <a:t>4. Packaging research</a:t>
            </a:r>
          </a:p>
          <a:p>
            <a:r>
              <a:rPr lang="en-GB" dirty="0"/>
              <a:t>5. Advertising research</a:t>
            </a:r>
          </a:p>
          <a:p>
            <a:r>
              <a:rPr lang="en-GB" dirty="0"/>
              <a:t>6. Business economic research</a:t>
            </a:r>
          </a:p>
          <a:p>
            <a:r>
              <a:rPr lang="en-GB" dirty="0"/>
              <a:t>7. Export marketing research</a:t>
            </a:r>
          </a:p>
          <a:p>
            <a:r>
              <a:rPr lang="en-GB" dirty="0"/>
              <a:t>8. Media research</a:t>
            </a:r>
          </a:p>
          <a:p>
            <a:r>
              <a:rPr lang="en-GB" dirty="0"/>
              <a:t>9. Distribution research</a:t>
            </a:r>
          </a:p>
        </p:txBody>
      </p:sp>
    </p:spTree>
    <p:extLst>
      <p:ext uri="{BB962C8B-B14F-4D97-AF65-F5344CB8AC3E}">
        <p14:creationId xmlns:p14="http://schemas.microsoft.com/office/powerpoint/2010/main" val="12916685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A59F891-73F8-4DC2-92DB-587D83E2BC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ADVANTAGES OF MARKETING RESEARCH</a:t>
            </a:r>
            <a:endParaRPr lang="en-GB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4C77283-AC1C-474E-B303-8DB1428FD6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/>
              <a:t>It facilitates planned production</a:t>
            </a:r>
          </a:p>
          <a:p>
            <a:r>
              <a:rPr lang="en-GB" dirty="0"/>
              <a:t>To forecast the demand</a:t>
            </a:r>
          </a:p>
          <a:p>
            <a:r>
              <a:rPr lang="en-GB" dirty="0"/>
              <a:t>Acceptance of new products is judged</a:t>
            </a:r>
          </a:p>
          <a:p>
            <a:r>
              <a:rPr lang="en-GB" dirty="0"/>
              <a:t>It helps to remove wasteful expenditure and cost</a:t>
            </a:r>
          </a:p>
          <a:p>
            <a:r>
              <a:rPr lang="en-GB" dirty="0"/>
              <a:t>Marketing research helps to study the effectiveness of pricing policies, channels of distribution, advertising , sales promotion &amp; other activities</a:t>
            </a:r>
          </a:p>
          <a:p>
            <a:r>
              <a:rPr lang="en-GB" dirty="0"/>
              <a:t>To understand consumer behaviour</a:t>
            </a:r>
          </a:p>
          <a:p>
            <a:r>
              <a:rPr lang="en-GB" dirty="0"/>
              <a:t>Helpful in improving relations with dealers</a:t>
            </a:r>
          </a:p>
          <a:p>
            <a:r>
              <a:rPr lang="en-GB" dirty="0"/>
              <a:t>Helpful in overcoming sales resistance</a:t>
            </a:r>
          </a:p>
        </p:txBody>
      </p:sp>
    </p:spTree>
    <p:extLst>
      <p:ext uri="{BB962C8B-B14F-4D97-AF65-F5344CB8AC3E}">
        <p14:creationId xmlns:p14="http://schemas.microsoft.com/office/powerpoint/2010/main" val="39951047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581A734-868A-4497-8729-7EEA76253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LIMITATIONS OF MARKETING RESEARCH</a:t>
            </a:r>
            <a:endParaRPr lang="en-GB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42EBDC1-3929-4C2A-A78F-AAA06814A0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Marketing research huge amount of time &amp; money.</a:t>
            </a:r>
          </a:p>
          <a:p>
            <a:r>
              <a:rPr lang="en-GB" dirty="0"/>
              <a:t>Small business firms cannot afford it.</a:t>
            </a:r>
          </a:p>
          <a:p>
            <a:r>
              <a:rPr lang="en-GB" dirty="0"/>
              <a:t>It is the study of human behaviour. so., it cannot be 100% accurate.</a:t>
            </a:r>
          </a:p>
          <a:p>
            <a:r>
              <a:rPr lang="en-GB" dirty="0"/>
              <a:t>It depends on the quality of research staff.</a:t>
            </a:r>
          </a:p>
          <a:p>
            <a:r>
              <a:rPr lang="en-GB" dirty="0"/>
              <a:t>Individual views of executives may give bias/carelessness</a:t>
            </a:r>
          </a:p>
          <a:p>
            <a:r>
              <a:rPr lang="en-GB" dirty="0"/>
              <a:t>Time lag b/w research study and implementation</a:t>
            </a:r>
          </a:p>
          <a:p>
            <a:r>
              <a:rPr lang="en-GB" dirty="0"/>
              <a:t>It is very difficult to measure the effectiveness of marketing research.</a:t>
            </a:r>
          </a:p>
        </p:txBody>
      </p:sp>
    </p:spTree>
    <p:extLst>
      <p:ext uri="{BB962C8B-B14F-4D97-AF65-F5344CB8AC3E}">
        <p14:creationId xmlns:p14="http://schemas.microsoft.com/office/powerpoint/2010/main" val="2766652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267104C-1337-41AA-9320-385F3965A1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PROCESS OF MARKETING RESEARCH</a:t>
            </a:r>
            <a:endParaRPr lang="en-GB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4D23F8-2168-44BD-86D1-3BD258DC10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GB" b="1" dirty="0"/>
              <a:t>PROCESS OF MARKETING RESEARCH :</a:t>
            </a:r>
          </a:p>
          <a:p>
            <a:r>
              <a:rPr lang="en-GB" dirty="0"/>
              <a:t>1. Problem formulation</a:t>
            </a:r>
          </a:p>
          <a:p>
            <a:r>
              <a:rPr lang="en-GB" dirty="0"/>
              <a:t>2. Decision on fact</a:t>
            </a:r>
          </a:p>
          <a:p>
            <a:r>
              <a:rPr lang="en-GB" dirty="0"/>
              <a:t>3. Data collection</a:t>
            </a:r>
          </a:p>
          <a:p>
            <a:r>
              <a:rPr lang="en-GB" dirty="0"/>
              <a:t>4. The marketing sample</a:t>
            </a:r>
          </a:p>
          <a:p>
            <a:r>
              <a:rPr lang="en-GB" dirty="0"/>
              <a:t>5. Data evaluation</a:t>
            </a:r>
          </a:p>
          <a:p>
            <a:r>
              <a:rPr lang="en-GB" dirty="0"/>
              <a:t>6. Interpreting the data</a:t>
            </a:r>
          </a:p>
          <a:p>
            <a:r>
              <a:rPr lang="en-GB" dirty="0"/>
              <a:t>7. Report preparation</a:t>
            </a:r>
          </a:p>
          <a:p>
            <a:r>
              <a:rPr lang="en-GB" dirty="0"/>
              <a:t> Executive report</a:t>
            </a:r>
          </a:p>
          <a:p>
            <a:r>
              <a:rPr lang="en-GB" dirty="0"/>
              <a:t> Technical report</a:t>
            </a:r>
          </a:p>
          <a:p>
            <a:r>
              <a:rPr lang="en-GB" dirty="0"/>
              <a:t> Data report</a:t>
            </a:r>
          </a:p>
          <a:p>
            <a:r>
              <a:rPr lang="en-GB" dirty="0"/>
              <a:t> Popular report</a:t>
            </a:r>
          </a:p>
          <a:p>
            <a:r>
              <a:rPr lang="en-GB" dirty="0"/>
              <a:t>8. Designing questionnaire</a:t>
            </a:r>
          </a:p>
          <a:p>
            <a:r>
              <a:rPr lang="en-GB" dirty="0"/>
              <a:t>9. Interviewing</a:t>
            </a:r>
          </a:p>
        </p:txBody>
      </p:sp>
    </p:spTree>
    <p:extLst>
      <p:ext uri="{BB962C8B-B14F-4D97-AF65-F5344CB8AC3E}">
        <p14:creationId xmlns:p14="http://schemas.microsoft.com/office/powerpoint/2010/main" val="30056048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22AC712-9D49-42A1-98C3-0125C7702B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CREATING A RESEARCH DESIGN</a:t>
            </a:r>
            <a:endParaRPr lang="en-GB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F93E45E-6866-4D1F-A2E3-58E9BBEA52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1. Choosing the approach</a:t>
            </a:r>
          </a:p>
          <a:p>
            <a:r>
              <a:rPr lang="en-GB" dirty="0"/>
              <a:t>2. Determining the types of data needed</a:t>
            </a:r>
          </a:p>
          <a:p>
            <a:r>
              <a:rPr lang="en-GB" dirty="0"/>
              <a:t>3. Locating the source of data</a:t>
            </a:r>
          </a:p>
          <a:p>
            <a:r>
              <a:rPr lang="en-GB" dirty="0"/>
              <a:t>4. Choosing a method of collecting data</a:t>
            </a:r>
          </a:p>
        </p:txBody>
      </p:sp>
    </p:spTree>
    <p:extLst>
      <p:ext uri="{BB962C8B-B14F-4D97-AF65-F5344CB8AC3E}">
        <p14:creationId xmlns:p14="http://schemas.microsoft.com/office/powerpoint/2010/main" val="37514327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68F15B2-5075-419D-9D3E-C2CD002593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SOURCES OF DATA</a:t>
            </a:r>
            <a:endParaRPr lang="en-GB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42223F2-9F43-4A6A-9CF8-6CE6F1FA8F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GB" dirty="0"/>
          </a:p>
          <a:p>
            <a:r>
              <a:rPr lang="en-GB" dirty="0"/>
              <a:t>1. Internal sources</a:t>
            </a:r>
          </a:p>
          <a:p>
            <a:r>
              <a:rPr lang="en-GB" dirty="0"/>
              <a:t>Product analysis</a:t>
            </a:r>
          </a:p>
          <a:p>
            <a:r>
              <a:rPr lang="en-GB" dirty="0"/>
              <a:t>Territorial analysis</a:t>
            </a:r>
          </a:p>
          <a:p>
            <a:r>
              <a:rPr lang="en-GB" dirty="0"/>
              <a:t>Customer analysis</a:t>
            </a:r>
          </a:p>
          <a:p>
            <a:endParaRPr lang="en-GB" dirty="0"/>
          </a:p>
          <a:p>
            <a:r>
              <a:rPr lang="en-GB" dirty="0"/>
              <a:t>2. External sources</a:t>
            </a:r>
          </a:p>
          <a:p>
            <a:r>
              <a:rPr lang="en-GB" dirty="0"/>
              <a:t>Primary sources</a:t>
            </a:r>
          </a:p>
          <a:p>
            <a:r>
              <a:rPr lang="en-GB" dirty="0"/>
              <a:t>Secondary sources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089685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751760A-7D22-457C-B78E-67714BCDCC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SAMPLING METHODS</a:t>
            </a:r>
            <a:endParaRPr lang="en-GB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99523A5-42F3-47FA-9779-96BF29A558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Law of statistical regularity</a:t>
            </a:r>
          </a:p>
          <a:p>
            <a:endParaRPr lang="en-GB" dirty="0"/>
          </a:p>
          <a:p>
            <a:r>
              <a:rPr lang="en-GB" dirty="0"/>
              <a:t>Law of inertia of large numbers</a:t>
            </a:r>
          </a:p>
          <a:p>
            <a:endParaRPr lang="en-GB" dirty="0"/>
          </a:p>
          <a:p>
            <a:r>
              <a:rPr lang="en-GB" dirty="0"/>
              <a:t>Qualities of a good sample</a:t>
            </a:r>
          </a:p>
          <a:p>
            <a:r>
              <a:rPr lang="en-GB" dirty="0"/>
              <a:t>It must be random</a:t>
            </a:r>
          </a:p>
          <a:p>
            <a:r>
              <a:rPr lang="en-GB" dirty="0"/>
              <a:t>It must be representative</a:t>
            </a:r>
          </a:p>
          <a:p>
            <a:r>
              <a:rPr lang="en-GB" dirty="0"/>
              <a:t>It must be proportional</a:t>
            </a:r>
          </a:p>
          <a:p>
            <a:r>
              <a:rPr lang="en-GB" dirty="0"/>
              <a:t>It must be adequate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582687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F8029A7-BA79-482D-9DAA-7EFBF3D35E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TYPES OF SAMPLES :</a:t>
            </a:r>
            <a:br>
              <a:rPr lang="en-GB" b="1" dirty="0"/>
            </a:br>
            <a:endParaRPr lang="en-GB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C394D51-BD6B-4A49-A5A9-644A3B91BB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/>
              <a:t>1. Probability or random</a:t>
            </a:r>
          </a:p>
          <a:p>
            <a:r>
              <a:rPr lang="en-GB" dirty="0"/>
              <a:t>Systematic sampling</a:t>
            </a:r>
          </a:p>
          <a:p>
            <a:r>
              <a:rPr lang="en-GB" dirty="0"/>
              <a:t>Stratified sampling</a:t>
            </a:r>
          </a:p>
          <a:p>
            <a:r>
              <a:rPr lang="en-GB" dirty="0"/>
              <a:t>Cluster &amp; area sampling</a:t>
            </a:r>
          </a:p>
          <a:p>
            <a:r>
              <a:rPr lang="en-GB" dirty="0"/>
              <a:t>Multi stage</a:t>
            </a:r>
          </a:p>
          <a:p>
            <a:r>
              <a:rPr lang="en-GB" dirty="0"/>
              <a:t>Segmental sampling</a:t>
            </a:r>
          </a:p>
          <a:p>
            <a:endParaRPr lang="en-GB" dirty="0"/>
          </a:p>
          <a:p>
            <a:r>
              <a:rPr lang="en-GB" dirty="0"/>
              <a:t>2. Non – probability or purposive</a:t>
            </a:r>
          </a:p>
          <a:p>
            <a:r>
              <a:rPr lang="en-GB" dirty="0"/>
              <a:t>Convenience</a:t>
            </a:r>
          </a:p>
          <a:p>
            <a:r>
              <a:rPr lang="en-GB" dirty="0"/>
              <a:t>Judgement</a:t>
            </a:r>
          </a:p>
          <a:p>
            <a:r>
              <a:rPr lang="en-GB" dirty="0"/>
              <a:t>Quota sampling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842114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E6D40F3-012B-425C-AF54-2060038406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SOURCES OF PRIMARY DATA</a:t>
            </a:r>
            <a:endParaRPr lang="en-GB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4CD428E-53FB-4EF3-ADE3-3B07859232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b="1" dirty="0"/>
              <a:t>METHODS :</a:t>
            </a:r>
          </a:p>
          <a:p>
            <a:endParaRPr lang="en-GB" b="1" dirty="0"/>
          </a:p>
          <a:p>
            <a:r>
              <a:rPr lang="en-GB" dirty="0"/>
              <a:t>1. Survey method</a:t>
            </a:r>
          </a:p>
          <a:p>
            <a:r>
              <a:rPr lang="en-GB" dirty="0"/>
              <a:t>Personal interview</a:t>
            </a:r>
          </a:p>
          <a:p>
            <a:r>
              <a:rPr lang="en-GB" dirty="0"/>
              <a:t>Mail survey</a:t>
            </a:r>
          </a:p>
          <a:p>
            <a:r>
              <a:rPr lang="en-GB" dirty="0"/>
              <a:t>Telephone</a:t>
            </a:r>
          </a:p>
          <a:p>
            <a:r>
              <a:rPr lang="en-GB" dirty="0"/>
              <a:t>Questionnaire</a:t>
            </a:r>
          </a:p>
          <a:p>
            <a:endParaRPr lang="en-GB" dirty="0"/>
          </a:p>
          <a:p>
            <a:r>
              <a:rPr lang="en-GB" dirty="0"/>
              <a:t>2. Experimental method</a:t>
            </a:r>
          </a:p>
          <a:p>
            <a:r>
              <a:rPr lang="en-GB" dirty="0"/>
              <a:t>Product testing</a:t>
            </a:r>
          </a:p>
          <a:p>
            <a:r>
              <a:rPr lang="en-GB" dirty="0"/>
              <a:t>Psychological techniques</a:t>
            </a:r>
          </a:p>
          <a:p>
            <a:r>
              <a:rPr lang="en-GB" dirty="0"/>
              <a:t>Consumer panels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63558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57D77F2-8BCC-4653-B379-E2C1E1864A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SOURCES OF SECONDARY DATA</a:t>
            </a:r>
            <a:endParaRPr lang="en-GB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B3C9C80-7491-41B0-96FC-06459BB69D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endParaRPr lang="en-GB" dirty="0"/>
          </a:p>
          <a:p>
            <a:r>
              <a:rPr lang="en-GB" dirty="0"/>
              <a:t>Government reports.</a:t>
            </a:r>
          </a:p>
          <a:p>
            <a:endParaRPr lang="en-GB" dirty="0"/>
          </a:p>
          <a:p>
            <a:r>
              <a:rPr lang="en-GB" dirty="0"/>
              <a:t>Technical, economic &amp; commercial journals</a:t>
            </a:r>
          </a:p>
          <a:p>
            <a:endParaRPr lang="en-GB" dirty="0"/>
          </a:p>
          <a:p>
            <a:r>
              <a:rPr lang="en-GB" dirty="0"/>
              <a:t>Information gathered by professional organisation and</a:t>
            </a:r>
          </a:p>
          <a:p>
            <a:r>
              <a:rPr lang="en-GB" dirty="0"/>
              <a:t>associations.</a:t>
            </a:r>
          </a:p>
          <a:p>
            <a:endParaRPr lang="en-GB" dirty="0"/>
          </a:p>
          <a:p>
            <a:r>
              <a:rPr lang="en-GB" dirty="0"/>
              <a:t>Published or unpublished thesis.</a:t>
            </a:r>
          </a:p>
          <a:p>
            <a:endParaRPr lang="en-GB" dirty="0"/>
          </a:p>
          <a:p>
            <a:r>
              <a:rPr lang="en-GB" dirty="0"/>
              <a:t>Data collected by universities, colleges &amp; research organisation.</a:t>
            </a:r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By – products of administration.</a:t>
            </a:r>
          </a:p>
          <a:p>
            <a:endParaRPr lang="en-GB" dirty="0"/>
          </a:p>
          <a:p>
            <a:r>
              <a:rPr lang="en-GB" dirty="0"/>
              <a:t>Data collected by different organisations.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110825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AEA198C-FF6E-460E-8A59-73C94BA408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MARKETING INFORMATION SYSTEM</a:t>
            </a:r>
            <a:endParaRPr lang="en-GB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33D3D2F-5FCA-4C63-82D8-8C65364519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/>
              <a:t>A marketing information system consists of people,</a:t>
            </a:r>
          </a:p>
          <a:p>
            <a:r>
              <a:rPr lang="en-GB" dirty="0"/>
              <a:t>equipment and procedures to gather sort, analyse, evaluate</a:t>
            </a:r>
          </a:p>
          <a:p>
            <a:r>
              <a:rPr lang="en-GB" dirty="0"/>
              <a:t>&amp; distribute needed tiny and accurate information to</a:t>
            </a:r>
          </a:p>
          <a:p>
            <a:r>
              <a:rPr lang="en-GB" dirty="0"/>
              <a:t>marketing decision makers.</a:t>
            </a:r>
          </a:p>
          <a:p>
            <a:r>
              <a:rPr lang="en-GB" dirty="0"/>
              <a:t>The company’s MKIS should represent across between</a:t>
            </a:r>
          </a:p>
          <a:p>
            <a:r>
              <a:rPr lang="en-GB" dirty="0"/>
              <a:t>what managers think &amp; they need , what managers really</a:t>
            </a:r>
          </a:p>
          <a:p>
            <a:r>
              <a:rPr lang="en-GB" dirty="0"/>
              <a:t>need and what is economically feasible.</a:t>
            </a:r>
          </a:p>
          <a:p>
            <a:r>
              <a:rPr lang="en-GB" dirty="0"/>
              <a:t>“ A structural, interacting complex of persons,</a:t>
            </a:r>
          </a:p>
          <a:p>
            <a:r>
              <a:rPr lang="en-GB" dirty="0"/>
              <a:t>machines &amp; procedures designed to generate and orderly</a:t>
            </a:r>
          </a:p>
          <a:p>
            <a:r>
              <a:rPr lang="en-GB" dirty="0"/>
              <a:t>flow of pertinent information, collected from both intra and</a:t>
            </a:r>
          </a:p>
          <a:p>
            <a:r>
              <a:rPr lang="en-GB" dirty="0"/>
              <a:t>extra firm sources, for use as the basis for decision making</a:t>
            </a:r>
          </a:p>
          <a:p>
            <a:r>
              <a:rPr lang="en-GB" dirty="0"/>
              <a:t>in specific responsibility areas of marketing management ”.</a:t>
            </a:r>
          </a:p>
        </p:txBody>
      </p:sp>
    </p:spTree>
    <p:extLst>
      <p:ext uri="{BB962C8B-B14F-4D97-AF65-F5344CB8AC3E}">
        <p14:creationId xmlns:p14="http://schemas.microsoft.com/office/powerpoint/2010/main" val="396778625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F67BDE1-17D8-4573-9B10-0C5B8377C9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MARKETING CONTROLS</a:t>
            </a:r>
            <a:endParaRPr lang="en-GB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EC5815A-B775-4004-AC50-95203216EA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b="1" dirty="0"/>
              <a:t>I. ANNUAL PLAN CONTROL : [e.g.: budget]</a:t>
            </a:r>
          </a:p>
          <a:p>
            <a:r>
              <a:rPr lang="en-GB" dirty="0"/>
              <a:t>Annual plan control aims to ensure that the company achieves the sales, profits and other goals established in its annual plan. It is a management by objectives.</a:t>
            </a:r>
          </a:p>
          <a:p>
            <a:r>
              <a:rPr lang="en-GB" dirty="0"/>
              <a:t>It [management] sets monthly or Quarterly goals.</a:t>
            </a:r>
          </a:p>
          <a:p>
            <a:r>
              <a:rPr lang="en-GB" dirty="0"/>
              <a:t>It monitors its performance in market place.</a:t>
            </a:r>
          </a:p>
          <a:p>
            <a:r>
              <a:rPr lang="en-GB" dirty="0"/>
              <a:t>It determines the causes of serious performance deviations.</a:t>
            </a:r>
          </a:p>
          <a:p>
            <a:r>
              <a:rPr lang="en-GB" dirty="0"/>
              <a:t>It takes corrective action to close the gaps b/w goals &amp;</a:t>
            </a:r>
          </a:p>
          <a:p>
            <a:r>
              <a:rPr lang="en-GB" dirty="0"/>
              <a:t>performance.</a:t>
            </a:r>
          </a:p>
          <a:p>
            <a:pPr lvl="1"/>
            <a:r>
              <a:rPr lang="en-GB" dirty="0"/>
              <a:t>This control model applies to all levels of organisation.</a:t>
            </a:r>
          </a:p>
          <a:p>
            <a:endParaRPr lang="en-GB" dirty="0"/>
          </a:p>
          <a:p>
            <a:r>
              <a:rPr lang="en-GB" dirty="0"/>
              <a:t>Top management sets annual sales &amp; profit goals that become specific goals for lower levels of management.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5050006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D57FC29-EB61-4FE8-B5B8-240A3EA843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THE CONTROL PROCESS</a:t>
            </a:r>
            <a:endParaRPr lang="en-GB" dirty="0"/>
          </a:p>
        </p:txBody>
      </p:sp>
      <p:pic>
        <p:nvPicPr>
          <p:cNvPr id="4" name="Segnaposto contenuto 3">
            <a:extLst>
              <a:ext uri="{FF2B5EF4-FFF2-40B4-BE49-F238E27FC236}">
                <a16:creationId xmlns:a16="http://schemas.microsoft.com/office/drawing/2014/main" id="{8E0C88A1-A06B-41F8-BA6C-886D4F46B59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179179" y="1994215"/>
            <a:ext cx="5833641" cy="4014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332464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7170B0E-C950-4E84-A92B-1EB892148D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/>
              <a:t>FIVE TOOLS TO CHECK PERFORMANCE OF THE</a:t>
            </a:r>
            <a:br>
              <a:rPr lang="en-GB" b="1" dirty="0"/>
            </a:br>
            <a:r>
              <a:rPr lang="en-GB" b="1" dirty="0"/>
              <a:t>PLAN</a:t>
            </a:r>
            <a:endParaRPr lang="en-GB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22E1495-237C-492C-89EB-BE95A2EB26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Sales analysis</a:t>
            </a:r>
          </a:p>
          <a:p>
            <a:endParaRPr lang="en-GB" dirty="0"/>
          </a:p>
          <a:p>
            <a:r>
              <a:rPr lang="en-GB" dirty="0"/>
              <a:t>Market share analysis</a:t>
            </a:r>
          </a:p>
          <a:p>
            <a:endParaRPr lang="en-GB" dirty="0"/>
          </a:p>
          <a:p>
            <a:r>
              <a:rPr lang="en-GB" dirty="0"/>
              <a:t>Marketing expense- to – sales</a:t>
            </a:r>
          </a:p>
          <a:p>
            <a:endParaRPr lang="en-GB" dirty="0"/>
          </a:p>
          <a:p>
            <a:r>
              <a:rPr lang="en-GB" dirty="0"/>
              <a:t>Financial analysis</a:t>
            </a:r>
          </a:p>
          <a:p>
            <a:endParaRPr lang="en-GB" dirty="0"/>
          </a:p>
          <a:p>
            <a:r>
              <a:rPr lang="en-GB" dirty="0"/>
              <a:t>Market based score card analysis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07843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7002A6D-F08D-49C1-8294-4ADDA1F68E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PROFITABILITY CONTROL</a:t>
            </a:r>
            <a:endParaRPr lang="en-GB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64E3178-F829-49AE-BA23-98D5C65658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Companies need to measure the profitability of their</a:t>
            </a:r>
          </a:p>
          <a:p>
            <a:r>
              <a:rPr lang="en-GB" dirty="0"/>
              <a:t>products, territories, customer groups, segments, trade</a:t>
            </a:r>
          </a:p>
          <a:p>
            <a:r>
              <a:rPr lang="en-GB" dirty="0"/>
              <a:t>channels and order sizes. This information will help</a:t>
            </a:r>
          </a:p>
          <a:p>
            <a:r>
              <a:rPr lang="en-GB" dirty="0"/>
              <a:t>management to determine whether any products or</a:t>
            </a:r>
          </a:p>
          <a:p>
            <a:r>
              <a:rPr lang="en-GB" dirty="0"/>
              <a:t>marketing activities should be expanded, reduced or</a:t>
            </a:r>
          </a:p>
          <a:p>
            <a:r>
              <a:rPr lang="en-GB" dirty="0"/>
              <a:t>eliminated.</a:t>
            </a:r>
          </a:p>
        </p:txBody>
      </p:sp>
    </p:spTree>
    <p:extLst>
      <p:ext uri="{BB962C8B-B14F-4D97-AF65-F5344CB8AC3E}">
        <p14:creationId xmlns:p14="http://schemas.microsoft.com/office/powerpoint/2010/main" val="324258645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50C91FF-7C69-4371-987D-5B3D3FB4A1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PROFITABILITY ANALYSIS – STEPS</a:t>
            </a:r>
            <a:endParaRPr lang="en-GB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C01526D-18D0-4060-ACC7-AB776E7817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  <a:p>
            <a:r>
              <a:rPr lang="en-GB" dirty="0"/>
              <a:t>Identifying functional expenses.</a:t>
            </a:r>
          </a:p>
          <a:p>
            <a:r>
              <a:rPr lang="en-GB" dirty="0"/>
              <a:t>Assessing functional expenses to marketing entities.</a:t>
            </a:r>
          </a:p>
          <a:p>
            <a:r>
              <a:rPr lang="en-GB" dirty="0"/>
              <a:t>Preparing a P&amp;L statement for each marketing entity.</a:t>
            </a:r>
          </a:p>
          <a:p>
            <a:endParaRPr lang="en-GB" dirty="0"/>
          </a:p>
          <a:p>
            <a:r>
              <a:rPr lang="en-GB" dirty="0"/>
              <a:t>Determining corrective action.</a:t>
            </a:r>
          </a:p>
          <a:p>
            <a:r>
              <a:rPr lang="en-GB" dirty="0"/>
              <a:t>Direct v/s full costing [ABC]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5190373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47C2C30-0BD8-4FCE-9653-C1397D3A09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EFFICIENCY CONTROL</a:t>
            </a:r>
            <a:endParaRPr lang="en-GB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421F3CE-5674-4D86-9E43-6A316322A2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More efficient ways to manage the sales force,</a:t>
            </a:r>
          </a:p>
          <a:p>
            <a:r>
              <a:rPr lang="en-GB" dirty="0"/>
              <a:t>advertising, sales promotion and distribution in connection with these marketing entities.</a:t>
            </a:r>
          </a:p>
          <a:p>
            <a:endParaRPr lang="en-GB" dirty="0"/>
          </a:p>
          <a:p>
            <a:r>
              <a:rPr lang="en-GB" dirty="0"/>
              <a:t>Sales force efficiency</a:t>
            </a:r>
          </a:p>
          <a:p>
            <a:endParaRPr lang="en-GB" dirty="0"/>
          </a:p>
          <a:p>
            <a:r>
              <a:rPr lang="en-GB" dirty="0"/>
              <a:t>Advertising efficiency</a:t>
            </a:r>
          </a:p>
          <a:p>
            <a:endParaRPr lang="en-GB" dirty="0"/>
          </a:p>
          <a:p>
            <a:r>
              <a:rPr lang="en-GB" dirty="0"/>
              <a:t>Sales promotion efficiency</a:t>
            </a:r>
          </a:p>
          <a:p>
            <a:endParaRPr lang="en-GB" dirty="0"/>
          </a:p>
          <a:p>
            <a:r>
              <a:rPr lang="en-GB" dirty="0"/>
              <a:t>Distribution efficiency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0940004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597037F-72BB-4281-AA58-6B48B4D3F5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STRATEGIC CONTROL</a:t>
            </a:r>
            <a:endParaRPr lang="en-GB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6117B29-0D0A-4132-ABA0-7C45B43C7E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From time to time, companies need to undertake a critical review of overall marketing goals and effectiveness. Each company should periodically reassess its strategic approach to the market place with marketing effectiveness reviews and marketing audits.</a:t>
            </a:r>
          </a:p>
          <a:p>
            <a:endParaRPr lang="en-GB" dirty="0"/>
          </a:p>
          <a:p>
            <a:r>
              <a:rPr lang="en-GB" dirty="0"/>
              <a:t>Companies can also perform marketing excellence reviews and ethical &amp; social responsibility reviews.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9183717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90C817A-3846-43E5-BEB9-7E0C714573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Case study: McDonalds</a:t>
            </a:r>
            <a:endParaRPr lang="en-GB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3B55F91-DBC4-418C-967C-01D5527311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>
                <a:hlinkClick r:id="rId2"/>
              </a:rPr>
              <a:t>https://www.youtube.com/watch?v=1bWRr5ojMEs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9780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403C2C4-2DDA-48B6-A42A-1797CA98AB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KINDS / COMPONENTS OF MKIS :</a:t>
            </a:r>
            <a:endParaRPr lang="en-GB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4ABD6BE-BEFD-4869-8A29-49FA00B65D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marketing control system {marketing intelligence </a:t>
            </a:r>
            <a:r>
              <a:rPr lang="en-GB" dirty="0" err="1"/>
              <a:t>syste</a:t>
            </a:r>
            <a:endParaRPr lang="en-GB" dirty="0"/>
          </a:p>
          <a:p>
            <a:endParaRPr lang="en-GB" dirty="0"/>
          </a:p>
          <a:p>
            <a:r>
              <a:rPr lang="en-GB" dirty="0"/>
              <a:t>marketing planning system {internal record system} </a:t>
            </a:r>
            <a:r>
              <a:rPr lang="en-GB" dirty="0" err="1"/>
              <a:t>arketing</a:t>
            </a:r>
            <a:r>
              <a:rPr lang="en-GB" dirty="0"/>
              <a:t> research system</a:t>
            </a:r>
          </a:p>
          <a:p>
            <a:r>
              <a:rPr lang="en-GB" dirty="0"/>
              <a:t>marketing decision support system [DSS]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650581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36B4F6B-D063-4DFE-922C-269070E3C0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/>
              <a:t>THE ORGANISATION OF MARKETING INFORMATION</a:t>
            </a:r>
            <a:br>
              <a:rPr lang="en-GB" b="1" dirty="0"/>
            </a:br>
            <a:r>
              <a:rPr lang="en-GB" b="1" dirty="0"/>
              <a:t>SYSTEM [MKIS] :</a:t>
            </a:r>
            <a:endParaRPr lang="en-GB" dirty="0"/>
          </a:p>
        </p:txBody>
      </p:sp>
      <p:pic>
        <p:nvPicPr>
          <p:cNvPr id="4" name="Segnaposto contenuto 3">
            <a:extLst>
              <a:ext uri="{FF2B5EF4-FFF2-40B4-BE49-F238E27FC236}">
                <a16:creationId xmlns:a16="http://schemas.microsoft.com/office/drawing/2014/main" id="{806BFCBF-6A86-421D-BC6D-1BEFBC1E1D1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47686" y="2227128"/>
            <a:ext cx="6296628" cy="3548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18013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667D5E1-6DAA-4EF2-BE37-89971352A4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DIFFERENCES B/W MKIS V/S MARKETING RESEARCH</a:t>
            </a:r>
            <a:endParaRPr lang="en-GB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A8B7333-3181-4626-A794-A042D7AA7B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 It is future oriented</a:t>
            </a:r>
          </a:p>
          <a:p>
            <a:r>
              <a:rPr lang="en-GB" dirty="0"/>
              <a:t>MKIS is continuous</a:t>
            </a:r>
          </a:p>
          <a:p>
            <a:r>
              <a:rPr lang="en-GB" dirty="0"/>
              <a:t>MKIS became popular in 1960’s</a:t>
            </a:r>
          </a:p>
          <a:p>
            <a:r>
              <a:rPr lang="en-GB" dirty="0"/>
              <a:t>MKIS uses computer</a:t>
            </a:r>
          </a:p>
          <a:p>
            <a:r>
              <a:rPr lang="en-GB" dirty="0"/>
              <a:t>The main objective is to assist decision making</a:t>
            </a:r>
          </a:p>
          <a:p>
            <a:r>
              <a:rPr lang="en-GB" dirty="0"/>
              <a:t>MKIS is wider scope</a:t>
            </a:r>
          </a:p>
        </p:txBody>
      </p:sp>
    </p:spTree>
    <p:extLst>
      <p:ext uri="{BB962C8B-B14F-4D97-AF65-F5344CB8AC3E}">
        <p14:creationId xmlns:p14="http://schemas.microsoft.com/office/powerpoint/2010/main" val="358324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4037DC5-7E9B-4C0F-BEE0-18AE5B8CC9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MARKETING RESEARCH</a:t>
            </a:r>
            <a:endParaRPr lang="en-GB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CC2F544-8831-491A-B5D9-FD71C16E18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Marketing research is not continuous</a:t>
            </a:r>
          </a:p>
          <a:p>
            <a:r>
              <a:rPr lang="en-GB" dirty="0"/>
              <a:t>Marketing research became popular in 1950’s</a:t>
            </a:r>
          </a:p>
          <a:p>
            <a:r>
              <a:rPr lang="en-GB" dirty="0"/>
              <a:t>Marketing research may be or may not be.</a:t>
            </a:r>
          </a:p>
          <a:p>
            <a:r>
              <a:rPr lang="en-GB" dirty="0"/>
              <a:t>To achieve certain objective marketing research is conducted.</a:t>
            </a:r>
          </a:p>
          <a:p>
            <a:r>
              <a:rPr lang="en-GB" dirty="0"/>
              <a:t>Marketing research is a part of MKIS.</a:t>
            </a:r>
          </a:p>
        </p:txBody>
      </p:sp>
    </p:spTree>
    <p:extLst>
      <p:ext uri="{BB962C8B-B14F-4D97-AF65-F5344CB8AC3E}">
        <p14:creationId xmlns:p14="http://schemas.microsoft.com/office/powerpoint/2010/main" val="15087334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2081333-20E2-4621-982B-CC31813FA6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MARKETING RESEARCH</a:t>
            </a:r>
            <a:endParaRPr lang="en-GB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4029A71-F7F5-4051-AD12-F89C60C41B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/>
              <a:t>“ </a:t>
            </a:r>
            <a:r>
              <a:rPr lang="en-GB" dirty="0"/>
              <a:t>The systematic gathering, recording and analysing of</a:t>
            </a:r>
          </a:p>
          <a:p>
            <a:r>
              <a:rPr lang="en-GB" dirty="0"/>
              <a:t>data about problems relating to the marketing of goods &amp;</a:t>
            </a:r>
          </a:p>
          <a:p>
            <a:r>
              <a:rPr lang="en-GB" dirty="0"/>
              <a:t>services ’’.</a:t>
            </a:r>
          </a:p>
          <a:p>
            <a:r>
              <a:rPr lang="en-GB" dirty="0"/>
              <a:t>Such research may be undertaken by impartial</a:t>
            </a:r>
          </a:p>
          <a:p>
            <a:r>
              <a:rPr lang="en-GB" dirty="0"/>
              <a:t>agencies or by business firms or their agencies for the</a:t>
            </a:r>
          </a:p>
          <a:p>
            <a:r>
              <a:rPr lang="en-GB" dirty="0"/>
              <a:t>solution of their marketing problems and inclusive term</a:t>
            </a:r>
          </a:p>
          <a:p>
            <a:r>
              <a:rPr lang="en-GB" dirty="0"/>
              <a:t>which embraces all research activities carried down in</a:t>
            </a:r>
          </a:p>
          <a:p>
            <a:r>
              <a:rPr lang="en-GB" dirty="0"/>
              <a:t>connection with the management of marketing work.</a:t>
            </a:r>
          </a:p>
        </p:txBody>
      </p:sp>
    </p:spTree>
    <p:extLst>
      <p:ext uri="{BB962C8B-B14F-4D97-AF65-F5344CB8AC3E}">
        <p14:creationId xmlns:p14="http://schemas.microsoft.com/office/powerpoint/2010/main" val="21295728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5F2B64A-9E98-40B9-9162-69A4EDFA7D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OBJECTIVES OF MARKETING RESEARCH</a:t>
            </a:r>
            <a:endParaRPr lang="en-GB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EBB471F-AFCC-41BB-9498-74639073C6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To define probable market for a particular product.</a:t>
            </a:r>
          </a:p>
          <a:p>
            <a:r>
              <a:rPr lang="en-GB" dirty="0"/>
              <a:t>To find out general market conditions and tendency's</a:t>
            </a:r>
          </a:p>
          <a:p>
            <a:r>
              <a:rPr lang="en-GB" dirty="0"/>
              <a:t>To assess competitive strengths and policies[SWOT analysis]</a:t>
            </a:r>
          </a:p>
          <a:p>
            <a:r>
              <a:rPr lang="en-GB" dirty="0"/>
              <a:t>To indicate the distribution methods best suited to the product &amp; market To assess the probable volume of future sales</a:t>
            </a:r>
          </a:p>
          <a:p>
            <a:r>
              <a:rPr lang="en-GB" dirty="0"/>
              <a:t>To know customer acceptance [consumer survey]</a:t>
            </a:r>
          </a:p>
        </p:txBody>
      </p:sp>
    </p:spTree>
    <p:extLst>
      <p:ext uri="{BB962C8B-B14F-4D97-AF65-F5344CB8AC3E}">
        <p14:creationId xmlns:p14="http://schemas.microsoft.com/office/powerpoint/2010/main" val="33840504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2F8C150-2603-486E-8FDD-E63E3CDDD1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FUNCTIONS OF MARKETING RESEARCH</a:t>
            </a:r>
            <a:endParaRPr lang="en-GB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2C78183-A31A-429B-B953-40087A7340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The production of marketable goods</a:t>
            </a:r>
          </a:p>
          <a:p>
            <a:r>
              <a:rPr lang="en-GB" dirty="0"/>
              <a:t>The distribution of marketable goods</a:t>
            </a:r>
          </a:p>
          <a:p>
            <a:r>
              <a:rPr lang="en-GB" dirty="0"/>
              <a:t>The size, nature &amp; the organization of the sales</a:t>
            </a:r>
          </a:p>
          <a:p>
            <a:r>
              <a:rPr lang="en-GB" dirty="0"/>
              <a:t>The demand creation activities</a:t>
            </a:r>
          </a:p>
          <a:p>
            <a:r>
              <a:rPr lang="en-GB" dirty="0"/>
              <a:t>It ascertains the position of a company in specific industry</a:t>
            </a:r>
          </a:p>
          <a:p>
            <a:r>
              <a:rPr lang="en-GB" dirty="0"/>
              <a:t>It indicates the present &amp; future trends of the industry</a:t>
            </a:r>
          </a:p>
          <a:p>
            <a:r>
              <a:rPr lang="en-GB" dirty="0"/>
              <a:t>It helps in the development &amp; introduction of new products</a:t>
            </a:r>
          </a:p>
          <a:p>
            <a:r>
              <a:rPr lang="en-GB" dirty="0"/>
              <a:t>It offers guidance for improving the current products of the company</a:t>
            </a:r>
          </a:p>
          <a:p>
            <a:r>
              <a:rPr lang="en-GB" dirty="0"/>
              <a:t>It helps in assessing &amp; enhancing the effectiveness of sales management</a:t>
            </a:r>
          </a:p>
          <a:p>
            <a:r>
              <a:rPr lang="en-GB" dirty="0"/>
              <a:t>It can reduce the risk involved in marketing decisions.</a:t>
            </a:r>
          </a:p>
        </p:txBody>
      </p:sp>
    </p:spTree>
    <p:extLst>
      <p:ext uri="{BB962C8B-B14F-4D97-AF65-F5344CB8AC3E}">
        <p14:creationId xmlns:p14="http://schemas.microsoft.com/office/powerpoint/2010/main" val="100950345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1218</Words>
  <Application>Microsoft Office PowerPoint</Application>
  <PresentationFormat>Widescreen</PresentationFormat>
  <Paragraphs>223</Paragraphs>
  <Slides>27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27</vt:i4>
      </vt:variant>
    </vt:vector>
  </HeadingPairs>
  <TitlesOfParts>
    <vt:vector size="31" baseType="lpstr">
      <vt:lpstr>Arial</vt:lpstr>
      <vt:lpstr>Calibri</vt:lpstr>
      <vt:lpstr>Calibri Light</vt:lpstr>
      <vt:lpstr>Tema di Office</vt:lpstr>
      <vt:lpstr>MARKETING INFORMATION SYSTEM &amp; MARKETING RESEARCH</vt:lpstr>
      <vt:lpstr>MARKETING INFORMATION SYSTEM</vt:lpstr>
      <vt:lpstr>KINDS / COMPONENTS OF MKIS :</vt:lpstr>
      <vt:lpstr>THE ORGANISATION OF MARKETING INFORMATION SYSTEM [MKIS] :</vt:lpstr>
      <vt:lpstr>DIFFERENCES B/W MKIS V/S MARKETING RESEARCH</vt:lpstr>
      <vt:lpstr>MARKETING RESEARCH</vt:lpstr>
      <vt:lpstr>MARKETING RESEARCH</vt:lpstr>
      <vt:lpstr>OBJECTIVES OF MARKETING RESEARCH</vt:lpstr>
      <vt:lpstr>FUNCTIONS OF MARKETING RESEARCH</vt:lpstr>
      <vt:lpstr>ELEMENTS OF MARKETING RESEARCH :</vt:lpstr>
      <vt:lpstr>ADVANTAGES OF MARKETING RESEARCH</vt:lpstr>
      <vt:lpstr>LIMITATIONS OF MARKETING RESEARCH</vt:lpstr>
      <vt:lpstr>PROCESS OF MARKETING RESEARCH</vt:lpstr>
      <vt:lpstr>CREATING A RESEARCH DESIGN</vt:lpstr>
      <vt:lpstr>SOURCES OF DATA</vt:lpstr>
      <vt:lpstr>SAMPLING METHODS</vt:lpstr>
      <vt:lpstr>TYPES OF SAMPLES : </vt:lpstr>
      <vt:lpstr>SOURCES OF PRIMARY DATA</vt:lpstr>
      <vt:lpstr>SOURCES OF SECONDARY DATA</vt:lpstr>
      <vt:lpstr>MARKETING CONTROLS</vt:lpstr>
      <vt:lpstr>THE CONTROL PROCESS</vt:lpstr>
      <vt:lpstr>FIVE TOOLS TO CHECK PERFORMANCE OF THE PLAN</vt:lpstr>
      <vt:lpstr>PROFITABILITY CONTROL</vt:lpstr>
      <vt:lpstr>PROFITABILITY ANALYSIS – STEPS</vt:lpstr>
      <vt:lpstr>EFFICIENCY CONTROL</vt:lpstr>
      <vt:lpstr>STRATEGIC CONTROL</vt:lpstr>
      <vt:lpstr>Case study: McDonalds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MARKETING INFORMATION SYSTEM &amp; MARKETING RESEARCH</dc:title>
  <dc:creator>beatrice orlando</dc:creator>
  <cp:lastModifiedBy>beatrice orlando</cp:lastModifiedBy>
  <cp:revision>21</cp:revision>
  <dcterms:created xsi:type="dcterms:W3CDTF">2020-06-01T09:50:38Z</dcterms:created>
  <dcterms:modified xsi:type="dcterms:W3CDTF">2020-06-01T10:14:46Z</dcterms:modified>
</cp:coreProperties>
</file>