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8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9" r:id="rId15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2" autoAdjust="0"/>
    <p:restoredTop sz="94686" autoAdjust="0"/>
  </p:normalViewPr>
  <p:slideViewPr>
    <p:cSldViewPr>
      <p:cViewPr varScale="1">
        <p:scale>
          <a:sx n="76" d="100"/>
          <a:sy n="76" d="100"/>
        </p:scale>
        <p:origin x="1642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01/06/2020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01/06/2020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01/06/2020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01/06/2020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01/06/2020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01/06/2020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01/06/2020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01/06/2020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01/06/2020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01/06/2020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01/06/2020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6055F8-1D02-4417-9241-55C834FD9970}" type="datetimeFigureOut">
              <a:rPr lang="it-IT" smtClean="0"/>
              <a:pPr/>
              <a:t>01/06/2020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4F41a5n4vyI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7Vxv4aVb6k4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 err="1"/>
              <a:t>Managing</a:t>
            </a:r>
            <a:r>
              <a:rPr lang="it-IT" dirty="0"/>
              <a:t> the </a:t>
            </a:r>
            <a:r>
              <a:rPr lang="it-IT" dirty="0" err="1"/>
              <a:t>M&amp;A</a:t>
            </a:r>
            <a:r>
              <a:rPr lang="it-IT" dirty="0"/>
              <a:t> </a:t>
            </a:r>
            <a:r>
              <a:rPr lang="it-IT" dirty="0" err="1"/>
              <a:t>process</a:t>
            </a: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dirty="0"/>
              <a:t>Pro. </a:t>
            </a:r>
            <a:r>
              <a:rPr lang="it-IT"/>
              <a:t>B. Orlando</a:t>
            </a:r>
            <a:endParaRPr lang="it-IT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…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Grouping choices:</a:t>
            </a:r>
          </a:p>
          <a:p>
            <a:pPr lvl="1"/>
            <a:r>
              <a:rPr lang="en-US" dirty="0"/>
              <a:t>Autonomy when units operate separately, even if reporting to the same CEO;</a:t>
            </a:r>
          </a:p>
          <a:p>
            <a:pPr lvl="1"/>
            <a:r>
              <a:rPr lang="en-US" dirty="0"/>
              <a:t>Peer: units work together, with symmetric power;</a:t>
            </a:r>
          </a:p>
          <a:p>
            <a:pPr lvl="1"/>
            <a:r>
              <a:rPr lang="en-US" dirty="0"/>
              <a:t>Report: One unit reports to the other;</a:t>
            </a:r>
          </a:p>
          <a:p>
            <a:pPr lvl="1"/>
            <a:r>
              <a:rPr lang="en-US" dirty="0"/>
              <a:t>Absorption: one unit is absorbed by the other.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…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Linking choices:</a:t>
            </a:r>
          </a:p>
          <a:p>
            <a:pPr lvl="1"/>
            <a:r>
              <a:rPr lang="en-US" dirty="0"/>
              <a:t>Incentives;</a:t>
            </a:r>
          </a:p>
          <a:p>
            <a:pPr lvl="1"/>
            <a:r>
              <a:rPr lang="en-US" dirty="0"/>
              <a:t>Information channels;</a:t>
            </a:r>
          </a:p>
          <a:p>
            <a:pPr lvl="1"/>
            <a:r>
              <a:rPr lang="en-US" dirty="0"/>
              <a:t>Standardization of work procedures.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framework for PMI planning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Integration planning is based on the principle that in every acquisition, each pair of organizational units from the acquirer and the target could have a different optimal level of integration between them, based on the synergy operators that link them. 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…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Clearly state potential synergies;</a:t>
            </a:r>
          </a:p>
          <a:p>
            <a:r>
              <a:rPr lang="en-US" dirty="0"/>
              <a:t>Identify units which value chain is affected, in both acquirer and target firms;</a:t>
            </a:r>
          </a:p>
          <a:p>
            <a:r>
              <a:rPr lang="en-US" dirty="0"/>
              <a:t>Create a matrix of </a:t>
            </a:r>
            <a:r>
              <a:rPr lang="en-US"/>
              <a:t>synergies analysis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9D31D28-4BD4-40E9-81E2-C1C52F03FA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Case study: Uber</a:t>
            </a:r>
            <a:endParaRPr lang="en-GB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9E75B36-482C-423E-8CC1-74FD6D69AC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>
                <a:hlinkClick r:id="rId2"/>
              </a:rPr>
              <a:t>https://www.youtube.com/watch?v=4F41a5n4vyI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82398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it-IT" sz="3600" dirty="0" err="1"/>
              <a:t>Introduction</a:t>
            </a:r>
            <a:r>
              <a:rPr lang="it-IT" sz="3600" dirty="0"/>
              <a:t> 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t-IT" sz="2400" dirty="0"/>
              <a:t>An </a:t>
            </a:r>
            <a:r>
              <a:rPr lang="it-IT" sz="2400" dirty="0" err="1"/>
              <a:t>acquisition</a:t>
            </a:r>
            <a:r>
              <a:rPr lang="it-IT" sz="2400" dirty="0"/>
              <a:t> </a:t>
            </a:r>
            <a:r>
              <a:rPr lang="it-IT" sz="2400" dirty="0" err="1"/>
              <a:t>occurs</a:t>
            </a:r>
            <a:r>
              <a:rPr lang="it-IT" sz="2400" dirty="0"/>
              <a:t> </a:t>
            </a:r>
            <a:r>
              <a:rPr lang="it-IT" sz="2400" dirty="0" err="1"/>
              <a:t>when</a:t>
            </a:r>
            <a:r>
              <a:rPr lang="it-IT" sz="2400" dirty="0"/>
              <a:t> </a:t>
            </a:r>
            <a:r>
              <a:rPr lang="it-IT" sz="2400" dirty="0" err="1"/>
              <a:t>one</a:t>
            </a:r>
            <a:r>
              <a:rPr lang="it-IT" sz="2400" dirty="0"/>
              <a:t> company </a:t>
            </a:r>
            <a:r>
              <a:rPr lang="it-IT" sz="2400" dirty="0" err="1"/>
              <a:t>buys</a:t>
            </a:r>
            <a:r>
              <a:rPr lang="it-IT" sz="2400" dirty="0"/>
              <a:t> </a:t>
            </a:r>
            <a:r>
              <a:rPr lang="it-IT" sz="2400" dirty="0" err="1"/>
              <a:t>another</a:t>
            </a:r>
            <a:r>
              <a:rPr lang="it-IT" sz="2400" dirty="0"/>
              <a:t> company or a business </a:t>
            </a:r>
            <a:r>
              <a:rPr lang="it-IT" sz="2400" dirty="0" err="1"/>
              <a:t>of</a:t>
            </a:r>
            <a:r>
              <a:rPr lang="it-IT" sz="2400" dirty="0"/>
              <a:t> </a:t>
            </a:r>
            <a:r>
              <a:rPr lang="it-IT" sz="2400" dirty="0" err="1"/>
              <a:t>another</a:t>
            </a:r>
            <a:r>
              <a:rPr lang="it-IT" sz="2400" dirty="0"/>
              <a:t> company.</a:t>
            </a:r>
          </a:p>
          <a:p>
            <a:r>
              <a:rPr lang="it-IT" sz="2400" dirty="0"/>
              <a:t>A </a:t>
            </a:r>
            <a:r>
              <a:rPr lang="it-IT" sz="2400"/>
              <a:t>merger </a:t>
            </a:r>
            <a:r>
              <a:rPr lang="it-IT" sz="2400" dirty="0" err="1"/>
              <a:t>occurs</a:t>
            </a:r>
            <a:r>
              <a:rPr lang="it-IT" sz="2400" dirty="0"/>
              <a:t> </a:t>
            </a:r>
            <a:r>
              <a:rPr lang="it-IT" sz="2400" dirty="0" err="1"/>
              <a:t>when</a:t>
            </a:r>
            <a:r>
              <a:rPr lang="it-IT" sz="2400" dirty="0"/>
              <a:t> a </a:t>
            </a:r>
            <a:r>
              <a:rPr lang="it-IT" sz="2400" dirty="0" err="1"/>
              <a:t>new</a:t>
            </a:r>
            <a:r>
              <a:rPr lang="it-IT" sz="2400" dirty="0"/>
              <a:t> company </a:t>
            </a:r>
            <a:r>
              <a:rPr lang="it-IT" sz="2400" dirty="0" err="1"/>
              <a:t>is</a:t>
            </a:r>
            <a:r>
              <a:rPr lang="it-IT" sz="2400" dirty="0"/>
              <a:t> </a:t>
            </a:r>
            <a:r>
              <a:rPr lang="it-IT" sz="2400" dirty="0" err="1"/>
              <a:t>formed</a:t>
            </a:r>
            <a:r>
              <a:rPr lang="it-IT" sz="2400" dirty="0"/>
              <a:t> and the </a:t>
            </a:r>
            <a:r>
              <a:rPr lang="it-IT" sz="2400" dirty="0" err="1"/>
              <a:t>acquirer</a:t>
            </a:r>
            <a:r>
              <a:rPr lang="it-IT" sz="2400" dirty="0"/>
              <a:t> and the target </a:t>
            </a:r>
            <a:r>
              <a:rPr lang="it-IT" sz="2400" dirty="0" err="1"/>
              <a:t>companies</a:t>
            </a:r>
            <a:r>
              <a:rPr lang="it-IT" sz="2400" dirty="0"/>
              <a:t> are </a:t>
            </a:r>
            <a:r>
              <a:rPr lang="it-IT" sz="2400" dirty="0" err="1"/>
              <a:t>dissolved</a:t>
            </a:r>
            <a:r>
              <a:rPr lang="it-IT" sz="2400" dirty="0"/>
              <a:t>.</a:t>
            </a:r>
          </a:p>
          <a:p>
            <a:r>
              <a:rPr lang="it-IT" sz="2400" dirty="0" err="1"/>
              <a:t>Mergers</a:t>
            </a:r>
            <a:r>
              <a:rPr lang="it-IT" sz="2400" dirty="0"/>
              <a:t> and </a:t>
            </a:r>
            <a:r>
              <a:rPr lang="it-IT" sz="2400" dirty="0" err="1"/>
              <a:t>acquisitions</a:t>
            </a:r>
            <a:r>
              <a:rPr lang="it-IT" sz="2400" dirty="0"/>
              <a:t> are </a:t>
            </a:r>
            <a:r>
              <a:rPr lang="it-IT" sz="2400" dirty="0" err="1"/>
              <a:t>different</a:t>
            </a:r>
            <a:r>
              <a:rPr lang="it-IT" sz="2400" dirty="0"/>
              <a:t> </a:t>
            </a:r>
            <a:r>
              <a:rPr lang="it-IT" sz="2400" dirty="0" err="1"/>
              <a:t>for</a:t>
            </a:r>
            <a:r>
              <a:rPr lang="it-IT" sz="2400" dirty="0"/>
              <a:t> </a:t>
            </a:r>
            <a:r>
              <a:rPr lang="it-IT" sz="2400" dirty="0" err="1"/>
              <a:t>taxes</a:t>
            </a:r>
            <a:r>
              <a:rPr lang="it-IT" sz="2400" dirty="0"/>
              <a:t> and </a:t>
            </a:r>
            <a:r>
              <a:rPr lang="it-IT" sz="2400" dirty="0" err="1"/>
              <a:t>purposes</a:t>
            </a:r>
            <a:r>
              <a:rPr lang="it-IT" sz="2400" dirty="0"/>
              <a:t>, </a:t>
            </a:r>
            <a:r>
              <a:rPr lang="it-IT" sz="2400" dirty="0" err="1"/>
              <a:t>but</a:t>
            </a:r>
            <a:r>
              <a:rPr lang="it-IT" sz="2400" dirty="0"/>
              <a:t> </a:t>
            </a:r>
            <a:r>
              <a:rPr lang="it-IT" sz="2400" dirty="0" err="1"/>
              <a:t>they</a:t>
            </a:r>
            <a:r>
              <a:rPr lang="it-IT" sz="2400" dirty="0"/>
              <a:t> can </a:t>
            </a:r>
            <a:r>
              <a:rPr lang="it-IT" sz="2400" dirty="0" err="1"/>
              <a:t>be</a:t>
            </a:r>
            <a:r>
              <a:rPr lang="it-IT" sz="2400" dirty="0"/>
              <a:t> </a:t>
            </a:r>
            <a:r>
              <a:rPr lang="it-IT" sz="2400" dirty="0" err="1"/>
              <a:t>similar</a:t>
            </a:r>
            <a:r>
              <a:rPr lang="it-IT" sz="2400" dirty="0"/>
              <a:t> </a:t>
            </a:r>
            <a:r>
              <a:rPr lang="it-IT" sz="2400" dirty="0" err="1"/>
              <a:t>for</a:t>
            </a:r>
            <a:r>
              <a:rPr lang="it-IT" sz="2400" dirty="0"/>
              <a:t> </a:t>
            </a:r>
            <a:r>
              <a:rPr lang="it-IT" sz="2400" dirty="0" err="1"/>
              <a:t>strategic</a:t>
            </a:r>
            <a:r>
              <a:rPr lang="it-IT" sz="2400" dirty="0"/>
              <a:t> </a:t>
            </a:r>
            <a:r>
              <a:rPr lang="it-IT" sz="2400" dirty="0" err="1"/>
              <a:t>purposes</a:t>
            </a:r>
            <a:r>
              <a:rPr lang="it-IT" sz="2400" dirty="0"/>
              <a:t>.</a:t>
            </a:r>
          </a:p>
          <a:p>
            <a:r>
              <a:rPr lang="it-IT" sz="2400" dirty="0" err="1"/>
              <a:t>There</a:t>
            </a:r>
            <a:r>
              <a:rPr lang="it-IT" sz="2400" dirty="0"/>
              <a:t> are </a:t>
            </a:r>
            <a:r>
              <a:rPr lang="it-IT" sz="2400" dirty="0" err="1"/>
              <a:t>several</a:t>
            </a:r>
            <a:r>
              <a:rPr lang="it-IT" sz="2400" dirty="0"/>
              <a:t> </a:t>
            </a:r>
            <a:r>
              <a:rPr lang="it-IT" sz="2400" dirty="0" err="1"/>
              <a:t>stages</a:t>
            </a:r>
            <a:r>
              <a:rPr lang="it-IT" sz="2400" dirty="0"/>
              <a:t> in </a:t>
            </a:r>
            <a:r>
              <a:rPr lang="it-IT" sz="2400" dirty="0" err="1"/>
              <a:t>M&amp;A</a:t>
            </a:r>
            <a:r>
              <a:rPr lang="it-IT" sz="2400" dirty="0"/>
              <a:t> </a:t>
            </a:r>
            <a:r>
              <a:rPr lang="it-IT" sz="2400" dirty="0" err="1"/>
              <a:t>involving</a:t>
            </a:r>
            <a:r>
              <a:rPr lang="it-IT" sz="2400" dirty="0"/>
              <a:t> people and </a:t>
            </a:r>
            <a:r>
              <a:rPr lang="it-IT" sz="2400" dirty="0" err="1"/>
              <a:t>experts</a:t>
            </a:r>
            <a:r>
              <a:rPr lang="it-IT" sz="2400" dirty="0"/>
              <a:t> </a:t>
            </a:r>
            <a:r>
              <a:rPr lang="it-IT" sz="2400" dirty="0" err="1"/>
              <a:t>from</a:t>
            </a:r>
            <a:r>
              <a:rPr lang="it-IT" sz="2400" dirty="0"/>
              <a:t> </a:t>
            </a:r>
            <a:r>
              <a:rPr lang="it-IT" sz="2400" dirty="0" err="1"/>
              <a:t>within</a:t>
            </a:r>
            <a:r>
              <a:rPr lang="it-IT" sz="2400" dirty="0"/>
              <a:t> and </a:t>
            </a:r>
            <a:r>
              <a:rPr lang="it-IT" sz="2400" dirty="0" err="1"/>
              <a:t>outside</a:t>
            </a:r>
            <a:r>
              <a:rPr lang="it-IT" sz="2400" dirty="0"/>
              <a:t> the </a:t>
            </a:r>
            <a:r>
              <a:rPr lang="it-IT" sz="2400" dirty="0" err="1"/>
              <a:t>acquirer-target</a:t>
            </a:r>
            <a:r>
              <a:rPr lang="it-IT" sz="2400" dirty="0"/>
              <a:t> </a:t>
            </a:r>
            <a:r>
              <a:rPr lang="it-IT" sz="2400" dirty="0" err="1"/>
              <a:t>firms</a:t>
            </a:r>
            <a:r>
              <a:rPr lang="it-IT" sz="2400" dirty="0"/>
              <a:t>: target </a:t>
            </a:r>
            <a:r>
              <a:rPr lang="it-IT" sz="2400" dirty="0" err="1"/>
              <a:t>selection</a:t>
            </a:r>
            <a:r>
              <a:rPr lang="it-IT" sz="2400" dirty="0"/>
              <a:t>; </a:t>
            </a:r>
            <a:r>
              <a:rPr lang="it-IT" sz="2400" dirty="0" err="1"/>
              <a:t>valuation</a:t>
            </a:r>
            <a:r>
              <a:rPr lang="it-IT" sz="2400" dirty="0"/>
              <a:t> and </a:t>
            </a:r>
            <a:r>
              <a:rPr lang="it-IT" sz="2400" dirty="0" err="1"/>
              <a:t>negotiation</a:t>
            </a:r>
            <a:r>
              <a:rPr lang="it-IT" sz="2400" dirty="0"/>
              <a:t>; due </a:t>
            </a:r>
            <a:r>
              <a:rPr lang="it-IT" sz="2400" dirty="0" err="1"/>
              <a:t>diligence</a:t>
            </a:r>
            <a:r>
              <a:rPr lang="it-IT" sz="2400" dirty="0"/>
              <a:t>; </a:t>
            </a:r>
            <a:r>
              <a:rPr lang="it-IT" sz="2400" dirty="0" err="1"/>
              <a:t>integration</a:t>
            </a:r>
            <a:r>
              <a:rPr lang="it-IT" sz="2400" dirty="0"/>
              <a:t> and </a:t>
            </a:r>
            <a:r>
              <a:rPr lang="it-IT" sz="2400" dirty="0" err="1"/>
              <a:t>implementation</a:t>
            </a:r>
            <a:r>
              <a:rPr lang="it-IT" sz="2400" dirty="0"/>
              <a:t>; post-deal </a:t>
            </a:r>
            <a:r>
              <a:rPr lang="it-IT" sz="2400" dirty="0" err="1"/>
              <a:t>evaluation</a:t>
            </a:r>
            <a:r>
              <a:rPr lang="it-IT" sz="2400" dirty="0"/>
              <a:t>.</a:t>
            </a:r>
          </a:p>
          <a:p>
            <a:r>
              <a:rPr lang="it-IT" sz="2400" dirty="0" err="1"/>
              <a:t>Valuation</a:t>
            </a:r>
            <a:r>
              <a:rPr lang="it-IT" sz="2400" dirty="0"/>
              <a:t>, </a:t>
            </a:r>
            <a:r>
              <a:rPr lang="it-IT" sz="2400" dirty="0" err="1"/>
              <a:t>negotiation</a:t>
            </a:r>
            <a:r>
              <a:rPr lang="it-IT" sz="2400" dirty="0"/>
              <a:t> and </a:t>
            </a:r>
            <a:r>
              <a:rPr lang="it-IT" sz="2400" dirty="0" err="1"/>
              <a:t>post-merger</a:t>
            </a:r>
            <a:r>
              <a:rPr lang="it-IT" sz="2400" dirty="0"/>
              <a:t> </a:t>
            </a:r>
            <a:r>
              <a:rPr lang="it-IT" sz="2400" dirty="0" err="1"/>
              <a:t>integration</a:t>
            </a:r>
            <a:r>
              <a:rPr lang="it-IT" sz="2400" dirty="0"/>
              <a:t> </a:t>
            </a:r>
            <a:r>
              <a:rPr lang="it-IT" sz="2400" dirty="0" err="1"/>
              <a:t>activities</a:t>
            </a:r>
            <a:r>
              <a:rPr lang="it-IT" sz="2400" dirty="0"/>
              <a:t> in corporate </a:t>
            </a:r>
            <a:r>
              <a:rPr lang="it-IT" sz="2400" dirty="0" err="1"/>
              <a:t>acquisition</a:t>
            </a:r>
            <a:r>
              <a:rPr lang="it-IT" sz="2400" dirty="0"/>
              <a:t> </a:t>
            </a:r>
            <a:r>
              <a:rPr lang="it-IT" sz="2400" dirty="0" err="1"/>
              <a:t>depend</a:t>
            </a:r>
            <a:r>
              <a:rPr lang="it-IT" sz="2400" dirty="0"/>
              <a:t> on the </a:t>
            </a:r>
            <a:r>
              <a:rPr lang="it-IT" sz="2400" dirty="0" err="1"/>
              <a:t>underlying</a:t>
            </a:r>
            <a:r>
              <a:rPr lang="it-IT" sz="2400" dirty="0"/>
              <a:t> </a:t>
            </a:r>
            <a:r>
              <a:rPr lang="it-IT" sz="2400" dirty="0" err="1"/>
              <a:t>synergies</a:t>
            </a:r>
            <a:r>
              <a:rPr lang="it-IT" sz="2400" dirty="0"/>
              <a:t> in the </a:t>
            </a:r>
            <a:r>
              <a:rPr lang="it-IT" sz="2400" dirty="0" err="1"/>
              <a:t>transaction</a:t>
            </a:r>
            <a:r>
              <a:rPr lang="it-IT" sz="2400" dirty="0"/>
              <a:t>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35A9212-5263-4823-912F-F9894F6AE3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Case study: Netflix </a:t>
            </a:r>
            <a:endParaRPr lang="en-GB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F548B20-C572-4338-A2D9-7ABBB8F610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>
                <a:hlinkClick r:id="rId2"/>
              </a:rPr>
              <a:t>https://www.youtube.com/watch?v=7Vxv4aVb6k4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300855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Valuation and negotiation: how much should you pay for a company?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/>
              <a:t>Valuation is an iterative process and it helps to define the price the acquirer should be willing to pay and the target should be willing to accept.</a:t>
            </a:r>
          </a:p>
          <a:p>
            <a:r>
              <a:rPr lang="en-US" dirty="0"/>
              <a:t>The lower bound in valuation is determined by the standalone value of the target firm. Lower values are usually not accepted by the target firm.</a:t>
            </a:r>
          </a:p>
          <a:p>
            <a:r>
              <a:rPr lang="en-US" dirty="0"/>
              <a:t>If the target firm is listed on a capital market, the current market capitalization of the firm is an indicator of the equity value. Equity plus debt minus cash balances gives the standalone enterprise value.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…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there’s no market price or it doesn’t reflect the underlying value, other techniques are:</a:t>
            </a:r>
          </a:p>
          <a:p>
            <a:pPr lvl="1"/>
            <a:r>
              <a:rPr lang="en-US" dirty="0"/>
              <a:t>Intrinsic evaluation (NPV of future cash flows; balance sheet metrics; liquidation value of physical assets)</a:t>
            </a:r>
          </a:p>
          <a:p>
            <a:pPr lvl="1"/>
            <a:r>
              <a:rPr lang="en-US" dirty="0"/>
              <a:t>Relative evaluation (earning multiples; revenue multiples; other multiples)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…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The upper bound for the valuation of the target company is synergistic value: NPV of future cash flows of both the target + the acquirer, after considering effects of synergies minus the costs for their implementation.</a:t>
            </a:r>
          </a:p>
          <a:p>
            <a:r>
              <a:rPr lang="en-US" dirty="0"/>
              <a:t>It is possible to use the premium over standalone value  in similar prior transactions (deal multiples).</a:t>
            </a:r>
          </a:p>
          <a:p>
            <a:r>
              <a:rPr lang="en-US" dirty="0"/>
              <a:t>More uncertain synergies can be discounted at a higher WACC, after breaking down synergies value, according to their type.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…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integration cost also must be considered and separated into synergy dependent and synergy independent integration costs.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PMI: how much should you integrate both companies?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The problem of PMI is an organizational design problem: a new common structure must be designed and implemented.</a:t>
            </a:r>
          </a:p>
          <a:p>
            <a:pPr lvl="1"/>
            <a:r>
              <a:rPr lang="en-US" dirty="0"/>
              <a:t>Complexity: function of the number of interrelated decisions.</a:t>
            </a:r>
          </a:p>
          <a:p>
            <a:pPr lvl="1"/>
            <a:r>
              <a:rPr lang="en-US" dirty="0"/>
              <a:t>Limited information.</a:t>
            </a:r>
          </a:p>
          <a:p>
            <a:pPr lvl="1"/>
            <a:r>
              <a:rPr lang="en-US" dirty="0"/>
              <a:t>Functioning while integrating.</a:t>
            </a:r>
          </a:p>
          <a:p>
            <a:pPr lvl="1"/>
            <a:r>
              <a:rPr lang="en-US" dirty="0"/>
              <a:t>Uncertainty and change.</a:t>
            </a:r>
          </a:p>
          <a:p>
            <a:pPr lvl="1"/>
            <a:r>
              <a:rPr lang="en-US" dirty="0"/>
              <a:t>Cultural differences.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…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In PMI integration decision depends on balancing the need for collaboration to extract synergies and the need for minimizing disruption to avoid negative impact on productivity.</a:t>
            </a:r>
          </a:p>
          <a:p>
            <a:r>
              <a:rPr lang="en-US" dirty="0"/>
              <a:t>PMI decisions regarding the combined organizational structure is in terms of two sequential choices: grouping units and linking activities across groupings.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219</TotalTime>
  <Words>651</Words>
  <Application>Microsoft Office PowerPoint</Application>
  <PresentationFormat>Presentazione su schermo (4:3)</PresentationFormat>
  <Paragraphs>53</Paragraphs>
  <Slides>14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2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14</vt:i4>
      </vt:variant>
    </vt:vector>
  </HeadingPairs>
  <TitlesOfParts>
    <vt:vector size="17" baseType="lpstr">
      <vt:lpstr>Arial</vt:lpstr>
      <vt:lpstr>Calibri</vt:lpstr>
      <vt:lpstr>Tema di Office</vt:lpstr>
      <vt:lpstr>Managing the M&amp;A process</vt:lpstr>
      <vt:lpstr>Introduction </vt:lpstr>
      <vt:lpstr>Case study: Netflix </vt:lpstr>
      <vt:lpstr>Valuation and negotiation: how much should you pay for a company?</vt:lpstr>
      <vt:lpstr>…</vt:lpstr>
      <vt:lpstr>…</vt:lpstr>
      <vt:lpstr>…</vt:lpstr>
      <vt:lpstr>PMI: how much should you integrate both companies?</vt:lpstr>
      <vt:lpstr>…</vt:lpstr>
      <vt:lpstr>…</vt:lpstr>
      <vt:lpstr>…</vt:lpstr>
      <vt:lpstr>A framework for PMI planning</vt:lpstr>
      <vt:lpstr>…</vt:lpstr>
      <vt:lpstr>Case study: Uber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Synergies</dc:title>
  <dc:creator>Beatrice</dc:creator>
  <cp:lastModifiedBy>beatrice orlando</cp:lastModifiedBy>
  <cp:revision>35</cp:revision>
  <dcterms:created xsi:type="dcterms:W3CDTF">2016-10-14T10:55:23Z</dcterms:created>
  <dcterms:modified xsi:type="dcterms:W3CDTF">2020-06-01T09:45:11Z</dcterms:modified>
</cp:coreProperties>
</file>