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B821F8-6459-462C-AFDD-CCA8B9DFE2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68E4974-0E63-4D75-BAD1-0FBEAB0E6E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759372-7C55-4A8D-B4E9-0ADCEAC30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C2A1-DCD7-4D7B-ACDA-7EB77561DE10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190BA9-27E3-4BFF-8D57-CCF38D290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25ED8C2-3CAA-42B7-9901-CBB7B3254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A696-50C7-4CAF-BBC1-3152E8440B3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003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3CB23F-B56F-4E54-900C-0071CD4B0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E34EE3E-AA6B-4BE2-88EE-2D348AA91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0B73548-66DC-4B25-9361-E43A8148D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C2A1-DCD7-4D7B-ACDA-7EB77561DE10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E9446F3-1DDE-4C11-B49D-145C70450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F0FC97-9AC5-4BDA-A291-4EF88185B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A696-50C7-4CAF-BBC1-3152E8440B3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39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F6ACA32-E2F0-4E14-9FE6-D9A8D22802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96BA068-1636-4912-AE32-01BC8E0CF2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A861C68-E16F-4F8E-AC87-7FE3EB9B7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C2A1-DCD7-4D7B-ACDA-7EB77561DE10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230603-7514-4F25-986C-986BE383E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F27A976-09E4-4203-A8B0-104D119DB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A696-50C7-4CAF-BBC1-3152E8440B3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249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8D7876-5982-428B-846E-486D9BCB3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7403B2-D750-4D33-A633-6A30711B0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98236FC-443C-4D41-804B-14A2B586F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C2A1-DCD7-4D7B-ACDA-7EB77561DE10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6081A06-D4FD-4525-ACCE-7F9EE261E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7040CAB-6C5A-4529-9156-172BCF2A0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A696-50C7-4CAF-BBC1-3152E8440B3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6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F11CD5-B10F-48F1-A40C-7FAD13BA2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CC2E18D-46C6-452D-B75D-05FE97EFFB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1A0149-1269-4C75-97F9-196D53E9B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C2A1-DCD7-4D7B-ACDA-7EB77561DE10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15A25B9-8413-4944-AA6C-60F0E1BBF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A4CD781-9955-447B-8F63-1B71C52D9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A696-50C7-4CAF-BBC1-3152E8440B3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05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B77D09-92F7-4614-BCD6-60586576C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01CBAD-B81E-456F-B05F-40E5AF817C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31D8696-0303-4813-9C9A-1606B37CC1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1637335-DBFC-48A1-87ED-BBFF0CF43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C2A1-DCD7-4D7B-ACDA-7EB77561DE10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FCA3A92-99B5-4D1C-9300-5D4950151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E2A3E1A-3850-4B29-B6FD-0D67D05FC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A696-50C7-4CAF-BBC1-3152E8440B3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287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222736-E76D-47B0-8408-860164A11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ED3655D-E49A-48B6-B571-D0847AC50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09408D4-8015-41D2-B357-08D1A71886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EA70118-F013-400C-A768-3B2EECCC83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17086EF-04F8-425F-B0BF-7761225DB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D8D2650-1915-48C3-BBA6-29308AF00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C2A1-DCD7-4D7B-ACDA-7EB77561DE10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82801A3-D1A6-4E47-A5AF-523DE3334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164DB1D-18A2-49B6-958E-8C351B352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A696-50C7-4CAF-BBC1-3152E8440B3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379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E64BAB-C8C4-4C0B-AF65-F3DCAF497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FF8F090-B59E-442D-BD79-71CCB5208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C2A1-DCD7-4D7B-ACDA-7EB77561DE10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AB774F8-D9DB-4730-8066-9E3F86CF8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BB2FB84-8AA7-4BFA-A26A-FE5C33106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A696-50C7-4CAF-BBC1-3152E8440B3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12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9A3B884-32DE-408B-9360-7F412D764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C2A1-DCD7-4D7B-ACDA-7EB77561DE10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BE23972-6B29-4867-A343-FE6605704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9E97803-B6DE-47D4-BE7F-92412940F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A696-50C7-4CAF-BBC1-3152E8440B3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028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9E1B44-8759-44DB-9B9C-31A1EC611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80288A-60ED-4363-854A-4DD5A7111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D205591-8DB9-4490-A15F-7E3509CD0F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073B3E5-E530-4DAC-B378-430C4C2BB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C2A1-DCD7-4D7B-ACDA-7EB77561DE10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D0F30CF-45D6-4271-9978-7F0712FE0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D857464-30A4-4452-969C-29D7BA1DC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A696-50C7-4CAF-BBC1-3152E8440B3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06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BB1735-8F8E-4DB5-8181-AEEA5C759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E2AAFA8-2891-47F8-9A6F-E21DC9777E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0A82814-E815-40BA-9B38-58A5948568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5F85618-72B1-4E64-9618-F22F20519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C2A1-DCD7-4D7B-ACDA-7EB77561DE10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2C929DE-D65C-49FE-BCD1-7493439BF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E5CBD92-50F2-471B-9687-CE67C15F2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A696-50C7-4CAF-BBC1-3152E8440B3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3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90890E2-D72D-4750-B00C-E55E1CFFE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15FA76C-C96E-4D8D-BDA1-E02506D9DF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A85BC82-CD60-46D5-BCD3-D69B3C1C30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7C2A1-DCD7-4D7B-ACDA-7EB77561DE10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037D3B-0D41-4C8B-A216-68DA651650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22177EF-E2D9-4CFD-8FE3-F8F2DCCE44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2A696-50C7-4CAF-BBC1-3152E8440B3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328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d.com/talks/peter_hirshberg_the_web_is_more_than_better_tv?language=en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3AEF2F-1BB7-4532-9392-D57D538812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/>
              <a:t>Introduction</a:t>
            </a:r>
            <a:r>
              <a:rPr lang="it-IT" dirty="0"/>
              <a:t> to International Marketing </a:t>
            </a:r>
            <a:endParaRPr lang="en-GB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C712635-CAD1-47C0-B7EF-4163F2AB30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Prof. Beatrice Orlando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936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93D6E5-07D0-431F-B49E-2FEB5FBBD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Payments and the </a:t>
            </a:r>
            <a:r>
              <a:rPr lang="it-IT" dirty="0" err="1"/>
              <a:t>foreign</a:t>
            </a:r>
            <a:r>
              <a:rPr lang="it-IT" dirty="0"/>
              <a:t> </a:t>
            </a:r>
            <a:r>
              <a:rPr lang="it-IT" dirty="0" err="1"/>
              <a:t>exchange</a:t>
            </a:r>
            <a:r>
              <a:rPr lang="it-IT" dirty="0"/>
              <a:t> market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49A58E-303D-486D-9A43-86A1077C6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There</a:t>
            </a:r>
            <a:r>
              <a:rPr lang="it-IT" dirty="0"/>
              <a:t> are </a:t>
            </a:r>
            <a:r>
              <a:rPr lang="it-IT" dirty="0" err="1"/>
              <a:t>different</a:t>
            </a:r>
            <a:r>
              <a:rPr lang="it-IT" dirty="0"/>
              <a:t> payment systems. </a:t>
            </a:r>
          </a:p>
          <a:p>
            <a:r>
              <a:rPr lang="it-IT" dirty="0"/>
              <a:t>Payments can be made in </a:t>
            </a:r>
            <a:r>
              <a:rPr lang="it-IT" dirty="0" err="1"/>
              <a:t>currencies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differ</a:t>
            </a:r>
            <a:r>
              <a:rPr lang="it-IT" dirty="0"/>
              <a:t> from the </a:t>
            </a:r>
            <a:r>
              <a:rPr lang="it-IT" dirty="0" err="1"/>
              <a:t>firm’s</a:t>
            </a:r>
            <a:r>
              <a:rPr lang="it-IT" dirty="0"/>
              <a:t> </a:t>
            </a:r>
            <a:r>
              <a:rPr lang="it-IT" dirty="0" err="1"/>
              <a:t>local</a:t>
            </a:r>
            <a:r>
              <a:rPr lang="it-IT" dirty="0"/>
              <a:t> one</a:t>
            </a:r>
          </a:p>
          <a:p>
            <a:r>
              <a:rPr lang="it-IT" dirty="0"/>
              <a:t>In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context</a:t>
            </a:r>
            <a:r>
              <a:rPr lang="it-IT" dirty="0"/>
              <a:t>, the </a:t>
            </a:r>
            <a:r>
              <a:rPr lang="it-IT" dirty="0" err="1"/>
              <a:t>exchange</a:t>
            </a:r>
            <a:r>
              <a:rPr lang="it-IT" dirty="0"/>
              <a:t> rate </a:t>
            </a:r>
            <a:r>
              <a:rPr lang="it-IT" dirty="0" err="1"/>
              <a:t>have</a:t>
            </a:r>
            <a:r>
              <a:rPr lang="it-IT" dirty="0"/>
              <a:t> a </a:t>
            </a:r>
            <a:r>
              <a:rPr lang="it-IT" dirty="0" err="1"/>
              <a:t>huge</a:t>
            </a:r>
            <a:r>
              <a:rPr lang="it-IT" dirty="0"/>
              <a:t> </a:t>
            </a:r>
            <a:r>
              <a:rPr lang="it-IT" dirty="0" err="1"/>
              <a:t>relevance</a:t>
            </a:r>
            <a:endParaRPr lang="it-IT" dirty="0"/>
          </a:p>
          <a:p>
            <a:r>
              <a:rPr lang="it-IT" dirty="0"/>
              <a:t>The </a:t>
            </a:r>
            <a:r>
              <a:rPr lang="it-IT" dirty="0" err="1"/>
              <a:t>appreciation</a:t>
            </a:r>
            <a:r>
              <a:rPr lang="it-IT" dirty="0"/>
              <a:t> of the </a:t>
            </a:r>
            <a:r>
              <a:rPr lang="it-IT" dirty="0" err="1"/>
              <a:t>currency</a:t>
            </a:r>
            <a:r>
              <a:rPr lang="it-IT" dirty="0"/>
              <a:t> makes sales more </a:t>
            </a:r>
            <a:r>
              <a:rPr lang="it-IT" dirty="0" err="1"/>
              <a:t>expensive</a:t>
            </a:r>
            <a:r>
              <a:rPr lang="it-IT" dirty="0"/>
              <a:t> for </a:t>
            </a:r>
            <a:r>
              <a:rPr lang="it-IT" dirty="0" err="1"/>
              <a:t>foreigners</a:t>
            </a:r>
            <a:r>
              <a:rPr lang="it-IT" dirty="0"/>
              <a:t>, </a:t>
            </a:r>
            <a:r>
              <a:rPr lang="it-IT" dirty="0" err="1"/>
              <a:t>depretiation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the opposite </a:t>
            </a:r>
            <a:r>
              <a:rPr lang="it-IT" dirty="0" err="1"/>
              <a:t>effect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0583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F1BEBC-83CB-42BC-A709-7E368C758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Purchasing</a:t>
            </a:r>
            <a:r>
              <a:rPr lang="it-IT" dirty="0"/>
              <a:t> power </a:t>
            </a:r>
            <a:r>
              <a:rPr lang="it-IT" dirty="0" err="1"/>
              <a:t>parity</a:t>
            </a:r>
            <a:r>
              <a:rPr lang="it-IT" dirty="0"/>
              <a:t> (PPP)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A2DD46-740F-497E-9BDC-4004A66FB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PPP theory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exchange</a:t>
            </a:r>
            <a:r>
              <a:rPr lang="it-IT" dirty="0"/>
              <a:t> </a:t>
            </a:r>
            <a:r>
              <a:rPr lang="it-IT" dirty="0" err="1"/>
              <a:t>rates</a:t>
            </a:r>
            <a:r>
              <a:rPr lang="it-IT" dirty="0"/>
              <a:t> </a:t>
            </a:r>
            <a:r>
              <a:rPr lang="it-IT" dirty="0" err="1"/>
              <a:t>equalize</a:t>
            </a:r>
            <a:r>
              <a:rPr lang="it-IT" dirty="0"/>
              <a:t> in the long </a:t>
            </a:r>
            <a:r>
              <a:rPr lang="it-IT" dirty="0" err="1"/>
              <a:t>run</a:t>
            </a:r>
            <a:endParaRPr lang="it-IT" dirty="0"/>
          </a:p>
          <a:p>
            <a:r>
              <a:rPr lang="it-IT" dirty="0" err="1"/>
              <a:t>However</a:t>
            </a:r>
            <a:r>
              <a:rPr lang="it-IT" dirty="0"/>
              <a:t>, </a:t>
            </a:r>
            <a:r>
              <a:rPr lang="it-IT" dirty="0" err="1"/>
              <a:t>most</a:t>
            </a:r>
            <a:r>
              <a:rPr lang="it-IT" dirty="0"/>
              <a:t> </a:t>
            </a:r>
            <a:r>
              <a:rPr lang="it-IT" dirty="0" err="1"/>
              <a:t>decisions</a:t>
            </a:r>
            <a:r>
              <a:rPr lang="it-IT" dirty="0"/>
              <a:t> are made in the short </a:t>
            </a:r>
            <a:r>
              <a:rPr lang="it-IT" dirty="0" err="1"/>
              <a:t>term</a:t>
            </a:r>
            <a:r>
              <a:rPr lang="it-IT" dirty="0"/>
              <a:t>, </a:t>
            </a: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currencies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a strong </a:t>
            </a:r>
            <a:r>
              <a:rPr lang="it-IT" dirty="0" err="1"/>
              <a:t>volatility</a:t>
            </a:r>
            <a:r>
              <a:rPr lang="it-IT" dirty="0"/>
              <a:t>. </a:t>
            </a:r>
          </a:p>
          <a:p>
            <a:r>
              <a:rPr lang="it-IT" dirty="0"/>
              <a:t>For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reason</a:t>
            </a:r>
            <a:r>
              <a:rPr lang="it-IT" dirty="0"/>
              <a:t>, </a:t>
            </a:r>
            <a:r>
              <a:rPr lang="it-IT" dirty="0" err="1"/>
              <a:t>firms</a:t>
            </a:r>
            <a:r>
              <a:rPr lang="it-IT" dirty="0"/>
              <a:t> cover from </a:t>
            </a:r>
            <a:r>
              <a:rPr lang="it-IT" dirty="0" err="1"/>
              <a:t>this</a:t>
            </a:r>
            <a:r>
              <a:rPr lang="it-IT" dirty="0"/>
              <a:t> risk by </a:t>
            </a:r>
            <a:r>
              <a:rPr lang="it-IT" dirty="0" err="1"/>
              <a:t>using</a:t>
            </a:r>
            <a:r>
              <a:rPr lang="it-IT" dirty="0"/>
              <a:t> hedging </a:t>
            </a:r>
            <a:r>
              <a:rPr lang="it-IT" dirty="0" err="1"/>
              <a:t>tecniques</a:t>
            </a:r>
            <a:r>
              <a:rPr lang="it-IT" dirty="0"/>
              <a:t>. </a:t>
            </a:r>
          </a:p>
          <a:p>
            <a:r>
              <a:rPr lang="it-IT" dirty="0"/>
              <a:t>In EU, the Eurostat </a:t>
            </a:r>
            <a:r>
              <a:rPr lang="it-IT" dirty="0" err="1"/>
              <a:t>relases</a:t>
            </a:r>
            <a:r>
              <a:rPr lang="it-IT" dirty="0"/>
              <a:t> the </a:t>
            </a:r>
            <a:r>
              <a:rPr lang="it-IT" dirty="0" err="1"/>
              <a:t>purchasing</a:t>
            </a:r>
            <a:r>
              <a:rPr lang="it-IT" dirty="0"/>
              <a:t> power standard PPS, </a:t>
            </a:r>
            <a:r>
              <a:rPr lang="it-IT" dirty="0" err="1"/>
              <a:t>expressed</a:t>
            </a:r>
            <a:r>
              <a:rPr lang="it-IT" dirty="0"/>
              <a:t> in </a:t>
            </a:r>
            <a:r>
              <a:rPr lang="it-IT" dirty="0" err="1"/>
              <a:t>euros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67145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F06CF9-324F-4AEE-8049-398305376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Incentive to global </a:t>
            </a:r>
            <a:r>
              <a:rPr lang="it-IT" dirty="0" err="1"/>
              <a:t>growth</a:t>
            </a:r>
            <a:r>
              <a:rPr lang="it-IT" dirty="0"/>
              <a:t> 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8668DA-CF0A-4780-84CB-2131E5831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Policy makers </a:t>
            </a:r>
            <a:r>
              <a:rPr lang="it-IT" dirty="0" err="1"/>
              <a:t>seek</a:t>
            </a:r>
            <a:r>
              <a:rPr lang="it-IT" dirty="0"/>
              <a:t> to </a:t>
            </a:r>
            <a:r>
              <a:rPr lang="it-IT" dirty="0" err="1"/>
              <a:t>diminish</a:t>
            </a:r>
            <a:r>
              <a:rPr lang="it-IT" dirty="0"/>
              <a:t> the negative impact of </a:t>
            </a:r>
            <a:r>
              <a:rPr lang="it-IT" dirty="0" err="1"/>
              <a:t>globalization</a:t>
            </a:r>
            <a:r>
              <a:rPr lang="it-IT" dirty="0"/>
              <a:t> on country products and </a:t>
            </a:r>
            <a:r>
              <a:rPr lang="it-IT" dirty="0" err="1"/>
              <a:t>employee</a:t>
            </a:r>
            <a:r>
              <a:rPr lang="it-IT" dirty="0"/>
              <a:t> </a:t>
            </a:r>
            <a:r>
              <a:rPr lang="it-IT" dirty="0" err="1"/>
              <a:t>buy</a:t>
            </a:r>
            <a:r>
              <a:rPr lang="it-IT" dirty="0"/>
              <a:t> </a:t>
            </a:r>
            <a:r>
              <a:rPr lang="it-IT" dirty="0" err="1"/>
              <a:t>putting</a:t>
            </a:r>
            <a:r>
              <a:rPr lang="it-IT" dirty="0"/>
              <a:t> </a:t>
            </a:r>
            <a:r>
              <a:rPr lang="it-IT" dirty="0" err="1"/>
              <a:t>restrictions</a:t>
            </a:r>
            <a:r>
              <a:rPr lang="it-IT" dirty="0"/>
              <a:t> on import or offshoring</a:t>
            </a:r>
          </a:p>
          <a:p>
            <a:r>
              <a:rPr lang="it-IT" dirty="0" err="1"/>
              <a:t>Basically</a:t>
            </a:r>
            <a:r>
              <a:rPr lang="it-IT" dirty="0"/>
              <a:t>,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attempt</a:t>
            </a:r>
            <a:r>
              <a:rPr lang="it-IT" dirty="0"/>
              <a:t> </a:t>
            </a:r>
            <a:r>
              <a:rPr lang="it-IT" dirty="0" err="1"/>
              <a:t>increasing</a:t>
            </a:r>
            <a:r>
              <a:rPr lang="it-IT" dirty="0"/>
              <a:t> the cost of </a:t>
            </a:r>
            <a:r>
              <a:rPr lang="it-IT" dirty="0" err="1"/>
              <a:t>importing</a:t>
            </a:r>
            <a:endParaRPr lang="it-IT" dirty="0"/>
          </a:p>
          <a:p>
            <a:r>
              <a:rPr lang="it-IT" dirty="0" err="1"/>
              <a:t>Also</a:t>
            </a:r>
            <a:r>
              <a:rPr lang="it-IT" dirty="0"/>
              <a:t>, </a:t>
            </a:r>
            <a:r>
              <a:rPr lang="it-IT" dirty="0" err="1"/>
              <a:t>they</a:t>
            </a:r>
            <a:r>
              <a:rPr lang="it-IT" dirty="0"/>
              <a:t> can </a:t>
            </a:r>
            <a:r>
              <a:rPr lang="it-IT" dirty="0" err="1"/>
              <a:t>apply</a:t>
            </a:r>
            <a:r>
              <a:rPr lang="it-IT" dirty="0"/>
              <a:t> non-</a:t>
            </a:r>
            <a:r>
              <a:rPr lang="it-IT" dirty="0" err="1"/>
              <a:t>tariff</a:t>
            </a:r>
            <a:r>
              <a:rPr lang="it-IT" dirty="0"/>
              <a:t> </a:t>
            </a:r>
            <a:r>
              <a:rPr lang="it-IT" dirty="0" err="1"/>
              <a:t>barriers</a:t>
            </a:r>
            <a:r>
              <a:rPr lang="it-IT" dirty="0"/>
              <a:t>,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instance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the </a:t>
            </a:r>
            <a:r>
              <a:rPr lang="it-IT" dirty="0" err="1"/>
              <a:t>campaign</a:t>
            </a:r>
            <a:r>
              <a:rPr lang="it-IT" dirty="0"/>
              <a:t> to </a:t>
            </a:r>
            <a:r>
              <a:rPr lang="it-IT" dirty="0" err="1"/>
              <a:t>buy</a:t>
            </a:r>
            <a:r>
              <a:rPr lang="it-IT" dirty="0"/>
              <a:t> </a:t>
            </a:r>
            <a:r>
              <a:rPr lang="it-IT" dirty="0" err="1"/>
              <a:t>local</a:t>
            </a:r>
            <a:r>
              <a:rPr lang="it-IT" dirty="0"/>
              <a:t>, adoption of national standards in </a:t>
            </a:r>
            <a:r>
              <a:rPr lang="it-IT" dirty="0" err="1"/>
              <a:t>terms</a:t>
            </a:r>
            <a:r>
              <a:rPr lang="it-IT" dirty="0"/>
              <a:t> of design, </a:t>
            </a:r>
            <a:r>
              <a:rPr lang="it-IT" dirty="0" err="1"/>
              <a:t>quality</a:t>
            </a:r>
            <a:r>
              <a:rPr lang="it-IT" dirty="0"/>
              <a:t>, performance.</a:t>
            </a:r>
          </a:p>
          <a:p>
            <a:r>
              <a:rPr lang="it-IT" dirty="0" err="1"/>
              <a:t>However</a:t>
            </a:r>
            <a:r>
              <a:rPr lang="it-IT" dirty="0"/>
              <a:t>, </a:t>
            </a:r>
            <a:r>
              <a:rPr lang="it-IT" dirty="0" err="1"/>
              <a:t>privatization</a:t>
            </a:r>
            <a:r>
              <a:rPr lang="it-IT" dirty="0"/>
              <a:t> and deregulation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fostered</a:t>
            </a:r>
            <a:r>
              <a:rPr lang="it-IT" dirty="0"/>
              <a:t> the </a:t>
            </a:r>
            <a:r>
              <a:rPr lang="it-IT" dirty="0" err="1"/>
              <a:t>openness</a:t>
            </a:r>
            <a:r>
              <a:rPr lang="it-IT" dirty="0"/>
              <a:t> of </a:t>
            </a:r>
            <a:r>
              <a:rPr lang="it-IT" dirty="0" err="1"/>
              <a:t>borders</a:t>
            </a:r>
            <a:r>
              <a:rPr lang="it-IT" dirty="0"/>
              <a:t> to international trades, </a:t>
            </a:r>
            <a:r>
              <a:rPr lang="it-IT" dirty="0" err="1"/>
              <a:t>reducing</a:t>
            </a:r>
            <a:r>
              <a:rPr lang="it-IT" dirty="0"/>
              <a:t> </a:t>
            </a:r>
            <a:r>
              <a:rPr lang="it-IT" dirty="0" err="1"/>
              <a:t>monopolies</a:t>
            </a:r>
            <a:r>
              <a:rPr lang="it-IT" dirty="0"/>
              <a:t> and </a:t>
            </a:r>
            <a:r>
              <a:rPr lang="it-IT" dirty="0" err="1"/>
              <a:t>creating</a:t>
            </a:r>
            <a:r>
              <a:rPr lang="it-IT" dirty="0"/>
              <a:t> </a:t>
            </a:r>
            <a:r>
              <a:rPr lang="it-IT" dirty="0" err="1"/>
              <a:t>competion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well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opportunities</a:t>
            </a:r>
            <a:r>
              <a:rPr lang="it-IT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6366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6E128D-C311-4750-946A-8B3827A8E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Role</a:t>
            </a:r>
            <a:r>
              <a:rPr lang="it-IT" dirty="0"/>
              <a:t> of the state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1F98B0-ABC0-4F1B-BE82-9F57F74C0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extent</a:t>
            </a:r>
            <a:r>
              <a:rPr lang="it-IT" dirty="0"/>
              <a:t> to </a:t>
            </a:r>
            <a:r>
              <a:rPr lang="it-IT" dirty="0" err="1"/>
              <a:t>which</a:t>
            </a:r>
            <a:r>
              <a:rPr lang="it-IT" dirty="0"/>
              <a:t> the state </a:t>
            </a:r>
            <a:r>
              <a:rPr lang="it-IT" dirty="0" err="1"/>
              <a:t>intervenes</a:t>
            </a:r>
            <a:r>
              <a:rPr lang="it-IT" dirty="0"/>
              <a:t> in trade and business </a:t>
            </a:r>
            <a:r>
              <a:rPr lang="it-IT" dirty="0" err="1"/>
              <a:t>varies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countries. </a:t>
            </a:r>
          </a:p>
          <a:p>
            <a:r>
              <a:rPr lang="it-IT" dirty="0"/>
              <a:t>Some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avoid</a:t>
            </a:r>
            <a:r>
              <a:rPr lang="it-IT" dirty="0"/>
              <a:t> </a:t>
            </a:r>
            <a:r>
              <a:rPr lang="it-IT" dirty="0" err="1"/>
              <a:t>interference</a:t>
            </a:r>
            <a:r>
              <a:rPr lang="it-IT" dirty="0"/>
              <a:t> the more </a:t>
            </a:r>
            <a:r>
              <a:rPr lang="it-IT" dirty="0" err="1"/>
              <a:t>they</a:t>
            </a:r>
            <a:r>
              <a:rPr lang="it-IT" dirty="0"/>
              <a:t> can, </a:t>
            </a:r>
            <a:r>
              <a:rPr lang="it-IT" dirty="0" err="1"/>
              <a:t>others</a:t>
            </a:r>
            <a:r>
              <a:rPr lang="it-IT" dirty="0"/>
              <a:t> are </a:t>
            </a:r>
            <a:r>
              <a:rPr lang="it-IT" dirty="0" err="1"/>
              <a:t>protectionists</a:t>
            </a:r>
            <a:r>
              <a:rPr lang="it-IT" dirty="0"/>
              <a:t>, </a:t>
            </a:r>
            <a:r>
              <a:rPr lang="it-IT" dirty="0" err="1"/>
              <a:t>others</a:t>
            </a:r>
            <a:r>
              <a:rPr lang="it-IT" dirty="0"/>
              <a:t> balance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intervention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180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0E8630-6355-4E94-AB00-6FB5B3ED4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International </a:t>
            </a:r>
            <a:r>
              <a:rPr lang="it-IT" dirty="0" err="1"/>
              <a:t>organizations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56F9E2-EB3A-4DE0-A719-3C280F1E5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There</a:t>
            </a:r>
            <a:r>
              <a:rPr lang="it-IT" dirty="0"/>
              <a:t> are </a:t>
            </a:r>
            <a:r>
              <a:rPr lang="it-IT" dirty="0" err="1"/>
              <a:t>many</a:t>
            </a:r>
            <a:r>
              <a:rPr lang="it-IT" dirty="0"/>
              <a:t> </a:t>
            </a:r>
            <a:r>
              <a:rPr lang="it-IT" dirty="0" err="1"/>
              <a:t>organizations</a:t>
            </a:r>
            <a:r>
              <a:rPr lang="it-IT" dirty="0"/>
              <a:t> with </a:t>
            </a:r>
            <a:r>
              <a:rPr lang="it-IT" dirty="0" err="1"/>
              <a:t>worldwide</a:t>
            </a:r>
            <a:r>
              <a:rPr lang="it-IT" dirty="0"/>
              <a:t> </a:t>
            </a:r>
            <a:r>
              <a:rPr lang="it-IT" dirty="0" err="1"/>
              <a:t>influence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affect</a:t>
            </a:r>
            <a:r>
              <a:rPr lang="it-IT" dirty="0"/>
              <a:t> business </a:t>
            </a:r>
            <a:r>
              <a:rPr lang="it-IT" dirty="0" err="1"/>
              <a:t>decisions</a:t>
            </a:r>
            <a:r>
              <a:rPr lang="it-IT" dirty="0"/>
              <a:t>: WTO, OECD, etc..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1734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9F5934-EC28-44B3-B328-F63812CC1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Regional</a:t>
            </a:r>
            <a:r>
              <a:rPr lang="it-IT" dirty="0"/>
              <a:t> </a:t>
            </a:r>
            <a:r>
              <a:rPr lang="it-IT" dirty="0" err="1"/>
              <a:t>groupings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8E953A-1F55-4F5F-A7CA-6874414E1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EU </a:t>
            </a:r>
            <a:r>
              <a:rPr lang="it-IT" dirty="0" err="1"/>
              <a:t>is</a:t>
            </a:r>
            <a:r>
              <a:rPr lang="it-IT" dirty="0"/>
              <a:t> an </a:t>
            </a:r>
            <a:r>
              <a:rPr lang="it-IT" dirty="0" err="1"/>
              <a:t>example</a:t>
            </a:r>
            <a:r>
              <a:rPr lang="it-IT" dirty="0"/>
              <a:t> of </a:t>
            </a:r>
            <a:r>
              <a:rPr lang="it-IT" dirty="0" err="1"/>
              <a:t>regional</a:t>
            </a:r>
            <a:r>
              <a:rPr lang="it-IT" dirty="0"/>
              <a:t> </a:t>
            </a:r>
            <a:r>
              <a:rPr lang="it-IT" dirty="0" err="1"/>
              <a:t>integration</a:t>
            </a:r>
            <a:r>
              <a:rPr lang="it-IT" dirty="0"/>
              <a:t>, </a:t>
            </a:r>
            <a:r>
              <a:rPr lang="it-IT" dirty="0" err="1"/>
              <a:t>because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developed</a:t>
            </a:r>
            <a:r>
              <a:rPr lang="it-IT" dirty="0"/>
              <a:t> a single market </a:t>
            </a:r>
            <a:r>
              <a:rPr lang="it-IT" dirty="0" err="1"/>
              <a:t>using</a:t>
            </a:r>
            <a:r>
              <a:rPr lang="it-IT" dirty="0"/>
              <a:t> the </a:t>
            </a:r>
            <a:r>
              <a:rPr lang="it-IT" dirty="0" err="1"/>
              <a:t>same</a:t>
            </a:r>
            <a:r>
              <a:rPr lang="it-IT" dirty="0"/>
              <a:t> </a:t>
            </a:r>
            <a:r>
              <a:rPr lang="it-IT" dirty="0" err="1"/>
              <a:t>currency</a:t>
            </a:r>
            <a:endParaRPr lang="it-IT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20126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37B829-E64B-476A-9135-7927AECE1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Business/governments relations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69FA1F-CBC4-4F1F-A85F-027DB6B23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Global economy </a:t>
            </a:r>
            <a:r>
              <a:rPr lang="it-IT" dirty="0" err="1"/>
              <a:t>determines</a:t>
            </a:r>
            <a:r>
              <a:rPr lang="it-IT" dirty="0"/>
              <a:t> high </a:t>
            </a:r>
            <a:r>
              <a:rPr lang="it-IT" dirty="0" err="1"/>
              <a:t>mobility</a:t>
            </a:r>
            <a:r>
              <a:rPr lang="it-IT" dirty="0"/>
              <a:t> of capital, labour, production</a:t>
            </a:r>
          </a:p>
          <a:p>
            <a:r>
              <a:rPr lang="it-IT" dirty="0"/>
              <a:t>Companies can </a:t>
            </a:r>
            <a:r>
              <a:rPr lang="it-IT" dirty="0" err="1"/>
              <a:t>choose</a:t>
            </a:r>
            <a:r>
              <a:rPr lang="it-IT" dirty="0"/>
              <a:t> the </a:t>
            </a:r>
            <a:r>
              <a:rPr lang="it-IT" dirty="0" err="1"/>
              <a:t>most</a:t>
            </a:r>
            <a:r>
              <a:rPr lang="it-IT" dirty="0"/>
              <a:t> </a:t>
            </a:r>
            <a:r>
              <a:rPr lang="it-IT" dirty="0" err="1"/>
              <a:t>favourable</a:t>
            </a:r>
            <a:r>
              <a:rPr lang="it-IT" dirty="0"/>
              <a:t> country in </a:t>
            </a:r>
            <a:r>
              <a:rPr lang="it-IT" dirty="0" err="1"/>
              <a:t>which</a:t>
            </a:r>
            <a:r>
              <a:rPr lang="it-IT" dirty="0"/>
              <a:t> to operate </a:t>
            </a:r>
          </a:p>
          <a:p>
            <a:r>
              <a:rPr lang="it-IT" dirty="0"/>
              <a:t>The </a:t>
            </a:r>
            <a:r>
              <a:rPr lang="it-IT" dirty="0" err="1"/>
              <a:t>relationship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companies and governments </a:t>
            </a:r>
            <a:r>
              <a:rPr lang="it-IT" dirty="0" err="1"/>
              <a:t>is</a:t>
            </a:r>
            <a:r>
              <a:rPr lang="it-IT" dirty="0"/>
              <a:t> of </a:t>
            </a:r>
            <a:r>
              <a:rPr lang="it-IT" dirty="0" err="1"/>
              <a:t>mutual</a:t>
            </a:r>
            <a:r>
              <a:rPr lang="it-IT" dirty="0"/>
              <a:t> power and </a:t>
            </a:r>
            <a:r>
              <a:rPr lang="it-IT" dirty="0" err="1"/>
              <a:t>influence</a:t>
            </a:r>
            <a:r>
              <a:rPr lang="it-IT" dirty="0"/>
              <a:t>, in </a:t>
            </a:r>
            <a:r>
              <a:rPr lang="it-IT" dirty="0" err="1"/>
              <a:t>which</a:t>
            </a:r>
            <a:r>
              <a:rPr lang="it-IT" dirty="0"/>
              <a:t> the </a:t>
            </a:r>
            <a:r>
              <a:rPr lang="it-IT" dirty="0" err="1"/>
              <a:t>bargaining</a:t>
            </a:r>
            <a:r>
              <a:rPr lang="it-IT" dirty="0"/>
              <a:t> power of </a:t>
            </a:r>
            <a:r>
              <a:rPr lang="it-IT" dirty="0" err="1"/>
              <a:t>each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depend</a:t>
            </a:r>
            <a:r>
              <a:rPr lang="it-IT" dirty="0"/>
              <a:t> on the relative power </a:t>
            </a:r>
            <a:r>
              <a:rPr lang="it-IT" dirty="0" err="1"/>
              <a:t>being</a:t>
            </a:r>
            <a:r>
              <a:rPr lang="it-IT" dirty="0"/>
              <a:t> </a:t>
            </a:r>
            <a:r>
              <a:rPr lang="it-IT" dirty="0" err="1"/>
              <a:t>exercised</a:t>
            </a:r>
            <a:r>
              <a:rPr lang="it-IT" dirty="0"/>
              <a:t>.</a:t>
            </a:r>
          </a:p>
          <a:p>
            <a:r>
              <a:rPr lang="it-IT" dirty="0"/>
              <a:t>Governments can </a:t>
            </a:r>
            <a:r>
              <a:rPr lang="it-IT" dirty="0" err="1"/>
              <a:t>compell</a:t>
            </a:r>
            <a:r>
              <a:rPr lang="it-IT" dirty="0"/>
              <a:t> </a:t>
            </a:r>
            <a:r>
              <a:rPr lang="it-IT" dirty="0" err="1"/>
              <a:t>certain</a:t>
            </a:r>
            <a:r>
              <a:rPr lang="it-IT" dirty="0"/>
              <a:t> actions from companies </a:t>
            </a:r>
            <a:r>
              <a:rPr lang="it-IT" dirty="0" err="1"/>
              <a:t>operating</a:t>
            </a:r>
            <a:r>
              <a:rPr lang="it-IT" dirty="0"/>
              <a:t> in </a:t>
            </a:r>
            <a:r>
              <a:rPr lang="it-IT" dirty="0" err="1"/>
              <a:t>their</a:t>
            </a:r>
            <a:r>
              <a:rPr lang="it-IT" dirty="0"/>
              <a:t> country. </a:t>
            </a:r>
            <a:r>
              <a:rPr lang="it-IT" dirty="0" err="1"/>
              <a:t>However</a:t>
            </a:r>
            <a:r>
              <a:rPr lang="it-IT" dirty="0"/>
              <a:t>,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benefit from </a:t>
            </a:r>
            <a:r>
              <a:rPr lang="it-IT" dirty="0" err="1"/>
              <a:t>successful</a:t>
            </a:r>
            <a:r>
              <a:rPr lang="it-IT" dirty="0"/>
              <a:t> businesses to </a:t>
            </a:r>
            <a:r>
              <a:rPr lang="it-IT" dirty="0" err="1"/>
              <a:t>raise</a:t>
            </a:r>
            <a:r>
              <a:rPr lang="it-IT" dirty="0"/>
              <a:t> </a:t>
            </a:r>
            <a:r>
              <a:rPr lang="it-IT" dirty="0" err="1"/>
              <a:t>taxation</a:t>
            </a:r>
            <a:r>
              <a:rPr lang="it-IT" dirty="0"/>
              <a:t> and </a:t>
            </a:r>
            <a:r>
              <a:rPr lang="it-IT" dirty="0" err="1"/>
              <a:t>employment</a:t>
            </a:r>
            <a:r>
              <a:rPr lang="it-IT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776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37B829-E64B-476A-9135-7927AECE1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Business/governments relations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69FA1F-CBC4-4F1F-A85F-027DB6B23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Firms</a:t>
            </a:r>
            <a:r>
              <a:rPr lang="it-IT" dirty="0"/>
              <a:t>’ managers </a:t>
            </a:r>
            <a:r>
              <a:rPr lang="it-IT" dirty="0" err="1"/>
              <a:t>promote</a:t>
            </a:r>
            <a:r>
              <a:rPr lang="it-IT" dirty="0"/>
              <a:t> </a:t>
            </a:r>
            <a:r>
              <a:rPr lang="it-IT" dirty="0" err="1"/>
              <a:t>various</a:t>
            </a:r>
            <a:r>
              <a:rPr lang="it-IT" dirty="0"/>
              <a:t> actions of lobbying to </a:t>
            </a:r>
            <a:r>
              <a:rPr lang="it-IT" dirty="0" err="1"/>
              <a:t>implement</a:t>
            </a:r>
            <a:r>
              <a:rPr lang="it-IT" dirty="0"/>
              <a:t> good </a:t>
            </a:r>
            <a:r>
              <a:rPr lang="it-IT" dirty="0" err="1"/>
              <a:t>relationships</a:t>
            </a:r>
            <a:r>
              <a:rPr lang="it-IT" dirty="0"/>
              <a:t> with </a:t>
            </a:r>
            <a:r>
              <a:rPr lang="it-IT" dirty="0" err="1"/>
              <a:t>local</a:t>
            </a:r>
            <a:r>
              <a:rPr lang="it-IT" dirty="0"/>
              <a:t> governments. </a:t>
            </a:r>
          </a:p>
          <a:p>
            <a:r>
              <a:rPr lang="it-IT" dirty="0" err="1"/>
              <a:t>Anyway</a:t>
            </a:r>
            <a:r>
              <a:rPr lang="it-IT" dirty="0"/>
              <a:t>, by </a:t>
            </a:r>
            <a:r>
              <a:rPr lang="it-IT" dirty="0" err="1"/>
              <a:t>law</a:t>
            </a:r>
            <a:r>
              <a:rPr lang="it-IT" dirty="0"/>
              <a:t>, </a:t>
            </a:r>
            <a:r>
              <a:rPr lang="it-IT" dirty="0" err="1"/>
              <a:t>foreign</a:t>
            </a:r>
            <a:r>
              <a:rPr lang="it-IT" dirty="0"/>
              <a:t> </a:t>
            </a:r>
            <a:r>
              <a:rPr lang="it-IT" dirty="0" err="1"/>
              <a:t>firms</a:t>
            </a:r>
            <a:r>
              <a:rPr lang="it-IT" dirty="0"/>
              <a:t> </a:t>
            </a:r>
            <a:r>
              <a:rPr lang="it-IT" dirty="0" err="1"/>
              <a:t>should</a:t>
            </a:r>
            <a:r>
              <a:rPr lang="it-IT" dirty="0"/>
              <a:t> </a:t>
            </a:r>
            <a:r>
              <a:rPr lang="it-IT" dirty="0" err="1"/>
              <a:t>receive</a:t>
            </a:r>
            <a:r>
              <a:rPr lang="it-IT" dirty="0"/>
              <a:t> </a:t>
            </a:r>
            <a:r>
              <a:rPr lang="it-IT" dirty="0" err="1"/>
              <a:t>equal</a:t>
            </a:r>
            <a:r>
              <a:rPr lang="it-IT" dirty="0"/>
              <a:t> treatment with home </a:t>
            </a:r>
            <a:r>
              <a:rPr lang="it-IT" dirty="0" err="1"/>
              <a:t>firms</a:t>
            </a:r>
            <a:r>
              <a:rPr lang="it-IT" dirty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87843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1C2D2E-1612-4B41-99CE-01A528612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Legal </a:t>
            </a:r>
            <a:r>
              <a:rPr lang="it-IT" dirty="0" err="1"/>
              <a:t>environment</a:t>
            </a:r>
            <a:r>
              <a:rPr lang="it-IT" dirty="0"/>
              <a:t> 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BA29A2-D29B-4FB4-955C-EECC37A11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Governments are </a:t>
            </a:r>
            <a:r>
              <a:rPr lang="it-IT" dirty="0" err="1"/>
              <a:t>mostly</a:t>
            </a:r>
            <a:r>
              <a:rPr lang="it-IT" dirty="0"/>
              <a:t> </a:t>
            </a:r>
            <a:r>
              <a:rPr lang="it-IT" dirty="0" err="1"/>
              <a:t>concerned</a:t>
            </a:r>
            <a:r>
              <a:rPr lang="it-IT" dirty="0"/>
              <a:t> with the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basis</a:t>
            </a:r>
            <a:r>
              <a:rPr lang="it-IT" dirty="0"/>
              <a:t> under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goods</a:t>
            </a:r>
            <a:r>
              <a:rPr lang="it-IT" dirty="0"/>
              <a:t> are made, </a:t>
            </a:r>
            <a:r>
              <a:rPr lang="it-IT" dirty="0" err="1"/>
              <a:t>distributed</a:t>
            </a:r>
            <a:r>
              <a:rPr lang="it-IT" dirty="0"/>
              <a:t>, and </a:t>
            </a:r>
            <a:r>
              <a:rPr lang="it-IT" dirty="0" err="1"/>
              <a:t>sold</a:t>
            </a:r>
            <a:r>
              <a:rPr lang="it-IT" dirty="0"/>
              <a:t> </a:t>
            </a:r>
            <a:r>
              <a:rPr lang="it-IT" dirty="0" err="1"/>
              <a:t>within</a:t>
            </a:r>
            <a:r>
              <a:rPr lang="it-IT" dirty="0"/>
              <a:t> </a:t>
            </a:r>
            <a:r>
              <a:rPr lang="it-IT" dirty="0" err="1"/>
              <a:t>their</a:t>
            </a:r>
            <a:r>
              <a:rPr lang="it-IT" dirty="0"/>
              <a:t> countries. </a:t>
            </a:r>
          </a:p>
          <a:p>
            <a:r>
              <a:rPr lang="it-IT" dirty="0" err="1"/>
              <a:t>Political</a:t>
            </a:r>
            <a:r>
              <a:rPr lang="it-IT" dirty="0"/>
              <a:t> </a:t>
            </a:r>
            <a:r>
              <a:rPr lang="it-IT" dirty="0" err="1"/>
              <a:t>entities</a:t>
            </a:r>
            <a:r>
              <a:rPr lang="it-IT" dirty="0"/>
              <a:t> are </a:t>
            </a:r>
            <a:r>
              <a:rPr lang="it-IT" dirty="0" err="1"/>
              <a:t>called</a:t>
            </a:r>
            <a:r>
              <a:rPr lang="it-IT" dirty="0"/>
              <a:t> to </a:t>
            </a:r>
            <a:r>
              <a:rPr lang="it-IT" dirty="0" err="1"/>
              <a:t>address</a:t>
            </a:r>
            <a:r>
              <a:rPr lang="it-IT" dirty="0"/>
              <a:t> the </a:t>
            </a:r>
            <a:r>
              <a:rPr lang="it-IT" dirty="0" err="1"/>
              <a:t>relationship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industries</a:t>
            </a:r>
            <a:r>
              <a:rPr lang="it-IT" dirty="0"/>
              <a:t> and countries. </a:t>
            </a:r>
            <a:r>
              <a:rPr lang="it-IT" dirty="0" err="1"/>
              <a:t>They</a:t>
            </a:r>
            <a:r>
              <a:rPr lang="it-IT" dirty="0"/>
              <a:t> are </a:t>
            </a:r>
            <a:r>
              <a:rPr lang="it-IT" dirty="0" err="1"/>
              <a:t>defenders</a:t>
            </a:r>
            <a:r>
              <a:rPr lang="it-IT" dirty="0"/>
              <a:t> of the public </a:t>
            </a:r>
            <a:r>
              <a:rPr lang="it-IT" dirty="0" err="1"/>
              <a:t>interest</a:t>
            </a:r>
            <a:r>
              <a:rPr lang="it-IT" dirty="0"/>
              <a:t> </a:t>
            </a:r>
          </a:p>
          <a:p>
            <a:r>
              <a:rPr lang="it-IT" dirty="0" err="1"/>
              <a:t>Among</a:t>
            </a:r>
            <a:r>
              <a:rPr lang="it-IT" dirty="0"/>
              <a:t> </a:t>
            </a:r>
            <a:r>
              <a:rPr lang="it-IT" dirty="0" err="1"/>
              <a:t>others</a:t>
            </a:r>
            <a:r>
              <a:rPr lang="it-IT" dirty="0"/>
              <a:t>, one </a:t>
            </a:r>
            <a:r>
              <a:rPr lang="it-IT" dirty="0" err="1"/>
              <a:t>relevant</a:t>
            </a:r>
            <a:r>
              <a:rPr lang="it-IT" dirty="0"/>
              <a:t> </a:t>
            </a:r>
            <a:r>
              <a:rPr lang="it-IT" dirty="0" err="1"/>
              <a:t>matter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how</a:t>
            </a:r>
            <a:r>
              <a:rPr lang="it-IT" dirty="0"/>
              <a:t> to </a:t>
            </a:r>
            <a:r>
              <a:rPr lang="it-IT" dirty="0" err="1"/>
              <a:t>defend</a:t>
            </a:r>
            <a:r>
              <a:rPr lang="it-IT" dirty="0"/>
              <a:t> the </a:t>
            </a:r>
            <a:r>
              <a:rPr lang="it-IT" dirty="0" err="1"/>
              <a:t>intellectual</a:t>
            </a:r>
            <a:r>
              <a:rPr lang="it-IT" dirty="0"/>
              <a:t> </a:t>
            </a:r>
            <a:r>
              <a:rPr lang="it-IT" dirty="0" err="1"/>
              <a:t>property</a:t>
            </a:r>
            <a:r>
              <a:rPr lang="it-IT" dirty="0"/>
              <a:t> </a:t>
            </a:r>
            <a:r>
              <a:rPr lang="it-IT" dirty="0" err="1"/>
              <a:t>generated</a:t>
            </a:r>
            <a:r>
              <a:rPr lang="it-IT" dirty="0"/>
              <a:t> </a:t>
            </a:r>
            <a:r>
              <a:rPr lang="it-IT" dirty="0" err="1"/>
              <a:t>through</a:t>
            </a:r>
            <a:r>
              <a:rPr lang="it-IT" dirty="0"/>
              <a:t> heavy R&amp;D. The </a:t>
            </a:r>
            <a:r>
              <a:rPr lang="it-IT" dirty="0" err="1"/>
              <a:t>level</a:t>
            </a:r>
            <a:r>
              <a:rPr lang="it-IT" dirty="0"/>
              <a:t> of </a:t>
            </a:r>
            <a:r>
              <a:rPr lang="it-IT" dirty="0" err="1"/>
              <a:t>protection</a:t>
            </a:r>
            <a:r>
              <a:rPr lang="it-IT" dirty="0"/>
              <a:t> </a:t>
            </a:r>
            <a:r>
              <a:rPr lang="it-IT" dirty="0" err="1"/>
              <a:t>varies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countries.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869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979F6A-AC2B-4917-8372-00253912C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International and </a:t>
            </a:r>
            <a:r>
              <a:rPr lang="it-IT" dirty="0" err="1"/>
              <a:t>supranational</a:t>
            </a:r>
            <a:r>
              <a:rPr lang="it-IT" dirty="0"/>
              <a:t> </a:t>
            </a:r>
            <a:r>
              <a:rPr lang="it-IT" dirty="0" err="1"/>
              <a:t>law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7D8811-7681-4714-B526-D4ECE9D3E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Where</a:t>
            </a:r>
            <a:r>
              <a:rPr lang="it-IT" dirty="0"/>
              <a:t> </a:t>
            </a:r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dispute </a:t>
            </a:r>
            <a:r>
              <a:rPr lang="it-IT" dirty="0" err="1"/>
              <a:t>as</a:t>
            </a:r>
            <a:r>
              <a:rPr lang="it-IT" dirty="0"/>
              <a:t> to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law</a:t>
            </a:r>
            <a:r>
              <a:rPr lang="it-IT" dirty="0"/>
              <a:t> </a:t>
            </a:r>
            <a:r>
              <a:rPr lang="it-IT" dirty="0" err="1"/>
              <a:t>applies</a:t>
            </a:r>
            <a:r>
              <a:rPr lang="it-IT" dirty="0"/>
              <a:t>,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branch</a:t>
            </a:r>
            <a:r>
              <a:rPr lang="it-IT" dirty="0"/>
              <a:t> of </a:t>
            </a:r>
            <a:r>
              <a:rPr lang="it-IT" dirty="0" err="1"/>
              <a:t>law</a:t>
            </a:r>
            <a:r>
              <a:rPr lang="it-IT" dirty="0"/>
              <a:t> </a:t>
            </a:r>
            <a:r>
              <a:rPr lang="it-IT" dirty="0" err="1"/>
              <a:t>known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private international </a:t>
            </a:r>
            <a:r>
              <a:rPr lang="it-IT" dirty="0" err="1"/>
              <a:t>law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called</a:t>
            </a:r>
            <a:r>
              <a:rPr lang="it-IT" dirty="0"/>
              <a:t> on to </a:t>
            </a:r>
            <a:r>
              <a:rPr lang="it-IT" dirty="0" err="1"/>
              <a:t>determine</a:t>
            </a:r>
            <a:r>
              <a:rPr lang="it-IT" dirty="0"/>
              <a:t> the </a:t>
            </a:r>
            <a:r>
              <a:rPr lang="it-IT" dirty="0" err="1"/>
              <a:t>law</a:t>
            </a:r>
            <a:r>
              <a:rPr lang="it-IT" dirty="0"/>
              <a:t> </a:t>
            </a:r>
            <a:r>
              <a:rPr lang="it-IT" dirty="0" err="1"/>
              <a:t>applicable</a:t>
            </a:r>
            <a:r>
              <a:rPr lang="it-IT" dirty="0"/>
              <a:t> and the </a:t>
            </a:r>
            <a:r>
              <a:rPr lang="it-IT" dirty="0" err="1"/>
              <a:t>jurisdiction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pass </a:t>
            </a:r>
            <a:r>
              <a:rPr lang="it-IT" dirty="0" err="1"/>
              <a:t>judgement</a:t>
            </a:r>
            <a:r>
              <a:rPr lang="it-IT" dirty="0"/>
              <a:t>.  </a:t>
            </a:r>
          </a:p>
          <a:p>
            <a:r>
              <a:rPr lang="it-IT" dirty="0" err="1"/>
              <a:t>Supranational</a:t>
            </a:r>
            <a:r>
              <a:rPr lang="it-IT" dirty="0"/>
              <a:t> </a:t>
            </a:r>
            <a:r>
              <a:rPr lang="it-IT" dirty="0" err="1"/>
              <a:t>law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</a:t>
            </a:r>
            <a:r>
              <a:rPr lang="it-IT" dirty="0" err="1"/>
              <a:t>developed</a:t>
            </a:r>
            <a:r>
              <a:rPr lang="it-IT" dirty="0"/>
              <a:t> to </a:t>
            </a:r>
            <a:r>
              <a:rPr lang="it-IT" dirty="0" err="1"/>
              <a:t>meet</a:t>
            </a:r>
            <a:r>
              <a:rPr lang="it-IT" dirty="0"/>
              <a:t> the </a:t>
            </a:r>
            <a:r>
              <a:rPr lang="it-IT" dirty="0" err="1"/>
              <a:t>needs</a:t>
            </a:r>
            <a:r>
              <a:rPr lang="it-IT" dirty="0"/>
              <a:t> of </a:t>
            </a:r>
            <a:r>
              <a:rPr lang="it-IT" dirty="0" err="1"/>
              <a:t>regional</a:t>
            </a:r>
            <a:r>
              <a:rPr lang="it-IT" dirty="0"/>
              <a:t> </a:t>
            </a:r>
            <a:r>
              <a:rPr lang="it-IT" dirty="0" err="1"/>
              <a:t>economics</a:t>
            </a:r>
            <a:r>
              <a:rPr lang="it-IT" dirty="0"/>
              <a:t> and </a:t>
            </a:r>
            <a:r>
              <a:rPr lang="it-IT" dirty="0" err="1"/>
              <a:t>political</a:t>
            </a:r>
            <a:r>
              <a:rPr lang="it-IT" dirty="0"/>
              <a:t> blocs,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Eu.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2955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372984-A50A-4FF1-9832-99541124C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Ted</a:t>
            </a:r>
            <a:r>
              <a:rPr lang="it-IT" dirty="0"/>
              <a:t> Talk: The web </a:t>
            </a:r>
            <a:r>
              <a:rPr lang="it-IT" dirty="0" err="1"/>
              <a:t>is</a:t>
            </a:r>
            <a:r>
              <a:rPr lang="it-IT" dirty="0"/>
              <a:t> more </a:t>
            </a:r>
            <a:r>
              <a:rPr lang="it-IT" dirty="0" err="1"/>
              <a:t>than</a:t>
            </a:r>
            <a:r>
              <a:rPr lang="it-IT" dirty="0"/>
              <a:t> </a:t>
            </a:r>
            <a:r>
              <a:rPr lang="it-IT" dirty="0" err="1"/>
              <a:t>better</a:t>
            </a:r>
            <a:r>
              <a:rPr lang="it-IT" dirty="0"/>
              <a:t> tv 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B72C2A-EB09-4685-A263-5DDFCD2F4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https://www.ted.com/talks/peter_hirshberg_the_web_is_more_than_better_tv?language=en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50928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138B32-4952-4741-8E9E-213E3A766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Law</a:t>
            </a:r>
            <a:r>
              <a:rPr lang="it-IT" dirty="0"/>
              <a:t> and marketing agreements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2D2503-7D33-407A-BFAE-3A8942F4F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Knowledge of the </a:t>
            </a:r>
            <a:r>
              <a:rPr lang="it-IT" dirty="0" err="1"/>
              <a:t>law</a:t>
            </a:r>
            <a:r>
              <a:rPr lang="it-IT" dirty="0"/>
              <a:t> under </a:t>
            </a:r>
            <a:r>
              <a:rPr lang="it-IT" dirty="0" err="1"/>
              <a:t>which</a:t>
            </a:r>
            <a:r>
              <a:rPr lang="it-IT" dirty="0"/>
              <a:t> an agreement </a:t>
            </a:r>
            <a:r>
              <a:rPr lang="it-IT" dirty="0" err="1"/>
              <a:t>is</a:t>
            </a:r>
            <a:r>
              <a:rPr lang="it-IT" dirty="0"/>
              <a:t> made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essential</a:t>
            </a:r>
            <a:r>
              <a:rPr lang="it-IT" dirty="0"/>
              <a:t> for sales people, </a:t>
            </a:r>
            <a:r>
              <a:rPr lang="it-IT" dirty="0" err="1"/>
              <a:t>negotiating</a:t>
            </a:r>
            <a:r>
              <a:rPr lang="it-IT" dirty="0"/>
              <a:t> sales agreements, </a:t>
            </a:r>
            <a:r>
              <a:rPr lang="it-IT" dirty="0" err="1"/>
              <a:t>because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affect</a:t>
            </a:r>
            <a:r>
              <a:rPr lang="it-IT" dirty="0"/>
              <a:t> </a:t>
            </a:r>
            <a:r>
              <a:rPr lang="it-IT" dirty="0" err="1"/>
              <a:t>eventual</a:t>
            </a:r>
            <a:r>
              <a:rPr lang="it-IT" dirty="0"/>
              <a:t> </a:t>
            </a:r>
            <a:r>
              <a:rPr lang="it-IT" dirty="0" err="1"/>
              <a:t>ouctomes</a:t>
            </a:r>
            <a:endParaRPr lang="it-IT" dirty="0"/>
          </a:p>
          <a:p>
            <a:r>
              <a:rPr lang="it-IT" dirty="0"/>
              <a:t>The </a:t>
            </a:r>
            <a:r>
              <a:rPr lang="it-IT" dirty="0" err="1"/>
              <a:t>required</a:t>
            </a:r>
            <a:r>
              <a:rPr lang="it-IT" dirty="0"/>
              <a:t> </a:t>
            </a:r>
            <a:r>
              <a:rPr lang="it-IT" dirty="0" err="1"/>
              <a:t>knoledge</a:t>
            </a:r>
            <a:r>
              <a:rPr lang="it-IT" dirty="0"/>
              <a:t> covers the UN convention on </a:t>
            </a:r>
            <a:r>
              <a:rPr lang="it-IT" dirty="0" err="1"/>
              <a:t>contracts</a:t>
            </a:r>
            <a:r>
              <a:rPr lang="it-IT" dirty="0"/>
              <a:t> for the international sale of </a:t>
            </a:r>
            <a:r>
              <a:rPr lang="it-IT" dirty="0" err="1"/>
              <a:t>goods</a:t>
            </a:r>
            <a:r>
              <a:rPr lang="it-IT" dirty="0"/>
              <a:t>,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called</a:t>
            </a:r>
            <a:r>
              <a:rPr lang="it-IT" dirty="0"/>
              <a:t> </a:t>
            </a:r>
            <a:r>
              <a:rPr lang="it-IT" dirty="0" err="1"/>
              <a:t>vienna</a:t>
            </a:r>
            <a:r>
              <a:rPr lang="it-IT" dirty="0"/>
              <a:t> convention.</a:t>
            </a:r>
          </a:p>
          <a:p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covers the custom of </a:t>
            </a:r>
            <a:r>
              <a:rPr lang="it-IT" dirty="0" err="1"/>
              <a:t>merchants</a:t>
            </a:r>
            <a:r>
              <a:rPr lang="it-IT" dirty="0"/>
              <a:t>, </a:t>
            </a:r>
            <a:r>
              <a:rPr lang="it-IT" dirty="0" err="1"/>
              <a:t>embodied</a:t>
            </a:r>
            <a:r>
              <a:rPr lang="it-IT" dirty="0"/>
              <a:t> in Incoterms 2000</a:t>
            </a:r>
          </a:p>
          <a:p>
            <a:r>
              <a:rPr lang="it-IT" dirty="0" err="1"/>
              <a:t>Distributorship</a:t>
            </a:r>
            <a:r>
              <a:rPr lang="it-IT" dirty="0"/>
              <a:t>, agency agreements and licensing agreements are </a:t>
            </a:r>
            <a:r>
              <a:rPr lang="it-IT" dirty="0" err="1"/>
              <a:t>surrounded</a:t>
            </a:r>
            <a:r>
              <a:rPr lang="it-IT" dirty="0"/>
              <a:t> in the US by a </a:t>
            </a:r>
            <a:r>
              <a:rPr lang="it-IT" dirty="0" err="1"/>
              <a:t>complexity</a:t>
            </a:r>
            <a:r>
              <a:rPr lang="it-IT" dirty="0"/>
              <a:t> of </a:t>
            </a:r>
            <a:r>
              <a:rPr lang="it-IT" dirty="0" err="1"/>
              <a:t>laws</a:t>
            </a:r>
            <a:r>
              <a:rPr lang="it-IT" dirty="0"/>
              <a:t> </a:t>
            </a:r>
            <a:r>
              <a:rPr lang="it-IT" dirty="0" err="1"/>
              <a:t>stemming</a:t>
            </a:r>
            <a:r>
              <a:rPr lang="it-IT" dirty="0"/>
              <a:t> from the Sherman act,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prohibits</a:t>
            </a:r>
            <a:r>
              <a:rPr lang="it-IT" dirty="0"/>
              <a:t> </a:t>
            </a:r>
            <a:r>
              <a:rPr lang="it-IT" dirty="0" err="1"/>
              <a:t>contracts</a:t>
            </a:r>
            <a:r>
              <a:rPr lang="it-IT" dirty="0"/>
              <a:t> in </a:t>
            </a:r>
            <a:r>
              <a:rPr lang="it-IT" dirty="0" err="1"/>
              <a:t>restraint</a:t>
            </a:r>
            <a:r>
              <a:rPr lang="it-IT" dirty="0"/>
              <a:t> of </a:t>
            </a:r>
            <a:r>
              <a:rPr lang="it-IT" dirty="0" err="1"/>
              <a:t>foreign</a:t>
            </a:r>
            <a:r>
              <a:rPr lang="it-IT" dirty="0"/>
              <a:t> trade and </a:t>
            </a:r>
            <a:r>
              <a:rPr lang="it-IT" dirty="0" err="1"/>
              <a:t>monopoly</a:t>
            </a:r>
            <a:r>
              <a:rPr lang="it-IT" dirty="0"/>
              <a:t>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07941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E619AD-CA88-4E22-9AE0-6959D5ED9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Social </a:t>
            </a:r>
            <a:r>
              <a:rPr lang="it-IT" dirty="0" err="1"/>
              <a:t>environment</a:t>
            </a:r>
            <a:r>
              <a:rPr lang="it-IT" dirty="0"/>
              <a:t> 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E51ABB-F768-470F-86F8-CB3394145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Developed</a:t>
            </a:r>
            <a:r>
              <a:rPr lang="it-IT" dirty="0"/>
              <a:t> countries are </a:t>
            </a:r>
            <a:r>
              <a:rPr lang="it-IT" dirty="0" err="1"/>
              <a:t>experiencing</a:t>
            </a:r>
            <a:r>
              <a:rPr lang="it-IT" dirty="0"/>
              <a:t> a </a:t>
            </a:r>
            <a:r>
              <a:rPr lang="it-IT" dirty="0" err="1"/>
              <a:t>contraction</a:t>
            </a:r>
            <a:r>
              <a:rPr lang="it-IT" dirty="0"/>
              <a:t> of </a:t>
            </a:r>
            <a:r>
              <a:rPr lang="it-IT" dirty="0" err="1"/>
              <a:t>population</a:t>
            </a:r>
            <a:r>
              <a:rPr lang="it-IT" dirty="0"/>
              <a:t>, </a:t>
            </a:r>
            <a:r>
              <a:rPr lang="it-IT" dirty="0" err="1"/>
              <a:t>differently</a:t>
            </a:r>
            <a:r>
              <a:rPr lang="it-IT" dirty="0"/>
              <a:t> from </a:t>
            </a:r>
            <a:r>
              <a:rPr lang="it-IT" dirty="0" err="1"/>
              <a:t>emerging</a:t>
            </a:r>
            <a:r>
              <a:rPr lang="it-IT" dirty="0"/>
              <a:t> countries.</a:t>
            </a:r>
          </a:p>
          <a:p>
            <a:r>
              <a:rPr lang="it-IT" dirty="0"/>
              <a:t>The performance of a country are </a:t>
            </a:r>
            <a:r>
              <a:rPr lang="it-IT" dirty="0" err="1"/>
              <a:t>based</a:t>
            </a:r>
            <a:r>
              <a:rPr lang="it-IT" dirty="0"/>
              <a:t> on GNP per capita. GNP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divided</a:t>
            </a:r>
            <a:r>
              <a:rPr lang="it-IT" dirty="0"/>
              <a:t> per the </a:t>
            </a:r>
            <a:r>
              <a:rPr lang="it-IT" dirty="0" err="1"/>
              <a:t>number</a:t>
            </a:r>
            <a:r>
              <a:rPr lang="it-IT" dirty="0"/>
              <a:t> of </a:t>
            </a:r>
            <a:r>
              <a:rPr lang="it-IT" dirty="0" err="1"/>
              <a:t>inhabitants</a:t>
            </a:r>
            <a:r>
              <a:rPr lang="it-IT" dirty="0"/>
              <a:t> </a:t>
            </a:r>
            <a:r>
              <a:rPr lang="it-IT" dirty="0" err="1"/>
              <a:t>citizens</a:t>
            </a:r>
            <a:r>
              <a:rPr lang="it-IT" dirty="0"/>
              <a:t>. </a:t>
            </a:r>
            <a:r>
              <a:rPr lang="it-IT" dirty="0" err="1"/>
              <a:t>Thus</a:t>
            </a:r>
            <a:r>
              <a:rPr lang="it-IT" dirty="0"/>
              <a:t>, the </a:t>
            </a:r>
            <a:r>
              <a:rPr lang="it-IT" dirty="0" err="1"/>
              <a:t>smaller</a:t>
            </a:r>
            <a:r>
              <a:rPr lang="it-IT" dirty="0"/>
              <a:t> the </a:t>
            </a:r>
            <a:r>
              <a:rPr lang="it-IT" dirty="0" err="1"/>
              <a:t>population</a:t>
            </a:r>
            <a:r>
              <a:rPr lang="it-IT" dirty="0"/>
              <a:t>, the </a:t>
            </a:r>
            <a:r>
              <a:rPr lang="it-IT" dirty="0" err="1"/>
              <a:t>higher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growth</a:t>
            </a:r>
            <a:r>
              <a:rPr lang="it-IT" dirty="0"/>
              <a:t> rate of the economy.</a:t>
            </a:r>
          </a:p>
          <a:p>
            <a:r>
              <a:rPr lang="it-IT" dirty="0" err="1"/>
              <a:t>Also</a:t>
            </a:r>
            <a:r>
              <a:rPr lang="it-IT" dirty="0"/>
              <a:t>, aging of </a:t>
            </a:r>
            <a:r>
              <a:rPr lang="it-IT" dirty="0" err="1"/>
              <a:t>population</a:t>
            </a:r>
            <a:r>
              <a:rPr lang="it-IT" dirty="0"/>
              <a:t> </a:t>
            </a:r>
            <a:r>
              <a:rPr lang="it-IT" dirty="0" err="1"/>
              <a:t>means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fewer</a:t>
            </a:r>
            <a:r>
              <a:rPr lang="it-IT" dirty="0"/>
              <a:t> people </a:t>
            </a:r>
            <a:r>
              <a:rPr lang="it-IT" dirty="0" err="1"/>
              <a:t>have</a:t>
            </a:r>
            <a:r>
              <a:rPr lang="it-IT" dirty="0"/>
              <a:t> to </a:t>
            </a:r>
            <a:r>
              <a:rPr lang="it-IT" dirty="0" err="1"/>
              <a:t>pay</a:t>
            </a:r>
            <a:r>
              <a:rPr lang="it-IT" dirty="0"/>
              <a:t> for social security systems of </a:t>
            </a:r>
            <a:r>
              <a:rPr lang="it-IT" dirty="0" err="1"/>
              <a:t>elderlies</a:t>
            </a:r>
            <a:r>
              <a:rPr lang="it-IT" dirty="0"/>
              <a:t>.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effect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</a:t>
            </a:r>
            <a:r>
              <a:rPr lang="it-IT" dirty="0" err="1"/>
              <a:t>named</a:t>
            </a:r>
            <a:r>
              <a:rPr lang="it-IT" dirty="0"/>
              <a:t> «</a:t>
            </a:r>
            <a:r>
              <a:rPr lang="it-IT" dirty="0" err="1"/>
              <a:t>pension</a:t>
            </a:r>
            <a:r>
              <a:rPr lang="it-IT" dirty="0"/>
              <a:t> time </a:t>
            </a:r>
            <a:r>
              <a:rPr lang="it-IT" dirty="0" err="1"/>
              <a:t>bomb</a:t>
            </a:r>
            <a:r>
              <a:rPr lang="it-IT" dirty="0"/>
              <a:t>»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0691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F64F48-F453-4FBF-88AB-3EA07AD30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International customers 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065056-31AE-483D-AC84-E5766ABCD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An international customer </a:t>
            </a:r>
            <a:r>
              <a:rPr lang="it-IT" dirty="0" err="1"/>
              <a:t>exists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the consumer of global brands.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an </a:t>
            </a:r>
            <a:r>
              <a:rPr lang="it-IT" dirty="0" err="1"/>
              <a:t>increasing</a:t>
            </a:r>
            <a:r>
              <a:rPr lang="it-IT" dirty="0"/>
              <a:t> </a:t>
            </a:r>
            <a:r>
              <a:rPr lang="it-IT" dirty="0" err="1"/>
              <a:t>tendency</a:t>
            </a:r>
            <a:r>
              <a:rPr lang="it-IT" dirty="0"/>
              <a:t>, </a:t>
            </a:r>
            <a:r>
              <a:rPr lang="it-IT" dirty="0" err="1"/>
              <a:t>despite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still</a:t>
            </a:r>
            <a:r>
              <a:rPr lang="it-IT" dirty="0"/>
              <a:t> </a:t>
            </a:r>
            <a:r>
              <a:rPr lang="it-IT" dirty="0" err="1"/>
              <a:t>relatively</a:t>
            </a:r>
            <a:r>
              <a:rPr lang="it-IT" dirty="0"/>
              <a:t> small. </a:t>
            </a:r>
          </a:p>
          <a:p>
            <a:r>
              <a:rPr lang="it-IT" dirty="0" err="1"/>
              <a:t>Again</a:t>
            </a:r>
            <a:r>
              <a:rPr lang="it-IT" dirty="0"/>
              <a:t>, </a:t>
            </a:r>
            <a:r>
              <a:rPr lang="it-IT" dirty="0" err="1"/>
              <a:t>disparities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developed</a:t>
            </a:r>
            <a:r>
              <a:rPr lang="it-IT" dirty="0"/>
              <a:t> and </a:t>
            </a:r>
            <a:r>
              <a:rPr lang="it-IT" dirty="0" err="1"/>
              <a:t>emerging</a:t>
            </a:r>
            <a:r>
              <a:rPr lang="it-IT" dirty="0"/>
              <a:t> countries </a:t>
            </a:r>
            <a:r>
              <a:rPr lang="it-IT" dirty="0" err="1"/>
              <a:t>determine</a:t>
            </a:r>
            <a:r>
              <a:rPr lang="it-IT" dirty="0"/>
              <a:t> a </a:t>
            </a:r>
            <a:r>
              <a:rPr lang="it-IT" dirty="0" err="1"/>
              <a:t>difference</a:t>
            </a:r>
            <a:r>
              <a:rPr lang="it-IT" dirty="0"/>
              <a:t>, due to </a:t>
            </a:r>
            <a:r>
              <a:rPr lang="it-IT" dirty="0" err="1"/>
              <a:t>different</a:t>
            </a:r>
            <a:r>
              <a:rPr lang="it-IT" dirty="0"/>
              <a:t> </a:t>
            </a:r>
            <a:r>
              <a:rPr lang="it-IT" dirty="0" err="1"/>
              <a:t>incomes</a:t>
            </a:r>
            <a:r>
              <a:rPr lang="it-IT" dirty="0"/>
              <a:t> of people.</a:t>
            </a:r>
          </a:p>
          <a:p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effect</a:t>
            </a:r>
            <a:r>
              <a:rPr lang="it-IT" dirty="0"/>
              <a:t> can </a:t>
            </a:r>
            <a:r>
              <a:rPr lang="it-IT" dirty="0" err="1"/>
              <a:t>lead</a:t>
            </a:r>
            <a:r>
              <a:rPr lang="it-IT" dirty="0"/>
              <a:t> to create </a:t>
            </a:r>
            <a:r>
              <a:rPr lang="it-IT" dirty="0" err="1"/>
              <a:t>specific</a:t>
            </a:r>
            <a:r>
              <a:rPr lang="it-IT" dirty="0"/>
              <a:t> products or designs </a:t>
            </a:r>
            <a:r>
              <a:rPr lang="it-IT" dirty="0" err="1"/>
              <a:t>according</a:t>
            </a:r>
            <a:r>
              <a:rPr lang="it-IT" dirty="0"/>
              <a:t> to the market </a:t>
            </a:r>
            <a:r>
              <a:rPr lang="it-IT" dirty="0" err="1"/>
              <a:t>characteristics</a:t>
            </a:r>
            <a:r>
              <a:rPr lang="it-IT" dirty="0"/>
              <a:t>.</a:t>
            </a:r>
          </a:p>
          <a:p>
            <a:r>
              <a:rPr lang="it-IT" dirty="0"/>
              <a:t>The </a:t>
            </a:r>
            <a:r>
              <a:rPr lang="it-IT" dirty="0" err="1"/>
              <a:t>decision</a:t>
            </a:r>
            <a:r>
              <a:rPr lang="it-IT" dirty="0"/>
              <a:t> can be made </a:t>
            </a:r>
            <a:r>
              <a:rPr lang="it-IT" dirty="0" err="1"/>
              <a:t>based</a:t>
            </a:r>
            <a:r>
              <a:rPr lang="it-IT" dirty="0"/>
              <a:t> on the country GNI per capita</a:t>
            </a:r>
          </a:p>
          <a:p>
            <a:r>
              <a:rPr lang="it-IT" dirty="0" err="1"/>
              <a:t>Also</a:t>
            </a:r>
            <a:r>
              <a:rPr lang="it-IT" dirty="0"/>
              <a:t>, consumers’ </a:t>
            </a:r>
            <a:r>
              <a:rPr lang="it-IT" dirty="0" err="1"/>
              <a:t>preferences</a:t>
            </a:r>
            <a:r>
              <a:rPr lang="it-IT" dirty="0"/>
              <a:t> are </a:t>
            </a:r>
            <a:r>
              <a:rPr lang="it-IT" dirty="0" err="1"/>
              <a:t>determined</a:t>
            </a:r>
            <a:r>
              <a:rPr lang="it-IT" dirty="0"/>
              <a:t> by </a:t>
            </a:r>
            <a:r>
              <a:rPr lang="it-IT" dirty="0" err="1"/>
              <a:t>individual</a:t>
            </a:r>
            <a:r>
              <a:rPr lang="it-IT" dirty="0"/>
              <a:t> </a:t>
            </a:r>
            <a:r>
              <a:rPr lang="it-IT" dirty="0" err="1"/>
              <a:t>values</a:t>
            </a:r>
            <a:r>
              <a:rPr lang="it-IT" dirty="0"/>
              <a:t> and country culture, </a:t>
            </a:r>
            <a:r>
              <a:rPr lang="it-IT" dirty="0" err="1"/>
              <a:t>including</a:t>
            </a:r>
            <a:r>
              <a:rPr lang="it-IT" dirty="0"/>
              <a:t> the </a:t>
            </a:r>
            <a:r>
              <a:rPr lang="it-IT" dirty="0" err="1"/>
              <a:t>language</a:t>
            </a:r>
            <a:r>
              <a:rPr lang="it-IT" dirty="0"/>
              <a:t> </a:t>
            </a:r>
            <a:r>
              <a:rPr lang="it-IT" dirty="0" err="1"/>
              <a:t>spoke</a:t>
            </a:r>
            <a:r>
              <a:rPr lang="it-IT" dirty="0"/>
              <a:t>, </a:t>
            </a:r>
            <a:r>
              <a:rPr lang="it-IT" dirty="0" err="1"/>
              <a:t>religion</a:t>
            </a:r>
            <a:r>
              <a:rPr lang="it-IT" dirty="0"/>
              <a:t>, </a:t>
            </a:r>
            <a:r>
              <a:rPr lang="it-IT" dirty="0" err="1"/>
              <a:t>education</a:t>
            </a:r>
            <a:r>
              <a:rPr lang="it-IT" dirty="0"/>
              <a:t>, </a:t>
            </a:r>
            <a:r>
              <a:rPr lang="it-IT" dirty="0" err="1"/>
              <a:t>notion</a:t>
            </a:r>
            <a:r>
              <a:rPr lang="it-IT" dirty="0"/>
              <a:t> of </a:t>
            </a:r>
            <a:r>
              <a:rPr lang="it-IT" dirty="0" err="1"/>
              <a:t>aesthetics</a:t>
            </a:r>
            <a:r>
              <a:rPr lang="it-IT" dirty="0"/>
              <a:t>, etc..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70290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BC5333-A5A1-4BE3-8EC0-FA9328BE4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Internet, EDI, ICT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A9857B-1572-4C9A-A2F7-1F9926110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The use of internet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expanding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an </a:t>
            </a:r>
            <a:r>
              <a:rPr lang="it-IT" dirty="0" err="1"/>
              <a:t>incredible</a:t>
            </a:r>
            <a:r>
              <a:rPr lang="it-IT" dirty="0"/>
              <a:t> rate, </a:t>
            </a:r>
            <a:r>
              <a:rPr lang="it-IT" dirty="0" err="1"/>
              <a:t>boosting</a:t>
            </a:r>
            <a:r>
              <a:rPr lang="it-IT" dirty="0"/>
              <a:t> online </a:t>
            </a:r>
            <a:r>
              <a:rPr lang="it-IT" dirty="0" err="1"/>
              <a:t>transactions</a:t>
            </a:r>
            <a:r>
              <a:rPr lang="it-IT" dirty="0"/>
              <a:t>. </a:t>
            </a:r>
          </a:p>
          <a:p>
            <a:r>
              <a:rPr lang="it-IT" dirty="0"/>
              <a:t>Retailers can display </a:t>
            </a:r>
            <a:r>
              <a:rPr lang="it-IT" dirty="0" err="1"/>
              <a:t>goods</a:t>
            </a:r>
            <a:r>
              <a:rPr lang="it-IT" dirty="0"/>
              <a:t> </a:t>
            </a:r>
            <a:r>
              <a:rPr lang="it-IT" dirty="0" err="1"/>
              <a:t>electronically</a:t>
            </a:r>
            <a:r>
              <a:rPr lang="it-IT" dirty="0"/>
              <a:t>, </a:t>
            </a:r>
            <a:r>
              <a:rPr lang="it-IT" dirty="0" err="1"/>
              <a:t>whilst</a:t>
            </a:r>
            <a:r>
              <a:rPr lang="it-IT" dirty="0"/>
              <a:t> the buyer can </a:t>
            </a:r>
            <a:r>
              <a:rPr lang="it-IT" dirty="0" err="1"/>
              <a:t>purchase</a:t>
            </a:r>
            <a:r>
              <a:rPr lang="it-IT" dirty="0"/>
              <a:t> and </a:t>
            </a:r>
            <a:r>
              <a:rPr lang="it-IT" dirty="0" err="1"/>
              <a:t>obtain</a:t>
            </a:r>
            <a:r>
              <a:rPr lang="it-IT" dirty="0"/>
              <a:t> the product </a:t>
            </a:r>
            <a:r>
              <a:rPr lang="it-IT" dirty="0" err="1"/>
              <a:t>without</a:t>
            </a:r>
            <a:r>
              <a:rPr lang="it-IT" dirty="0"/>
              <a:t> </a:t>
            </a:r>
            <a:r>
              <a:rPr lang="it-IT" dirty="0" err="1"/>
              <a:t>leaving</a:t>
            </a:r>
            <a:r>
              <a:rPr lang="it-IT" dirty="0"/>
              <a:t> home</a:t>
            </a:r>
          </a:p>
          <a:p>
            <a:r>
              <a:rPr lang="it-IT" dirty="0"/>
              <a:t>Electronic data </a:t>
            </a:r>
            <a:r>
              <a:rPr lang="it-IT" dirty="0" err="1"/>
              <a:t>interchange</a:t>
            </a:r>
            <a:r>
              <a:rPr lang="it-IT" dirty="0"/>
              <a:t> (EDI) </a:t>
            </a:r>
            <a:r>
              <a:rPr lang="it-IT" dirty="0" err="1"/>
              <a:t>facilitates</a:t>
            </a:r>
            <a:r>
              <a:rPr lang="it-IT" dirty="0"/>
              <a:t> </a:t>
            </a:r>
            <a:r>
              <a:rPr lang="it-IT" dirty="0" err="1"/>
              <a:t>exchange</a:t>
            </a:r>
            <a:r>
              <a:rPr lang="it-IT" dirty="0"/>
              <a:t> of data with customers and </a:t>
            </a:r>
            <a:r>
              <a:rPr lang="it-IT" dirty="0" err="1"/>
              <a:t>automates</a:t>
            </a:r>
            <a:r>
              <a:rPr lang="it-IT" dirty="0"/>
              <a:t> the </a:t>
            </a:r>
            <a:r>
              <a:rPr lang="it-IT" dirty="0" err="1"/>
              <a:t>process</a:t>
            </a:r>
            <a:endParaRPr lang="it-IT" dirty="0"/>
          </a:p>
          <a:p>
            <a:r>
              <a:rPr lang="it-IT" dirty="0"/>
              <a:t>Use of </a:t>
            </a:r>
            <a:r>
              <a:rPr lang="it-IT" dirty="0" err="1"/>
              <a:t>Pos</a:t>
            </a:r>
            <a:r>
              <a:rPr lang="it-IT" dirty="0"/>
              <a:t> scanner help </a:t>
            </a:r>
            <a:r>
              <a:rPr lang="it-IT" dirty="0" err="1"/>
              <a:t>collecting</a:t>
            </a:r>
            <a:r>
              <a:rPr lang="it-IT" dirty="0"/>
              <a:t> data </a:t>
            </a:r>
            <a:r>
              <a:rPr lang="it-IT" dirty="0" err="1"/>
              <a:t>that</a:t>
            </a:r>
            <a:r>
              <a:rPr lang="it-IT" dirty="0"/>
              <a:t> can be </a:t>
            </a:r>
            <a:r>
              <a:rPr lang="it-IT" dirty="0" err="1"/>
              <a:t>used</a:t>
            </a:r>
            <a:r>
              <a:rPr lang="it-IT" dirty="0"/>
              <a:t> for </a:t>
            </a:r>
            <a:r>
              <a:rPr lang="it-IT" dirty="0" err="1"/>
              <a:t>determining</a:t>
            </a:r>
            <a:r>
              <a:rPr lang="it-IT" dirty="0"/>
              <a:t> </a:t>
            </a:r>
            <a:r>
              <a:rPr lang="it-IT" dirty="0" err="1"/>
              <a:t>purchase</a:t>
            </a:r>
            <a:r>
              <a:rPr lang="it-IT" dirty="0"/>
              <a:t> patterns and marketing strategy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70825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4A3B2B-F8DC-47FF-8EEB-E33C09A39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Organizational</a:t>
            </a:r>
            <a:r>
              <a:rPr lang="it-IT" dirty="0"/>
              <a:t> </a:t>
            </a:r>
            <a:r>
              <a:rPr lang="it-IT" dirty="0" err="1"/>
              <a:t>environment</a:t>
            </a:r>
            <a:r>
              <a:rPr lang="it-IT" dirty="0"/>
              <a:t> 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C097F2-44B0-453D-886A-8F36E66CA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/>
              <a:t>Internationalization</a:t>
            </a:r>
            <a:r>
              <a:rPr lang="it-IT" dirty="0"/>
              <a:t> </a:t>
            </a:r>
            <a:r>
              <a:rPr lang="it-IT" dirty="0" err="1"/>
              <a:t>implies</a:t>
            </a:r>
            <a:r>
              <a:rPr lang="it-IT" dirty="0"/>
              <a:t> </a:t>
            </a:r>
            <a:r>
              <a:rPr lang="it-IT" dirty="0" err="1"/>
              <a:t>functional</a:t>
            </a:r>
            <a:r>
              <a:rPr lang="it-IT" dirty="0"/>
              <a:t> </a:t>
            </a:r>
            <a:r>
              <a:rPr lang="it-IT" dirty="0" err="1"/>
              <a:t>integration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geographically</a:t>
            </a:r>
            <a:r>
              <a:rPr lang="it-IT" dirty="0"/>
              <a:t> </a:t>
            </a:r>
            <a:r>
              <a:rPr lang="it-IT" dirty="0" err="1"/>
              <a:t>dispersed</a:t>
            </a:r>
            <a:r>
              <a:rPr lang="it-IT" dirty="0"/>
              <a:t> activities</a:t>
            </a:r>
          </a:p>
          <a:p>
            <a:r>
              <a:rPr lang="it-IT" dirty="0"/>
              <a:t>The </a:t>
            </a:r>
            <a:r>
              <a:rPr lang="it-IT" dirty="0" err="1"/>
              <a:t>organizational</a:t>
            </a:r>
            <a:r>
              <a:rPr lang="it-IT" dirty="0"/>
              <a:t> </a:t>
            </a:r>
            <a:r>
              <a:rPr lang="it-IT" dirty="0" err="1"/>
              <a:t>structure</a:t>
            </a:r>
            <a:r>
              <a:rPr lang="it-IT" dirty="0"/>
              <a:t> </a:t>
            </a:r>
            <a:r>
              <a:rPr lang="it-IT" dirty="0" err="1"/>
              <a:t>might</a:t>
            </a:r>
            <a:r>
              <a:rPr lang="it-IT" dirty="0"/>
              <a:t> be </a:t>
            </a:r>
            <a:r>
              <a:rPr lang="it-IT" dirty="0" err="1"/>
              <a:t>shaped</a:t>
            </a:r>
            <a:r>
              <a:rPr lang="it-IT" dirty="0"/>
              <a:t> </a:t>
            </a:r>
            <a:r>
              <a:rPr lang="it-IT" dirty="0" err="1"/>
              <a:t>accordingly</a:t>
            </a:r>
            <a:r>
              <a:rPr lang="it-IT" dirty="0"/>
              <a:t>,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instance</a:t>
            </a:r>
            <a:r>
              <a:rPr lang="it-IT" dirty="0"/>
              <a:t> by </a:t>
            </a:r>
            <a:r>
              <a:rPr lang="it-IT" dirty="0" err="1"/>
              <a:t>creating</a:t>
            </a:r>
            <a:r>
              <a:rPr lang="it-IT" dirty="0"/>
              <a:t> head office </a:t>
            </a:r>
            <a:r>
              <a:rPr lang="it-IT" dirty="0" err="1"/>
              <a:t>specialists</a:t>
            </a:r>
            <a:r>
              <a:rPr lang="it-IT" dirty="0"/>
              <a:t> and country managers</a:t>
            </a:r>
          </a:p>
          <a:p>
            <a:r>
              <a:rPr lang="it-IT" dirty="0"/>
              <a:t>Global/</a:t>
            </a:r>
            <a:r>
              <a:rPr lang="it-IT" dirty="0" err="1"/>
              <a:t>regional</a:t>
            </a:r>
            <a:r>
              <a:rPr lang="it-IT" dirty="0"/>
              <a:t> strategies involve </a:t>
            </a:r>
            <a:r>
              <a:rPr lang="it-IT" dirty="0" err="1"/>
              <a:t>specialization</a:t>
            </a:r>
            <a:r>
              <a:rPr lang="it-IT" dirty="0"/>
              <a:t> and </a:t>
            </a:r>
            <a:r>
              <a:rPr lang="it-IT" dirty="0" err="1"/>
              <a:t>integration</a:t>
            </a:r>
            <a:r>
              <a:rPr lang="it-IT" dirty="0"/>
              <a:t> of cross-</a:t>
            </a:r>
            <a:r>
              <a:rPr lang="it-IT" dirty="0" err="1"/>
              <a:t>border</a:t>
            </a:r>
            <a:r>
              <a:rPr lang="it-IT" dirty="0"/>
              <a:t> production and </a:t>
            </a:r>
            <a:r>
              <a:rPr lang="it-IT" dirty="0" err="1"/>
              <a:t>distribution</a:t>
            </a:r>
            <a:endParaRPr lang="it-IT" dirty="0"/>
          </a:p>
          <a:p>
            <a:r>
              <a:rPr lang="it-IT" dirty="0"/>
              <a:t>A </a:t>
            </a:r>
            <a:r>
              <a:rPr lang="it-IT" dirty="0" err="1"/>
              <a:t>popular</a:t>
            </a:r>
            <a:r>
              <a:rPr lang="it-IT" dirty="0"/>
              <a:t> </a:t>
            </a:r>
            <a:r>
              <a:rPr lang="it-IT" dirty="0" err="1"/>
              <a:t>organizational</a:t>
            </a:r>
            <a:r>
              <a:rPr lang="it-IT" dirty="0"/>
              <a:t> </a:t>
            </a:r>
            <a:r>
              <a:rPr lang="it-IT" dirty="0" err="1"/>
              <a:t>structure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transnational</a:t>
            </a:r>
            <a:r>
              <a:rPr lang="it-IT" dirty="0"/>
              <a:t> </a:t>
            </a:r>
            <a:r>
              <a:rPr lang="it-IT" dirty="0" err="1"/>
              <a:t>organization</a:t>
            </a:r>
            <a:r>
              <a:rPr lang="it-IT" dirty="0"/>
              <a:t>, </a:t>
            </a:r>
            <a:r>
              <a:rPr lang="it-IT" dirty="0" err="1"/>
              <a:t>seen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 </a:t>
            </a:r>
            <a:r>
              <a:rPr lang="it-IT" dirty="0" err="1"/>
              <a:t>collection</a:t>
            </a:r>
            <a:r>
              <a:rPr lang="it-IT" dirty="0"/>
              <a:t> of </a:t>
            </a:r>
            <a:r>
              <a:rPr lang="it-IT" dirty="0" err="1"/>
              <a:t>specialized</a:t>
            </a:r>
            <a:r>
              <a:rPr lang="it-IT" dirty="0"/>
              <a:t> productions</a:t>
            </a:r>
          </a:p>
          <a:p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exhibits</a:t>
            </a:r>
            <a:r>
              <a:rPr lang="it-IT" dirty="0"/>
              <a:t> national </a:t>
            </a:r>
            <a:r>
              <a:rPr lang="it-IT" dirty="0" err="1"/>
              <a:t>responsiveness</a:t>
            </a:r>
            <a:r>
              <a:rPr lang="it-IT" dirty="0"/>
              <a:t> and </a:t>
            </a:r>
            <a:r>
              <a:rPr lang="it-IT" dirty="0" err="1"/>
              <a:t>flexibility</a:t>
            </a:r>
            <a:r>
              <a:rPr lang="it-IT" dirty="0"/>
              <a:t>, global </a:t>
            </a:r>
            <a:r>
              <a:rPr lang="it-IT" dirty="0" err="1"/>
              <a:t>innovation</a:t>
            </a:r>
            <a:r>
              <a:rPr lang="it-IT" dirty="0"/>
              <a:t> and global learning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62227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6C956A-DB08-4A2A-9F66-978276606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Formal</a:t>
            </a:r>
            <a:r>
              <a:rPr lang="it-IT" dirty="0"/>
              <a:t> and </a:t>
            </a:r>
            <a:r>
              <a:rPr lang="it-IT" dirty="0" err="1"/>
              <a:t>informal</a:t>
            </a:r>
            <a:r>
              <a:rPr lang="it-IT" dirty="0"/>
              <a:t> </a:t>
            </a:r>
            <a:r>
              <a:rPr lang="it-IT" dirty="0" err="1"/>
              <a:t>collaborations</a:t>
            </a:r>
            <a:r>
              <a:rPr lang="it-IT" dirty="0"/>
              <a:t> 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EBB9A4-9F32-4DB2-85F3-B0B72F99A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Firms</a:t>
            </a:r>
            <a:r>
              <a:rPr lang="it-IT" dirty="0"/>
              <a:t> are </a:t>
            </a:r>
            <a:r>
              <a:rPr lang="it-IT" dirty="0" err="1"/>
              <a:t>increasingly</a:t>
            </a:r>
            <a:r>
              <a:rPr lang="it-IT" dirty="0"/>
              <a:t> </a:t>
            </a:r>
            <a:r>
              <a:rPr lang="it-IT" dirty="0" err="1"/>
              <a:t>recurring</a:t>
            </a:r>
            <a:r>
              <a:rPr lang="it-IT" dirty="0"/>
              <a:t> to </a:t>
            </a:r>
            <a:r>
              <a:rPr lang="it-IT" dirty="0" err="1"/>
              <a:t>strategic</a:t>
            </a:r>
            <a:r>
              <a:rPr lang="it-IT" dirty="0"/>
              <a:t> </a:t>
            </a:r>
            <a:r>
              <a:rPr lang="it-IT" dirty="0" err="1"/>
              <a:t>alliances</a:t>
            </a:r>
            <a:r>
              <a:rPr lang="it-IT" dirty="0"/>
              <a:t>, </a:t>
            </a:r>
            <a:r>
              <a:rPr lang="it-IT" dirty="0" err="1"/>
              <a:t>mergers</a:t>
            </a:r>
            <a:r>
              <a:rPr lang="it-IT" dirty="0"/>
              <a:t> and </a:t>
            </a:r>
            <a:r>
              <a:rPr lang="it-IT" dirty="0" err="1"/>
              <a:t>acquisitions</a:t>
            </a:r>
            <a:r>
              <a:rPr lang="it-IT" dirty="0"/>
              <a:t>, </a:t>
            </a:r>
            <a:r>
              <a:rPr lang="it-IT" dirty="0" err="1"/>
              <a:t>as</a:t>
            </a:r>
            <a:r>
              <a:rPr lang="it-IT" dirty="0"/>
              <a:t> the </a:t>
            </a:r>
            <a:r>
              <a:rPr lang="it-IT" dirty="0" err="1"/>
              <a:t>effect</a:t>
            </a:r>
            <a:r>
              <a:rPr lang="it-IT" dirty="0"/>
              <a:t> of cross-</a:t>
            </a:r>
            <a:r>
              <a:rPr lang="it-IT" dirty="0" err="1"/>
              <a:t>borders</a:t>
            </a:r>
            <a:r>
              <a:rPr lang="it-IT" dirty="0"/>
              <a:t> </a:t>
            </a:r>
            <a:r>
              <a:rPr lang="it-IT" dirty="0" err="1"/>
              <a:t>collaborations</a:t>
            </a:r>
            <a:r>
              <a:rPr lang="it-IT" dirty="0"/>
              <a:t>. </a:t>
            </a:r>
          </a:p>
          <a:p>
            <a:r>
              <a:rPr lang="it-IT" dirty="0" err="1"/>
              <a:t>Organizations</a:t>
            </a:r>
            <a:r>
              <a:rPr lang="it-IT" dirty="0"/>
              <a:t> are re-</a:t>
            </a:r>
            <a:r>
              <a:rPr lang="it-IT" dirty="0" err="1"/>
              <a:t>defining</a:t>
            </a:r>
            <a:r>
              <a:rPr lang="it-IT" dirty="0"/>
              <a:t> </a:t>
            </a:r>
            <a:r>
              <a:rPr lang="it-IT" dirty="0" err="1"/>
              <a:t>their</a:t>
            </a:r>
            <a:r>
              <a:rPr lang="it-IT" dirty="0"/>
              <a:t> core </a:t>
            </a:r>
            <a:r>
              <a:rPr lang="it-IT" dirty="0" err="1"/>
              <a:t>competencies</a:t>
            </a:r>
            <a:r>
              <a:rPr lang="it-IT" dirty="0"/>
              <a:t> to compete more </a:t>
            </a:r>
            <a:r>
              <a:rPr lang="it-IT" dirty="0" err="1"/>
              <a:t>effectively</a:t>
            </a:r>
            <a:r>
              <a:rPr lang="it-IT" dirty="0"/>
              <a:t> and </a:t>
            </a:r>
            <a:r>
              <a:rPr lang="it-IT" dirty="0" err="1"/>
              <a:t>seeking</a:t>
            </a:r>
            <a:r>
              <a:rPr lang="it-IT" dirty="0"/>
              <a:t> to </a:t>
            </a:r>
            <a:r>
              <a:rPr lang="it-IT" dirty="0" err="1"/>
              <a:t>supplement</a:t>
            </a:r>
            <a:r>
              <a:rPr lang="it-IT" dirty="0"/>
              <a:t> </a:t>
            </a:r>
            <a:r>
              <a:rPr lang="it-IT" dirty="0" err="1"/>
              <a:t>these</a:t>
            </a:r>
            <a:r>
              <a:rPr lang="it-IT" dirty="0"/>
              <a:t> with the </a:t>
            </a:r>
            <a:r>
              <a:rPr lang="it-IT" dirty="0" err="1"/>
              <a:t>competencies</a:t>
            </a:r>
            <a:r>
              <a:rPr lang="it-IT" dirty="0"/>
              <a:t> of </a:t>
            </a:r>
            <a:r>
              <a:rPr lang="it-IT" dirty="0" err="1"/>
              <a:t>others</a:t>
            </a:r>
            <a:r>
              <a:rPr lang="it-IT" dirty="0"/>
              <a:t> </a:t>
            </a:r>
            <a:r>
              <a:rPr lang="it-IT" dirty="0" err="1"/>
              <a:t>across</a:t>
            </a:r>
            <a:r>
              <a:rPr lang="it-IT" dirty="0"/>
              <a:t> the world</a:t>
            </a:r>
          </a:p>
          <a:p>
            <a:r>
              <a:rPr lang="it-IT" dirty="0"/>
              <a:t>The </a:t>
            </a:r>
            <a:r>
              <a:rPr lang="it-IT" dirty="0" err="1"/>
              <a:t>growth</a:t>
            </a:r>
            <a:r>
              <a:rPr lang="it-IT" dirty="0"/>
              <a:t> of outsourcing </a:t>
            </a:r>
            <a:r>
              <a:rPr lang="it-IT" dirty="0" err="1"/>
              <a:t>is</a:t>
            </a:r>
            <a:r>
              <a:rPr lang="it-IT" dirty="0"/>
              <a:t> re-</a:t>
            </a:r>
            <a:r>
              <a:rPr lang="it-IT" dirty="0" err="1"/>
              <a:t>shaping</a:t>
            </a:r>
            <a:r>
              <a:rPr lang="it-IT" dirty="0"/>
              <a:t> </a:t>
            </a:r>
            <a:r>
              <a:rPr lang="it-IT" dirty="0" err="1"/>
              <a:t>relationships</a:t>
            </a:r>
            <a:r>
              <a:rPr lang="it-IT" dirty="0"/>
              <a:t> </a:t>
            </a:r>
            <a:r>
              <a:rPr lang="it-IT" dirty="0" err="1"/>
              <a:t>across</a:t>
            </a:r>
            <a:r>
              <a:rPr lang="it-IT" dirty="0"/>
              <a:t> IT </a:t>
            </a:r>
            <a:r>
              <a:rPr lang="it-IT" dirty="0" err="1"/>
              <a:t>industry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15065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936F03-3C2D-458E-B1BC-97F937B36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Cross-cultural </a:t>
            </a:r>
            <a:r>
              <a:rPr lang="it-IT" dirty="0" err="1"/>
              <a:t>communication</a:t>
            </a:r>
            <a:r>
              <a:rPr lang="it-IT" dirty="0"/>
              <a:t> and </a:t>
            </a:r>
            <a:r>
              <a:rPr lang="it-IT" dirty="0" err="1"/>
              <a:t>meaning</a:t>
            </a:r>
            <a:r>
              <a:rPr lang="it-IT" dirty="0"/>
              <a:t> 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4F62D9-0440-4216-836C-68F9E5E35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Social </a:t>
            </a:r>
            <a:r>
              <a:rPr lang="it-IT" dirty="0" err="1"/>
              <a:t>context</a:t>
            </a:r>
            <a:r>
              <a:rPr lang="it-IT" dirty="0"/>
              <a:t> and social </a:t>
            </a:r>
            <a:r>
              <a:rPr lang="it-IT" dirty="0" err="1"/>
              <a:t>structure</a:t>
            </a:r>
            <a:r>
              <a:rPr lang="it-IT" dirty="0"/>
              <a:t> </a:t>
            </a:r>
            <a:r>
              <a:rPr lang="it-IT" dirty="0" err="1"/>
              <a:t>determine</a:t>
            </a:r>
            <a:r>
              <a:rPr lang="it-IT" dirty="0"/>
              <a:t> the </a:t>
            </a:r>
            <a:r>
              <a:rPr lang="it-IT" dirty="0" err="1"/>
              <a:t>meaning</a:t>
            </a:r>
            <a:r>
              <a:rPr lang="it-IT" dirty="0"/>
              <a:t> and </a:t>
            </a:r>
            <a:r>
              <a:rPr lang="it-IT" dirty="0" err="1"/>
              <a:t>meaningfulness</a:t>
            </a:r>
            <a:r>
              <a:rPr lang="it-IT" dirty="0"/>
              <a:t> of </a:t>
            </a:r>
            <a:r>
              <a:rPr lang="it-IT" dirty="0" err="1"/>
              <a:t>artifacts</a:t>
            </a:r>
            <a:r>
              <a:rPr lang="it-IT" dirty="0"/>
              <a:t> </a:t>
            </a:r>
          </a:p>
          <a:p>
            <a:r>
              <a:rPr lang="it-IT" dirty="0"/>
              <a:t>People </a:t>
            </a:r>
            <a:r>
              <a:rPr lang="it-IT" dirty="0" err="1"/>
              <a:t>absorbe</a:t>
            </a:r>
            <a:r>
              <a:rPr lang="it-IT" dirty="0"/>
              <a:t> the culture of the </a:t>
            </a:r>
            <a:r>
              <a:rPr lang="it-IT" dirty="0" err="1"/>
              <a:t>environment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live in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2134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CEE85C-DDEA-4E91-8BF0-C201AC5F6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Introduction</a:t>
            </a:r>
            <a:r>
              <a:rPr lang="it-IT" dirty="0"/>
              <a:t> 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003DF1-EDD9-489E-8D2F-CBA6DFECA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Today world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structured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 global network, for </a:t>
            </a:r>
            <a:r>
              <a:rPr lang="it-IT" dirty="0" err="1"/>
              <a:t>what</a:t>
            </a:r>
            <a:r>
              <a:rPr lang="it-IT" dirty="0"/>
              <a:t> countries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depend</a:t>
            </a:r>
            <a:r>
              <a:rPr lang="it-IT" dirty="0"/>
              <a:t> on </a:t>
            </a:r>
            <a:r>
              <a:rPr lang="it-IT" dirty="0" err="1"/>
              <a:t>other</a:t>
            </a:r>
            <a:r>
              <a:rPr lang="it-IT" dirty="0"/>
              <a:t> countries or </a:t>
            </a:r>
            <a:r>
              <a:rPr lang="it-IT" dirty="0" err="1"/>
              <a:t>organizations</a:t>
            </a:r>
            <a:r>
              <a:rPr lang="it-IT" dirty="0"/>
              <a:t>.</a:t>
            </a:r>
          </a:p>
          <a:p>
            <a:r>
              <a:rPr lang="it-IT" dirty="0"/>
              <a:t>The power of </a:t>
            </a:r>
            <a:r>
              <a:rPr lang="it-IT" dirty="0" err="1"/>
              <a:t>politics</a:t>
            </a:r>
            <a:r>
              <a:rPr lang="it-IT" dirty="0"/>
              <a:t> to </a:t>
            </a:r>
            <a:r>
              <a:rPr lang="it-IT" dirty="0" err="1"/>
              <a:t>deal</a:t>
            </a:r>
            <a:r>
              <a:rPr lang="it-IT" dirty="0"/>
              <a:t> with the </a:t>
            </a:r>
            <a:r>
              <a:rPr lang="it-IT" dirty="0" err="1"/>
              <a:t>effect</a:t>
            </a:r>
            <a:r>
              <a:rPr lang="it-IT" dirty="0"/>
              <a:t> of </a:t>
            </a:r>
            <a:r>
              <a:rPr lang="it-IT" dirty="0" err="1"/>
              <a:t>globalization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limited </a:t>
            </a:r>
          </a:p>
          <a:p>
            <a:r>
              <a:rPr lang="it-IT" dirty="0"/>
              <a:t>Markets </a:t>
            </a:r>
            <a:r>
              <a:rPr lang="it-IT" dirty="0" err="1"/>
              <a:t>may</a:t>
            </a:r>
            <a:r>
              <a:rPr lang="it-IT" dirty="0"/>
              <a:t> impact the </a:t>
            </a:r>
            <a:r>
              <a:rPr lang="it-IT" dirty="0" err="1"/>
              <a:t>destiny</a:t>
            </a:r>
            <a:r>
              <a:rPr lang="it-IT" dirty="0"/>
              <a:t> of Countries,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the </a:t>
            </a:r>
            <a:r>
              <a:rPr lang="it-IT" dirty="0" err="1"/>
              <a:t>same</a:t>
            </a:r>
            <a:r>
              <a:rPr lang="it-IT" dirty="0"/>
              <a:t> time are under the </a:t>
            </a:r>
            <a:r>
              <a:rPr lang="it-IT" dirty="0" err="1"/>
              <a:t>effect</a:t>
            </a:r>
            <a:r>
              <a:rPr lang="it-IT" dirty="0"/>
              <a:t> of the </a:t>
            </a:r>
            <a:r>
              <a:rPr lang="it-IT" dirty="0" err="1"/>
              <a:t>environment</a:t>
            </a:r>
            <a:endParaRPr lang="it-IT" dirty="0"/>
          </a:p>
          <a:p>
            <a:r>
              <a:rPr lang="it-IT" dirty="0" err="1"/>
              <a:t>Any</a:t>
            </a:r>
            <a:r>
              <a:rPr lang="it-IT" dirty="0"/>
              <a:t> events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influence</a:t>
            </a:r>
            <a:r>
              <a:rPr lang="it-IT" dirty="0"/>
              <a:t> </a:t>
            </a:r>
            <a:r>
              <a:rPr lang="it-IT" dirty="0" err="1"/>
              <a:t>suppy</a:t>
            </a:r>
            <a:r>
              <a:rPr lang="it-IT" dirty="0"/>
              <a:t> chain and demand impacts the </a:t>
            </a:r>
            <a:r>
              <a:rPr lang="it-IT" dirty="0" err="1"/>
              <a:t>stability</a:t>
            </a:r>
            <a:r>
              <a:rPr lang="it-IT" dirty="0"/>
              <a:t> of markets </a:t>
            </a:r>
          </a:p>
          <a:p>
            <a:r>
              <a:rPr lang="it-IT" dirty="0"/>
              <a:t>ICT </a:t>
            </a:r>
            <a:r>
              <a:rPr lang="it-IT" dirty="0" err="1"/>
              <a:t>provide</a:t>
            </a:r>
            <a:r>
              <a:rPr lang="it-IT" dirty="0"/>
              <a:t> the </a:t>
            </a:r>
            <a:r>
              <a:rPr lang="it-IT" dirty="0" err="1"/>
              <a:t>infrastructure</a:t>
            </a:r>
            <a:r>
              <a:rPr lang="it-IT" dirty="0"/>
              <a:t> for </a:t>
            </a:r>
            <a:r>
              <a:rPr lang="it-IT" dirty="0" err="1"/>
              <a:t>rapid</a:t>
            </a:r>
            <a:r>
              <a:rPr lang="it-IT" dirty="0"/>
              <a:t> information flows and </a:t>
            </a:r>
            <a:r>
              <a:rPr lang="it-IT" dirty="0" err="1"/>
              <a:t>movements</a:t>
            </a:r>
            <a:r>
              <a:rPr lang="it-IT" dirty="0"/>
              <a:t> of </a:t>
            </a:r>
            <a:r>
              <a:rPr lang="it-IT" dirty="0" err="1"/>
              <a:t>resources</a:t>
            </a:r>
            <a:r>
              <a:rPr lang="it-IT" dirty="0"/>
              <a:t> </a:t>
            </a:r>
            <a:r>
              <a:rPr lang="it-IT" dirty="0" err="1"/>
              <a:t>around</a:t>
            </a:r>
            <a:r>
              <a:rPr lang="it-IT" dirty="0"/>
              <a:t> the world</a:t>
            </a:r>
          </a:p>
          <a:p>
            <a:r>
              <a:rPr lang="it-IT" dirty="0"/>
              <a:t>ICT </a:t>
            </a:r>
            <a:r>
              <a:rPr lang="it-IT" dirty="0" err="1"/>
              <a:t>fostered</a:t>
            </a:r>
            <a:r>
              <a:rPr lang="it-IT" dirty="0"/>
              <a:t> </a:t>
            </a:r>
            <a:r>
              <a:rPr lang="it-IT" dirty="0" err="1"/>
              <a:t>globalization</a:t>
            </a:r>
            <a:endParaRPr lang="it-IT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30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5979F5-7C5E-4725-8572-9BDFD131A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Developments</a:t>
            </a:r>
            <a:r>
              <a:rPr lang="it-IT" dirty="0"/>
              <a:t> in international </a:t>
            </a:r>
            <a:r>
              <a:rPr lang="it-IT" dirty="0" err="1"/>
              <a:t>expansion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3816D7-D485-4F46-9DD2-5EF161FC0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 </a:t>
            </a:r>
            <a:r>
              <a:rPr lang="it-IT" dirty="0" err="1"/>
              <a:t>today</a:t>
            </a:r>
            <a:r>
              <a:rPr lang="it-IT" dirty="0"/>
              <a:t> international market, </a:t>
            </a:r>
            <a:r>
              <a:rPr lang="it-IT" dirty="0" err="1"/>
              <a:t>multinational</a:t>
            </a:r>
            <a:r>
              <a:rPr lang="it-IT" dirty="0"/>
              <a:t> corporations (</a:t>
            </a:r>
            <a:r>
              <a:rPr lang="it-IT" dirty="0" err="1"/>
              <a:t>MNCs</a:t>
            </a:r>
            <a:r>
              <a:rPr lang="it-IT" dirty="0"/>
              <a:t>)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transferred</a:t>
            </a:r>
            <a:r>
              <a:rPr lang="it-IT" dirty="0"/>
              <a:t> expertise to </a:t>
            </a:r>
            <a:r>
              <a:rPr lang="it-IT" dirty="0" err="1"/>
              <a:t>other</a:t>
            </a:r>
            <a:r>
              <a:rPr lang="it-IT" dirty="0"/>
              <a:t>, </a:t>
            </a:r>
            <a:r>
              <a:rPr lang="it-IT" dirty="0" err="1"/>
              <a:t>less</a:t>
            </a:r>
            <a:r>
              <a:rPr lang="it-IT" dirty="0"/>
              <a:t> </a:t>
            </a:r>
            <a:r>
              <a:rPr lang="it-IT" dirty="0" err="1"/>
              <a:t>industrialised</a:t>
            </a:r>
            <a:r>
              <a:rPr lang="it-IT" dirty="0"/>
              <a:t> countries.</a:t>
            </a:r>
          </a:p>
          <a:p>
            <a:r>
              <a:rPr lang="it-IT" dirty="0"/>
              <a:t>So, global </a:t>
            </a:r>
            <a:r>
              <a:rPr lang="it-IT" dirty="0" err="1"/>
              <a:t>economies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based</a:t>
            </a:r>
            <a:r>
              <a:rPr lang="it-IT" dirty="0"/>
              <a:t> on global </a:t>
            </a:r>
            <a:r>
              <a:rPr lang="it-IT" dirty="0" err="1"/>
              <a:t>competition</a:t>
            </a:r>
            <a:r>
              <a:rPr lang="it-IT" dirty="0"/>
              <a:t>.</a:t>
            </a:r>
          </a:p>
          <a:p>
            <a:r>
              <a:rPr lang="it-IT" dirty="0"/>
              <a:t>International companies </a:t>
            </a:r>
            <a:r>
              <a:rPr lang="it-IT" dirty="0" err="1"/>
              <a:t>have</a:t>
            </a:r>
            <a:r>
              <a:rPr lang="it-IT" dirty="0"/>
              <a:t> to take </a:t>
            </a:r>
            <a:r>
              <a:rPr lang="it-IT" dirty="0" err="1"/>
              <a:t>advantage</a:t>
            </a:r>
            <a:r>
              <a:rPr lang="it-IT" dirty="0"/>
              <a:t> of </a:t>
            </a:r>
            <a:r>
              <a:rPr lang="it-IT" dirty="0" err="1"/>
              <a:t>resources</a:t>
            </a:r>
            <a:r>
              <a:rPr lang="it-IT" dirty="0"/>
              <a:t> </a:t>
            </a:r>
            <a:r>
              <a:rPr lang="it-IT" dirty="0" err="1"/>
              <a:t>available</a:t>
            </a:r>
            <a:r>
              <a:rPr lang="it-IT" dirty="0"/>
              <a:t> in </a:t>
            </a:r>
            <a:r>
              <a:rPr lang="it-IT" dirty="0" err="1"/>
              <a:t>other</a:t>
            </a:r>
            <a:r>
              <a:rPr lang="it-IT" dirty="0"/>
              <a:t> countries to </a:t>
            </a:r>
            <a:r>
              <a:rPr lang="it-IT" dirty="0" err="1"/>
              <a:t>retain</a:t>
            </a:r>
            <a:r>
              <a:rPr lang="it-IT" dirty="0"/>
              <a:t> competitive </a:t>
            </a:r>
            <a:r>
              <a:rPr lang="it-IT" dirty="0" err="1"/>
              <a:t>advantage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1750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5AC727-2E6D-427F-8E12-4D3FE0AA8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Some </a:t>
            </a:r>
            <a:r>
              <a:rPr lang="it-IT" dirty="0" err="1"/>
              <a:t>latter</a:t>
            </a:r>
            <a:r>
              <a:rPr lang="it-IT" dirty="0"/>
              <a:t>-day concepts in international </a:t>
            </a:r>
            <a:r>
              <a:rPr lang="it-IT" dirty="0" err="1"/>
              <a:t>expansion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A53D67-8A8B-4F00-8FDA-02F08CCBB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/>
              <a:t>Firms</a:t>
            </a:r>
            <a:r>
              <a:rPr lang="it-IT" dirty="0"/>
              <a:t> </a:t>
            </a:r>
            <a:r>
              <a:rPr lang="it-IT" dirty="0" err="1"/>
              <a:t>expand</a:t>
            </a:r>
            <a:r>
              <a:rPr lang="it-IT" dirty="0"/>
              <a:t> in new markets </a:t>
            </a:r>
            <a:r>
              <a:rPr lang="it-IT" dirty="0" err="1"/>
              <a:t>based</a:t>
            </a:r>
            <a:r>
              <a:rPr lang="it-IT" dirty="0"/>
              <a:t> on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collective</a:t>
            </a:r>
            <a:r>
              <a:rPr lang="it-IT" dirty="0"/>
              <a:t> </a:t>
            </a:r>
            <a:r>
              <a:rPr lang="it-IT" dirty="0" err="1"/>
              <a:t>experience</a:t>
            </a:r>
            <a:r>
              <a:rPr lang="it-IT" dirty="0"/>
              <a:t> in </a:t>
            </a:r>
            <a:r>
              <a:rPr lang="it-IT" dirty="0" err="1"/>
              <a:t>other</a:t>
            </a:r>
            <a:r>
              <a:rPr lang="it-IT" dirty="0"/>
              <a:t> markets</a:t>
            </a:r>
          </a:p>
          <a:p>
            <a:r>
              <a:rPr lang="it-IT" dirty="0" err="1"/>
              <a:t>Often</a:t>
            </a:r>
            <a:r>
              <a:rPr lang="it-IT" dirty="0"/>
              <a:t> </a:t>
            </a:r>
            <a:r>
              <a:rPr lang="it-IT" dirty="0" err="1"/>
              <a:t>firms</a:t>
            </a:r>
            <a:r>
              <a:rPr lang="it-IT" dirty="0"/>
              <a:t> </a:t>
            </a:r>
            <a:r>
              <a:rPr lang="it-IT" dirty="0" err="1"/>
              <a:t>internationalize</a:t>
            </a:r>
            <a:r>
              <a:rPr lang="it-IT" dirty="0"/>
              <a:t> in </a:t>
            </a:r>
            <a:r>
              <a:rPr lang="it-IT" dirty="0" err="1"/>
              <a:t>incremental</a:t>
            </a:r>
            <a:r>
              <a:rPr lang="it-IT" dirty="0"/>
              <a:t> stages</a:t>
            </a:r>
          </a:p>
          <a:p>
            <a:r>
              <a:rPr lang="it-IT" dirty="0" err="1"/>
              <a:t>However</a:t>
            </a:r>
            <a:r>
              <a:rPr lang="it-IT" dirty="0"/>
              <a:t>, </a:t>
            </a:r>
            <a:r>
              <a:rPr lang="it-IT" dirty="0" err="1"/>
              <a:t>today</a:t>
            </a:r>
            <a:r>
              <a:rPr lang="it-IT" dirty="0"/>
              <a:t> </a:t>
            </a:r>
            <a:r>
              <a:rPr lang="it-IT" dirty="0" err="1"/>
              <a:t>firms</a:t>
            </a:r>
            <a:r>
              <a:rPr lang="it-IT" dirty="0"/>
              <a:t> operate in </a:t>
            </a:r>
            <a:r>
              <a:rPr lang="it-IT" dirty="0" err="1"/>
              <a:t>increasingly</a:t>
            </a:r>
            <a:r>
              <a:rPr lang="it-IT" dirty="0"/>
              <a:t> </a:t>
            </a:r>
            <a:r>
              <a:rPr lang="it-IT" dirty="0" err="1"/>
              <a:t>complex</a:t>
            </a:r>
            <a:r>
              <a:rPr lang="it-IT" dirty="0"/>
              <a:t> </a:t>
            </a:r>
            <a:r>
              <a:rPr lang="it-IT" dirty="0" err="1"/>
              <a:t>environments</a:t>
            </a:r>
            <a:r>
              <a:rPr lang="it-IT" dirty="0"/>
              <a:t>, so the positive </a:t>
            </a:r>
            <a:r>
              <a:rPr lang="it-IT" dirty="0" err="1"/>
              <a:t>effect</a:t>
            </a:r>
            <a:r>
              <a:rPr lang="it-IT" dirty="0"/>
              <a:t> of </a:t>
            </a:r>
            <a:r>
              <a:rPr lang="it-IT" dirty="0" err="1"/>
              <a:t>internationalization</a:t>
            </a:r>
            <a:r>
              <a:rPr lang="it-IT" dirty="0"/>
              <a:t> impacts the </a:t>
            </a:r>
            <a:r>
              <a:rPr lang="it-IT" dirty="0" err="1"/>
              <a:t>entire</a:t>
            </a:r>
            <a:r>
              <a:rPr lang="it-IT" dirty="0"/>
              <a:t> network of the </a:t>
            </a:r>
            <a:r>
              <a:rPr lang="it-IT" dirty="0" err="1"/>
              <a:t>firm</a:t>
            </a:r>
            <a:endParaRPr lang="it-IT" dirty="0"/>
          </a:p>
          <a:p>
            <a:r>
              <a:rPr lang="it-IT" dirty="0"/>
              <a:t>International marketing </a:t>
            </a:r>
            <a:r>
              <a:rPr lang="it-IT" dirty="0" err="1"/>
              <a:t>decision</a:t>
            </a:r>
            <a:r>
              <a:rPr lang="it-IT" dirty="0"/>
              <a:t> making </a:t>
            </a:r>
            <a:r>
              <a:rPr lang="it-IT" dirty="0" err="1"/>
              <a:t>operates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 network, </a:t>
            </a:r>
            <a:r>
              <a:rPr lang="it-IT" dirty="0" err="1"/>
              <a:t>rather</a:t>
            </a:r>
            <a:r>
              <a:rPr lang="it-IT" dirty="0"/>
              <a:t> </a:t>
            </a:r>
            <a:r>
              <a:rPr lang="it-IT" dirty="0" err="1"/>
              <a:t>than</a:t>
            </a:r>
            <a:r>
              <a:rPr lang="it-IT" dirty="0"/>
              <a:t> a head </a:t>
            </a:r>
            <a:r>
              <a:rPr lang="it-IT" dirty="0" err="1"/>
              <a:t>quarter</a:t>
            </a:r>
            <a:endParaRPr lang="it-IT" dirty="0"/>
          </a:p>
          <a:p>
            <a:r>
              <a:rPr lang="it-IT" dirty="0"/>
              <a:t>Service-</a:t>
            </a:r>
            <a:r>
              <a:rPr lang="it-IT" dirty="0" err="1"/>
              <a:t>dominant</a:t>
            </a:r>
            <a:r>
              <a:rPr lang="it-IT" dirty="0"/>
              <a:t> </a:t>
            </a:r>
            <a:r>
              <a:rPr lang="it-IT" dirty="0" err="1"/>
              <a:t>industries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internationalized</a:t>
            </a:r>
            <a:r>
              <a:rPr lang="it-IT" dirty="0"/>
              <a:t> by </a:t>
            </a:r>
            <a:r>
              <a:rPr lang="it-IT" dirty="0" err="1"/>
              <a:t>developing</a:t>
            </a:r>
            <a:r>
              <a:rPr lang="it-IT" dirty="0"/>
              <a:t> </a:t>
            </a:r>
            <a:r>
              <a:rPr lang="it-IT" dirty="0" err="1"/>
              <a:t>economies</a:t>
            </a:r>
            <a:r>
              <a:rPr lang="it-IT" dirty="0"/>
              <a:t> of scale and scope, </a:t>
            </a:r>
            <a:r>
              <a:rPr lang="it-IT" dirty="0" err="1"/>
              <a:t>often</a:t>
            </a:r>
            <a:r>
              <a:rPr lang="it-IT" dirty="0"/>
              <a:t> </a:t>
            </a:r>
            <a:r>
              <a:rPr lang="it-IT" dirty="0" err="1"/>
              <a:t>adopting</a:t>
            </a:r>
            <a:r>
              <a:rPr lang="it-IT" dirty="0"/>
              <a:t> M&amp;A strategies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87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5AC727-2E6D-427F-8E12-4D3FE0AA8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Some </a:t>
            </a:r>
            <a:r>
              <a:rPr lang="it-IT" dirty="0" err="1"/>
              <a:t>latter</a:t>
            </a:r>
            <a:r>
              <a:rPr lang="it-IT" dirty="0"/>
              <a:t>-day concepts in international </a:t>
            </a:r>
            <a:r>
              <a:rPr lang="it-IT" dirty="0" err="1"/>
              <a:t>expansion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A53D67-8A8B-4F00-8FDA-02F08CCBB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Globalization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driven</a:t>
            </a:r>
            <a:r>
              <a:rPr lang="it-IT" dirty="0"/>
              <a:t> by market, cost, government, </a:t>
            </a:r>
            <a:r>
              <a:rPr lang="it-IT" dirty="0" err="1"/>
              <a:t>competition</a:t>
            </a:r>
            <a:r>
              <a:rPr lang="it-IT" dirty="0"/>
              <a:t> and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factors</a:t>
            </a:r>
            <a:r>
              <a:rPr lang="it-IT" dirty="0"/>
              <a:t>. </a:t>
            </a:r>
          </a:p>
          <a:p>
            <a:r>
              <a:rPr lang="it-IT" dirty="0" err="1"/>
              <a:t>Different</a:t>
            </a:r>
            <a:r>
              <a:rPr lang="it-IT" dirty="0"/>
              <a:t> </a:t>
            </a:r>
            <a:r>
              <a:rPr lang="it-IT" dirty="0" err="1"/>
              <a:t>nationalities</a:t>
            </a:r>
            <a:r>
              <a:rPr lang="it-IT" dirty="0"/>
              <a:t> </a:t>
            </a:r>
            <a:r>
              <a:rPr lang="it-IT" dirty="0" err="1"/>
              <a:t>buy</a:t>
            </a:r>
            <a:r>
              <a:rPr lang="it-IT" dirty="0"/>
              <a:t> </a:t>
            </a:r>
            <a:r>
              <a:rPr lang="it-IT" dirty="0" err="1"/>
              <a:t>similar</a:t>
            </a:r>
            <a:r>
              <a:rPr lang="it-IT" dirty="0"/>
              <a:t> products, </a:t>
            </a:r>
            <a:r>
              <a:rPr lang="it-IT" dirty="0" err="1"/>
              <a:t>but</a:t>
            </a:r>
            <a:r>
              <a:rPr lang="it-IT" dirty="0"/>
              <a:t> for </a:t>
            </a:r>
            <a:r>
              <a:rPr lang="it-IT" dirty="0" err="1"/>
              <a:t>different</a:t>
            </a:r>
            <a:r>
              <a:rPr lang="it-IT" dirty="0"/>
              <a:t> </a:t>
            </a:r>
            <a:r>
              <a:rPr lang="it-IT" dirty="0" err="1"/>
              <a:t>reasons</a:t>
            </a:r>
            <a:endParaRPr lang="it-IT" dirty="0"/>
          </a:p>
          <a:p>
            <a:r>
              <a:rPr lang="it-IT" dirty="0" err="1"/>
              <a:t>There</a:t>
            </a:r>
            <a:r>
              <a:rPr lang="it-IT" dirty="0"/>
              <a:t> are </a:t>
            </a:r>
            <a:r>
              <a:rPr lang="it-IT" dirty="0" err="1"/>
              <a:t>different</a:t>
            </a:r>
            <a:r>
              <a:rPr lang="it-IT" dirty="0"/>
              <a:t> models </a:t>
            </a:r>
            <a:r>
              <a:rPr lang="it-IT" dirty="0" err="1"/>
              <a:t>that</a:t>
            </a:r>
            <a:r>
              <a:rPr lang="it-IT" dirty="0"/>
              <a:t> assist in the </a:t>
            </a:r>
            <a:r>
              <a:rPr lang="it-IT" dirty="0" err="1"/>
              <a:t>decision</a:t>
            </a:r>
            <a:r>
              <a:rPr lang="it-IT" dirty="0"/>
              <a:t> </a:t>
            </a:r>
            <a:r>
              <a:rPr lang="it-IT" dirty="0" err="1"/>
              <a:t>about</a:t>
            </a:r>
            <a:r>
              <a:rPr lang="it-IT" dirty="0"/>
              <a:t> the </a:t>
            </a:r>
            <a:r>
              <a:rPr lang="it-IT" dirty="0" err="1"/>
              <a:t>extent</a:t>
            </a:r>
            <a:r>
              <a:rPr lang="it-IT" dirty="0"/>
              <a:t> of </a:t>
            </a:r>
            <a:r>
              <a:rPr lang="it-IT" dirty="0" err="1"/>
              <a:t>standardization</a:t>
            </a:r>
            <a:r>
              <a:rPr lang="it-IT" dirty="0"/>
              <a:t> and </a:t>
            </a:r>
            <a:r>
              <a:rPr lang="it-IT" dirty="0" err="1"/>
              <a:t>adaptation</a:t>
            </a:r>
            <a:r>
              <a:rPr lang="en-GB" dirty="0"/>
              <a:t>: “Think Globally, Act Locally!”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5593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1E247C-7FC8-4C5C-B0C4-FE9B303D0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Specialization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832AC2-AAA8-4420-BD10-D2D17F66B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Often</a:t>
            </a:r>
            <a:r>
              <a:rPr lang="it-IT" dirty="0"/>
              <a:t>, countries </a:t>
            </a:r>
            <a:r>
              <a:rPr lang="it-IT" dirty="0" err="1"/>
              <a:t>specialize</a:t>
            </a:r>
            <a:r>
              <a:rPr lang="it-IT" dirty="0"/>
              <a:t> in </a:t>
            </a:r>
            <a:r>
              <a:rPr lang="it-IT" dirty="0" err="1"/>
              <a:t>particular</a:t>
            </a:r>
            <a:r>
              <a:rPr lang="it-IT" dirty="0"/>
              <a:t> </a:t>
            </a:r>
            <a:r>
              <a:rPr lang="it-IT" dirty="0" err="1"/>
              <a:t>varieties</a:t>
            </a:r>
            <a:r>
              <a:rPr lang="it-IT" dirty="0"/>
              <a:t> of a product </a:t>
            </a:r>
            <a:r>
              <a:rPr lang="it-IT" dirty="0" err="1"/>
              <a:t>rather</a:t>
            </a:r>
            <a:r>
              <a:rPr lang="it-IT" dirty="0"/>
              <a:t> </a:t>
            </a:r>
            <a:r>
              <a:rPr lang="it-IT" dirty="0" err="1"/>
              <a:t>than</a:t>
            </a:r>
            <a:r>
              <a:rPr lang="it-IT" dirty="0"/>
              <a:t> the full range</a:t>
            </a:r>
          </a:p>
          <a:p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might</a:t>
            </a:r>
            <a:r>
              <a:rPr lang="it-IT" dirty="0"/>
              <a:t> </a:t>
            </a:r>
            <a:r>
              <a:rPr lang="it-IT" dirty="0" err="1"/>
              <a:t>decrease</a:t>
            </a:r>
            <a:r>
              <a:rPr lang="it-IT" dirty="0"/>
              <a:t> the cost of production over time,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for the microchip </a:t>
            </a:r>
            <a:r>
              <a:rPr lang="it-IT" dirty="0" err="1"/>
              <a:t>industry</a:t>
            </a:r>
            <a:endParaRPr lang="it-IT" dirty="0"/>
          </a:p>
          <a:p>
            <a:r>
              <a:rPr lang="it-IT" dirty="0"/>
              <a:t>Some </a:t>
            </a:r>
            <a:r>
              <a:rPr lang="it-IT" dirty="0" err="1"/>
              <a:t>industries</a:t>
            </a:r>
            <a:r>
              <a:rPr lang="it-IT" dirty="0"/>
              <a:t>,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electronics</a:t>
            </a:r>
            <a:r>
              <a:rPr lang="it-IT" dirty="0"/>
              <a:t>, are </a:t>
            </a:r>
            <a:r>
              <a:rPr lang="it-IT" dirty="0" err="1"/>
              <a:t>characterized</a:t>
            </a:r>
            <a:r>
              <a:rPr lang="it-IT" dirty="0"/>
              <a:t> by high </a:t>
            </a:r>
            <a:r>
              <a:rPr lang="it-IT" dirty="0" err="1"/>
              <a:t>rates</a:t>
            </a:r>
            <a:r>
              <a:rPr lang="it-IT" dirty="0"/>
              <a:t> of product </a:t>
            </a:r>
            <a:r>
              <a:rPr lang="it-IT" dirty="0" err="1"/>
              <a:t>innovation</a:t>
            </a:r>
            <a:r>
              <a:rPr lang="it-IT" dirty="0"/>
              <a:t> </a:t>
            </a:r>
            <a:r>
              <a:rPr lang="it-IT" dirty="0" err="1"/>
              <a:t>shortening</a:t>
            </a:r>
            <a:r>
              <a:rPr lang="it-IT" dirty="0"/>
              <a:t> the life </a:t>
            </a:r>
            <a:r>
              <a:rPr lang="it-IT" dirty="0" err="1"/>
              <a:t>cycle</a:t>
            </a:r>
            <a:r>
              <a:rPr lang="it-IT" dirty="0"/>
              <a:t>,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generates</a:t>
            </a:r>
            <a:r>
              <a:rPr lang="it-IT" dirty="0"/>
              <a:t> a </a:t>
            </a:r>
            <a:r>
              <a:rPr lang="it-IT" dirty="0" err="1"/>
              <a:t>need</a:t>
            </a:r>
            <a:r>
              <a:rPr lang="it-IT" dirty="0"/>
              <a:t> for high-</a:t>
            </a:r>
            <a:r>
              <a:rPr lang="it-IT" dirty="0" err="1"/>
              <a:t>rates</a:t>
            </a:r>
            <a:r>
              <a:rPr lang="it-IT" dirty="0"/>
              <a:t> of sales to </a:t>
            </a:r>
            <a:r>
              <a:rPr lang="it-IT" dirty="0" err="1"/>
              <a:t>recover</a:t>
            </a:r>
            <a:r>
              <a:rPr lang="it-IT" dirty="0"/>
              <a:t> R&amp;D costs</a:t>
            </a:r>
          </a:p>
          <a:p>
            <a:r>
              <a:rPr lang="it-IT" dirty="0"/>
              <a:t>The degree of </a:t>
            </a:r>
            <a:r>
              <a:rPr lang="it-IT" dirty="0" err="1"/>
              <a:t>specialization</a:t>
            </a:r>
            <a:r>
              <a:rPr lang="it-IT" dirty="0"/>
              <a:t> of a country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depends</a:t>
            </a:r>
            <a:r>
              <a:rPr lang="it-IT" dirty="0"/>
              <a:t> on the size of the market: the </a:t>
            </a:r>
            <a:r>
              <a:rPr lang="it-IT" dirty="0" err="1"/>
              <a:t>bigger</a:t>
            </a:r>
            <a:r>
              <a:rPr lang="it-IT" dirty="0"/>
              <a:t> the market, the more are </a:t>
            </a:r>
            <a:r>
              <a:rPr lang="it-IT" dirty="0" err="1"/>
              <a:t>incentivized</a:t>
            </a:r>
            <a:r>
              <a:rPr lang="it-IT" dirty="0"/>
              <a:t> large scale productions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746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1E247C-7FC8-4C5C-B0C4-FE9B303D0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Specialization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832AC2-AAA8-4420-BD10-D2D17F66B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Also</a:t>
            </a:r>
            <a:r>
              <a:rPr lang="it-IT" dirty="0"/>
              <a:t>, </a:t>
            </a:r>
            <a:r>
              <a:rPr lang="it-IT" dirty="0" err="1"/>
              <a:t>specialization</a:t>
            </a:r>
            <a:r>
              <a:rPr lang="it-IT" dirty="0"/>
              <a:t> </a:t>
            </a:r>
            <a:r>
              <a:rPr lang="it-IT" dirty="0" err="1"/>
              <a:t>depends</a:t>
            </a:r>
            <a:r>
              <a:rPr lang="it-IT" dirty="0"/>
              <a:t> on </a:t>
            </a:r>
            <a:r>
              <a:rPr lang="it-IT" dirty="0" err="1"/>
              <a:t>MNCs</a:t>
            </a:r>
            <a:r>
              <a:rPr lang="it-IT" dirty="0"/>
              <a:t> location </a:t>
            </a:r>
            <a:r>
              <a:rPr lang="it-IT" dirty="0" err="1"/>
              <a:t>decisions</a:t>
            </a:r>
            <a:endParaRPr lang="it-IT" dirty="0"/>
          </a:p>
          <a:p>
            <a:r>
              <a:rPr lang="it-IT" dirty="0" err="1"/>
              <a:t>Specialized</a:t>
            </a:r>
            <a:r>
              <a:rPr lang="it-IT" dirty="0"/>
              <a:t> production of a country </a:t>
            </a:r>
            <a:r>
              <a:rPr lang="it-IT" dirty="0" err="1"/>
              <a:t>may</a:t>
            </a:r>
            <a:r>
              <a:rPr lang="it-IT" dirty="0"/>
              <a:t> be one part of an international product, </a:t>
            </a:r>
            <a:r>
              <a:rPr lang="it-IT" dirty="0" err="1"/>
              <a:t>other</a:t>
            </a:r>
            <a:r>
              <a:rPr lang="it-IT" dirty="0"/>
              <a:t> parts of </a:t>
            </a:r>
            <a:r>
              <a:rPr lang="it-IT" dirty="0" err="1"/>
              <a:t>which</a:t>
            </a:r>
            <a:r>
              <a:rPr lang="it-IT" dirty="0"/>
              <a:t> are </a:t>
            </a:r>
            <a:r>
              <a:rPr lang="it-IT" dirty="0" err="1"/>
              <a:t>produced</a:t>
            </a:r>
            <a:r>
              <a:rPr lang="it-IT" dirty="0"/>
              <a:t> in </a:t>
            </a:r>
            <a:r>
              <a:rPr lang="it-IT" dirty="0" err="1"/>
              <a:t>different</a:t>
            </a:r>
            <a:r>
              <a:rPr lang="it-IT" dirty="0"/>
              <a:t> countries and with </a:t>
            </a:r>
            <a:r>
              <a:rPr lang="it-IT" dirty="0" err="1"/>
              <a:t>final</a:t>
            </a:r>
            <a:r>
              <a:rPr lang="it-IT" dirty="0"/>
              <a:t> assembly in </a:t>
            </a:r>
            <a:r>
              <a:rPr lang="it-IT" dirty="0" err="1"/>
              <a:t>yet</a:t>
            </a:r>
            <a:r>
              <a:rPr lang="it-IT" dirty="0"/>
              <a:t> </a:t>
            </a:r>
            <a:r>
              <a:rPr lang="it-IT" dirty="0" err="1"/>
              <a:t>another</a:t>
            </a:r>
            <a:r>
              <a:rPr lang="it-IT" dirty="0"/>
              <a:t> location, </a:t>
            </a:r>
            <a:r>
              <a:rPr lang="it-IT" dirty="0" err="1"/>
              <a:t>raising</a:t>
            </a:r>
            <a:r>
              <a:rPr lang="it-IT" dirty="0"/>
              <a:t> the </a:t>
            </a:r>
            <a:r>
              <a:rPr lang="it-IT" dirty="0" err="1"/>
              <a:t>question</a:t>
            </a:r>
            <a:r>
              <a:rPr lang="it-IT" dirty="0"/>
              <a:t> of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origin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5562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A4F534-F7E1-4819-A22A-8AB9D8EC4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Foreign </a:t>
            </a:r>
            <a:r>
              <a:rPr lang="it-IT" dirty="0" err="1"/>
              <a:t>direct</a:t>
            </a:r>
            <a:r>
              <a:rPr lang="it-IT" dirty="0"/>
              <a:t> investment (FDI)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01AA77-5D45-4527-AC9C-75BBA72D5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FDI </a:t>
            </a:r>
            <a:r>
              <a:rPr lang="it-IT" dirty="0" err="1"/>
              <a:t>is</a:t>
            </a:r>
            <a:r>
              <a:rPr lang="it-IT" dirty="0"/>
              <a:t> an investment </a:t>
            </a:r>
            <a:r>
              <a:rPr lang="it-IT" dirty="0" err="1"/>
              <a:t>undertaken</a:t>
            </a:r>
            <a:r>
              <a:rPr lang="it-IT" dirty="0"/>
              <a:t> by companies </a:t>
            </a:r>
            <a:r>
              <a:rPr lang="it-IT" dirty="0" err="1"/>
              <a:t>wanting</a:t>
            </a:r>
            <a:r>
              <a:rPr lang="it-IT" dirty="0"/>
              <a:t> to </a:t>
            </a:r>
            <a:r>
              <a:rPr lang="it-IT" dirty="0" err="1"/>
              <a:t>expand</a:t>
            </a:r>
            <a:r>
              <a:rPr lang="it-IT" dirty="0"/>
              <a:t> </a:t>
            </a:r>
            <a:r>
              <a:rPr lang="it-IT" dirty="0" err="1"/>
              <a:t>internationally</a:t>
            </a:r>
            <a:r>
              <a:rPr lang="it-IT" dirty="0"/>
              <a:t>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entails</a:t>
            </a:r>
            <a:r>
              <a:rPr lang="it-IT" dirty="0"/>
              <a:t> setting up a </a:t>
            </a:r>
            <a:r>
              <a:rPr lang="it-IT" dirty="0" err="1"/>
              <a:t>local</a:t>
            </a:r>
            <a:r>
              <a:rPr lang="it-IT" dirty="0"/>
              <a:t> sales company.</a:t>
            </a:r>
          </a:p>
          <a:p>
            <a:r>
              <a:rPr lang="it-IT" dirty="0"/>
              <a:t>The more the country </a:t>
            </a:r>
            <a:r>
              <a:rPr lang="it-IT" dirty="0" err="1"/>
              <a:t>currency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weak</a:t>
            </a:r>
            <a:r>
              <a:rPr lang="it-IT" dirty="0"/>
              <a:t>, the more large </a:t>
            </a:r>
            <a:r>
              <a:rPr lang="it-IT" dirty="0" err="1"/>
              <a:t>acquisitions</a:t>
            </a:r>
            <a:r>
              <a:rPr lang="it-IT" dirty="0"/>
              <a:t> are </a:t>
            </a:r>
            <a:r>
              <a:rPr lang="it-IT" dirty="0" err="1"/>
              <a:t>possible</a:t>
            </a:r>
            <a:endParaRPr lang="it-IT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85373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1541</Words>
  <Application>Microsoft Office PowerPoint</Application>
  <PresentationFormat>Widescreen</PresentationFormat>
  <Paragraphs>106</Paragraphs>
  <Slides>26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Tema di Office</vt:lpstr>
      <vt:lpstr>Introduction to International Marketing </vt:lpstr>
      <vt:lpstr>Ted Talk: The web is more than better tv </vt:lpstr>
      <vt:lpstr>Introduction </vt:lpstr>
      <vt:lpstr>Developments in international expansion</vt:lpstr>
      <vt:lpstr>Some latter-day concepts in international expansion</vt:lpstr>
      <vt:lpstr>Some latter-day concepts in international expansion</vt:lpstr>
      <vt:lpstr>Specialization</vt:lpstr>
      <vt:lpstr>Specialization</vt:lpstr>
      <vt:lpstr>Foreign direct investment (FDI)</vt:lpstr>
      <vt:lpstr>Payments and the foreign exchange market</vt:lpstr>
      <vt:lpstr>Purchasing power parity (PPP)</vt:lpstr>
      <vt:lpstr>Incentive to global growth </vt:lpstr>
      <vt:lpstr>Role of the state</vt:lpstr>
      <vt:lpstr>International organizations</vt:lpstr>
      <vt:lpstr>Regional groupings</vt:lpstr>
      <vt:lpstr>Business/governments relations</vt:lpstr>
      <vt:lpstr>Business/governments relations</vt:lpstr>
      <vt:lpstr>Legal environment </vt:lpstr>
      <vt:lpstr>International and supranational law</vt:lpstr>
      <vt:lpstr>Law and marketing agreements</vt:lpstr>
      <vt:lpstr>Social environment </vt:lpstr>
      <vt:lpstr>International customers </vt:lpstr>
      <vt:lpstr>Internet, EDI, ICT</vt:lpstr>
      <vt:lpstr>Organizational environment </vt:lpstr>
      <vt:lpstr>Formal and informal collaborations </vt:lpstr>
      <vt:lpstr>Cross-cultural communication and meaning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beatrice orlando</dc:creator>
  <cp:lastModifiedBy>beatrice orlando</cp:lastModifiedBy>
  <cp:revision>20</cp:revision>
  <dcterms:created xsi:type="dcterms:W3CDTF">2020-03-23T18:21:59Z</dcterms:created>
  <dcterms:modified xsi:type="dcterms:W3CDTF">2020-03-24T12:42:07Z</dcterms:modified>
</cp:coreProperties>
</file>