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2E6EF-1F01-4372-8A3F-D2C337C3C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4F21B7-5109-4BEC-BF88-AE05DAB08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29DA36-8DC4-4DDE-AFDD-8278B15C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AE2D3F-1F54-4BBB-B86B-2C30D90C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60666C-BF8E-4A26-AE12-8058DCEC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2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7266A-D44C-44B2-B480-220686C9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108CB7-06E9-4A23-999C-F45650981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BBDA4-3B76-4C88-A8A9-0EFA9174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E34A38-569D-4DEA-B4D1-8C49BA1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68C0C-E7FF-4723-975C-AF9F7F78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7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3292E6-22E1-4CC9-A8C4-24FF484D8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D27167-E185-41F3-8035-099E8153B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4209D-531D-449C-BB02-91D68D4E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AC5DC7-4462-406B-9E43-BD288616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865DD4-DCB9-4DBC-A11A-EF3C2B05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2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92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8540" y="307340"/>
            <a:ext cx="10154919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58058" y="3503676"/>
            <a:ext cx="5675883" cy="808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1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60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75" y="6400800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0" y="0"/>
                </a:moveTo>
                <a:lnTo>
                  <a:pt x="12188825" y="0"/>
                </a:lnTo>
                <a:lnTo>
                  <a:pt x="121888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" y="6334315"/>
            <a:ext cx="12188825" cy="64135"/>
          </a:xfrm>
          <a:custGeom>
            <a:avLst/>
            <a:gdLst/>
            <a:ahLst/>
            <a:cxnLst/>
            <a:rect l="l" t="t" r="r" b="b"/>
            <a:pathLst>
              <a:path w="12188825" h="64135">
                <a:moveTo>
                  <a:pt x="0" y="64008"/>
                </a:moveTo>
                <a:lnTo>
                  <a:pt x="12188825" y="64008"/>
                </a:lnTo>
                <a:lnTo>
                  <a:pt x="12188825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84776" y="6419088"/>
            <a:ext cx="2950464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51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A801B-F057-45C3-904A-7FF9EE00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3129C7-1217-4433-8318-D763C1B0B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37B6E6-8EDE-45D7-AB1F-2C0A0547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11AE5B-26AF-408D-8929-869DE1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5309BC-2C55-41E5-A33B-53ADA31E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1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A1EB5-FFDC-4DEB-B089-F64E3E18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E25581-BE1A-482E-B308-8F6624AE5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F4DE93-ADB5-499D-ACC7-83FDF0AC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09B451-A59F-4015-9711-BEC7ECD5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0DA23-C0EB-412C-B985-069B6E78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29C98-797A-47B4-A278-B8E4138E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57D6B-9E2B-4742-81A4-5BB8DC3A9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8378D6-E68E-4C9D-97F9-3B5D044E1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B84D7-9818-45CC-A0A0-37B8474E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68E1D5-5A06-4DEB-A5AB-BC04BA81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C8B72-DE86-4392-818F-66735CB7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2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A3E266-BCA7-4C13-BD9E-1C786BB7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4A2E8A-1BF1-4080-AB70-B8A9A8EC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CDAB4B-2F9D-46A6-94B9-F255701F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9F7594-3F4E-4CB7-A639-A9D8B3314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040DDB-A9CB-4B96-B3AC-DA2864CA1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D3F54E-94FB-4094-BAA7-1356BDE1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C589BB-34B1-4374-9EAF-47947A1A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2D81F5-ED8E-4DF0-A5A5-B779E587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1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0F546-3793-41F9-B66A-8B0C2603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F41477-BCB3-45D6-B821-9B3407C2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C2F8EF-1B93-4D5D-A380-598CF6D9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2CFF20-143F-4682-B739-EF706E2B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1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ABA212-55B8-4542-8189-48DB7941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6CFD0E-FE43-4CDA-A533-D5B811C9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87372A-DF49-4C4F-AD52-A68EC716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6B29C-DA82-40C0-B220-0ADFAACE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F7A7B2-1E20-4C89-8160-85E40A3D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F9A3DD-436D-4851-B1D3-59E2D21D5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11B96B-BA4F-4708-8C3C-76B692E1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5BA99-B708-4D16-B348-DED225B5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279A30-B21C-42A5-BC6C-86D88069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3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3BED5-3413-4242-A99E-177C7C5D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7BABE9-452A-45A6-805B-699C01D01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D97CB0-9DFC-40DF-BC1E-63ACA524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791DD-906B-457E-8EC3-2A87941B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BDB03C-FC15-48D1-9E4A-DEB0F75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963984-8AC8-42C5-B724-BF7AB481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7E8E8A-5D7D-4FEA-8BF6-BC83AF3D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DD986B-55B2-4DC4-9579-DC94F66E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40F858-56B4-4B48-A96A-EF0B677AF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E6C1-0FBC-4F84-9306-6910FBECE6B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1ECAD2-3A57-4C97-9DE2-DDE0136F3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E81BE9-E6E5-450E-AEF2-3CE7F6B3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64AF-C859-4375-8C73-1AFE77401C3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5ECA1-E785-4D0E-82F6-BAF49B05A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International Promotion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769E8B-C04E-4119-8D09-82564B064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 B. Orlando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8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9774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5" dirty="0"/>
              <a:t>Global Marketing </a:t>
            </a:r>
            <a:r>
              <a:rPr u="none" spc="-40" dirty="0"/>
              <a:t>and</a:t>
            </a:r>
            <a:r>
              <a:rPr u="none" spc="-280" dirty="0"/>
              <a:t> </a:t>
            </a:r>
            <a:r>
              <a:rPr u="none" spc="-50" dirty="0"/>
              <a:t>Advertising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019" y="1829307"/>
            <a:ext cx="4869815" cy="38811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8255">
              <a:lnSpc>
                <a:spcPct val="90700"/>
              </a:lnSpc>
              <a:spcBef>
                <a:spcPts val="409"/>
              </a:spcBef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Global marketing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: </a:t>
            </a:r>
            <a:r>
              <a:rPr sz="2800" dirty="0">
                <a:solidFill>
                  <a:srgbClr val="404040"/>
                </a:solidFill>
                <a:latin typeface="Century Gothic"/>
                <a:cs typeface="Century Gothic"/>
              </a:rPr>
              <a:t>Using a  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common marketing plan for  all countries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Century Gothic"/>
              <a:cs typeface="Century Gothic"/>
            </a:endParaRPr>
          </a:p>
          <a:p>
            <a:pPr marL="12700" marR="106045" indent="8255">
              <a:lnSpc>
                <a:spcPct val="90200"/>
              </a:lnSpc>
              <a:spcBef>
                <a:spcPts val="5"/>
              </a:spcBef>
            </a:pPr>
            <a:r>
              <a:rPr sz="2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Global advertising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: Way </a:t>
            </a:r>
            <a:r>
              <a:rPr sz="2800" dirty="0">
                <a:solidFill>
                  <a:srgbClr val="404040"/>
                </a:solidFill>
                <a:latin typeface="Century Gothic"/>
                <a:cs typeface="Century Gothic"/>
              </a:rPr>
              <a:t>to  implement 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global  marketing strategy </a:t>
            </a:r>
            <a:r>
              <a:rPr sz="2800" dirty="0">
                <a:solidFill>
                  <a:srgbClr val="404040"/>
                </a:solidFill>
                <a:latin typeface="Century Gothic"/>
                <a:cs typeface="Century Gothic"/>
              </a:rPr>
              <a:t>by 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using  </a:t>
            </a:r>
            <a:r>
              <a:rPr sz="2800" dirty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same basic advertising  approach </a:t>
            </a:r>
            <a:r>
              <a:rPr sz="2800" dirty="0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all</a:t>
            </a:r>
            <a:r>
              <a:rPr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385" y="6537959"/>
            <a:ext cx="161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C00000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0643" y="1878280"/>
            <a:ext cx="4167264" cy="3763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1585" algn="l"/>
              </a:tabLst>
            </a:pPr>
            <a:r>
              <a:rPr u="heavy" spc="-45" dirty="0">
                <a:uFill>
                  <a:solidFill>
                    <a:srgbClr val="7F7F7F"/>
                  </a:solidFill>
                </a:uFill>
              </a:rPr>
              <a:t>Marketing </a:t>
            </a:r>
            <a:r>
              <a:rPr u="heavy" spc="-30" dirty="0">
                <a:uFill>
                  <a:solidFill>
                    <a:srgbClr val="7F7F7F"/>
                  </a:solidFill>
                </a:uFill>
              </a:rPr>
              <a:t>is</a:t>
            </a:r>
            <a:r>
              <a:rPr u="heavy" spc="-260" dirty="0">
                <a:uFill>
                  <a:solidFill>
                    <a:srgbClr val="7F7F7F"/>
                  </a:solidFill>
                </a:uFill>
              </a:rPr>
              <a:t> </a:t>
            </a:r>
            <a:r>
              <a:rPr u="heavy" spc="-45" dirty="0">
                <a:uFill>
                  <a:solidFill>
                    <a:srgbClr val="7F7F7F"/>
                  </a:solidFill>
                </a:uFill>
              </a:rPr>
              <a:t>Global	</a:t>
            </a:r>
          </a:p>
        </p:txBody>
      </p:sp>
      <p:sp>
        <p:nvSpPr>
          <p:cNvPr id="4" name="object 4"/>
          <p:cNvSpPr/>
          <p:nvPr/>
        </p:nvSpPr>
        <p:spPr>
          <a:xfrm>
            <a:off x="1057248" y="2666837"/>
            <a:ext cx="3826478" cy="343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1227" y="2160523"/>
            <a:ext cx="1367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Samsung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9556" y="2567947"/>
            <a:ext cx="3993180" cy="2968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450" y="2487375"/>
            <a:ext cx="4466590" cy="3352800"/>
          </a:xfrm>
          <a:custGeom>
            <a:avLst/>
            <a:gdLst/>
            <a:ahLst/>
            <a:cxnLst/>
            <a:rect l="l" t="t" r="r" b="b"/>
            <a:pathLst>
              <a:path w="4466590" h="3352800">
                <a:moveTo>
                  <a:pt x="0" y="0"/>
                </a:moveTo>
                <a:lnTo>
                  <a:pt x="4466060" y="0"/>
                </a:lnTo>
                <a:lnTo>
                  <a:pt x="4466060" y="3352720"/>
                </a:lnTo>
                <a:lnTo>
                  <a:pt x="0" y="33527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1585" algn="l"/>
              </a:tabLst>
            </a:pPr>
            <a:r>
              <a:rPr spc="-45" dirty="0"/>
              <a:t>Marketing </a:t>
            </a:r>
            <a:r>
              <a:rPr spc="-50" dirty="0"/>
              <a:t>Principles </a:t>
            </a:r>
            <a:r>
              <a:rPr spc="-35" dirty="0"/>
              <a:t>are</a:t>
            </a:r>
            <a:r>
              <a:rPr spc="-235" dirty="0"/>
              <a:t> </a:t>
            </a:r>
            <a:r>
              <a:rPr spc="-50" dirty="0"/>
              <a:t>Universal	</a:t>
            </a:r>
          </a:p>
        </p:txBody>
      </p:sp>
      <p:sp>
        <p:nvSpPr>
          <p:cNvPr id="4" name="object 4"/>
          <p:cNvSpPr/>
          <p:nvPr/>
        </p:nvSpPr>
        <p:spPr>
          <a:xfrm>
            <a:off x="2660904" y="2441448"/>
            <a:ext cx="6784848" cy="333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77000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5" dirty="0"/>
              <a:t>Think global. Market</a:t>
            </a:r>
            <a:r>
              <a:rPr u="none" spc="-295" dirty="0"/>
              <a:t> </a:t>
            </a:r>
            <a:r>
              <a:rPr u="none" spc="-45" dirty="0"/>
              <a:t>Local.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019" y="1764284"/>
            <a:ext cx="4843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Four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Reasons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for having</a:t>
            </a:r>
            <a:r>
              <a:rPr sz="24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different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2017267"/>
            <a:ext cx="4266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strategies for foreign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873" y="2590291"/>
            <a:ext cx="324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1CADE4"/>
              </a:buClr>
              <a:buFont typeface="Calibri"/>
              <a:buChar char="◦"/>
              <a:tabLst>
                <a:tab pos="195580" algn="l"/>
              </a:tabLst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Unfamiliar</a:t>
            </a:r>
            <a:r>
              <a:rPr sz="24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marketing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8753" y="2843276"/>
            <a:ext cx="188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environment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873" y="3428492"/>
            <a:ext cx="4573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1CADE4"/>
              </a:buClr>
              <a:buFont typeface="Calibri"/>
              <a:buChar char="◦"/>
              <a:tabLst>
                <a:tab pos="195580" algn="l"/>
              </a:tabLst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Difference in values,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customs,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8753" y="3681476"/>
            <a:ext cx="402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consumption patterns,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5873" y="3937507"/>
            <a:ext cx="313880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habits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sz="24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consumers</a:t>
            </a:r>
            <a:endParaRPr sz="2400">
              <a:latin typeface="Century Gothic"/>
              <a:cs typeface="Century Gothic"/>
            </a:endParaRPr>
          </a:p>
          <a:p>
            <a:pPr marL="195580" indent="-182880">
              <a:lnSpc>
                <a:spcPct val="100000"/>
              </a:lnSpc>
              <a:spcBef>
                <a:spcPts val="1800"/>
              </a:spcBef>
              <a:buClr>
                <a:srgbClr val="1CADE4"/>
              </a:buClr>
              <a:buFont typeface="Calibri"/>
              <a:buChar char="◦"/>
              <a:tabLst>
                <a:tab pos="195580" algn="l"/>
              </a:tabLst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Language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issues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5873" y="5117083"/>
            <a:ext cx="4363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1CADE4"/>
              </a:buClr>
              <a:buFont typeface="Calibri"/>
              <a:buChar char="◦"/>
              <a:tabLst>
                <a:tab pos="195580" algn="l"/>
              </a:tabLst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Lack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availability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media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8753" y="5370067"/>
            <a:ext cx="1212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hicl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19" y="6548119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C00000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00664" y="1845734"/>
            <a:ext cx="5547050" cy="4414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8957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0" dirty="0"/>
              <a:t>Economics </a:t>
            </a:r>
            <a:r>
              <a:rPr u="none" dirty="0"/>
              <a:t>– </a:t>
            </a:r>
            <a:r>
              <a:rPr u="none" spc="-50" dirty="0"/>
              <a:t>Purchasing</a:t>
            </a:r>
            <a:r>
              <a:rPr u="none" spc="-330" dirty="0"/>
              <a:t> </a:t>
            </a:r>
            <a:r>
              <a:rPr u="none" spc="-45" dirty="0"/>
              <a:t>Power</a:t>
            </a:r>
          </a:p>
        </p:txBody>
      </p:sp>
      <p:sp>
        <p:nvSpPr>
          <p:cNvPr id="5" name="object 5"/>
          <p:cNvSpPr/>
          <p:nvPr/>
        </p:nvSpPr>
        <p:spPr>
          <a:xfrm>
            <a:off x="3269132" y="1737360"/>
            <a:ext cx="5688887" cy="453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2782" y="1731010"/>
            <a:ext cx="5701665" cy="4551045"/>
          </a:xfrm>
          <a:custGeom>
            <a:avLst/>
            <a:gdLst/>
            <a:ahLst/>
            <a:cxnLst/>
            <a:rect l="l" t="t" r="r" b="b"/>
            <a:pathLst>
              <a:path w="5701665" h="4551045">
                <a:moveTo>
                  <a:pt x="0" y="0"/>
                </a:moveTo>
                <a:lnTo>
                  <a:pt x="5701587" y="0"/>
                </a:lnTo>
                <a:lnTo>
                  <a:pt x="5701587" y="4551026"/>
                </a:lnTo>
                <a:lnTo>
                  <a:pt x="0" y="455102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ts val="5330"/>
              </a:lnSpc>
              <a:spcBef>
                <a:spcPts val="100"/>
              </a:spcBef>
            </a:pPr>
            <a:r>
              <a:rPr u="none" spc="-50" dirty="0"/>
              <a:t>Channel: </a:t>
            </a:r>
            <a:r>
              <a:rPr u="none" spc="-45" dirty="0"/>
              <a:t>Internet </a:t>
            </a:r>
            <a:r>
              <a:rPr u="none" spc="-40" dirty="0"/>
              <a:t>Users</a:t>
            </a:r>
            <a:r>
              <a:rPr u="none" spc="-245" dirty="0"/>
              <a:t> </a:t>
            </a:r>
            <a:r>
              <a:rPr u="none" spc="-35" dirty="0"/>
              <a:t>(in</a:t>
            </a:r>
          </a:p>
          <a:p>
            <a:pPr marL="169545">
              <a:lnSpc>
                <a:spcPts val="5330"/>
              </a:lnSpc>
              <a:tabLst>
                <a:tab pos="10141585" algn="l"/>
              </a:tabLst>
            </a:pPr>
            <a:r>
              <a:rPr spc="-50" dirty="0"/>
              <a:t>millions)	</a:t>
            </a:r>
          </a:p>
        </p:txBody>
      </p:sp>
      <p:sp>
        <p:nvSpPr>
          <p:cNvPr id="4" name="object 4"/>
          <p:cNvSpPr/>
          <p:nvPr/>
        </p:nvSpPr>
        <p:spPr>
          <a:xfrm>
            <a:off x="1096962" y="1846262"/>
            <a:ext cx="10332718" cy="4022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4544" y="4672584"/>
            <a:ext cx="2063495" cy="83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0383" y="4721352"/>
            <a:ext cx="1987295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6223" y="5181600"/>
            <a:ext cx="1261872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2064" y="5303520"/>
            <a:ext cx="1063752" cy="207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7903" y="5309615"/>
            <a:ext cx="1054608" cy="201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0696" y="5352288"/>
            <a:ext cx="990600" cy="158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36535" y="5355335"/>
            <a:ext cx="984503" cy="155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42376" y="5413247"/>
            <a:ext cx="893064" cy="97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48216" y="5422391"/>
            <a:ext cx="877824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54056" y="5425440"/>
            <a:ext cx="871727" cy="853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2827" y="2223626"/>
            <a:ext cx="713002" cy="3283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8160" y="2430482"/>
            <a:ext cx="713002" cy="30764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492" y="4428620"/>
            <a:ext cx="713002" cy="1078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824" y="4965563"/>
            <a:ext cx="713002" cy="5413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4156" y="4991972"/>
            <a:ext cx="713002" cy="5149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9487" y="5176822"/>
            <a:ext cx="713002" cy="3300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14819" y="5185623"/>
            <a:ext cx="713002" cy="3212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20151" y="5440891"/>
            <a:ext cx="713002" cy="660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25483" y="5476102"/>
            <a:ext cx="713002" cy="308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0816" y="5494210"/>
            <a:ext cx="713002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97405" y="2266696"/>
            <a:ext cx="130238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746</a:t>
            </a:r>
            <a:endParaRPr sz="1300">
              <a:latin typeface="Century Gothic"/>
              <a:cs typeface="Century Gothic"/>
            </a:endParaRPr>
          </a:p>
          <a:p>
            <a:pPr marL="1005205">
              <a:lnSpc>
                <a:spcPct val="100000"/>
              </a:lnSpc>
              <a:spcBef>
                <a:spcPts val="7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699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08070" y="4473448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245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13402" y="5009896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123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8734" y="5037328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117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7713" y="5592571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1200" spc="-35" dirty="0">
                <a:solidFill>
                  <a:srgbClr val="595959"/>
                </a:solidFill>
                <a:latin typeface="Century Gothic"/>
                <a:cs typeface="Century Gothic"/>
              </a:rPr>
              <a:t>h</a:t>
            </a:r>
            <a:r>
              <a:rPr sz="1200" spc="-4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6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1939" y="5592571"/>
            <a:ext cx="383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-3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spc="-25" dirty="0">
                <a:solidFill>
                  <a:srgbClr val="595959"/>
                </a:solidFill>
                <a:latin typeface="Century Gothic"/>
                <a:cs typeface="Century Gothic"/>
              </a:rPr>
              <a:t>d</a:t>
            </a:r>
            <a:r>
              <a:rPr sz="1200" spc="5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70217" y="5592571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United</a:t>
            </a:r>
            <a:r>
              <a:rPr sz="1200" spc="-2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entury Gothic"/>
                <a:cs typeface="Century Gothic"/>
              </a:rPr>
              <a:t>States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4189" y="5592571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Brazil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21991" y="559257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J</a:t>
            </a:r>
            <a:r>
              <a:rPr sz="1200" spc="-20" dirty="0">
                <a:solidFill>
                  <a:srgbClr val="595959"/>
                </a:solidFill>
                <a:latin typeface="Century Gothic"/>
                <a:cs typeface="Century Gothic"/>
              </a:rPr>
              <a:t>apa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96081" y="5220208"/>
            <a:ext cx="55753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75</a:t>
            </a:r>
            <a:endParaRPr sz="1300">
              <a:latin typeface="Century Gothic"/>
              <a:cs typeface="Century Gothic"/>
            </a:endParaRPr>
          </a:p>
          <a:p>
            <a:pPr marR="5080" algn="ctr">
              <a:lnSpc>
                <a:spcPct val="100000"/>
              </a:lnSpc>
              <a:spcBef>
                <a:spcPts val="1370"/>
              </a:spcBef>
            </a:pPr>
            <a:r>
              <a:rPr sz="1200" spc="-5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ex</a:t>
            </a:r>
            <a:r>
              <a:rPr sz="1200" spc="-4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2419" y="5229352"/>
            <a:ext cx="71691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73</a:t>
            </a:r>
            <a:endParaRPr sz="1300">
              <a:latin typeface="Century Gothic"/>
              <a:cs typeface="Century Gothic"/>
            </a:endParaRPr>
          </a:p>
          <a:p>
            <a:pPr marR="5080" algn="ctr">
              <a:lnSpc>
                <a:spcPct val="100000"/>
              </a:lnSpc>
              <a:spcBef>
                <a:spcPts val="1300"/>
              </a:spcBef>
            </a:pPr>
            <a:r>
              <a:rPr sz="1200" spc="-50" dirty="0">
                <a:solidFill>
                  <a:srgbClr val="595959"/>
                </a:solidFill>
                <a:latin typeface="Century Gothic"/>
                <a:cs typeface="Century Gothic"/>
              </a:rPr>
              <a:t>G</a:t>
            </a:r>
            <a:r>
              <a:rPr sz="1200" spc="15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1200" spc="-30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1200" spc="-25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200" spc="6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y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61881" y="5229352"/>
            <a:ext cx="63817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15</a:t>
            </a:r>
            <a:endParaRPr sz="1300">
              <a:latin typeface="Century Gothic"/>
              <a:cs typeface="Century Gothic"/>
            </a:endParaRPr>
          </a:p>
          <a:p>
            <a:pPr marR="5080" algn="ctr">
              <a:lnSpc>
                <a:spcPct val="100000"/>
              </a:lnSpc>
              <a:spcBef>
                <a:spcPts val="1300"/>
              </a:spcBef>
            </a:pPr>
            <a:r>
              <a:rPr sz="1200" spc="1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595959"/>
                </a:solidFill>
                <a:latin typeface="Century Gothic"/>
                <a:cs typeface="Century Gothic"/>
              </a:rPr>
              <a:t>u</a:t>
            </a:r>
            <a:r>
              <a:rPr sz="1200" spc="30" dirty="0">
                <a:solidFill>
                  <a:srgbClr val="595959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t</a:t>
            </a:r>
            <a:r>
              <a:rPr sz="1200" spc="-65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1200" spc="8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200" spc="-40" dirty="0">
                <a:solidFill>
                  <a:srgbClr val="595959"/>
                </a:solidFill>
                <a:latin typeface="Century Gothic"/>
                <a:cs typeface="Century Gothic"/>
              </a:rPr>
              <a:t>li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69900" y="5229352"/>
            <a:ext cx="178244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100"/>
              </a:spcBef>
              <a:tabLst>
                <a:tab pos="1050290" algn="l"/>
              </a:tabLst>
            </a:pPr>
            <a:r>
              <a:rPr sz="1300" b="1" dirty="0">
                <a:solidFill>
                  <a:srgbClr val="FFC000"/>
                </a:solidFill>
                <a:latin typeface="Century Gothic"/>
                <a:cs typeface="Century Gothic"/>
              </a:rPr>
              <a:t>7	1</a:t>
            </a:r>
            <a:endParaRPr sz="1300">
              <a:latin typeface="Century Gothic"/>
              <a:cs typeface="Century Gothic"/>
            </a:endParaRPr>
          </a:p>
          <a:p>
            <a:pPr marR="5080" algn="ctr">
              <a:lnSpc>
                <a:spcPct val="100000"/>
              </a:lnSpc>
              <a:spcBef>
                <a:spcPts val="1300"/>
              </a:spcBef>
              <a:tabLst>
                <a:tab pos="1068070" algn="l"/>
              </a:tabLst>
            </a:pP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Sw</a:t>
            </a:r>
            <a:r>
              <a:rPr sz="1200" spc="-40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tz</a:t>
            </a: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595959"/>
                </a:solidFill>
                <a:latin typeface="Century Gothic"/>
                <a:cs typeface="Century Gothic"/>
              </a:rPr>
              <a:t>r</a:t>
            </a:r>
            <a:r>
              <a:rPr sz="1200" spc="-40" dirty="0">
                <a:solidFill>
                  <a:srgbClr val="595959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200" spc="6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d	</a:t>
            </a:r>
            <a:r>
              <a:rPr sz="1200" spc="-5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1200" spc="1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1200" spc="-3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g</a:t>
            </a:r>
            <a:r>
              <a:rPr sz="1200" spc="1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1200" spc="-45" dirty="0">
                <a:solidFill>
                  <a:srgbClr val="595959"/>
                </a:solidFill>
                <a:latin typeface="Century Gothic"/>
                <a:cs typeface="Century Gothic"/>
              </a:rPr>
              <a:t>l</a:t>
            </a:r>
            <a:r>
              <a:rPr sz="1200" spc="5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96962" y="1846262"/>
            <a:ext cx="10332720" cy="4022725"/>
          </a:xfrm>
          <a:custGeom>
            <a:avLst/>
            <a:gdLst/>
            <a:ahLst/>
            <a:cxnLst/>
            <a:rect l="l" t="t" r="r" b="b"/>
            <a:pathLst>
              <a:path w="10332720" h="4022725">
                <a:moveTo>
                  <a:pt x="0" y="0"/>
                </a:moveTo>
                <a:lnTo>
                  <a:pt x="10332719" y="0"/>
                </a:lnTo>
                <a:lnTo>
                  <a:pt x="10332719" y="4022724"/>
                </a:lnTo>
                <a:lnTo>
                  <a:pt x="0" y="40227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1585" algn="l"/>
              </a:tabLst>
            </a:pPr>
            <a:r>
              <a:rPr u="none" spc="-50" dirty="0"/>
              <a:t>Channel: </a:t>
            </a:r>
            <a:r>
              <a:rPr u="none" spc="-45" dirty="0"/>
              <a:t>Daily </a:t>
            </a:r>
            <a:r>
              <a:rPr u="none" spc="-25" dirty="0"/>
              <a:t>TV </a:t>
            </a:r>
            <a:r>
              <a:rPr u="none" spc="-50" dirty="0"/>
              <a:t>Consumption  </a:t>
            </a:r>
            <a:r>
              <a:rPr spc="-35" dirty="0"/>
              <a:t>(in</a:t>
            </a:r>
            <a:r>
              <a:rPr spc="-180" dirty="0"/>
              <a:t> </a:t>
            </a:r>
            <a:r>
              <a:rPr spc="-50" dirty="0"/>
              <a:t>minutes)	</a:t>
            </a:r>
          </a:p>
        </p:txBody>
      </p:sp>
      <p:sp>
        <p:nvSpPr>
          <p:cNvPr id="4" name="object 4"/>
          <p:cNvSpPr/>
          <p:nvPr/>
        </p:nvSpPr>
        <p:spPr>
          <a:xfrm>
            <a:off x="1096962" y="1846262"/>
            <a:ext cx="10058398" cy="4022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303" y="4910328"/>
            <a:ext cx="1310640" cy="40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6272" y="4703064"/>
            <a:ext cx="1639824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6288" y="4651247"/>
            <a:ext cx="1722119" cy="667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6303" y="4684776"/>
            <a:ext cx="1664207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3271" y="4669535"/>
            <a:ext cx="1694687" cy="649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3288" y="4568952"/>
            <a:ext cx="1850136" cy="749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3304" y="4754879"/>
            <a:ext cx="1557527" cy="563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0271" y="4831079"/>
            <a:ext cx="1438655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0288" y="4843271"/>
            <a:ext cx="1417320" cy="475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90304" y="5233415"/>
            <a:ext cx="798576" cy="853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915" y="3872415"/>
            <a:ext cx="630496" cy="1446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4915" y="2976826"/>
            <a:ext cx="630496" cy="23419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43914" y="2748165"/>
            <a:ext cx="630496" cy="2570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2915" y="2900606"/>
            <a:ext cx="630496" cy="24181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1915" y="2824385"/>
            <a:ext cx="630496" cy="24943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0914" y="2395646"/>
            <a:ext cx="630496" cy="29231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9914" y="3195960"/>
            <a:ext cx="630496" cy="21227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7915" y="3586589"/>
            <a:ext cx="630496" cy="17321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88914" y="3529423"/>
            <a:ext cx="630496" cy="17893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6914" y="5282491"/>
            <a:ext cx="630496" cy="362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39239" y="3915664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152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8239" y="3022600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246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17240" y="2794000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270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06240" y="2946400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254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95240" y="2870200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262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84240" y="2440432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307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73240" y="3239008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223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62240" y="3574288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188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51240" y="3632200"/>
            <a:ext cx="2971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182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59547" y="5406644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1200" spc="-35" dirty="0">
                <a:solidFill>
                  <a:srgbClr val="595959"/>
                </a:solidFill>
                <a:latin typeface="Century Gothic"/>
                <a:cs typeface="Century Gothic"/>
              </a:rPr>
              <a:t>h</a:t>
            </a:r>
            <a:r>
              <a:rPr sz="1200" spc="-4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6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7441" y="5406644"/>
            <a:ext cx="383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-3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spc="-25" dirty="0">
                <a:solidFill>
                  <a:srgbClr val="595959"/>
                </a:solidFill>
                <a:latin typeface="Century Gothic"/>
                <a:cs typeface="Century Gothic"/>
              </a:rPr>
              <a:t>d</a:t>
            </a:r>
            <a:r>
              <a:rPr sz="1200" spc="5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20592" y="5406644"/>
            <a:ext cx="48577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780" marR="5080" indent="-18415">
              <a:lnSpc>
                <a:spcPct val="101699"/>
              </a:lnSpc>
              <a:spcBef>
                <a:spcPts val="75"/>
              </a:spcBef>
            </a:pPr>
            <a:r>
              <a:rPr sz="1200" spc="10" dirty="0">
                <a:solidFill>
                  <a:srgbClr val="595959"/>
                </a:solidFill>
                <a:latin typeface="Century Gothic"/>
                <a:cs typeface="Century Gothic"/>
              </a:rPr>
              <a:t>U</a:t>
            </a:r>
            <a:r>
              <a:rPr sz="1200" spc="-35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r>
              <a:rPr sz="1200" spc="5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t</a:t>
            </a:r>
            <a:r>
              <a:rPr sz="1200" spc="-80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d  </a:t>
            </a:r>
            <a:r>
              <a:rPr sz="1200" spc="-5" dirty="0">
                <a:solidFill>
                  <a:srgbClr val="595959"/>
                </a:solidFill>
                <a:latin typeface="Century Gothic"/>
                <a:cs typeface="Century Gothic"/>
              </a:rPr>
              <a:t>States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67027" y="5406644"/>
            <a:ext cx="37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Brazil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98497" y="5406644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J</a:t>
            </a:r>
            <a:r>
              <a:rPr sz="1200" spc="-20" dirty="0">
                <a:solidFill>
                  <a:srgbClr val="595959"/>
                </a:solidFill>
                <a:latin typeface="Century Gothic"/>
                <a:cs typeface="Century Gothic"/>
              </a:rPr>
              <a:t>apa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6255" y="5406644"/>
            <a:ext cx="557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95959"/>
                </a:solidFill>
                <a:latin typeface="Century Gothic"/>
                <a:cs typeface="Century Gothic"/>
              </a:rPr>
              <a:t>M</a:t>
            </a: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ex</a:t>
            </a:r>
            <a:r>
              <a:rPr sz="1200" spc="-45" dirty="0">
                <a:solidFill>
                  <a:srgbClr val="595959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595959"/>
                </a:solidFill>
                <a:latin typeface="Century Gothic"/>
                <a:cs typeface="Century Gothic"/>
              </a:rPr>
              <a:t>c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66262" y="5043423"/>
            <a:ext cx="338074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0" algn="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C000"/>
                </a:solidFill>
                <a:latin typeface="Century Gothic"/>
                <a:cs typeface="Century Gothic"/>
              </a:rPr>
              <a:t>4</a:t>
            </a:r>
            <a:endParaRPr sz="13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tabLst>
                <a:tab pos="922655" algn="l"/>
                <a:tab pos="1714500" algn="l"/>
              </a:tabLst>
            </a:pP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Germany	</a:t>
            </a:r>
            <a:r>
              <a:rPr sz="1200" spc="-10" dirty="0">
                <a:solidFill>
                  <a:srgbClr val="595959"/>
                </a:solidFill>
                <a:latin typeface="Century Gothic"/>
                <a:cs typeface="Century Gothic"/>
              </a:rPr>
              <a:t>Australia	</a:t>
            </a:r>
            <a:r>
              <a:rPr sz="1200" dirty="0">
                <a:solidFill>
                  <a:srgbClr val="595959"/>
                </a:solidFill>
                <a:latin typeface="Century Gothic"/>
                <a:cs typeface="Century Gothic"/>
              </a:rPr>
              <a:t>Switzerland</a:t>
            </a:r>
            <a:r>
              <a:rPr sz="1200" spc="22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Century Gothic"/>
                <a:cs typeface="Century Gothic"/>
              </a:rPr>
              <a:t>Mongolia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96962" y="1846262"/>
            <a:ext cx="10058400" cy="4022725"/>
          </a:xfrm>
          <a:custGeom>
            <a:avLst/>
            <a:gdLst/>
            <a:ahLst/>
            <a:cxnLst/>
            <a:rect l="l" t="t" r="r" b="b"/>
            <a:pathLst>
              <a:path w="10058400" h="4022725">
                <a:moveTo>
                  <a:pt x="0" y="0"/>
                </a:moveTo>
                <a:lnTo>
                  <a:pt x="10058399" y="0"/>
                </a:lnTo>
                <a:lnTo>
                  <a:pt x="10058399" y="4022724"/>
                </a:lnTo>
                <a:lnTo>
                  <a:pt x="0" y="40227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1585" algn="l"/>
              </a:tabLst>
            </a:pPr>
            <a:r>
              <a:rPr spc="-45" dirty="0"/>
              <a:t>Chanel: </a:t>
            </a:r>
            <a:r>
              <a:rPr spc="-50" dirty="0"/>
              <a:t>Literacy </a:t>
            </a:r>
            <a:r>
              <a:rPr spc="-45" dirty="0"/>
              <a:t>Rate </a:t>
            </a:r>
            <a:r>
              <a:rPr spc="-25" dirty="0"/>
              <a:t>By</a:t>
            </a:r>
            <a:r>
              <a:rPr spc="-315" dirty="0"/>
              <a:t> </a:t>
            </a:r>
            <a:r>
              <a:rPr spc="-50" dirty="0"/>
              <a:t>Country	</a:t>
            </a:r>
          </a:p>
        </p:txBody>
      </p:sp>
      <p:sp>
        <p:nvSpPr>
          <p:cNvPr id="4" name="object 4"/>
          <p:cNvSpPr/>
          <p:nvPr/>
        </p:nvSpPr>
        <p:spPr>
          <a:xfrm>
            <a:off x="612648" y="1844039"/>
            <a:ext cx="10991088" cy="4026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855" y="1978151"/>
            <a:ext cx="10716768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2628900"/>
            <a:ext cx="800100" cy="2537460"/>
          </a:xfrm>
          <a:custGeom>
            <a:avLst/>
            <a:gdLst/>
            <a:ahLst/>
            <a:cxnLst/>
            <a:rect l="l" t="t" r="r" b="b"/>
            <a:pathLst>
              <a:path w="800100" h="2537460">
                <a:moveTo>
                  <a:pt x="800100" y="0"/>
                </a:moveTo>
                <a:lnTo>
                  <a:pt x="0" y="0"/>
                </a:lnTo>
                <a:lnTo>
                  <a:pt x="0" y="2537460"/>
                </a:lnTo>
                <a:lnTo>
                  <a:pt x="800100" y="2537460"/>
                </a:lnTo>
                <a:lnTo>
                  <a:pt x="8001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5800" y="3200400"/>
            <a:ext cx="812800" cy="1965960"/>
          </a:xfrm>
          <a:custGeom>
            <a:avLst/>
            <a:gdLst/>
            <a:ahLst/>
            <a:cxnLst/>
            <a:rect l="l" t="t" r="r" b="b"/>
            <a:pathLst>
              <a:path w="812800" h="1965960">
                <a:moveTo>
                  <a:pt x="812800" y="0"/>
                </a:moveTo>
                <a:lnTo>
                  <a:pt x="0" y="0"/>
                </a:lnTo>
                <a:lnTo>
                  <a:pt x="0" y="1965960"/>
                </a:lnTo>
                <a:lnTo>
                  <a:pt x="812800" y="1965960"/>
                </a:lnTo>
                <a:lnTo>
                  <a:pt x="8128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2600" y="2540000"/>
            <a:ext cx="812800" cy="2626360"/>
          </a:xfrm>
          <a:custGeom>
            <a:avLst/>
            <a:gdLst/>
            <a:ahLst/>
            <a:cxnLst/>
            <a:rect l="l" t="t" r="r" b="b"/>
            <a:pathLst>
              <a:path w="812800" h="2626360">
                <a:moveTo>
                  <a:pt x="812800" y="0"/>
                </a:moveTo>
                <a:lnTo>
                  <a:pt x="0" y="0"/>
                </a:lnTo>
                <a:lnTo>
                  <a:pt x="0" y="2626360"/>
                </a:lnTo>
                <a:lnTo>
                  <a:pt x="812800" y="2626360"/>
                </a:lnTo>
                <a:lnTo>
                  <a:pt x="8128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100" y="2679700"/>
            <a:ext cx="800100" cy="2486660"/>
          </a:xfrm>
          <a:custGeom>
            <a:avLst/>
            <a:gdLst/>
            <a:ahLst/>
            <a:cxnLst/>
            <a:rect l="l" t="t" r="r" b="b"/>
            <a:pathLst>
              <a:path w="800100" h="2486660">
                <a:moveTo>
                  <a:pt x="800100" y="0"/>
                </a:moveTo>
                <a:lnTo>
                  <a:pt x="0" y="0"/>
                </a:lnTo>
                <a:lnTo>
                  <a:pt x="0" y="2486660"/>
                </a:lnTo>
                <a:lnTo>
                  <a:pt x="800100" y="2486660"/>
                </a:lnTo>
                <a:lnTo>
                  <a:pt x="8001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8900" y="2540000"/>
            <a:ext cx="812800" cy="2626360"/>
          </a:xfrm>
          <a:custGeom>
            <a:avLst/>
            <a:gdLst/>
            <a:ahLst/>
            <a:cxnLst/>
            <a:rect l="l" t="t" r="r" b="b"/>
            <a:pathLst>
              <a:path w="812800" h="2626360">
                <a:moveTo>
                  <a:pt x="812800" y="0"/>
                </a:moveTo>
                <a:lnTo>
                  <a:pt x="0" y="0"/>
                </a:lnTo>
                <a:lnTo>
                  <a:pt x="0" y="2626360"/>
                </a:lnTo>
                <a:lnTo>
                  <a:pt x="812800" y="2626360"/>
                </a:lnTo>
                <a:lnTo>
                  <a:pt x="8128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5700" y="2540000"/>
            <a:ext cx="812800" cy="2626360"/>
          </a:xfrm>
          <a:custGeom>
            <a:avLst/>
            <a:gdLst/>
            <a:ahLst/>
            <a:cxnLst/>
            <a:rect l="l" t="t" r="r" b="b"/>
            <a:pathLst>
              <a:path w="812800" h="2626360">
                <a:moveTo>
                  <a:pt x="812800" y="0"/>
                </a:moveTo>
                <a:lnTo>
                  <a:pt x="0" y="0"/>
                </a:lnTo>
                <a:lnTo>
                  <a:pt x="0" y="2626360"/>
                </a:lnTo>
                <a:lnTo>
                  <a:pt x="812800" y="2626360"/>
                </a:lnTo>
                <a:lnTo>
                  <a:pt x="8128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2565400"/>
            <a:ext cx="800100" cy="2600960"/>
          </a:xfrm>
          <a:custGeom>
            <a:avLst/>
            <a:gdLst/>
            <a:ahLst/>
            <a:cxnLst/>
            <a:rect l="l" t="t" r="r" b="b"/>
            <a:pathLst>
              <a:path w="800100" h="2600960">
                <a:moveTo>
                  <a:pt x="800100" y="0"/>
                </a:moveTo>
                <a:lnTo>
                  <a:pt x="0" y="0"/>
                </a:lnTo>
                <a:lnTo>
                  <a:pt x="0" y="2600960"/>
                </a:lnTo>
                <a:lnTo>
                  <a:pt x="800100" y="2600960"/>
                </a:lnTo>
                <a:lnTo>
                  <a:pt x="8001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0" y="4432300"/>
            <a:ext cx="800100" cy="734060"/>
          </a:xfrm>
          <a:custGeom>
            <a:avLst/>
            <a:gdLst/>
            <a:ahLst/>
            <a:cxnLst/>
            <a:rect l="l" t="t" r="r" b="b"/>
            <a:pathLst>
              <a:path w="800100" h="734060">
                <a:moveTo>
                  <a:pt x="800100" y="0"/>
                </a:moveTo>
                <a:lnTo>
                  <a:pt x="0" y="0"/>
                </a:lnTo>
                <a:lnTo>
                  <a:pt x="0" y="734060"/>
                </a:lnTo>
                <a:lnTo>
                  <a:pt x="800100" y="734060"/>
                </a:lnTo>
                <a:lnTo>
                  <a:pt x="8001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48800" y="4457700"/>
            <a:ext cx="812800" cy="708660"/>
          </a:xfrm>
          <a:custGeom>
            <a:avLst/>
            <a:gdLst/>
            <a:ahLst/>
            <a:cxnLst/>
            <a:rect l="l" t="t" r="r" b="b"/>
            <a:pathLst>
              <a:path w="812800" h="708660">
                <a:moveTo>
                  <a:pt x="812800" y="0"/>
                </a:moveTo>
                <a:lnTo>
                  <a:pt x="0" y="0"/>
                </a:lnTo>
                <a:lnTo>
                  <a:pt x="0" y="708660"/>
                </a:lnTo>
                <a:lnTo>
                  <a:pt x="812800" y="708660"/>
                </a:lnTo>
                <a:lnTo>
                  <a:pt x="8128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28300" y="4800600"/>
            <a:ext cx="800100" cy="365760"/>
          </a:xfrm>
          <a:custGeom>
            <a:avLst/>
            <a:gdLst/>
            <a:ahLst/>
            <a:cxnLst/>
            <a:rect l="l" t="t" r="r" b="b"/>
            <a:pathLst>
              <a:path w="800100" h="365760">
                <a:moveTo>
                  <a:pt x="800100" y="0"/>
                </a:moveTo>
                <a:lnTo>
                  <a:pt x="0" y="0"/>
                </a:lnTo>
                <a:lnTo>
                  <a:pt x="0" y="365760"/>
                </a:lnTo>
                <a:lnTo>
                  <a:pt x="800100" y="365760"/>
                </a:lnTo>
                <a:lnTo>
                  <a:pt x="80010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999" y="2628899"/>
            <a:ext cx="800100" cy="2537460"/>
          </a:xfrm>
          <a:custGeom>
            <a:avLst/>
            <a:gdLst/>
            <a:ahLst/>
            <a:cxnLst/>
            <a:rect l="l" t="t" r="r" b="b"/>
            <a:pathLst>
              <a:path w="800100" h="2537460">
                <a:moveTo>
                  <a:pt x="0" y="0"/>
                </a:moveTo>
                <a:lnTo>
                  <a:pt x="800100" y="0"/>
                </a:lnTo>
                <a:lnTo>
                  <a:pt x="800100" y="25374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999" y="2628899"/>
            <a:ext cx="0" cy="2537460"/>
          </a:xfrm>
          <a:custGeom>
            <a:avLst/>
            <a:gdLst/>
            <a:ahLst/>
            <a:cxnLst/>
            <a:rect l="l" t="t" r="r" b="b"/>
            <a:pathLst>
              <a:path h="2537460">
                <a:moveTo>
                  <a:pt x="0" y="2537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5800" y="3200399"/>
            <a:ext cx="812800" cy="1965960"/>
          </a:xfrm>
          <a:custGeom>
            <a:avLst/>
            <a:gdLst/>
            <a:ahLst/>
            <a:cxnLst/>
            <a:rect l="l" t="t" r="r" b="b"/>
            <a:pathLst>
              <a:path w="812800" h="1965960">
                <a:moveTo>
                  <a:pt x="0" y="0"/>
                </a:moveTo>
                <a:lnTo>
                  <a:pt x="812800" y="0"/>
                </a:lnTo>
                <a:lnTo>
                  <a:pt x="812800" y="1965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5800" y="3200399"/>
            <a:ext cx="0" cy="1965960"/>
          </a:xfrm>
          <a:custGeom>
            <a:avLst/>
            <a:gdLst/>
            <a:ahLst/>
            <a:cxnLst/>
            <a:rect l="l" t="t" r="r" b="b"/>
            <a:pathLst>
              <a:path h="1965960">
                <a:moveTo>
                  <a:pt x="0" y="19659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2600" y="2539999"/>
            <a:ext cx="812800" cy="2626360"/>
          </a:xfrm>
          <a:custGeom>
            <a:avLst/>
            <a:gdLst/>
            <a:ahLst/>
            <a:cxnLst/>
            <a:rect l="l" t="t" r="r" b="b"/>
            <a:pathLst>
              <a:path w="812800" h="2626360">
                <a:moveTo>
                  <a:pt x="0" y="0"/>
                </a:moveTo>
                <a:lnTo>
                  <a:pt x="812800" y="0"/>
                </a:lnTo>
                <a:lnTo>
                  <a:pt x="812800" y="26263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22600" y="2539999"/>
            <a:ext cx="0" cy="2626360"/>
          </a:xfrm>
          <a:custGeom>
            <a:avLst/>
            <a:gdLst/>
            <a:ahLst/>
            <a:cxnLst/>
            <a:rect l="l" t="t" r="r" b="b"/>
            <a:pathLst>
              <a:path h="2626360">
                <a:moveTo>
                  <a:pt x="0" y="26263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2100" y="2679699"/>
            <a:ext cx="800100" cy="2486660"/>
          </a:xfrm>
          <a:custGeom>
            <a:avLst/>
            <a:gdLst/>
            <a:ahLst/>
            <a:cxnLst/>
            <a:rect l="l" t="t" r="r" b="b"/>
            <a:pathLst>
              <a:path w="800100" h="2486660">
                <a:moveTo>
                  <a:pt x="0" y="0"/>
                </a:moveTo>
                <a:lnTo>
                  <a:pt x="800100" y="0"/>
                </a:lnTo>
                <a:lnTo>
                  <a:pt x="800100" y="24866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2100" y="2679699"/>
            <a:ext cx="0" cy="2486660"/>
          </a:xfrm>
          <a:custGeom>
            <a:avLst/>
            <a:gdLst/>
            <a:ahLst/>
            <a:cxnLst/>
            <a:rect l="l" t="t" r="r" b="b"/>
            <a:pathLst>
              <a:path h="2486660">
                <a:moveTo>
                  <a:pt x="0" y="24866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8900" y="2539999"/>
            <a:ext cx="812800" cy="2626360"/>
          </a:xfrm>
          <a:custGeom>
            <a:avLst/>
            <a:gdLst/>
            <a:ahLst/>
            <a:cxnLst/>
            <a:rect l="l" t="t" r="r" b="b"/>
            <a:pathLst>
              <a:path w="812800" h="2626360">
                <a:moveTo>
                  <a:pt x="0" y="0"/>
                </a:moveTo>
                <a:lnTo>
                  <a:pt x="812800" y="0"/>
                </a:lnTo>
                <a:lnTo>
                  <a:pt x="812800" y="26263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8900" y="2539999"/>
            <a:ext cx="0" cy="2626360"/>
          </a:xfrm>
          <a:custGeom>
            <a:avLst/>
            <a:gdLst/>
            <a:ahLst/>
            <a:cxnLst/>
            <a:rect l="l" t="t" r="r" b="b"/>
            <a:pathLst>
              <a:path h="2626360">
                <a:moveTo>
                  <a:pt x="0" y="26263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5700" y="2539999"/>
            <a:ext cx="812800" cy="2626360"/>
          </a:xfrm>
          <a:custGeom>
            <a:avLst/>
            <a:gdLst/>
            <a:ahLst/>
            <a:cxnLst/>
            <a:rect l="l" t="t" r="r" b="b"/>
            <a:pathLst>
              <a:path w="812800" h="2626360">
                <a:moveTo>
                  <a:pt x="0" y="0"/>
                </a:moveTo>
                <a:lnTo>
                  <a:pt x="812800" y="0"/>
                </a:lnTo>
                <a:lnTo>
                  <a:pt x="812800" y="26263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5700" y="2539999"/>
            <a:ext cx="0" cy="2626360"/>
          </a:xfrm>
          <a:custGeom>
            <a:avLst/>
            <a:gdLst/>
            <a:ahLst/>
            <a:cxnLst/>
            <a:rect l="l" t="t" r="r" b="b"/>
            <a:pathLst>
              <a:path h="2626360">
                <a:moveTo>
                  <a:pt x="0" y="26263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2565399"/>
            <a:ext cx="800100" cy="2600960"/>
          </a:xfrm>
          <a:custGeom>
            <a:avLst/>
            <a:gdLst/>
            <a:ahLst/>
            <a:cxnLst/>
            <a:rect l="l" t="t" r="r" b="b"/>
            <a:pathLst>
              <a:path w="800100" h="2600960">
                <a:moveTo>
                  <a:pt x="0" y="0"/>
                </a:moveTo>
                <a:lnTo>
                  <a:pt x="800100" y="0"/>
                </a:lnTo>
                <a:lnTo>
                  <a:pt x="800100" y="26009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00" y="2565399"/>
            <a:ext cx="0" cy="2600960"/>
          </a:xfrm>
          <a:custGeom>
            <a:avLst/>
            <a:gdLst/>
            <a:ahLst/>
            <a:cxnLst/>
            <a:rect l="l" t="t" r="r" b="b"/>
            <a:pathLst>
              <a:path h="2600960">
                <a:moveTo>
                  <a:pt x="0" y="26009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2000" y="4432299"/>
            <a:ext cx="800100" cy="734060"/>
          </a:xfrm>
          <a:custGeom>
            <a:avLst/>
            <a:gdLst/>
            <a:ahLst/>
            <a:cxnLst/>
            <a:rect l="l" t="t" r="r" b="b"/>
            <a:pathLst>
              <a:path w="800100" h="734060">
                <a:moveTo>
                  <a:pt x="0" y="0"/>
                </a:moveTo>
                <a:lnTo>
                  <a:pt x="800100" y="0"/>
                </a:lnTo>
                <a:lnTo>
                  <a:pt x="800100" y="734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82000" y="4432299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7340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48800" y="4457699"/>
            <a:ext cx="812800" cy="708660"/>
          </a:xfrm>
          <a:custGeom>
            <a:avLst/>
            <a:gdLst/>
            <a:ahLst/>
            <a:cxnLst/>
            <a:rect l="l" t="t" r="r" b="b"/>
            <a:pathLst>
              <a:path w="812800" h="708660">
                <a:moveTo>
                  <a:pt x="0" y="0"/>
                </a:moveTo>
                <a:lnTo>
                  <a:pt x="812800" y="0"/>
                </a:lnTo>
                <a:lnTo>
                  <a:pt x="812800" y="7086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48800" y="4457699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7086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28300" y="4800599"/>
            <a:ext cx="800100" cy="365760"/>
          </a:xfrm>
          <a:custGeom>
            <a:avLst/>
            <a:gdLst/>
            <a:ahLst/>
            <a:cxnLst/>
            <a:rect l="l" t="t" r="r" b="b"/>
            <a:pathLst>
              <a:path w="800100" h="365760">
                <a:moveTo>
                  <a:pt x="0" y="0"/>
                </a:moveTo>
                <a:lnTo>
                  <a:pt x="800100" y="0"/>
                </a:lnTo>
                <a:lnTo>
                  <a:pt x="800100" y="3657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28300" y="480059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76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9000" y="2514600"/>
            <a:ext cx="800100" cy="114300"/>
          </a:xfrm>
          <a:custGeom>
            <a:avLst/>
            <a:gdLst/>
            <a:ahLst/>
            <a:cxnLst/>
            <a:rect l="l" t="t" r="r" b="b"/>
            <a:pathLst>
              <a:path w="800100" h="114300">
                <a:moveTo>
                  <a:pt x="800100" y="0"/>
                </a:moveTo>
                <a:lnTo>
                  <a:pt x="0" y="0"/>
                </a:lnTo>
                <a:lnTo>
                  <a:pt x="0" y="114300"/>
                </a:lnTo>
                <a:lnTo>
                  <a:pt x="800100" y="1143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55800" y="2514600"/>
            <a:ext cx="812800" cy="685800"/>
          </a:xfrm>
          <a:custGeom>
            <a:avLst/>
            <a:gdLst/>
            <a:ahLst/>
            <a:cxnLst/>
            <a:rect l="l" t="t" r="r" b="b"/>
            <a:pathLst>
              <a:path w="812800" h="685800">
                <a:moveTo>
                  <a:pt x="812800" y="0"/>
                </a:moveTo>
                <a:lnTo>
                  <a:pt x="0" y="0"/>
                </a:lnTo>
                <a:lnTo>
                  <a:pt x="0" y="685800"/>
                </a:lnTo>
                <a:lnTo>
                  <a:pt x="812800" y="685800"/>
                </a:lnTo>
                <a:lnTo>
                  <a:pt x="81280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22600" y="25146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25400"/>
                </a:moveTo>
                <a:lnTo>
                  <a:pt x="812800" y="25400"/>
                </a:lnTo>
                <a:lnTo>
                  <a:pt x="8128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02100" y="2514600"/>
            <a:ext cx="800100" cy="165100"/>
          </a:xfrm>
          <a:custGeom>
            <a:avLst/>
            <a:gdLst/>
            <a:ahLst/>
            <a:cxnLst/>
            <a:rect l="l" t="t" r="r" b="b"/>
            <a:pathLst>
              <a:path w="800100" h="165100">
                <a:moveTo>
                  <a:pt x="800100" y="0"/>
                </a:moveTo>
                <a:lnTo>
                  <a:pt x="0" y="0"/>
                </a:lnTo>
                <a:lnTo>
                  <a:pt x="0" y="165100"/>
                </a:lnTo>
                <a:lnTo>
                  <a:pt x="800100" y="1651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8900" y="25146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25400"/>
                </a:moveTo>
                <a:lnTo>
                  <a:pt x="812800" y="25400"/>
                </a:lnTo>
                <a:lnTo>
                  <a:pt x="8128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5700" y="2514600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25400"/>
                </a:moveTo>
                <a:lnTo>
                  <a:pt x="812800" y="25400"/>
                </a:lnTo>
                <a:lnTo>
                  <a:pt x="8128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5200" y="2514600"/>
            <a:ext cx="800100" cy="50800"/>
          </a:xfrm>
          <a:custGeom>
            <a:avLst/>
            <a:gdLst/>
            <a:ahLst/>
            <a:cxnLst/>
            <a:rect l="l" t="t" r="r" b="b"/>
            <a:pathLst>
              <a:path w="800100" h="50800">
                <a:moveTo>
                  <a:pt x="0" y="50800"/>
                </a:moveTo>
                <a:lnTo>
                  <a:pt x="800100" y="50800"/>
                </a:lnTo>
                <a:lnTo>
                  <a:pt x="8001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82000" y="2514600"/>
            <a:ext cx="800100" cy="1917700"/>
          </a:xfrm>
          <a:custGeom>
            <a:avLst/>
            <a:gdLst/>
            <a:ahLst/>
            <a:cxnLst/>
            <a:rect l="l" t="t" r="r" b="b"/>
            <a:pathLst>
              <a:path w="800100" h="1917700">
                <a:moveTo>
                  <a:pt x="800100" y="0"/>
                </a:moveTo>
                <a:lnTo>
                  <a:pt x="0" y="0"/>
                </a:lnTo>
                <a:lnTo>
                  <a:pt x="0" y="1917700"/>
                </a:lnTo>
                <a:lnTo>
                  <a:pt x="800100" y="19177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48800" y="2514600"/>
            <a:ext cx="812800" cy="1943100"/>
          </a:xfrm>
          <a:custGeom>
            <a:avLst/>
            <a:gdLst/>
            <a:ahLst/>
            <a:cxnLst/>
            <a:rect l="l" t="t" r="r" b="b"/>
            <a:pathLst>
              <a:path w="812800" h="1943100">
                <a:moveTo>
                  <a:pt x="812800" y="0"/>
                </a:moveTo>
                <a:lnTo>
                  <a:pt x="0" y="0"/>
                </a:lnTo>
                <a:lnTo>
                  <a:pt x="0" y="1943100"/>
                </a:lnTo>
                <a:lnTo>
                  <a:pt x="812800" y="1943100"/>
                </a:lnTo>
                <a:lnTo>
                  <a:pt x="81280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28300" y="2514600"/>
            <a:ext cx="800100" cy="2286000"/>
          </a:xfrm>
          <a:custGeom>
            <a:avLst/>
            <a:gdLst/>
            <a:ahLst/>
            <a:cxnLst/>
            <a:rect l="l" t="t" r="r" b="b"/>
            <a:pathLst>
              <a:path w="800100" h="2286000">
                <a:moveTo>
                  <a:pt x="800100" y="0"/>
                </a:moveTo>
                <a:lnTo>
                  <a:pt x="0" y="0"/>
                </a:lnTo>
                <a:lnTo>
                  <a:pt x="0" y="2286000"/>
                </a:lnTo>
                <a:lnTo>
                  <a:pt x="800100" y="22860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8999" y="2514599"/>
            <a:ext cx="800100" cy="114300"/>
          </a:xfrm>
          <a:custGeom>
            <a:avLst/>
            <a:gdLst/>
            <a:ahLst/>
            <a:cxnLst/>
            <a:rect l="l" t="t" r="r" b="b"/>
            <a:pathLst>
              <a:path w="800100" h="114300">
                <a:moveTo>
                  <a:pt x="0" y="0"/>
                </a:moveTo>
                <a:lnTo>
                  <a:pt x="800100" y="0"/>
                </a:lnTo>
                <a:lnTo>
                  <a:pt x="8001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55800" y="2514599"/>
            <a:ext cx="812800" cy="685800"/>
          </a:xfrm>
          <a:custGeom>
            <a:avLst/>
            <a:gdLst/>
            <a:ahLst/>
            <a:cxnLst/>
            <a:rect l="l" t="t" r="r" b="b"/>
            <a:pathLst>
              <a:path w="812800" h="685800">
                <a:moveTo>
                  <a:pt x="0" y="0"/>
                </a:moveTo>
                <a:lnTo>
                  <a:pt x="812800" y="0"/>
                </a:lnTo>
                <a:lnTo>
                  <a:pt x="812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22600" y="2514599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02100" y="2514599"/>
            <a:ext cx="800100" cy="165100"/>
          </a:xfrm>
          <a:custGeom>
            <a:avLst/>
            <a:gdLst/>
            <a:ahLst/>
            <a:cxnLst/>
            <a:rect l="l" t="t" r="r" b="b"/>
            <a:pathLst>
              <a:path w="800100" h="165100">
                <a:moveTo>
                  <a:pt x="0" y="0"/>
                </a:moveTo>
                <a:lnTo>
                  <a:pt x="800100" y="0"/>
                </a:lnTo>
                <a:lnTo>
                  <a:pt x="800100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68900" y="2514599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35700" y="2514599"/>
            <a:ext cx="812800" cy="25400"/>
          </a:xfrm>
          <a:custGeom>
            <a:avLst/>
            <a:gdLst/>
            <a:ahLst/>
            <a:cxnLst/>
            <a:rect l="l" t="t" r="r" b="b"/>
            <a:pathLst>
              <a:path w="812800" h="25400">
                <a:moveTo>
                  <a:pt x="0" y="0"/>
                </a:moveTo>
                <a:lnTo>
                  <a:pt x="812800" y="0"/>
                </a:lnTo>
                <a:lnTo>
                  <a:pt x="8128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15200" y="2514599"/>
            <a:ext cx="800100" cy="50800"/>
          </a:xfrm>
          <a:custGeom>
            <a:avLst/>
            <a:gdLst/>
            <a:ahLst/>
            <a:cxnLst/>
            <a:rect l="l" t="t" r="r" b="b"/>
            <a:pathLst>
              <a:path w="800100" h="50800">
                <a:moveTo>
                  <a:pt x="0" y="0"/>
                </a:moveTo>
                <a:lnTo>
                  <a:pt x="800100" y="0"/>
                </a:lnTo>
                <a:lnTo>
                  <a:pt x="8001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2000" y="2514599"/>
            <a:ext cx="800100" cy="1917700"/>
          </a:xfrm>
          <a:custGeom>
            <a:avLst/>
            <a:gdLst/>
            <a:ahLst/>
            <a:cxnLst/>
            <a:rect l="l" t="t" r="r" b="b"/>
            <a:pathLst>
              <a:path w="800100" h="1917700">
                <a:moveTo>
                  <a:pt x="0" y="0"/>
                </a:moveTo>
                <a:lnTo>
                  <a:pt x="800100" y="0"/>
                </a:lnTo>
                <a:lnTo>
                  <a:pt x="800100" y="1917700"/>
                </a:lnTo>
                <a:lnTo>
                  <a:pt x="0" y="1917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48800" y="2514599"/>
            <a:ext cx="812800" cy="1943100"/>
          </a:xfrm>
          <a:custGeom>
            <a:avLst/>
            <a:gdLst/>
            <a:ahLst/>
            <a:cxnLst/>
            <a:rect l="l" t="t" r="r" b="b"/>
            <a:pathLst>
              <a:path w="812800" h="1943100">
                <a:moveTo>
                  <a:pt x="0" y="0"/>
                </a:moveTo>
                <a:lnTo>
                  <a:pt x="812800" y="0"/>
                </a:lnTo>
                <a:lnTo>
                  <a:pt x="8128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28300" y="2514599"/>
            <a:ext cx="800100" cy="2286000"/>
          </a:xfrm>
          <a:custGeom>
            <a:avLst/>
            <a:gdLst/>
            <a:ahLst/>
            <a:cxnLst/>
            <a:rect l="l" t="t" r="r" b="b"/>
            <a:pathLst>
              <a:path w="800100" h="2286000">
                <a:moveTo>
                  <a:pt x="0" y="0"/>
                </a:moveTo>
                <a:lnTo>
                  <a:pt x="800100" y="0"/>
                </a:lnTo>
                <a:lnTo>
                  <a:pt x="8001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296" y="5170013"/>
            <a:ext cx="10708640" cy="0"/>
          </a:xfrm>
          <a:custGeom>
            <a:avLst/>
            <a:gdLst/>
            <a:ahLst/>
            <a:cxnLst/>
            <a:rect l="l" t="t" r="r" b="b"/>
            <a:pathLst>
              <a:path w="10708640">
                <a:moveTo>
                  <a:pt x="0" y="0"/>
                </a:moveTo>
                <a:lnTo>
                  <a:pt x="10708390" y="1"/>
                </a:lnTo>
              </a:path>
            </a:pathLst>
          </a:custGeom>
          <a:ln w="190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204563" y="3791204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96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75401" y="4083811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74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46241" y="3751579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99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17080" y="3815588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94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87918" y="3751579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99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58758" y="3751579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99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29597" y="3763771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98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00436" y="4693411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28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771275" y="4705604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842114" y="4879340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14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47139" y="2465323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75401" y="2754884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26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88817" y="2422652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59657" y="2489708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30495" y="2422652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01334" y="2422652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672174" y="2437891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00436" y="3364484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72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771275" y="3379723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73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842114" y="3550411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86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46385" y="5254244"/>
            <a:ext cx="499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CHINA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57197" y="5254244"/>
            <a:ext cx="4197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INDIA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20093" y="5254244"/>
            <a:ext cx="1035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UNITED</a:t>
            </a:r>
            <a:r>
              <a:rPr sz="12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STATES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00290" y="5254244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MEXICO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85977" y="5254244"/>
            <a:ext cx="5020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69644" algn="l"/>
                <a:tab pos="2095500" algn="l"/>
                <a:tab pos="433324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AUSTRALIA	SWITZERLAND	MONGOLIA </a:t>
            </a:r>
            <a:r>
              <a:rPr sz="12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AFGHANISTAN	S.</a:t>
            </a:r>
            <a:r>
              <a:rPr sz="12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SUDAN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700668" y="5254244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GE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236965" y="5537296"/>
            <a:ext cx="1743075" cy="255904"/>
          </a:xfrm>
          <a:custGeom>
            <a:avLst/>
            <a:gdLst/>
            <a:ahLst/>
            <a:cxnLst/>
            <a:rect l="l" t="t" r="r" b="b"/>
            <a:pathLst>
              <a:path w="1743075" h="255904">
                <a:moveTo>
                  <a:pt x="0" y="0"/>
                </a:moveTo>
                <a:lnTo>
                  <a:pt x="1743049" y="0"/>
                </a:lnTo>
                <a:lnTo>
                  <a:pt x="1743049" y="255489"/>
                </a:lnTo>
                <a:lnTo>
                  <a:pt x="0" y="255489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388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84074" y="5624293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0"/>
                </a:moveTo>
                <a:lnTo>
                  <a:pt x="81495" y="0"/>
                </a:lnTo>
                <a:lnTo>
                  <a:pt x="81495" y="81496"/>
                </a:lnTo>
                <a:lnTo>
                  <a:pt x="0" y="81496"/>
                </a:lnTo>
                <a:lnTo>
                  <a:pt x="0" y="0"/>
                </a:lnTo>
                <a:close/>
              </a:path>
            </a:pathLst>
          </a:custGeom>
          <a:solidFill>
            <a:srgbClr val="2683C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84074" y="5624293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0"/>
                </a:moveTo>
                <a:lnTo>
                  <a:pt x="81496" y="0"/>
                </a:lnTo>
                <a:lnTo>
                  <a:pt x="81496" y="81496"/>
                </a:lnTo>
                <a:lnTo>
                  <a:pt x="0" y="814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94704" y="5624293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0"/>
                </a:moveTo>
                <a:lnTo>
                  <a:pt x="81495" y="0"/>
                </a:lnTo>
                <a:lnTo>
                  <a:pt x="81495" y="81496"/>
                </a:lnTo>
                <a:lnTo>
                  <a:pt x="0" y="814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94704" y="5624293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0"/>
                </a:moveTo>
                <a:lnTo>
                  <a:pt x="81496" y="0"/>
                </a:lnTo>
                <a:lnTo>
                  <a:pt x="81496" y="81496"/>
                </a:lnTo>
                <a:lnTo>
                  <a:pt x="0" y="8149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236965" y="5552947"/>
            <a:ext cx="174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00"/>
              </a:spcBef>
              <a:tabLst>
                <a:tab pos="1075055" algn="l"/>
              </a:tabLst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Literate	Illiterate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14596" y="1846262"/>
            <a:ext cx="10988040" cy="4022725"/>
          </a:xfrm>
          <a:custGeom>
            <a:avLst/>
            <a:gdLst/>
            <a:ahLst/>
            <a:cxnLst/>
            <a:rect l="l" t="t" r="r" b="b"/>
            <a:pathLst>
              <a:path w="10988040" h="4022725">
                <a:moveTo>
                  <a:pt x="0" y="0"/>
                </a:moveTo>
                <a:lnTo>
                  <a:pt x="10987789" y="0"/>
                </a:lnTo>
                <a:lnTo>
                  <a:pt x="10987789" y="4022724"/>
                </a:lnTo>
                <a:lnTo>
                  <a:pt x="0" y="40227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5241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0" dirty="0"/>
              <a:t>So </a:t>
            </a:r>
            <a:r>
              <a:rPr u="none" spc="-40" dirty="0"/>
              <a:t>sick </a:t>
            </a:r>
            <a:r>
              <a:rPr u="none" spc="-30" dirty="0"/>
              <a:t>of </a:t>
            </a:r>
            <a:r>
              <a:rPr u="none" spc="-40" dirty="0"/>
              <a:t>the</a:t>
            </a:r>
            <a:r>
              <a:rPr u="none" spc="-385" dirty="0"/>
              <a:t> </a:t>
            </a:r>
            <a:r>
              <a:rPr u="none" spc="-45" dirty="0"/>
              <a:t>click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4580" y="1839467"/>
            <a:ext cx="9570085" cy="33172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3505" marR="5080">
              <a:lnSpc>
                <a:spcPts val="2210"/>
              </a:lnSpc>
              <a:spcBef>
                <a:spcPts val="330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Which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marketing message is most persuasive to consumers in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developing  world?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720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Easiest to</a:t>
            </a:r>
            <a:r>
              <a:rPr sz="2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use/simple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Best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Economic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Value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100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Most</a:t>
            </a:r>
            <a:r>
              <a:rPr sz="2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Reliable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Best for</a:t>
            </a:r>
            <a:r>
              <a:rPr sz="20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Productivity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Country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Manufacture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7434" y="2975019"/>
            <a:ext cx="2986825" cy="2545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5366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5" dirty="0"/>
              <a:t>Global</a:t>
            </a:r>
            <a:r>
              <a:rPr u="none" spc="-170" dirty="0"/>
              <a:t> </a:t>
            </a:r>
            <a:r>
              <a:rPr u="none" spc="-50" dirty="0"/>
              <a:t>Consumers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4580" y="1839467"/>
            <a:ext cx="9490710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Which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message was most persuasive to consumers in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developing</a:t>
            </a:r>
            <a:r>
              <a:rPr sz="2000" spc="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world?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1770"/>
              </a:spcBef>
              <a:buClr>
                <a:srgbClr val="1CADE4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rgbClr val="2E663E"/>
                </a:solidFill>
                <a:latin typeface="Century Gothic"/>
                <a:cs typeface="Century Gothic"/>
              </a:rPr>
              <a:t>Most</a:t>
            </a:r>
            <a:r>
              <a:rPr sz="2400" spc="-10" dirty="0">
                <a:solidFill>
                  <a:srgbClr val="2E663E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2E663E"/>
                </a:solidFill>
                <a:latin typeface="Century Gothic"/>
                <a:cs typeface="Century Gothic"/>
              </a:rPr>
              <a:t>Reliable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241" y="2502410"/>
            <a:ext cx="1354667" cy="1153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3938" y="2569328"/>
            <a:ext cx="4381500" cy="320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7588" y="2562978"/>
            <a:ext cx="4394200" cy="3222625"/>
          </a:xfrm>
          <a:custGeom>
            <a:avLst/>
            <a:gdLst/>
            <a:ahLst/>
            <a:cxnLst/>
            <a:rect l="l" t="t" r="r" b="b"/>
            <a:pathLst>
              <a:path w="4394200" h="3222625">
                <a:moveTo>
                  <a:pt x="0" y="0"/>
                </a:moveTo>
                <a:lnTo>
                  <a:pt x="4394199" y="0"/>
                </a:lnTo>
                <a:lnTo>
                  <a:pt x="4394199" y="3222624"/>
                </a:lnTo>
                <a:lnTo>
                  <a:pt x="0" y="32226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1585" algn="l"/>
              </a:tabLst>
            </a:pPr>
            <a:r>
              <a:rPr u="none" spc="-45" dirty="0"/>
              <a:t>Generic </a:t>
            </a:r>
            <a:r>
              <a:rPr u="none" spc="-50" dirty="0"/>
              <a:t>Thoughts </a:t>
            </a:r>
            <a:r>
              <a:rPr u="none" spc="-30" dirty="0"/>
              <a:t>on </a:t>
            </a:r>
            <a:r>
              <a:rPr u="none" spc="-50" dirty="0"/>
              <a:t>Situation  </a:t>
            </a:r>
            <a:r>
              <a:rPr spc="-50" dirty="0"/>
              <a:t>Analysis </a:t>
            </a:r>
            <a:r>
              <a:rPr spc="-40" dirty="0"/>
              <a:t>and</a:t>
            </a:r>
            <a:r>
              <a:rPr spc="-195" dirty="0"/>
              <a:t> </a:t>
            </a:r>
            <a:r>
              <a:rPr spc="-50" dirty="0"/>
              <a:t>SWOT/PEST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100"/>
              </a:spcBef>
            </a:pPr>
            <a:r>
              <a:rPr spc="-5" dirty="0"/>
              <a:t>Overall:</a:t>
            </a:r>
          </a:p>
          <a:p>
            <a:pPr marL="305435" indent="-182880">
              <a:lnSpc>
                <a:spcPts val="1610"/>
              </a:lnSpc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400" spc="-5" dirty="0"/>
              <a:t>Good job. You really </a:t>
            </a:r>
            <a:r>
              <a:rPr sz="1400" dirty="0"/>
              <a:t>do </a:t>
            </a:r>
            <a:r>
              <a:rPr sz="1400" spc="-5" dirty="0"/>
              <a:t>understand the importance of placing your company into </a:t>
            </a:r>
            <a:r>
              <a:rPr sz="1400" dirty="0"/>
              <a:t>a </a:t>
            </a:r>
            <a:r>
              <a:rPr sz="1400" spc="-5" dirty="0"/>
              <a:t>larger market</a:t>
            </a:r>
            <a:r>
              <a:rPr sz="1400" spc="120" dirty="0"/>
              <a:t> </a:t>
            </a:r>
            <a:r>
              <a:rPr sz="1400" spc="-5" dirty="0"/>
              <a:t>situation.</a:t>
            </a:r>
            <a:endParaRPr sz="1400"/>
          </a:p>
          <a:p>
            <a:pPr marL="305435" indent="-182880">
              <a:lnSpc>
                <a:spcPct val="100000"/>
              </a:lnSpc>
              <a:spcBef>
                <a:spcPts val="12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400" spc="-5" dirty="0"/>
              <a:t>You seem </a:t>
            </a:r>
            <a:r>
              <a:rPr sz="1400" dirty="0"/>
              <a:t>to </a:t>
            </a:r>
            <a:r>
              <a:rPr sz="1400" spc="-5" dirty="0"/>
              <a:t>have </a:t>
            </a:r>
            <a:r>
              <a:rPr sz="1400" dirty="0"/>
              <a:t>a </a:t>
            </a:r>
            <a:r>
              <a:rPr sz="1400" spc="-10" dirty="0"/>
              <a:t>solid </a:t>
            </a:r>
            <a:r>
              <a:rPr sz="1400" spc="-5" dirty="0"/>
              <a:t>understanding of your</a:t>
            </a:r>
            <a:r>
              <a:rPr sz="1400" spc="20" dirty="0"/>
              <a:t> </a:t>
            </a:r>
            <a:r>
              <a:rPr sz="1400" spc="-10" dirty="0"/>
              <a:t>business.</a:t>
            </a:r>
            <a:endParaRPr sz="1400"/>
          </a:p>
          <a:p>
            <a:pPr marL="305435" indent="-182880">
              <a:lnSpc>
                <a:spcPct val="100000"/>
              </a:lnSpc>
              <a:spcBef>
                <a:spcPts val="12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400" spc="-5" dirty="0"/>
              <a:t>You took different approaches, but no one approach is</a:t>
            </a:r>
            <a:r>
              <a:rPr sz="1400" dirty="0"/>
              <a:t> </a:t>
            </a:r>
            <a:r>
              <a:rPr sz="1400" spc="-5" dirty="0"/>
              <a:t>correct.</a:t>
            </a:r>
            <a:endParaRPr sz="1400"/>
          </a:p>
          <a:p>
            <a:pPr marL="12700">
              <a:lnSpc>
                <a:spcPts val="1864"/>
              </a:lnSpc>
              <a:spcBef>
                <a:spcPts val="1025"/>
              </a:spcBef>
            </a:pPr>
            <a:r>
              <a:rPr spc="-5" dirty="0"/>
              <a:t>Company:</a:t>
            </a:r>
          </a:p>
          <a:p>
            <a:pPr marL="305435" indent="-182880">
              <a:lnSpc>
                <a:spcPts val="1625"/>
              </a:lnSpc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400" spc="-5" dirty="0"/>
              <a:t>Don’t spend too much time reciting the website about the company’s history. Use your own</a:t>
            </a:r>
            <a:r>
              <a:rPr sz="1400" spc="45" dirty="0"/>
              <a:t> </a:t>
            </a:r>
            <a:r>
              <a:rPr sz="1400" spc="-10" dirty="0"/>
              <a:t>insights.</a:t>
            </a:r>
            <a:endParaRPr sz="1400"/>
          </a:p>
          <a:p>
            <a:pPr marL="12700">
              <a:lnSpc>
                <a:spcPts val="1850"/>
              </a:lnSpc>
              <a:spcBef>
                <a:spcPts val="1019"/>
              </a:spcBef>
            </a:pPr>
            <a:r>
              <a:rPr spc="-5" dirty="0"/>
              <a:t>Customer:</a:t>
            </a:r>
          </a:p>
          <a:p>
            <a:pPr marL="305435" indent="-182880">
              <a:lnSpc>
                <a:spcPts val="1610"/>
              </a:lnSpc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400" spc="-5" dirty="0"/>
              <a:t>Think more about the </a:t>
            </a:r>
            <a:r>
              <a:rPr sz="1400" dirty="0"/>
              <a:t>target. </a:t>
            </a:r>
            <a:r>
              <a:rPr sz="1400" spc="-5" dirty="0"/>
              <a:t>Is it </a:t>
            </a:r>
            <a:r>
              <a:rPr sz="1400" dirty="0"/>
              <a:t>a </a:t>
            </a:r>
            <a:r>
              <a:rPr sz="1400" spc="-5" dirty="0"/>
              <a:t>middle class old white male with </a:t>
            </a:r>
            <a:r>
              <a:rPr sz="1400" dirty="0"/>
              <a:t>a </a:t>
            </a:r>
            <a:r>
              <a:rPr sz="1400" spc="-5" dirty="0"/>
              <a:t>beard, </a:t>
            </a:r>
            <a:r>
              <a:rPr sz="1400" dirty="0"/>
              <a:t>a </a:t>
            </a:r>
            <a:r>
              <a:rPr sz="1400" spc="-5" dirty="0"/>
              <a:t>hipster millennial who owns</a:t>
            </a:r>
            <a:r>
              <a:rPr sz="1400" spc="30" dirty="0"/>
              <a:t> </a:t>
            </a:r>
            <a:r>
              <a:rPr sz="1400" dirty="0"/>
              <a:t>a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1468755" y="4021835"/>
            <a:ext cx="9267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puppy,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rich female with lots of leisure time or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Sophomore in college?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few groups were trying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40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too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4060443"/>
            <a:ext cx="2645410" cy="72644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994"/>
              </a:spcBef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much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too many</a:t>
            </a:r>
            <a:r>
              <a:rPr sz="1400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people.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-5" dirty="0">
                <a:solidFill>
                  <a:srgbClr val="404040"/>
                </a:solidFill>
                <a:latin typeface="Century Gothic"/>
                <a:cs typeface="Century Gothic"/>
              </a:rPr>
              <a:t>Competitors: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875" y="4747260"/>
            <a:ext cx="9520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1CADE4"/>
              </a:buClr>
              <a:buFont typeface="Calibri"/>
              <a:buChar char="◦"/>
              <a:tabLst>
                <a:tab pos="195580" algn="l"/>
              </a:tabLst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Expand your thoughts. It can be more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than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just another store within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10k range. For example,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record</a:t>
            </a:r>
            <a:r>
              <a:rPr sz="1400" spc="1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store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19" y="4785867"/>
            <a:ext cx="4461510" cy="72644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994"/>
              </a:spcBef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geek </a:t>
            </a: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will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drive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Denver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go record</a:t>
            </a:r>
            <a:r>
              <a:rPr sz="14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shopping.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-5" dirty="0">
                <a:solidFill>
                  <a:srgbClr val="404040"/>
                </a:solidFill>
                <a:latin typeface="Century Gothic"/>
                <a:cs typeface="Century Gothic"/>
              </a:rPr>
              <a:t>Collaborators: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875" y="5469635"/>
            <a:ext cx="9855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1CADE4"/>
              </a:buClr>
              <a:buFont typeface="Calibri"/>
              <a:buChar char="◦"/>
              <a:tabLst>
                <a:tab pos="195580" algn="l"/>
              </a:tabLst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All in all, you really need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expand your thoughts on this. Collaborators include the companies that press vinyl</a:t>
            </a:r>
            <a:r>
              <a:rPr sz="140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8755" y="5622035"/>
            <a:ext cx="9662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manufacture CBD or beer, distributors, production factories in Vietnam or Romania, </a:t>
            </a: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supply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chain, POS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and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so</a:t>
            </a:r>
            <a:r>
              <a:rPr sz="140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8755" y="5762244"/>
            <a:ext cx="933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and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so</a:t>
            </a:r>
            <a:r>
              <a:rPr sz="1400" spc="-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on.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</a:pPr>
            <a:r>
              <a:rPr u="none" spc="-45" dirty="0"/>
              <a:t>Generic </a:t>
            </a:r>
            <a:r>
              <a:rPr u="none" spc="-50" dirty="0"/>
              <a:t>Thoughts </a:t>
            </a:r>
            <a:r>
              <a:rPr u="none" spc="-30" dirty="0"/>
              <a:t>on</a:t>
            </a:r>
            <a:r>
              <a:rPr u="none" spc="-285" dirty="0"/>
              <a:t> </a:t>
            </a:r>
            <a:r>
              <a:rPr u="none" spc="-50" dirty="0"/>
              <a:t>Situation  Analysis </a:t>
            </a:r>
            <a:r>
              <a:rPr u="none" spc="-40" dirty="0"/>
              <a:t>and</a:t>
            </a:r>
            <a:r>
              <a:rPr u="none" spc="-180" dirty="0"/>
              <a:t> </a:t>
            </a:r>
            <a:r>
              <a:rPr u="none" spc="-55" dirty="0"/>
              <a:t>SWOT/PEST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019" y="1815084"/>
            <a:ext cx="9949180" cy="374205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60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An Editor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not only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looks at punctuation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spelling, but also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consistency and  redundancy.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Using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word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“niche” 15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times in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one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document, may be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13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times  too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many.</a:t>
            </a:r>
            <a:endParaRPr sz="20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1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Make sure your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editor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has time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to do his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or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her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job</a:t>
            </a:r>
            <a:r>
              <a:rPr sz="18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right.</a:t>
            </a:r>
            <a:endParaRPr sz="18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145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And editor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can also look at layout and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graphics.</a:t>
            </a:r>
            <a:endParaRPr sz="1800">
              <a:latin typeface="Century Gothic"/>
              <a:cs typeface="Century Gothic"/>
            </a:endParaRPr>
          </a:p>
          <a:p>
            <a:pPr marL="305435" marR="20955" indent="-182880">
              <a:lnSpc>
                <a:spcPts val="1800"/>
              </a:lnSpc>
              <a:spcBef>
                <a:spcPts val="505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Have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I ever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told you about my hang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up with ending a sentence with a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preposition ((of,  at, for,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to…)</a:t>
            </a:r>
            <a:endParaRPr sz="1800">
              <a:latin typeface="Century Gothic"/>
              <a:cs typeface="Century Gothic"/>
            </a:endParaRPr>
          </a:p>
          <a:p>
            <a:pPr marL="488315" lvl="1" indent="-182880">
              <a:lnSpc>
                <a:spcPct val="100000"/>
              </a:lnSpc>
              <a:spcBef>
                <a:spcPts val="229"/>
              </a:spcBef>
              <a:buClr>
                <a:srgbClr val="1CADE4"/>
              </a:buClr>
              <a:buFont typeface="Calibri"/>
              <a:buChar char="◦"/>
              <a:tabLst>
                <a:tab pos="488315" algn="l"/>
              </a:tabLst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I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know,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I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need</a:t>
            </a: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therapy.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2390"/>
              </a:lnSpc>
              <a:spcBef>
                <a:spcPts val="113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PEST: Think larger.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What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are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global issues that effect your</a:t>
            </a:r>
            <a:r>
              <a:rPr sz="20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business.</a:t>
            </a:r>
            <a:endParaRPr sz="2000">
              <a:latin typeface="Century Gothic"/>
              <a:cs typeface="Century Gothic"/>
            </a:endParaRPr>
          </a:p>
          <a:p>
            <a:pPr marL="305435" indent="-182880">
              <a:lnSpc>
                <a:spcPts val="2150"/>
              </a:lnSpc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Jlessenicals?</a:t>
            </a:r>
            <a:endParaRPr sz="18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145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Record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Store?</a:t>
            </a:r>
            <a:endParaRPr sz="18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14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Cycling clothing?</a:t>
            </a:r>
            <a:endParaRPr sz="18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145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Beer?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1585" algn="l"/>
              </a:tabLst>
            </a:pPr>
            <a:r>
              <a:rPr spc="-35" dirty="0"/>
              <a:t>The </a:t>
            </a:r>
            <a:r>
              <a:rPr spc="-50" dirty="0"/>
              <a:t>single </a:t>
            </a:r>
            <a:r>
              <a:rPr spc="-45" dirty="0"/>
              <a:t>most </a:t>
            </a:r>
            <a:r>
              <a:rPr spc="-50" dirty="0"/>
              <a:t>important </a:t>
            </a:r>
            <a:r>
              <a:rPr spc="-45" dirty="0"/>
              <a:t>thing  </a:t>
            </a:r>
            <a:r>
              <a:rPr u="heavy" spc="-40" dirty="0">
                <a:uFill>
                  <a:solidFill>
                    <a:srgbClr val="7F7F7F"/>
                  </a:solidFill>
                </a:uFill>
              </a:rPr>
              <a:t>you will learn </a:t>
            </a:r>
            <a:r>
              <a:rPr u="heavy" spc="-25" dirty="0">
                <a:uFill>
                  <a:solidFill>
                    <a:srgbClr val="7F7F7F"/>
                  </a:solidFill>
                </a:uFill>
              </a:rPr>
              <a:t>in </a:t>
            </a:r>
            <a:r>
              <a:rPr u="heavy" spc="-40" dirty="0">
                <a:uFill>
                  <a:solidFill>
                    <a:srgbClr val="7F7F7F"/>
                  </a:solidFill>
                </a:uFill>
              </a:rPr>
              <a:t>this</a:t>
            </a:r>
            <a:r>
              <a:rPr u="heavy" spc="-459" dirty="0">
                <a:uFill>
                  <a:solidFill>
                    <a:srgbClr val="7F7F7F"/>
                  </a:solidFill>
                </a:uFill>
              </a:rPr>
              <a:t> </a:t>
            </a:r>
            <a:r>
              <a:rPr u="heavy" spc="-45" dirty="0">
                <a:uFill>
                  <a:solidFill>
                    <a:srgbClr val="7F7F7F"/>
                  </a:solidFill>
                </a:uFill>
              </a:rPr>
              <a:t>class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Not </a:t>
            </a:r>
            <a:r>
              <a:rPr spc="-5" dirty="0"/>
              <a:t>everyone is just like</a:t>
            </a:r>
            <a:r>
              <a:rPr spc="-40" dirty="0"/>
              <a:t> </a:t>
            </a:r>
            <a:r>
              <a:rPr spc="-5" dirty="0"/>
              <a:t>you.</a:t>
            </a:r>
          </a:p>
          <a:p>
            <a:pPr marL="173355" marR="13970" algn="ctr">
              <a:lnSpc>
                <a:spcPct val="100000"/>
              </a:lnSpc>
              <a:spcBef>
                <a:spcPts val="1365"/>
              </a:spcBef>
            </a:pPr>
            <a:r>
              <a:rPr sz="800" spc="-5" dirty="0"/>
              <a:t>(which happens </a:t>
            </a:r>
            <a:r>
              <a:rPr sz="800" dirty="0"/>
              <a:t>to be a </a:t>
            </a:r>
            <a:r>
              <a:rPr sz="800" spc="-5" dirty="0"/>
              <a:t>good theme for today’s</a:t>
            </a:r>
            <a:r>
              <a:rPr sz="800" spc="50" dirty="0"/>
              <a:t> </a:t>
            </a:r>
            <a:r>
              <a:rPr sz="800" spc="-5" dirty="0"/>
              <a:t>lecture)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9394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0" dirty="0"/>
              <a:t>It’s </a:t>
            </a:r>
            <a:r>
              <a:rPr u="none" dirty="0"/>
              <a:t>a </a:t>
            </a:r>
            <a:r>
              <a:rPr u="none" spc="-40" dirty="0"/>
              <a:t>big, </a:t>
            </a:r>
            <a:r>
              <a:rPr u="none" spc="-45" dirty="0"/>
              <a:t>diverse world </a:t>
            </a:r>
            <a:r>
              <a:rPr u="none" spc="-40" dirty="0"/>
              <a:t>out</a:t>
            </a:r>
            <a:r>
              <a:rPr u="none" spc="-550" dirty="0"/>
              <a:t> </a:t>
            </a:r>
            <a:r>
              <a:rPr u="none" spc="-40" dirty="0"/>
              <a:t>there</a:t>
            </a:r>
          </a:p>
        </p:txBody>
      </p:sp>
      <p:sp>
        <p:nvSpPr>
          <p:cNvPr id="5" name="object 5"/>
          <p:cNvSpPr/>
          <p:nvPr/>
        </p:nvSpPr>
        <p:spPr>
          <a:xfrm>
            <a:off x="950975" y="1530096"/>
            <a:ext cx="4934712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3165" y="1846262"/>
            <a:ext cx="4006305" cy="402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96659" y="1815084"/>
            <a:ext cx="4843780" cy="37839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273685">
              <a:lnSpc>
                <a:spcPct val="79000"/>
              </a:lnSpc>
              <a:spcBef>
                <a:spcPts val="60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There are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6500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different languages in 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world.</a:t>
            </a:r>
            <a:endParaRPr sz="2000">
              <a:latin typeface="Century Gothic"/>
              <a:cs typeface="Century Gothic"/>
            </a:endParaRPr>
          </a:p>
          <a:p>
            <a:pPr marL="12700" marR="443230">
              <a:lnSpc>
                <a:spcPct val="81000"/>
              </a:lnSpc>
              <a:spcBef>
                <a:spcPts val="1370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most prevalent language in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world is Mandarin Chinese, with  1,213,000,000 users.</a:t>
            </a:r>
            <a:endParaRPr sz="2000">
              <a:latin typeface="Century Gothic"/>
              <a:cs typeface="Century Gothic"/>
            </a:endParaRPr>
          </a:p>
          <a:p>
            <a:pPr marL="12700" marR="151130">
              <a:lnSpc>
                <a:spcPct val="79000"/>
              </a:lnSpc>
              <a:spcBef>
                <a:spcPts val="1415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Roughly 360,000,000 people speak  English as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their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native language. But  1,500,000,000 identify as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being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able to  speak</a:t>
            </a:r>
            <a:r>
              <a:rPr sz="2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English.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79000"/>
              </a:lnSpc>
              <a:spcBef>
                <a:spcPts val="1515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Spanish is spoken as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native language  by 477,000,000.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total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572,000,000</a:t>
            </a:r>
            <a:endParaRPr sz="2000">
              <a:latin typeface="Century Gothic"/>
              <a:cs typeface="Century Gothic"/>
            </a:endParaRPr>
          </a:p>
          <a:p>
            <a:pPr marL="12700" marR="1036319">
              <a:lnSpc>
                <a:spcPct val="79000"/>
              </a:lnSpc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identify as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being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able to speak  Spanish.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7233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5" dirty="0"/>
              <a:t>iClick, </a:t>
            </a:r>
            <a:r>
              <a:rPr u="none" spc="-50" dirty="0"/>
              <a:t>uClick, </a:t>
            </a:r>
            <a:r>
              <a:rPr u="none" spc="-30" dirty="0"/>
              <a:t>we </a:t>
            </a:r>
            <a:r>
              <a:rPr u="none" spc="-40" dirty="0"/>
              <a:t>all</a:t>
            </a:r>
            <a:r>
              <a:rPr u="none" spc="-345" dirty="0"/>
              <a:t> </a:t>
            </a:r>
            <a:r>
              <a:rPr u="none" spc="-55" dirty="0"/>
              <a:t>Click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4580" y="1815084"/>
            <a:ext cx="4885055" cy="38995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3505" marR="454659">
              <a:lnSpc>
                <a:spcPct val="79000"/>
              </a:lnSpc>
              <a:spcBef>
                <a:spcPts val="60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Advantages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employing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global  marketing strategy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include: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entury Gothic"/>
              <a:cs typeface="Century Gothic"/>
            </a:endParaRPr>
          </a:p>
          <a:p>
            <a:pPr marL="469900" marR="862330" indent="-457200">
              <a:lnSpc>
                <a:spcPts val="1989"/>
              </a:lnSpc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consistent image across all  platforms</a:t>
            </a:r>
            <a:endParaRPr sz="2000">
              <a:latin typeface="Century Gothic"/>
              <a:cs typeface="Century Gothic"/>
            </a:endParaRPr>
          </a:p>
          <a:p>
            <a:pPr marL="469900" marR="430530" indent="-457200">
              <a:lnSpc>
                <a:spcPct val="79000"/>
              </a:lnSpc>
              <a:spcBef>
                <a:spcPts val="1420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Centralized control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marketing  and promotional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programs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890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Lower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marketing</a:t>
            </a:r>
            <a:r>
              <a:rPr sz="2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costs</a:t>
            </a:r>
            <a:endParaRPr sz="20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81000"/>
              </a:lnSpc>
              <a:spcBef>
                <a:spcPts val="1365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Exploitation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of good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ideas from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one 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source broadcast across multiple  markets</a:t>
            </a:r>
            <a:endParaRPr sz="20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Clr>
                <a:srgbClr val="1CADE4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All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of the</a:t>
            </a:r>
            <a:r>
              <a:rPr sz="20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above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71488" y="2154935"/>
            <a:ext cx="4230624" cy="3404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</a:pPr>
            <a:r>
              <a:rPr u="none" spc="-45" dirty="0"/>
              <a:t>What </a:t>
            </a:r>
            <a:r>
              <a:rPr u="none" spc="-40" dirty="0"/>
              <a:t>the </a:t>
            </a:r>
            <a:r>
              <a:rPr u="none" spc="-50" dirty="0"/>
              <a:t>cluck? Another</a:t>
            </a:r>
            <a:r>
              <a:rPr u="none" spc="-305" dirty="0"/>
              <a:t> </a:t>
            </a:r>
            <a:r>
              <a:rPr u="none" spc="-55" dirty="0"/>
              <a:t>clucking  </a:t>
            </a:r>
            <a:r>
              <a:rPr u="none" spc="-50" dirty="0"/>
              <a:t>question?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019" y="1801367"/>
            <a:ext cx="48260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Disadvantages of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global marketing</a:t>
            </a:r>
            <a:r>
              <a:rPr sz="1700" spc="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strategy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19" y="1981200"/>
            <a:ext cx="86169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nc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580" y="2526791"/>
            <a:ext cx="44259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700" dirty="0">
                <a:solidFill>
                  <a:srgbClr val="1CADE4"/>
                </a:solidFill>
                <a:latin typeface="Century Gothic"/>
                <a:cs typeface="Century Gothic"/>
              </a:rPr>
              <a:t>a)	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Many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products,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High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tech products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1780" y="2703576"/>
            <a:ext cx="44462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particular, </a:t>
            </a:r>
            <a:r>
              <a:rPr sz="1700" spc="-10" dirty="0">
                <a:solidFill>
                  <a:srgbClr val="404040"/>
                </a:solidFill>
                <a:latin typeface="Century Gothic"/>
                <a:cs typeface="Century Gothic"/>
              </a:rPr>
              <a:t>need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be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tailored to the</a:t>
            </a:r>
            <a:r>
              <a:rPr sz="1700" spc="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local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580" y="2788920"/>
            <a:ext cx="4752340" cy="7327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needs.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469265" algn="l"/>
              </a:tabLst>
            </a:pPr>
            <a:r>
              <a:rPr sz="1700" dirty="0">
                <a:solidFill>
                  <a:srgbClr val="1CADE4"/>
                </a:solidFill>
                <a:latin typeface="Century Gothic"/>
                <a:cs typeface="Century Gothic"/>
              </a:rPr>
              <a:t>b)	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Legal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restrictions from one country to</a:t>
            </a:r>
            <a:r>
              <a:rPr sz="17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1780" y="3429000"/>
            <a:ext cx="39071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next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may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prevent appropriate target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580" y="3508247"/>
            <a:ext cx="4737735" cy="7391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865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marketing.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69265" algn="l"/>
              </a:tabLst>
            </a:pPr>
            <a:r>
              <a:rPr sz="1700" dirty="0">
                <a:solidFill>
                  <a:srgbClr val="1CADE4"/>
                </a:solidFill>
                <a:latin typeface="Century Gothic"/>
                <a:cs typeface="Century Gothic"/>
              </a:rPr>
              <a:t>c)	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Joy,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sentiment, excitement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7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pleasure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1780" y="4151376"/>
            <a:ext cx="376427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are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all uniquely different to</a:t>
            </a:r>
            <a:r>
              <a:rPr sz="17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different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1780" y="4331208"/>
            <a:ext cx="89344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cultures.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580" y="4684776"/>
            <a:ext cx="46037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700" spc="-5" dirty="0">
                <a:solidFill>
                  <a:srgbClr val="1CADE4"/>
                </a:solidFill>
                <a:latin typeface="Century Gothic"/>
                <a:cs typeface="Century Gothic"/>
              </a:rPr>
              <a:t>d)	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Advertising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for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luxury items like cars</a:t>
            </a:r>
            <a:r>
              <a:rPr sz="17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4580" y="4757927"/>
            <a:ext cx="3646170" cy="7569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40"/>
              </a:spcBef>
            </a:pP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jewelry require local</a:t>
            </a:r>
            <a:r>
              <a:rPr sz="17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sensitivity.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469265" algn="l"/>
              </a:tabLst>
            </a:pPr>
            <a:r>
              <a:rPr sz="1700" spc="-5" dirty="0">
                <a:solidFill>
                  <a:srgbClr val="1CADE4"/>
                </a:solidFill>
                <a:latin typeface="Century Gothic"/>
                <a:cs typeface="Century Gothic"/>
              </a:rPr>
              <a:t>e)	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All of the</a:t>
            </a:r>
            <a:r>
              <a:rPr sz="17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entury Gothic"/>
                <a:cs typeface="Century Gothic"/>
              </a:rPr>
              <a:t>above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27056" y="2106872"/>
            <a:ext cx="3055594" cy="3928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1585" algn="l"/>
              </a:tabLst>
            </a:pPr>
            <a:r>
              <a:rPr spc="-45" dirty="0"/>
              <a:t>Global </a:t>
            </a:r>
            <a:r>
              <a:rPr spc="-35" dirty="0"/>
              <a:t>vs.</a:t>
            </a:r>
            <a:r>
              <a:rPr spc="-245" dirty="0"/>
              <a:t> </a:t>
            </a:r>
            <a:r>
              <a:rPr spc="-50" dirty="0"/>
              <a:t>Local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2156459"/>
            <a:ext cx="4102735" cy="202183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Global</a:t>
            </a:r>
            <a:r>
              <a:rPr sz="20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Benefits: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Efficiency</a:t>
            </a:r>
            <a:endParaRPr sz="20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20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Economies of Scale</a:t>
            </a:r>
            <a:endParaRPr sz="1800">
              <a:latin typeface="Century Gothic"/>
              <a:cs typeface="Century Gothic"/>
            </a:endParaRPr>
          </a:p>
          <a:p>
            <a:pPr marL="305435" indent="-182880">
              <a:lnSpc>
                <a:spcPct val="100000"/>
              </a:lnSpc>
              <a:spcBef>
                <a:spcPts val="459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Reduced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ad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production/planning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Brand Consistency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6659" y="2156459"/>
            <a:ext cx="2915285" cy="328485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Local</a:t>
            </a:r>
            <a:r>
              <a:rPr sz="20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Benefits: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Customers are</a:t>
            </a:r>
            <a:r>
              <a:rPr sz="20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Different</a:t>
            </a:r>
            <a:endParaRPr sz="2000">
              <a:latin typeface="Century Gothic"/>
              <a:cs typeface="Century Gothic"/>
            </a:endParaRPr>
          </a:p>
          <a:p>
            <a:pPr marL="305435" indent="-183515">
              <a:lnSpc>
                <a:spcPct val="100000"/>
              </a:lnSpc>
              <a:spcBef>
                <a:spcPts val="20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Culture</a:t>
            </a:r>
            <a:endParaRPr sz="1800">
              <a:latin typeface="Century Gothic"/>
              <a:cs typeface="Century Gothic"/>
            </a:endParaRPr>
          </a:p>
          <a:p>
            <a:pPr marL="305435" indent="-183515">
              <a:lnSpc>
                <a:spcPct val="100000"/>
              </a:lnSpc>
              <a:spcBef>
                <a:spcPts val="459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Benefits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Sought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CADE4"/>
              </a:buClr>
              <a:buFont typeface="Calibri"/>
              <a:buChar char="◦"/>
            </a:pPr>
            <a:endParaRPr sz="3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Markets are</a:t>
            </a:r>
            <a:r>
              <a:rPr sz="20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different:</a:t>
            </a:r>
            <a:endParaRPr sz="2000">
              <a:latin typeface="Century Gothic"/>
              <a:cs typeface="Century Gothic"/>
            </a:endParaRPr>
          </a:p>
          <a:p>
            <a:pPr marL="305435" indent="-183515">
              <a:lnSpc>
                <a:spcPct val="100000"/>
              </a:lnSpc>
              <a:spcBef>
                <a:spcPts val="20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Channels</a:t>
            </a:r>
            <a:endParaRPr sz="1800">
              <a:latin typeface="Century Gothic"/>
              <a:cs typeface="Century Gothic"/>
            </a:endParaRPr>
          </a:p>
          <a:p>
            <a:pPr marL="305435" indent="-183515">
              <a:lnSpc>
                <a:spcPct val="100000"/>
              </a:lnSpc>
              <a:spcBef>
                <a:spcPts val="430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Competition</a:t>
            </a:r>
            <a:endParaRPr sz="1800">
              <a:latin typeface="Century Gothic"/>
              <a:cs typeface="Century Gothic"/>
            </a:endParaRPr>
          </a:p>
          <a:p>
            <a:pPr marL="305435" indent="-183515">
              <a:lnSpc>
                <a:spcPct val="100000"/>
              </a:lnSpc>
              <a:spcBef>
                <a:spcPts val="335"/>
              </a:spcBef>
              <a:buClr>
                <a:srgbClr val="1CADE4"/>
              </a:buClr>
              <a:buFont typeface="Calibri"/>
              <a:buChar char="◦"/>
              <a:tabLst>
                <a:tab pos="305435" algn="l"/>
              </a:tabLst>
            </a:pP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Market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entury Gothic"/>
                <a:cs typeface="Century Gothic"/>
              </a:rPr>
              <a:t>Development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531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019" y="929132"/>
            <a:ext cx="4627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5" dirty="0"/>
              <a:t>Global </a:t>
            </a:r>
            <a:r>
              <a:rPr u="none" spc="-35" dirty="0"/>
              <a:t>vs.</a:t>
            </a:r>
            <a:r>
              <a:rPr u="none" spc="-245" dirty="0"/>
              <a:t> </a:t>
            </a:r>
            <a:r>
              <a:rPr u="none" spc="-50" dirty="0"/>
              <a:t>Local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019" y="1839467"/>
            <a:ext cx="998728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Or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. . .</a:t>
            </a:r>
            <a:r>
              <a:rPr sz="20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Glocal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 marL="317500" indent="-304800">
              <a:lnSpc>
                <a:spcPct val="100000"/>
              </a:lnSpc>
              <a:spcBef>
                <a:spcPts val="1760"/>
              </a:spcBef>
              <a:buAutoNum type="arabicParenR"/>
              <a:tabLst>
                <a:tab pos="317500" algn="l"/>
              </a:tabLst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global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concept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that addresses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universal human motivation (love,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joy,</a:t>
            </a:r>
            <a:r>
              <a:rPr sz="20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fear)</a:t>
            </a:r>
            <a:endParaRPr sz="2000">
              <a:latin typeface="Century Gothic"/>
              <a:cs typeface="Century Gothic"/>
            </a:endParaRPr>
          </a:p>
          <a:p>
            <a:pPr marL="12700" marR="285115">
              <a:lnSpc>
                <a:spcPts val="2210"/>
              </a:lnSpc>
              <a:spcBef>
                <a:spcPts val="1430"/>
              </a:spcBef>
              <a:buAutoNum type="arabicParenR"/>
              <a:tabLst>
                <a:tab pos="317500" algn="l"/>
              </a:tabLst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unified brand vision with creative delivery that respects local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nuances and 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empowered consumers in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each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locale</a:t>
            </a:r>
            <a:endParaRPr sz="2000">
              <a:latin typeface="Century Gothic"/>
              <a:cs typeface="Century Gothic"/>
            </a:endParaRPr>
          </a:p>
          <a:p>
            <a:pPr marL="12700" marR="709930">
              <a:lnSpc>
                <a:spcPts val="2180"/>
              </a:lnSpc>
              <a:spcBef>
                <a:spcPts val="1320"/>
              </a:spcBef>
              <a:buAutoNum type="arabicParenR"/>
              <a:tabLst>
                <a:tab pos="318135" algn="l"/>
              </a:tabLst>
            </a:pP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an organizational architecture that facilitates collaboration between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the 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global strategy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local strategists </a:t>
            </a: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entury Gothic"/>
                <a:cs typeface="Century Gothic"/>
              </a:rPr>
              <a:t>implementers.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936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Tema di Office</vt:lpstr>
      <vt:lpstr>International Promotion</vt:lpstr>
      <vt:lpstr>Generic Thoughts on Situation  Analysis and SWOT/PEST </vt:lpstr>
      <vt:lpstr>Generic Thoughts on Situation  Analysis and SWOT/PEST</vt:lpstr>
      <vt:lpstr>The single most important thing  you will learn in this class </vt:lpstr>
      <vt:lpstr>It’s a big, diverse world out there</vt:lpstr>
      <vt:lpstr>iClick, uClick, we all Click</vt:lpstr>
      <vt:lpstr>What the cluck? Another clucking  question?</vt:lpstr>
      <vt:lpstr>Global vs. Local </vt:lpstr>
      <vt:lpstr>Global vs. Local</vt:lpstr>
      <vt:lpstr>Global Marketing and Advertising</vt:lpstr>
      <vt:lpstr>Marketing is Global </vt:lpstr>
      <vt:lpstr>Marketing Principles are Universal </vt:lpstr>
      <vt:lpstr>Think global. Market Local.</vt:lpstr>
      <vt:lpstr>Economics – Purchasing Power</vt:lpstr>
      <vt:lpstr>Channel: Internet Users (in millions) </vt:lpstr>
      <vt:lpstr>Channel: Daily TV Consumption  (in minutes) </vt:lpstr>
      <vt:lpstr>Chanel: Literacy Rate By Country </vt:lpstr>
      <vt:lpstr>So sick of the click</vt:lpstr>
      <vt:lpstr>Global Consumers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Promotion</dc:title>
  <dc:creator>beatrice orlando</dc:creator>
  <cp:lastModifiedBy>beatrice orlando</cp:lastModifiedBy>
  <cp:revision>4</cp:revision>
  <dcterms:created xsi:type="dcterms:W3CDTF">2020-06-02T14:53:47Z</dcterms:created>
  <dcterms:modified xsi:type="dcterms:W3CDTF">2020-06-02T14:58:37Z</dcterms:modified>
</cp:coreProperties>
</file>