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1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9C3207-8DE6-42F4-97A0-D62DC2513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D154426-7CBA-4D63-B185-7E78B1209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E8BD97-9C2B-4616-91DC-90E31B981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A088-7DA9-4326-896C-B1614E1B6202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79A5AA-3CAD-4F48-9E31-67DB6D386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CC57C5-A903-48FA-8564-A6403802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06D3-69EC-4AEE-9B11-FB6A7767C01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8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F28B1B-8562-4ECA-A074-9A370A97F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4622B17-D5A8-4199-B1BE-93FE6AE655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B67633-FA85-4230-AF31-7729B28E4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A088-7DA9-4326-896C-B1614E1B6202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511E01-A8D7-4A06-8A37-B955DE9A6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60D784-41B5-4045-A412-4F5214E15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06D3-69EC-4AEE-9B11-FB6A7767C01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5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359E4B2-52F7-4ECC-A20D-83D800B946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802B5EC-619C-4FE6-A23B-96C0975D4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F15A17-7E58-442A-8489-8EB6675DF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A088-7DA9-4326-896C-B1614E1B6202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17C071-74F4-460F-99C6-F53CF1762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8A47ADA-6C59-418C-8AA5-A5965CF54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06D3-69EC-4AEE-9B11-FB6A7767C01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323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5343" y="70103"/>
            <a:ext cx="12017587" cy="6693534"/>
          </a:xfrm>
          <a:custGeom>
            <a:avLst/>
            <a:gdLst/>
            <a:ahLst/>
            <a:cxnLst/>
            <a:rect l="l" t="t" r="r" b="b"/>
            <a:pathLst>
              <a:path w="9013190" h="6693534">
                <a:moveTo>
                  <a:pt x="0" y="329946"/>
                </a:moveTo>
                <a:lnTo>
                  <a:pt x="3577" y="281184"/>
                </a:lnTo>
                <a:lnTo>
                  <a:pt x="13968" y="234645"/>
                </a:lnTo>
                <a:lnTo>
                  <a:pt x="30664" y="190840"/>
                </a:lnTo>
                <a:lnTo>
                  <a:pt x="53153" y="150277"/>
                </a:lnTo>
                <a:lnTo>
                  <a:pt x="80925" y="113468"/>
                </a:lnTo>
                <a:lnTo>
                  <a:pt x="113469" y="80923"/>
                </a:lnTo>
                <a:lnTo>
                  <a:pt x="150276" y="53151"/>
                </a:lnTo>
                <a:lnTo>
                  <a:pt x="190835" y="30662"/>
                </a:lnTo>
                <a:lnTo>
                  <a:pt x="234636" y="13967"/>
                </a:lnTo>
                <a:lnTo>
                  <a:pt x="281168" y="3576"/>
                </a:lnTo>
                <a:lnTo>
                  <a:pt x="329920" y="0"/>
                </a:lnTo>
                <a:lnTo>
                  <a:pt x="8682990" y="0"/>
                </a:lnTo>
                <a:lnTo>
                  <a:pt x="8731751" y="3576"/>
                </a:lnTo>
                <a:lnTo>
                  <a:pt x="8778290" y="13967"/>
                </a:lnTo>
                <a:lnTo>
                  <a:pt x="8822095" y="30662"/>
                </a:lnTo>
                <a:lnTo>
                  <a:pt x="8862658" y="53151"/>
                </a:lnTo>
                <a:lnTo>
                  <a:pt x="8899467" y="80923"/>
                </a:lnTo>
                <a:lnTo>
                  <a:pt x="8932012" y="113468"/>
                </a:lnTo>
                <a:lnTo>
                  <a:pt x="8959784" y="150277"/>
                </a:lnTo>
                <a:lnTo>
                  <a:pt x="8982273" y="190840"/>
                </a:lnTo>
                <a:lnTo>
                  <a:pt x="8998968" y="234645"/>
                </a:lnTo>
                <a:lnTo>
                  <a:pt x="9009359" y="281184"/>
                </a:lnTo>
                <a:lnTo>
                  <a:pt x="9012936" y="329946"/>
                </a:lnTo>
                <a:lnTo>
                  <a:pt x="9012936" y="6363487"/>
                </a:lnTo>
                <a:lnTo>
                  <a:pt x="9009359" y="6412239"/>
                </a:lnTo>
                <a:lnTo>
                  <a:pt x="8998968" y="6458771"/>
                </a:lnTo>
                <a:lnTo>
                  <a:pt x="8982273" y="6502572"/>
                </a:lnTo>
                <a:lnTo>
                  <a:pt x="8959784" y="6543131"/>
                </a:lnTo>
                <a:lnTo>
                  <a:pt x="8932012" y="6579938"/>
                </a:lnTo>
                <a:lnTo>
                  <a:pt x="8899467" y="6612482"/>
                </a:lnTo>
                <a:lnTo>
                  <a:pt x="8862658" y="6640254"/>
                </a:lnTo>
                <a:lnTo>
                  <a:pt x="8822095" y="6662743"/>
                </a:lnTo>
                <a:lnTo>
                  <a:pt x="8778290" y="6679439"/>
                </a:lnTo>
                <a:lnTo>
                  <a:pt x="8731751" y="6689830"/>
                </a:lnTo>
                <a:lnTo>
                  <a:pt x="8682990" y="6693408"/>
                </a:lnTo>
                <a:lnTo>
                  <a:pt x="329920" y="6693408"/>
                </a:lnTo>
                <a:lnTo>
                  <a:pt x="281168" y="6689830"/>
                </a:lnTo>
                <a:lnTo>
                  <a:pt x="234636" y="6679439"/>
                </a:lnTo>
                <a:lnTo>
                  <a:pt x="190835" y="6662743"/>
                </a:lnTo>
                <a:lnTo>
                  <a:pt x="150276" y="6640254"/>
                </a:lnTo>
                <a:lnTo>
                  <a:pt x="113469" y="6612482"/>
                </a:lnTo>
                <a:lnTo>
                  <a:pt x="80925" y="6579938"/>
                </a:lnTo>
                <a:lnTo>
                  <a:pt x="53153" y="6543131"/>
                </a:lnTo>
                <a:lnTo>
                  <a:pt x="30664" y="6502572"/>
                </a:lnTo>
                <a:lnTo>
                  <a:pt x="13968" y="6458771"/>
                </a:lnTo>
                <a:lnTo>
                  <a:pt x="3577" y="6412239"/>
                </a:lnTo>
                <a:lnTo>
                  <a:pt x="0" y="6363487"/>
                </a:lnTo>
                <a:lnTo>
                  <a:pt x="0" y="329946"/>
                </a:lnTo>
                <a:close/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46220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CC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26721" y="1698702"/>
            <a:ext cx="5419513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08234" y="1398778"/>
            <a:ext cx="4723553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1449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9FF722-B812-4024-B79A-BE2FB66F6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4D829F-29FB-4880-AA5C-6BA2AA088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3B9C48B-07AE-419F-8E17-B4A39469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A088-7DA9-4326-896C-B1614E1B6202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95F2A9B-69EE-4954-AF4F-89519F069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A3C6FD-E58B-4A72-99A1-28F52FE86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06D3-69EC-4AEE-9B11-FB6A7767C01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544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8A5B2F-CAC0-49A8-834F-CC315038B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62D250C-3224-4810-A175-EDC20AC5F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A31C93-5D40-4D70-9D34-6B7778756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A088-7DA9-4326-896C-B1614E1B6202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438A2D-D054-4AD3-A4D6-1D34B0396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12AD3F-85D5-4E3E-8CCC-731A7D4FF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06D3-69EC-4AEE-9B11-FB6A7767C01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69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F33867-0DA6-426F-9040-EB7E67D08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898C69-7240-4FDF-9DE8-F791FFFD8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1F788D-FFC4-43A2-9596-C153B89D6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DD57F8D-C492-44E4-A3B6-969CA1AF7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A088-7DA9-4326-896C-B1614E1B6202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21132C7-4AC4-4E86-B92F-B4B902156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C74C31C-E7F9-4D55-95D5-EE95B6D60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06D3-69EC-4AEE-9B11-FB6A7767C01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635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AFEDFF-7ED9-4C59-8BA7-1C4423663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19278E6-D6CC-494C-A517-8B0EBB773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141FB18-B841-432F-A5EB-8A245743A1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4D93EAD-2012-4667-8C19-9C016BFB8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4E0045D-4CF2-436E-B55F-D24C9BF8A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11F555E-A2AB-4213-99E7-DAE62A007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A088-7DA9-4326-896C-B1614E1B6202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00CF259-F1ED-494D-9A0F-3A5979BED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73DC9D3-6745-4828-93DF-E32423B89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06D3-69EC-4AEE-9B11-FB6A7767C01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223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3A6343-96FC-4D57-8045-0EB6239AD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17DE08B-2865-4DD9-B408-9E83B6B77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A088-7DA9-4326-896C-B1614E1B6202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04A4C73-96DE-4C8C-BCE5-B0CB8238D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AF4F28F-A614-4B07-A123-0649FF2F7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06D3-69EC-4AEE-9B11-FB6A7767C01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38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0643AC8-2ADC-4F1F-AF83-7281CE3F6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A088-7DA9-4326-896C-B1614E1B6202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3C8428F-D3FC-4900-ADF9-82EFC69B0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EB9159F-F899-41AF-8C6B-7E5594366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06D3-69EC-4AEE-9B11-FB6A7767C01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192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A921A8-A30A-4DAE-8F60-C18ABA41F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472733-441B-4FC2-8885-33D86B517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83877C-0820-4C39-8CF1-AF6649AF9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92B3F22-6250-4286-B77C-4C58A7404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A088-7DA9-4326-896C-B1614E1B6202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20CE5B-5136-4724-9513-0D8A40D07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ED4EE32-D583-48AD-BEF6-6DC8F90E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06D3-69EC-4AEE-9B11-FB6A7767C01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11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61AB11-2467-4BD4-AB2F-13E4E5E7C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3C17E48-6167-4709-B1CC-DAACA9CFB2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022B2C7-9824-45C3-B1D3-C866B95C51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1EEED7-63FD-4860-A71C-92DE65CF9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AA088-7DA9-4326-896C-B1614E1B6202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417C724-C9D5-4EE3-945F-DEDB5D027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5097C85-494E-44D7-B7A0-8A1FCD3D2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806D3-69EC-4AEE-9B11-FB6A7767C01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19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AA64DE0-0450-49C0-9DBB-5AE2C02F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07CDC26-BB7F-45D6-85E0-11644E0FA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1A3D0B-2305-4F5E-A5A0-3A07A85F6C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AA088-7DA9-4326-896C-B1614E1B6202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D8D2951-7DFA-48DE-A0FB-4FA187DCD8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64149B-BA0B-4E1D-98FF-931147AA7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806D3-69EC-4AEE-9B11-FB6A7767C01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82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D216CE-7961-4852-8B7E-4BF6B1CDB4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International Pricing</a:t>
            </a:r>
            <a:endParaRPr lang="en-GB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E70A0CA-0970-424E-B215-5908EF8F10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Prof. B. Orlando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209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0322" y="-244288"/>
            <a:ext cx="4078604" cy="13664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Price Escalation </a:t>
            </a:r>
            <a:r>
              <a:rPr dirty="0"/>
              <a:t>(contd</a:t>
            </a:r>
            <a:r>
              <a:rPr spc="-15" dirty="0"/>
              <a:t> </a:t>
            </a:r>
            <a:r>
              <a:rPr spc="-5" dirty="0"/>
              <a:t>..)</a:t>
            </a:r>
          </a:p>
        </p:txBody>
      </p:sp>
      <p:sp>
        <p:nvSpPr>
          <p:cNvPr id="3" name="object 3"/>
          <p:cNvSpPr/>
          <p:nvPr/>
        </p:nvSpPr>
        <p:spPr>
          <a:xfrm>
            <a:off x="4532376" y="950975"/>
            <a:ext cx="5972556" cy="2238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6561" y="915161"/>
            <a:ext cx="5943600" cy="2209800"/>
          </a:xfrm>
          <a:custGeom>
            <a:avLst/>
            <a:gdLst/>
            <a:ahLst/>
            <a:cxnLst/>
            <a:rect l="l" t="t" r="r" b="b"/>
            <a:pathLst>
              <a:path w="5943600" h="2209800">
                <a:moveTo>
                  <a:pt x="0" y="2209800"/>
                </a:moveTo>
                <a:lnTo>
                  <a:pt x="5943599" y="2209800"/>
                </a:lnTo>
                <a:lnTo>
                  <a:pt x="5943599" y="0"/>
                </a:lnTo>
                <a:lnTo>
                  <a:pt x="0" y="0"/>
                </a:lnTo>
                <a:lnTo>
                  <a:pt x="0" y="2209800"/>
                </a:lnTo>
                <a:close/>
              </a:path>
            </a:pathLst>
          </a:custGeom>
          <a:solidFill>
            <a:srgbClr val="FFDF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96561" y="915161"/>
            <a:ext cx="5943600" cy="2209800"/>
          </a:xfrm>
          <a:custGeom>
            <a:avLst/>
            <a:gdLst/>
            <a:ahLst/>
            <a:cxnLst/>
            <a:rect l="l" t="t" r="r" b="b"/>
            <a:pathLst>
              <a:path w="5943600" h="2209800">
                <a:moveTo>
                  <a:pt x="0" y="2209800"/>
                </a:moveTo>
                <a:lnTo>
                  <a:pt x="5943599" y="2209800"/>
                </a:lnTo>
                <a:lnTo>
                  <a:pt x="5943599" y="0"/>
                </a:lnTo>
                <a:lnTo>
                  <a:pt x="0" y="0"/>
                </a:lnTo>
                <a:lnTo>
                  <a:pt x="0" y="22098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664076" y="993724"/>
            <a:ext cx="548322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0" marR="5080" indent="-609600">
              <a:spcBef>
                <a:spcPts val="100"/>
              </a:spcBef>
              <a:tabLst>
                <a:tab pos="608965" algn="l"/>
              </a:tabLst>
            </a:pPr>
            <a:r>
              <a:rPr sz="2400" spc="-5" dirty="0">
                <a:latin typeface="Times New Roman"/>
                <a:cs typeface="Times New Roman"/>
              </a:rPr>
              <a:t>2.	</a:t>
            </a:r>
            <a:r>
              <a:rPr sz="2400" b="1" spc="-40" dirty="0">
                <a:latin typeface="Times New Roman"/>
                <a:cs typeface="Times New Roman"/>
              </a:rPr>
              <a:t>Taxes, </a:t>
            </a:r>
            <a:r>
              <a:rPr sz="2400" b="1" spc="-30" dirty="0">
                <a:latin typeface="Times New Roman"/>
                <a:cs typeface="Times New Roman"/>
              </a:rPr>
              <a:t>Tariffs, </a:t>
            </a:r>
            <a:r>
              <a:rPr sz="2400" b="1" dirty="0">
                <a:latin typeface="Times New Roman"/>
                <a:cs typeface="Times New Roman"/>
              </a:rPr>
              <a:t>and Administrative  </a:t>
            </a:r>
            <a:r>
              <a:rPr sz="2400" b="1" spc="-5" dirty="0">
                <a:latin typeface="Times New Roman"/>
                <a:cs typeface="Times New Roman"/>
              </a:rPr>
              <a:t>Costs</a:t>
            </a:r>
            <a:r>
              <a:rPr sz="2400" spc="-5" dirty="0">
                <a:latin typeface="Times New Roman"/>
                <a:cs typeface="Times New Roman"/>
              </a:rPr>
              <a:t>: </a:t>
            </a:r>
            <a:r>
              <a:rPr sz="2400" dirty="0">
                <a:latin typeface="Times New Roman"/>
                <a:cs typeface="Times New Roman"/>
              </a:rPr>
              <a:t>These costs results in higher  prices, which are generally </a:t>
            </a:r>
            <a:r>
              <a:rPr sz="2400" spc="-5" dirty="0">
                <a:latin typeface="Times New Roman"/>
                <a:cs typeface="Times New Roman"/>
              </a:rPr>
              <a:t>passed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  the buyer of the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product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27576" y="4075176"/>
            <a:ext cx="6201156" cy="1857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91761" y="4039361"/>
            <a:ext cx="6172200" cy="1828800"/>
          </a:xfrm>
          <a:custGeom>
            <a:avLst/>
            <a:gdLst/>
            <a:ahLst/>
            <a:cxnLst/>
            <a:rect l="l" t="t" r="r" b="b"/>
            <a:pathLst>
              <a:path w="6172200" h="1828800">
                <a:moveTo>
                  <a:pt x="0" y="1828800"/>
                </a:moveTo>
                <a:lnTo>
                  <a:pt x="6172199" y="1828800"/>
                </a:lnTo>
                <a:lnTo>
                  <a:pt x="6172199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solidFill>
            <a:srgbClr val="FFDF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91761" y="4039361"/>
            <a:ext cx="6172200" cy="1828800"/>
          </a:xfrm>
          <a:custGeom>
            <a:avLst/>
            <a:gdLst/>
            <a:ahLst/>
            <a:cxnLst/>
            <a:rect l="l" t="t" r="r" b="b"/>
            <a:pathLst>
              <a:path w="6172200" h="1828800">
                <a:moveTo>
                  <a:pt x="0" y="1828800"/>
                </a:moveTo>
                <a:lnTo>
                  <a:pt x="6172199" y="1828800"/>
                </a:lnTo>
                <a:lnTo>
                  <a:pt x="6172199" y="0"/>
                </a:lnTo>
                <a:lnTo>
                  <a:pt x="0" y="0"/>
                </a:lnTo>
                <a:lnTo>
                  <a:pt x="0" y="18288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92474" y="4120084"/>
            <a:ext cx="5920105" cy="137985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609600" marR="5080" indent="-609600">
              <a:lnSpc>
                <a:spcPct val="90000"/>
              </a:lnSpc>
              <a:spcBef>
                <a:spcPts val="390"/>
              </a:spcBef>
              <a:tabLst>
                <a:tab pos="608965" algn="l"/>
              </a:tabLst>
            </a:pPr>
            <a:r>
              <a:rPr spc="-5" dirty="0">
                <a:latin typeface="Arial"/>
                <a:cs typeface="Arial"/>
              </a:rPr>
              <a:t>3.	</a:t>
            </a:r>
            <a:r>
              <a:rPr sz="2400" b="1" dirty="0">
                <a:latin typeface="Times New Roman"/>
                <a:cs typeface="Times New Roman"/>
              </a:rPr>
              <a:t>Inflation: </a:t>
            </a:r>
            <a:r>
              <a:rPr sz="2400" dirty="0">
                <a:latin typeface="Times New Roman"/>
                <a:cs typeface="Times New Roman"/>
              </a:rPr>
              <a:t>Inflation causes </a:t>
            </a:r>
            <a:r>
              <a:rPr sz="2400" spc="-5" dirty="0">
                <a:latin typeface="Times New Roman"/>
                <a:cs typeface="Times New Roman"/>
              </a:rPr>
              <a:t>consumer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prices  to escalate and the </a:t>
            </a:r>
            <a:r>
              <a:rPr sz="2400" spc="-5" dirty="0">
                <a:latin typeface="Times New Roman"/>
                <a:cs typeface="Times New Roman"/>
              </a:rPr>
              <a:t>consumer is faced with  </a:t>
            </a:r>
            <a:r>
              <a:rPr sz="2400" dirty="0">
                <a:latin typeface="Times New Roman"/>
                <a:cs typeface="Times New Roman"/>
              </a:rPr>
              <a:t>rising prices that eventually exclude </a:t>
            </a:r>
            <a:r>
              <a:rPr sz="2400" spc="-5" dirty="0">
                <a:latin typeface="Times New Roman"/>
                <a:cs typeface="Times New Roman"/>
              </a:rPr>
              <a:t>many  consumers </a:t>
            </a:r>
            <a:r>
              <a:rPr sz="2400" dirty="0">
                <a:latin typeface="Times New Roman"/>
                <a:cs typeface="Times New Roman"/>
              </a:rPr>
              <a:t>from the </a:t>
            </a:r>
            <a:r>
              <a:rPr sz="2400" spc="-5" dirty="0">
                <a:latin typeface="Times New Roman"/>
                <a:cs typeface="Times New Roman"/>
              </a:rPr>
              <a:t>market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05000" y="914400"/>
            <a:ext cx="2339340" cy="29260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48594" y="4105660"/>
            <a:ext cx="1986280" cy="1882775"/>
          </a:xfrm>
          <a:custGeom>
            <a:avLst/>
            <a:gdLst/>
            <a:ahLst/>
            <a:cxnLst/>
            <a:rect l="l" t="t" r="r" b="b"/>
            <a:pathLst>
              <a:path w="1986280" h="1882775">
                <a:moveTo>
                  <a:pt x="1922768" y="1453179"/>
                </a:moveTo>
                <a:lnTo>
                  <a:pt x="71788" y="1453179"/>
                </a:lnTo>
                <a:lnTo>
                  <a:pt x="71788" y="1882721"/>
                </a:lnTo>
                <a:lnTo>
                  <a:pt x="1922768" y="1882721"/>
                </a:lnTo>
                <a:lnTo>
                  <a:pt x="1922768" y="1453179"/>
                </a:lnTo>
                <a:close/>
              </a:path>
              <a:path w="1986280" h="1882775">
                <a:moveTo>
                  <a:pt x="1922768" y="0"/>
                </a:moveTo>
                <a:lnTo>
                  <a:pt x="76111" y="0"/>
                </a:lnTo>
                <a:lnTo>
                  <a:pt x="76111" y="1381597"/>
                </a:lnTo>
                <a:lnTo>
                  <a:pt x="0" y="1463198"/>
                </a:lnTo>
                <a:lnTo>
                  <a:pt x="27283" y="1493276"/>
                </a:lnTo>
                <a:lnTo>
                  <a:pt x="71788" y="1453179"/>
                </a:lnTo>
                <a:lnTo>
                  <a:pt x="1922768" y="1453179"/>
                </a:lnTo>
                <a:lnTo>
                  <a:pt x="1922768" y="1006462"/>
                </a:lnTo>
                <a:lnTo>
                  <a:pt x="1931296" y="995014"/>
                </a:lnTo>
                <a:lnTo>
                  <a:pt x="1942799" y="983547"/>
                </a:lnTo>
                <a:lnTo>
                  <a:pt x="1955690" y="973528"/>
                </a:lnTo>
                <a:lnTo>
                  <a:pt x="1967193" y="963509"/>
                </a:lnTo>
                <a:lnTo>
                  <a:pt x="1977308" y="953489"/>
                </a:lnTo>
                <a:lnTo>
                  <a:pt x="1984447" y="940593"/>
                </a:lnTo>
                <a:lnTo>
                  <a:pt x="1922768" y="940593"/>
                </a:lnTo>
                <a:lnTo>
                  <a:pt x="1922768" y="0"/>
                </a:lnTo>
                <a:close/>
              </a:path>
              <a:path w="1986280" h="1882775">
                <a:moveTo>
                  <a:pt x="1980084" y="906231"/>
                </a:moveTo>
                <a:lnTo>
                  <a:pt x="1922768" y="940593"/>
                </a:lnTo>
                <a:lnTo>
                  <a:pt x="1984447" y="940593"/>
                </a:lnTo>
                <a:lnTo>
                  <a:pt x="1985836" y="924840"/>
                </a:lnTo>
                <a:lnTo>
                  <a:pt x="1980084" y="9062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52723" y="4492163"/>
            <a:ext cx="343535" cy="349885"/>
          </a:xfrm>
          <a:custGeom>
            <a:avLst/>
            <a:gdLst/>
            <a:ahLst/>
            <a:cxnLst/>
            <a:rect l="l" t="t" r="r" b="b"/>
            <a:pathLst>
              <a:path w="343535" h="349885">
                <a:moveTo>
                  <a:pt x="343203" y="58686"/>
                </a:moveTo>
                <a:lnTo>
                  <a:pt x="119194" y="58686"/>
                </a:lnTo>
                <a:lnTo>
                  <a:pt x="143588" y="93049"/>
                </a:lnTo>
                <a:lnTo>
                  <a:pt x="166574" y="128860"/>
                </a:lnTo>
                <a:lnTo>
                  <a:pt x="188112" y="164652"/>
                </a:lnTo>
                <a:lnTo>
                  <a:pt x="208222" y="201871"/>
                </a:lnTo>
                <a:lnTo>
                  <a:pt x="228313" y="237663"/>
                </a:lnTo>
                <a:lnTo>
                  <a:pt x="249851" y="274902"/>
                </a:lnTo>
                <a:lnTo>
                  <a:pt x="269961" y="312122"/>
                </a:lnTo>
                <a:lnTo>
                  <a:pt x="291500" y="349342"/>
                </a:lnTo>
                <a:lnTo>
                  <a:pt x="343203" y="349342"/>
                </a:lnTo>
                <a:lnTo>
                  <a:pt x="343203" y="58686"/>
                </a:lnTo>
                <a:close/>
              </a:path>
              <a:path w="343535" h="349885">
                <a:moveTo>
                  <a:pt x="343203" y="0"/>
                </a:moveTo>
                <a:lnTo>
                  <a:pt x="0" y="0"/>
                </a:lnTo>
                <a:lnTo>
                  <a:pt x="0" y="253416"/>
                </a:lnTo>
                <a:lnTo>
                  <a:pt x="14358" y="229072"/>
                </a:lnTo>
                <a:lnTo>
                  <a:pt x="43076" y="177528"/>
                </a:lnTo>
                <a:lnTo>
                  <a:pt x="57435" y="153184"/>
                </a:lnTo>
                <a:lnTo>
                  <a:pt x="71794" y="127412"/>
                </a:lnTo>
                <a:lnTo>
                  <a:pt x="86152" y="104517"/>
                </a:lnTo>
                <a:lnTo>
                  <a:pt x="101959" y="80173"/>
                </a:lnTo>
                <a:lnTo>
                  <a:pt x="119194" y="58686"/>
                </a:lnTo>
                <a:lnTo>
                  <a:pt x="343203" y="58686"/>
                </a:lnTo>
                <a:lnTo>
                  <a:pt x="3432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58474" y="4635328"/>
            <a:ext cx="231189" cy="2061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99483" y="4860135"/>
            <a:ext cx="292100" cy="351155"/>
          </a:xfrm>
          <a:custGeom>
            <a:avLst/>
            <a:gdLst/>
            <a:ahLst/>
            <a:cxnLst/>
            <a:rect l="l" t="t" r="r" b="b"/>
            <a:pathLst>
              <a:path w="292100" h="351154">
                <a:moveTo>
                  <a:pt x="291500" y="0"/>
                </a:moveTo>
                <a:lnTo>
                  <a:pt x="0" y="0"/>
                </a:lnTo>
                <a:lnTo>
                  <a:pt x="0" y="350770"/>
                </a:lnTo>
                <a:lnTo>
                  <a:pt x="89028" y="350770"/>
                </a:lnTo>
                <a:lnTo>
                  <a:pt x="291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52723" y="4860134"/>
            <a:ext cx="343535" cy="356870"/>
          </a:xfrm>
          <a:custGeom>
            <a:avLst/>
            <a:gdLst/>
            <a:ahLst/>
            <a:cxnLst/>
            <a:rect l="l" t="t" r="r" b="b"/>
            <a:pathLst>
              <a:path w="343535" h="356870">
                <a:moveTo>
                  <a:pt x="246975" y="0"/>
                </a:moveTo>
                <a:lnTo>
                  <a:pt x="5751" y="0"/>
                </a:lnTo>
                <a:lnTo>
                  <a:pt x="0" y="350770"/>
                </a:lnTo>
                <a:lnTo>
                  <a:pt x="37344" y="350770"/>
                </a:lnTo>
                <a:lnTo>
                  <a:pt x="51703" y="353647"/>
                </a:lnTo>
                <a:lnTo>
                  <a:pt x="57435" y="356504"/>
                </a:lnTo>
                <a:lnTo>
                  <a:pt x="61739" y="262006"/>
                </a:lnTo>
                <a:lnTo>
                  <a:pt x="77545" y="262006"/>
                </a:lnTo>
                <a:lnTo>
                  <a:pt x="84725" y="260578"/>
                </a:lnTo>
                <a:lnTo>
                  <a:pt x="223824" y="260578"/>
                </a:lnTo>
                <a:lnTo>
                  <a:pt x="224009" y="256273"/>
                </a:lnTo>
                <a:lnTo>
                  <a:pt x="343203" y="256273"/>
                </a:lnTo>
                <a:lnTo>
                  <a:pt x="343203" y="161775"/>
                </a:lnTo>
                <a:lnTo>
                  <a:pt x="246975" y="0"/>
                </a:lnTo>
                <a:close/>
              </a:path>
              <a:path w="343535" h="356870">
                <a:moveTo>
                  <a:pt x="223824" y="260578"/>
                </a:moveTo>
                <a:lnTo>
                  <a:pt x="99083" y="260578"/>
                </a:lnTo>
                <a:lnTo>
                  <a:pt x="106263" y="262006"/>
                </a:lnTo>
                <a:lnTo>
                  <a:pt x="113442" y="262006"/>
                </a:lnTo>
                <a:lnTo>
                  <a:pt x="119194" y="264863"/>
                </a:lnTo>
                <a:lnTo>
                  <a:pt x="119194" y="350770"/>
                </a:lnTo>
                <a:lnTo>
                  <a:pt x="219705" y="356504"/>
                </a:lnTo>
                <a:lnTo>
                  <a:pt x="223824" y="260578"/>
                </a:lnTo>
                <a:close/>
              </a:path>
              <a:path w="343535" h="356870">
                <a:moveTo>
                  <a:pt x="343203" y="256273"/>
                </a:moveTo>
                <a:lnTo>
                  <a:pt x="254155" y="256273"/>
                </a:lnTo>
                <a:lnTo>
                  <a:pt x="265658" y="259149"/>
                </a:lnTo>
                <a:lnTo>
                  <a:pt x="271389" y="262006"/>
                </a:lnTo>
                <a:lnTo>
                  <a:pt x="271389" y="350770"/>
                </a:lnTo>
                <a:lnTo>
                  <a:pt x="343203" y="356504"/>
                </a:lnTo>
                <a:lnTo>
                  <a:pt x="343203" y="2562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58582" y="4860134"/>
            <a:ext cx="37465" cy="66040"/>
          </a:xfrm>
          <a:custGeom>
            <a:avLst/>
            <a:gdLst/>
            <a:ahLst/>
            <a:cxnLst/>
            <a:rect l="l" t="t" r="r" b="b"/>
            <a:pathLst>
              <a:path w="37464" h="66039">
                <a:moveTo>
                  <a:pt x="37344" y="0"/>
                </a:moveTo>
                <a:lnTo>
                  <a:pt x="0" y="0"/>
                </a:lnTo>
                <a:lnTo>
                  <a:pt x="37344" y="65848"/>
                </a:lnTo>
                <a:lnTo>
                  <a:pt x="373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05961" y="4860135"/>
            <a:ext cx="359410" cy="238125"/>
          </a:xfrm>
          <a:custGeom>
            <a:avLst/>
            <a:gdLst/>
            <a:ahLst/>
            <a:cxnLst/>
            <a:rect l="l" t="t" r="r" b="b"/>
            <a:pathLst>
              <a:path w="359410" h="238125">
                <a:moveTo>
                  <a:pt x="358990" y="0"/>
                </a:moveTo>
                <a:lnTo>
                  <a:pt x="4323" y="0"/>
                </a:lnTo>
                <a:lnTo>
                  <a:pt x="0" y="35791"/>
                </a:lnTo>
                <a:lnTo>
                  <a:pt x="2875" y="68725"/>
                </a:lnTo>
                <a:lnTo>
                  <a:pt x="12930" y="100211"/>
                </a:lnTo>
                <a:lnTo>
                  <a:pt x="27289" y="128860"/>
                </a:lnTo>
                <a:lnTo>
                  <a:pt x="78993" y="210462"/>
                </a:lnTo>
                <a:lnTo>
                  <a:pt x="94780" y="237663"/>
                </a:lnTo>
                <a:lnTo>
                  <a:pt x="114890" y="220481"/>
                </a:lnTo>
                <a:lnTo>
                  <a:pt x="173753" y="166080"/>
                </a:lnTo>
                <a:lnTo>
                  <a:pt x="195291" y="147470"/>
                </a:lnTo>
                <a:lnTo>
                  <a:pt x="216830" y="127412"/>
                </a:lnTo>
                <a:lnTo>
                  <a:pt x="238368" y="108802"/>
                </a:lnTo>
                <a:lnTo>
                  <a:pt x="262782" y="90192"/>
                </a:lnTo>
                <a:lnTo>
                  <a:pt x="358990" y="90192"/>
                </a:lnTo>
                <a:lnTo>
                  <a:pt x="358990" y="0"/>
                </a:lnTo>
                <a:close/>
              </a:path>
              <a:path w="359410" h="238125">
                <a:moveTo>
                  <a:pt x="358990" y="90192"/>
                </a:moveTo>
                <a:lnTo>
                  <a:pt x="262782" y="90192"/>
                </a:lnTo>
                <a:lnTo>
                  <a:pt x="358990" y="197586"/>
                </a:lnTo>
                <a:lnTo>
                  <a:pt x="358990" y="901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79311" y="4860134"/>
            <a:ext cx="377825" cy="356870"/>
          </a:xfrm>
          <a:custGeom>
            <a:avLst/>
            <a:gdLst/>
            <a:ahLst/>
            <a:cxnLst/>
            <a:rect l="l" t="t" r="r" b="b"/>
            <a:pathLst>
              <a:path w="377825" h="356870">
                <a:moveTo>
                  <a:pt x="0" y="0"/>
                </a:moveTo>
                <a:lnTo>
                  <a:pt x="0" y="217624"/>
                </a:lnTo>
                <a:lnTo>
                  <a:pt x="20110" y="239091"/>
                </a:lnTo>
                <a:lnTo>
                  <a:pt x="57435" y="287778"/>
                </a:lnTo>
                <a:lnTo>
                  <a:pt x="77545" y="312122"/>
                </a:lnTo>
                <a:lnTo>
                  <a:pt x="97655" y="332161"/>
                </a:lnTo>
                <a:lnTo>
                  <a:pt x="122050" y="347913"/>
                </a:lnTo>
                <a:lnTo>
                  <a:pt x="149339" y="356504"/>
                </a:lnTo>
                <a:lnTo>
                  <a:pt x="180933" y="356504"/>
                </a:lnTo>
                <a:lnTo>
                  <a:pt x="377573" y="197586"/>
                </a:lnTo>
                <a:lnTo>
                  <a:pt x="377573" y="14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43071" y="4864420"/>
            <a:ext cx="195580" cy="346710"/>
          </a:xfrm>
          <a:custGeom>
            <a:avLst/>
            <a:gdLst/>
            <a:ahLst/>
            <a:cxnLst/>
            <a:rect l="l" t="t" r="r" b="b"/>
            <a:pathLst>
              <a:path w="195580" h="346710">
                <a:moveTo>
                  <a:pt x="195291" y="0"/>
                </a:moveTo>
                <a:lnTo>
                  <a:pt x="0" y="346485"/>
                </a:lnTo>
                <a:lnTo>
                  <a:pt x="195291" y="346485"/>
                </a:lnTo>
                <a:lnTo>
                  <a:pt x="1952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10285" y="5017624"/>
            <a:ext cx="358140" cy="199390"/>
          </a:xfrm>
          <a:custGeom>
            <a:avLst/>
            <a:gdLst/>
            <a:ahLst/>
            <a:cxnLst/>
            <a:rect l="l" t="t" r="r" b="b"/>
            <a:pathLst>
              <a:path w="358139" h="199389">
                <a:moveTo>
                  <a:pt x="0" y="34362"/>
                </a:moveTo>
                <a:lnTo>
                  <a:pt x="5731" y="199014"/>
                </a:lnTo>
                <a:lnTo>
                  <a:pt x="348935" y="199014"/>
                </a:lnTo>
                <a:lnTo>
                  <a:pt x="357542" y="171814"/>
                </a:lnTo>
                <a:lnTo>
                  <a:pt x="356908" y="160366"/>
                </a:lnTo>
                <a:lnTo>
                  <a:pt x="77525" y="160366"/>
                </a:lnTo>
                <a:lnTo>
                  <a:pt x="0" y="34362"/>
                </a:lnTo>
                <a:close/>
              </a:path>
              <a:path w="358139" h="199389">
                <a:moveTo>
                  <a:pt x="248403" y="0"/>
                </a:moveTo>
                <a:lnTo>
                  <a:pt x="77525" y="160366"/>
                </a:lnTo>
                <a:lnTo>
                  <a:pt x="356908" y="160366"/>
                </a:lnTo>
                <a:lnTo>
                  <a:pt x="347487" y="120269"/>
                </a:lnTo>
                <a:lnTo>
                  <a:pt x="311590" y="71582"/>
                </a:lnTo>
                <a:lnTo>
                  <a:pt x="290052" y="48687"/>
                </a:lnTo>
                <a:lnTo>
                  <a:pt x="268514" y="24343"/>
                </a:lnTo>
                <a:lnTo>
                  <a:pt x="24840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37789" y="5122142"/>
            <a:ext cx="113664" cy="94615"/>
          </a:xfrm>
          <a:custGeom>
            <a:avLst/>
            <a:gdLst/>
            <a:ahLst/>
            <a:cxnLst/>
            <a:rect l="l" t="t" r="r" b="b"/>
            <a:pathLst>
              <a:path w="113664" h="94614">
                <a:moveTo>
                  <a:pt x="113343" y="0"/>
                </a:moveTo>
                <a:lnTo>
                  <a:pt x="0" y="94497"/>
                </a:lnTo>
                <a:lnTo>
                  <a:pt x="113343" y="94497"/>
                </a:lnTo>
                <a:lnTo>
                  <a:pt x="1133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79311" y="5149342"/>
            <a:ext cx="52069" cy="67310"/>
          </a:xfrm>
          <a:custGeom>
            <a:avLst/>
            <a:gdLst/>
            <a:ahLst/>
            <a:cxnLst/>
            <a:rect l="l" t="t" r="r" b="b"/>
            <a:pathLst>
              <a:path w="52069" h="67310">
                <a:moveTo>
                  <a:pt x="0" y="0"/>
                </a:moveTo>
                <a:lnTo>
                  <a:pt x="0" y="67297"/>
                </a:lnTo>
                <a:lnTo>
                  <a:pt x="51703" y="672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34761" y="5230964"/>
            <a:ext cx="349250" cy="243840"/>
          </a:xfrm>
          <a:custGeom>
            <a:avLst/>
            <a:gdLst/>
            <a:ahLst/>
            <a:cxnLst/>
            <a:rect l="l" t="t" r="r" b="b"/>
            <a:pathLst>
              <a:path w="349250" h="243839">
                <a:moveTo>
                  <a:pt x="348915" y="0"/>
                </a:moveTo>
                <a:lnTo>
                  <a:pt x="0" y="0"/>
                </a:lnTo>
                <a:lnTo>
                  <a:pt x="0" y="243396"/>
                </a:lnTo>
                <a:lnTo>
                  <a:pt x="37325" y="206177"/>
                </a:lnTo>
                <a:lnTo>
                  <a:pt x="55987" y="186138"/>
                </a:lnTo>
                <a:lnTo>
                  <a:pt x="76097" y="167509"/>
                </a:lnTo>
                <a:lnTo>
                  <a:pt x="94760" y="148899"/>
                </a:lnTo>
                <a:lnTo>
                  <a:pt x="132105" y="114536"/>
                </a:lnTo>
                <a:lnTo>
                  <a:pt x="149319" y="100231"/>
                </a:lnTo>
                <a:lnTo>
                  <a:pt x="348082" y="100231"/>
                </a:lnTo>
                <a:lnTo>
                  <a:pt x="348915" y="0"/>
                </a:lnTo>
                <a:close/>
              </a:path>
              <a:path w="349250" h="243839">
                <a:moveTo>
                  <a:pt x="348082" y="100231"/>
                </a:moveTo>
                <a:lnTo>
                  <a:pt x="149319" y="100231"/>
                </a:lnTo>
                <a:lnTo>
                  <a:pt x="156499" y="105945"/>
                </a:lnTo>
                <a:lnTo>
                  <a:pt x="202451" y="137451"/>
                </a:lnTo>
                <a:lnTo>
                  <a:pt x="232617" y="158918"/>
                </a:lnTo>
                <a:lnTo>
                  <a:pt x="290052" y="200443"/>
                </a:lnTo>
                <a:lnTo>
                  <a:pt x="308714" y="213339"/>
                </a:lnTo>
                <a:lnTo>
                  <a:pt x="315894" y="219053"/>
                </a:lnTo>
                <a:lnTo>
                  <a:pt x="320197" y="211910"/>
                </a:lnTo>
                <a:lnTo>
                  <a:pt x="331700" y="194729"/>
                </a:lnTo>
                <a:lnTo>
                  <a:pt x="343183" y="178976"/>
                </a:lnTo>
                <a:lnTo>
                  <a:pt x="347487" y="171814"/>
                </a:lnTo>
                <a:lnTo>
                  <a:pt x="348082" y="1002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99484" y="5230965"/>
            <a:ext cx="79375" cy="137795"/>
          </a:xfrm>
          <a:custGeom>
            <a:avLst/>
            <a:gdLst/>
            <a:ahLst/>
            <a:cxnLst/>
            <a:rect l="l" t="t" r="r" b="b"/>
            <a:pathLst>
              <a:path w="79375" h="137795">
                <a:moveTo>
                  <a:pt x="78973" y="0"/>
                </a:moveTo>
                <a:lnTo>
                  <a:pt x="0" y="0"/>
                </a:lnTo>
                <a:lnTo>
                  <a:pt x="0" y="137451"/>
                </a:lnTo>
                <a:lnTo>
                  <a:pt x="789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95180" y="5230965"/>
            <a:ext cx="343535" cy="362585"/>
          </a:xfrm>
          <a:custGeom>
            <a:avLst/>
            <a:gdLst/>
            <a:ahLst/>
            <a:cxnLst/>
            <a:rect l="l" t="t" r="r" b="b"/>
            <a:pathLst>
              <a:path w="343534" h="362585">
                <a:moveTo>
                  <a:pt x="343183" y="0"/>
                </a:moveTo>
                <a:lnTo>
                  <a:pt x="137836" y="0"/>
                </a:lnTo>
                <a:lnTo>
                  <a:pt x="132105" y="10019"/>
                </a:lnTo>
                <a:lnTo>
                  <a:pt x="116298" y="37219"/>
                </a:lnTo>
                <a:lnTo>
                  <a:pt x="94760" y="75887"/>
                </a:lnTo>
                <a:lnTo>
                  <a:pt x="43076" y="164652"/>
                </a:lnTo>
                <a:lnTo>
                  <a:pt x="21538" y="203320"/>
                </a:lnTo>
                <a:lnTo>
                  <a:pt x="5731" y="230520"/>
                </a:lnTo>
                <a:lnTo>
                  <a:pt x="0" y="240539"/>
                </a:lnTo>
                <a:lnTo>
                  <a:pt x="0" y="257721"/>
                </a:lnTo>
                <a:lnTo>
                  <a:pt x="2875" y="299246"/>
                </a:lnTo>
                <a:lnTo>
                  <a:pt x="4201" y="336466"/>
                </a:lnTo>
                <a:lnTo>
                  <a:pt x="4303" y="357953"/>
                </a:lnTo>
                <a:lnTo>
                  <a:pt x="343183" y="362238"/>
                </a:lnTo>
                <a:lnTo>
                  <a:pt x="343183" y="352219"/>
                </a:lnTo>
                <a:lnTo>
                  <a:pt x="318769" y="346485"/>
                </a:lnTo>
                <a:lnTo>
                  <a:pt x="294356" y="343628"/>
                </a:lnTo>
                <a:lnTo>
                  <a:pt x="244100" y="340771"/>
                </a:lnTo>
                <a:lnTo>
                  <a:pt x="219686" y="336466"/>
                </a:lnTo>
                <a:lnTo>
                  <a:pt x="175181" y="314999"/>
                </a:lnTo>
                <a:lnTo>
                  <a:pt x="137836" y="269169"/>
                </a:lnTo>
                <a:lnTo>
                  <a:pt x="124925" y="204748"/>
                </a:lnTo>
                <a:lnTo>
                  <a:pt x="132105" y="171814"/>
                </a:lnTo>
                <a:lnTo>
                  <a:pt x="169430" y="118841"/>
                </a:lnTo>
                <a:lnTo>
                  <a:pt x="221133" y="83050"/>
                </a:lnTo>
                <a:lnTo>
                  <a:pt x="313038" y="50115"/>
                </a:lnTo>
                <a:lnTo>
                  <a:pt x="343183" y="41525"/>
                </a:lnTo>
                <a:lnTo>
                  <a:pt x="34318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52722" y="5230965"/>
            <a:ext cx="62230" cy="37465"/>
          </a:xfrm>
          <a:custGeom>
            <a:avLst/>
            <a:gdLst/>
            <a:ahLst/>
            <a:cxnLst/>
            <a:rect l="l" t="t" r="r" b="b"/>
            <a:pathLst>
              <a:path w="62230" h="37464">
                <a:moveTo>
                  <a:pt x="57435" y="0"/>
                </a:moveTo>
                <a:lnTo>
                  <a:pt x="0" y="0"/>
                </a:lnTo>
                <a:lnTo>
                  <a:pt x="5751" y="37219"/>
                </a:lnTo>
                <a:lnTo>
                  <a:pt x="14358" y="34362"/>
                </a:lnTo>
                <a:lnTo>
                  <a:pt x="24413" y="32934"/>
                </a:lnTo>
                <a:lnTo>
                  <a:pt x="35897" y="32934"/>
                </a:lnTo>
                <a:lnTo>
                  <a:pt x="45952" y="31505"/>
                </a:lnTo>
                <a:lnTo>
                  <a:pt x="54559" y="30057"/>
                </a:lnTo>
                <a:lnTo>
                  <a:pt x="60311" y="24343"/>
                </a:lnTo>
                <a:lnTo>
                  <a:pt x="61739" y="14324"/>
                </a:lnTo>
                <a:lnTo>
                  <a:pt x="574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71917" y="5240267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515" y="0"/>
                </a:lnTo>
              </a:path>
            </a:pathLst>
          </a:custGeom>
          <a:ln w="186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124112" y="5230965"/>
            <a:ext cx="72390" cy="29209"/>
          </a:xfrm>
          <a:custGeom>
            <a:avLst/>
            <a:gdLst/>
            <a:ahLst/>
            <a:cxnLst/>
            <a:rect l="l" t="t" r="r" b="b"/>
            <a:pathLst>
              <a:path w="72389" h="29210">
                <a:moveTo>
                  <a:pt x="71813" y="0"/>
                </a:moveTo>
                <a:lnTo>
                  <a:pt x="0" y="0"/>
                </a:lnTo>
                <a:lnTo>
                  <a:pt x="0" y="24343"/>
                </a:lnTo>
                <a:lnTo>
                  <a:pt x="54579" y="24343"/>
                </a:lnTo>
                <a:lnTo>
                  <a:pt x="63186" y="25772"/>
                </a:lnTo>
                <a:lnTo>
                  <a:pt x="71813" y="28629"/>
                </a:lnTo>
                <a:lnTo>
                  <a:pt x="718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10286" y="5230964"/>
            <a:ext cx="354965" cy="368300"/>
          </a:xfrm>
          <a:custGeom>
            <a:avLst/>
            <a:gdLst/>
            <a:ahLst/>
            <a:cxnLst/>
            <a:rect l="l" t="t" r="r" b="b"/>
            <a:pathLst>
              <a:path w="354964" h="368300">
                <a:moveTo>
                  <a:pt x="161390" y="207605"/>
                </a:moveTo>
                <a:lnTo>
                  <a:pt x="24394" y="207605"/>
                </a:lnTo>
                <a:lnTo>
                  <a:pt x="71794" y="210462"/>
                </a:lnTo>
                <a:lnTo>
                  <a:pt x="94760" y="213339"/>
                </a:lnTo>
                <a:lnTo>
                  <a:pt x="116298" y="217624"/>
                </a:lnTo>
                <a:lnTo>
                  <a:pt x="137836" y="223358"/>
                </a:lnTo>
                <a:lnTo>
                  <a:pt x="157947" y="230520"/>
                </a:lnTo>
                <a:lnTo>
                  <a:pt x="176609" y="239111"/>
                </a:lnTo>
                <a:lnTo>
                  <a:pt x="196719" y="247702"/>
                </a:lnTo>
                <a:lnTo>
                  <a:pt x="226865" y="274902"/>
                </a:lnTo>
                <a:lnTo>
                  <a:pt x="246975" y="309265"/>
                </a:lnTo>
                <a:lnTo>
                  <a:pt x="258458" y="347913"/>
                </a:lnTo>
                <a:lnTo>
                  <a:pt x="262762" y="367972"/>
                </a:lnTo>
                <a:lnTo>
                  <a:pt x="350363" y="367972"/>
                </a:lnTo>
                <a:lnTo>
                  <a:pt x="352222" y="209034"/>
                </a:lnTo>
                <a:lnTo>
                  <a:pt x="162250" y="209034"/>
                </a:lnTo>
                <a:lnTo>
                  <a:pt x="161390" y="207605"/>
                </a:lnTo>
                <a:close/>
              </a:path>
              <a:path w="354964" h="368300">
                <a:moveTo>
                  <a:pt x="0" y="110250"/>
                </a:moveTo>
                <a:lnTo>
                  <a:pt x="0" y="209034"/>
                </a:lnTo>
                <a:lnTo>
                  <a:pt x="24394" y="207605"/>
                </a:lnTo>
                <a:lnTo>
                  <a:pt x="161390" y="207605"/>
                </a:lnTo>
                <a:lnTo>
                  <a:pt x="133533" y="168957"/>
                </a:lnTo>
                <a:lnTo>
                  <a:pt x="94760" y="141736"/>
                </a:lnTo>
                <a:lnTo>
                  <a:pt x="47380" y="124555"/>
                </a:lnTo>
                <a:lnTo>
                  <a:pt x="22966" y="117413"/>
                </a:lnTo>
                <a:lnTo>
                  <a:pt x="0" y="110250"/>
                </a:lnTo>
                <a:close/>
              </a:path>
              <a:path w="354964" h="368300">
                <a:moveTo>
                  <a:pt x="354667" y="0"/>
                </a:moveTo>
                <a:lnTo>
                  <a:pt x="0" y="0"/>
                </a:lnTo>
                <a:lnTo>
                  <a:pt x="5731" y="34362"/>
                </a:lnTo>
                <a:lnTo>
                  <a:pt x="22966" y="37219"/>
                </a:lnTo>
                <a:lnTo>
                  <a:pt x="40200" y="38648"/>
                </a:lnTo>
                <a:lnTo>
                  <a:pt x="58863" y="41525"/>
                </a:lnTo>
                <a:lnTo>
                  <a:pt x="110566" y="50115"/>
                </a:lnTo>
                <a:lnTo>
                  <a:pt x="145016" y="58706"/>
                </a:lnTo>
                <a:lnTo>
                  <a:pt x="162250" y="64420"/>
                </a:lnTo>
                <a:lnTo>
                  <a:pt x="178057" y="68725"/>
                </a:lnTo>
                <a:lnTo>
                  <a:pt x="193844" y="75887"/>
                </a:lnTo>
                <a:lnTo>
                  <a:pt x="208203" y="83050"/>
                </a:lnTo>
                <a:lnTo>
                  <a:pt x="223989" y="90192"/>
                </a:lnTo>
                <a:lnTo>
                  <a:pt x="236920" y="98783"/>
                </a:lnTo>
                <a:lnTo>
                  <a:pt x="262762" y="118841"/>
                </a:lnTo>
                <a:lnTo>
                  <a:pt x="249851" y="130289"/>
                </a:lnTo>
                <a:lnTo>
                  <a:pt x="236920" y="143185"/>
                </a:lnTo>
                <a:lnTo>
                  <a:pt x="203899" y="181833"/>
                </a:lnTo>
                <a:lnTo>
                  <a:pt x="162250" y="209034"/>
                </a:lnTo>
                <a:lnTo>
                  <a:pt x="352222" y="209034"/>
                </a:lnTo>
                <a:lnTo>
                  <a:pt x="3546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79311" y="5226659"/>
            <a:ext cx="377825" cy="372745"/>
          </a:xfrm>
          <a:custGeom>
            <a:avLst/>
            <a:gdLst/>
            <a:ahLst/>
            <a:cxnLst/>
            <a:rect l="l" t="t" r="r" b="b"/>
            <a:pathLst>
              <a:path w="377825" h="372745">
                <a:moveTo>
                  <a:pt x="24413" y="0"/>
                </a:moveTo>
                <a:lnTo>
                  <a:pt x="0" y="4305"/>
                </a:lnTo>
                <a:lnTo>
                  <a:pt x="0" y="372277"/>
                </a:lnTo>
                <a:lnTo>
                  <a:pt x="377573" y="372277"/>
                </a:lnTo>
                <a:lnTo>
                  <a:pt x="377573" y="90212"/>
                </a:lnTo>
                <a:lnTo>
                  <a:pt x="139284" y="90212"/>
                </a:lnTo>
                <a:lnTo>
                  <a:pt x="124925" y="73030"/>
                </a:lnTo>
                <a:lnTo>
                  <a:pt x="96208" y="37239"/>
                </a:lnTo>
                <a:lnTo>
                  <a:pt x="64614" y="10039"/>
                </a:lnTo>
                <a:lnTo>
                  <a:pt x="45952" y="2876"/>
                </a:lnTo>
                <a:lnTo>
                  <a:pt x="24413" y="0"/>
                </a:lnTo>
                <a:close/>
              </a:path>
              <a:path w="377825" h="372745">
                <a:moveTo>
                  <a:pt x="377573" y="8590"/>
                </a:moveTo>
                <a:lnTo>
                  <a:pt x="238368" y="8590"/>
                </a:lnTo>
                <a:lnTo>
                  <a:pt x="139284" y="90212"/>
                </a:lnTo>
                <a:lnTo>
                  <a:pt x="377573" y="90212"/>
                </a:lnTo>
                <a:lnTo>
                  <a:pt x="377573" y="85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718596" y="5230964"/>
            <a:ext cx="23495" cy="14604"/>
          </a:xfrm>
          <a:custGeom>
            <a:avLst/>
            <a:gdLst/>
            <a:ahLst/>
            <a:cxnLst/>
            <a:rect l="l" t="t" r="r" b="b"/>
            <a:pathLst>
              <a:path w="23494" h="14604">
                <a:moveTo>
                  <a:pt x="22986" y="0"/>
                </a:moveTo>
                <a:lnTo>
                  <a:pt x="0" y="0"/>
                </a:lnTo>
                <a:lnTo>
                  <a:pt x="7179" y="14324"/>
                </a:lnTo>
                <a:lnTo>
                  <a:pt x="229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71917" y="5326890"/>
            <a:ext cx="100511" cy="1088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160019" y="5326890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107"/>
                </a:lnTo>
              </a:path>
            </a:pathLst>
          </a:custGeom>
          <a:ln w="718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52722" y="5336909"/>
            <a:ext cx="62230" cy="85090"/>
          </a:xfrm>
          <a:custGeom>
            <a:avLst/>
            <a:gdLst/>
            <a:ahLst/>
            <a:cxnLst/>
            <a:rect l="l" t="t" r="r" b="b"/>
            <a:pathLst>
              <a:path w="62230" h="85089">
                <a:moveTo>
                  <a:pt x="57435" y="0"/>
                </a:moveTo>
                <a:lnTo>
                  <a:pt x="28717" y="0"/>
                </a:lnTo>
                <a:lnTo>
                  <a:pt x="11483" y="2876"/>
                </a:lnTo>
                <a:lnTo>
                  <a:pt x="2875" y="8590"/>
                </a:lnTo>
                <a:lnTo>
                  <a:pt x="0" y="17181"/>
                </a:lnTo>
                <a:lnTo>
                  <a:pt x="0" y="27200"/>
                </a:lnTo>
                <a:lnTo>
                  <a:pt x="2875" y="37239"/>
                </a:lnTo>
                <a:lnTo>
                  <a:pt x="7179" y="50115"/>
                </a:lnTo>
                <a:lnTo>
                  <a:pt x="8627" y="63011"/>
                </a:lnTo>
                <a:lnTo>
                  <a:pt x="5751" y="75887"/>
                </a:lnTo>
                <a:lnTo>
                  <a:pt x="61739" y="84478"/>
                </a:lnTo>
                <a:lnTo>
                  <a:pt x="574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34060" y="5359825"/>
            <a:ext cx="4445" cy="29209"/>
          </a:xfrm>
          <a:custGeom>
            <a:avLst/>
            <a:gdLst/>
            <a:ahLst/>
            <a:cxnLst/>
            <a:rect l="l" t="t" r="r" b="b"/>
            <a:pathLst>
              <a:path w="4444" h="29210">
                <a:moveTo>
                  <a:pt x="0" y="0"/>
                </a:moveTo>
                <a:lnTo>
                  <a:pt x="4303" y="28629"/>
                </a:lnTo>
                <a:lnTo>
                  <a:pt x="4303" y="859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34761" y="5398472"/>
            <a:ext cx="349250" cy="190500"/>
          </a:xfrm>
          <a:custGeom>
            <a:avLst/>
            <a:gdLst/>
            <a:ahLst/>
            <a:cxnLst/>
            <a:rect l="l" t="t" r="r" b="b"/>
            <a:pathLst>
              <a:path w="349250" h="190500">
                <a:moveTo>
                  <a:pt x="149319" y="0"/>
                </a:moveTo>
                <a:lnTo>
                  <a:pt x="5731" y="137451"/>
                </a:lnTo>
                <a:lnTo>
                  <a:pt x="0" y="184710"/>
                </a:lnTo>
                <a:lnTo>
                  <a:pt x="348915" y="190444"/>
                </a:lnTo>
                <a:lnTo>
                  <a:pt x="348915" y="118841"/>
                </a:lnTo>
                <a:lnTo>
                  <a:pt x="320197" y="118841"/>
                </a:lnTo>
                <a:lnTo>
                  <a:pt x="298659" y="101660"/>
                </a:lnTo>
                <a:lnTo>
                  <a:pt x="277121" y="85907"/>
                </a:lnTo>
                <a:lnTo>
                  <a:pt x="190968" y="28648"/>
                </a:lnTo>
                <a:lnTo>
                  <a:pt x="170878" y="14324"/>
                </a:lnTo>
                <a:lnTo>
                  <a:pt x="149319" y="0"/>
                </a:lnTo>
                <a:close/>
              </a:path>
              <a:path w="349250" h="190500">
                <a:moveTo>
                  <a:pt x="348915" y="85907"/>
                </a:moveTo>
                <a:lnTo>
                  <a:pt x="340308" y="93069"/>
                </a:lnTo>
                <a:lnTo>
                  <a:pt x="328825" y="110250"/>
                </a:lnTo>
                <a:lnTo>
                  <a:pt x="320197" y="118841"/>
                </a:lnTo>
                <a:lnTo>
                  <a:pt x="348915" y="118841"/>
                </a:lnTo>
                <a:lnTo>
                  <a:pt x="348915" y="8590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58474" y="5578878"/>
            <a:ext cx="56515" cy="14604"/>
          </a:xfrm>
          <a:custGeom>
            <a:avLst/>
            <a:gdLst/>
            <a:ahLst/>
            <a:cxnLst/>
            <a:rect l="l" t="t" r="r" b="b"/>
            <a:pathLst>
              <a:path w="56515" h="14604">
                <a:moveTo>
                  <a:pt x="0" y="0"/>
                </a:moveTo>
                <a:lnTo>
                  <a:pt x="0" y="14324"/>
                </a:lnTo>
                <a:lnTo>
                  <a:pt x="55987" y="143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24112" y="5583189"/>
            <a:ext cx="72390" cy="6350"/>
          </a:xfrm>
          <a:custGeom>
            <a:avLst/>
            <a:gdLst/>
            <a:ahLst/>
            <a:cxnLst/>
            <a:rect l="l" t="t" r="r" b="b"/>
            <a:pathLst>
              <a:path w="72389" h="6350">
                <a:moveTo>
                  <a:pt x="0" y="5727"/>
                </a:moveTo>
                <a:lnTo>
                  <a:pt x="71798" y="5727"/>
                </a:lnTo>
                <a:lnTo>
                  <a:pt x="71798" y="0"/>
                </a:lnTo>
                <a:lnTo>
                  <a:pt x="0" y="0"/>
                </a:lnTo>
                <a:lnTo>
                  <a:pt x="0" y="57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210285" y="5583183"/>
            <a:ext cx="39370" cy="10160"/>
          </a:xfrm>
          <a:custGeom>
            <a:avLst/>
            <a:gdLst/>
            <a:ahLst/>
            <a:cxnLst/>
            <a:rect l="l" t="t" r="r" b="b"/>
            <a:pathLst>
              <a:path w="39369" h="10160">
                <a:moveTo>
                  <a:pt x="0" y="0"/>
                </a:moveTo>
                <a:lnTo>
                  <a:pt x="0" y="5733"/>
                </a:lnTo>
                <a:lnTo>
                  <a:pt x="37325" y="10019"/>
                </a:lnTo>
                <a:lnTo>
                  <a:pt x="38752" y="573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71917" y="5591054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515" y="0"/>
                </a:lnTo>
              </a:path>
            </a:pathLst>
          </a:custGeom>
          <a:ln w="42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98055" y="5607528"/>
            <a:ext cx="340360" cy="363855"/>
          </a:xfrm>
          <a:custGeom>
            <a:avLst/>
            <a:gdLst/>
            <a:ahLst/>
            <a:cxnLst/>
            <a:rect l="l" t="t" r="r" b="b"/>
            <a:pathLst>
              <a:path w="340359" h="363854">
                <a:moveTo>
                  <a:pt x="340308" y="0"/>
                </a:moveTo>
                <a:lnTo>
                  <a:pt x="1427" y="0"/>
                </a:lnTo>
                <a:lnTo>
                  <a:pt x="0" y="363672"/>
                </a:lnTo>
                <a:lnTo>
                  <a:pt x="340308" y="363672"/>
                </a:lnTo>
                <a:lnTo>
                  <a:pt x="340308" y="186138"/>
                </a:lnTo>
                <a:lnTo>
                  <a:pt x="314466" y="186138"/>
                </a:lnTo>
                <a:lnTo>
                  <a:pt x="288624" y="184690"/>
                </a:lnTo>
                <a:lnTo>
                  <a:pt x="241224" y="176099"/>
                </a:lnTo>
                <a:lnTo>
                  <a:pt x="170878" y="156061"/>
                </a:lnTo>
                <a:lnTo>
                  <a:pt x="147891" y="113107"/>
                </a:lnTo>
                <a:lnTo>
                  <a:pt x="150767" y="78744"/>
                </a:lnTo>
                <a:lnTo>
                  <a:pt x="155071" y="45810"/>
                </a:lnTo>
                <a:lnTo>
                  <a:pt x="162250" y="10019"/>
                </a:lnTo>
                <a:lnTo>
                  <a:pt x="340308" y="10019"/>
                </a:lnTo>
                <a:lnTo>
                  <a:pt x="340308" y="0"/>
                </a:lnTo>
                <a:close/>
              </a:path>
              <a:path w="340359" h="363854">
                <a:moveTo>
                  <a:pt x="340308" y="10019"/>
                </a:moveTo>
                <a:lnTo>
                  <a:pt x="162250" y="10019"/>
                </a:lnTo>
                <a:lnTo>
                  <a:pt x="182361" y="27200"/>
                </a:lnTo>
                <a:lnTo>
                  <a:pt x="223989" y="51544"/>
                </a:lnTo>
                <a:lnTo>
                  <a:pt x="268514" y="68725"/>
                </a:lnTo>
                <a:lnTo>
                  <a:pt x="315894" y="81601"/>
                </a:lnTo>
                <a:lnTo>
                  <a:pt x="340308" y="87335"/>
                </a:lnTo>
                <a:lnTo>
                  <a:pt x="340308" y="100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86467" y="5607528"/>
            <a:ext cx="0" cy="94615"/>
          </a:xfrm>
          <a:custGeom>
            <a:avLst/>
            <a:gdLst/>
            <a:ahLst/>
            <a:cxnLst/>
            <a:rect l="l" t="t" r="r" b="b"/>
            <a:pathLst>
              <a:path h="94614">
                <a:moveTo>
                  <a:pt x="0" y="0"/>
                </a:moveTo>
                <a:lnTo>
                  <a:pt x="0" y="94497"/>
                </a:lnTo>
              </a:path>
            </a:pathLst>
          </a:custGeom>
          <a:ln w="559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971917" y="5607532"/>
            <a:ext cx="100965" cy="100330"/>
          </a:xfrm>
          <a:custGeom>
            <a:avLst/>
            <a:gdLst/>
            <a:ahLst/>
            <a:cxnLst/>
            <a:rect l="l" t="t" r="r" b="b"/>
            <a:pathLst>
              <a:path w="100965" h="100329">
                <a:moveTo>
                  <a:pt x="0" y="100225"/>
                </a:moveTo>
                <a:lnTo>
                  <a:pt x="100515" y="100225"/>
                </a:lnTo>
                <a:lnTo>
                  <a:pt x="100515" y="0"/>
                </a:lnTo>
                <a:lnTo>
                  <a:pt x="0" y="0"/>
                </a:lnTo>
                <a:lnTo>
                  <a:pt x="0" y="1002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124112" y="5606098"/>
            <a:ext cx="159394" cy="959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210285" y="5613240"/>
            <a:ext cx="349250" cy="358140"/>
          </a:xfrm>
          <a:custGeom>
            <a:avLst/>
            <a:gdLst/>
            <a:ahLst/>
            <a:cxnLst/>
            <a:rect l="l" t="t" r="r" b="b"/>
            <a:pathLst>
              <a:path w="349250" h="358139">
                <a:moveTo>
                  <a:pt x="348935" y="0"/>
                </a:moveTo>
                <a:lnTo>
                  <a:pt x="262762" y="0"/>
                </a:lnTo>
                <a:lnTo>
                  <a:pt x="257030" y="22915"/>
                </a:lnTo>
                <a:lnTo>
                  <a:pt x="245528" y="44401"/>
                </a:lnTo>
                <a:lnTo>
                  <a:pt x="213954" y="81621"/>
                </a:lnTo>
                <a:lnTo>
                  <a:pt x="170878" y="111699"/>
                </a:lnTo>
                <a:lnTo>
                  <a:pt x="123478" y="136022"/>
                </a:lnTo>
                <a:lnTo>
                  <a:pt x="77525" y="154652"/>
                </a:lnTo>
                <a:lnTo>
                  <a:pt x="57435" y="160366"/>
                </a:lnTo>
                <a:lnTo>
                  <a:pt x="38752" y="166100"/>
                </a:lnTo>
                <a:lnTo>
                  <a:pt x="22966" y="170385"/>
                </a:lnTo>
                <a:lnTo>
                  <a:pt x="10035" y="173262"/>
                </a:lnTo>
                <a:lnTo>
                  <a:pt x="2855" y="176119"/>
                </a:lnTo>
                <a:lnTo>
                  <a:pt x="0" y="176119"/>
                </a:lnTo>
                <a:lnTo>
                  <a:pt x="0" y="357958"/>
                </a:lnTo>
                <a:lnTo>
                  <a:pt x="348935" y="357958"/>
                </a:lnTo>
                <a:lnTo>
                  <a:pt x="3489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58473" y="5789361"/>
            <a:ext cx="337820" cy="182245"/>
          </a:xfrm>
          <a:custGeom>
            <a:avLst/>
            <a:gdLst/>
            <a:ahLst/>
            <a:cxnLst/>
            <a:rect l="l" t="t" r="r" b="b"/>
            <a:pathLst>
              <a:path w="337819" h="182245">
                <a:moveTo>
                  <a:pt x="0" y="4305"/>
                </a:moveTo>
                <a:lnTo>
                  <a:pt x="0" y="181839"/>
                </a:lnTo>
                <a:lnTo>
                  <a:pt x="337452" y="181839"/>
                </a:lnTo>
                <a:lnTo>
                  <a:pt x="337452" y="143185"/>
                </a:lnTo>
                <a:lnTo>
                  <a:pt x="218258" y="143185"/>
                </a:lnTo>
                <a:lnTo>
                  <a:pt x="218080" y="137451"/>
                </a:lnTo>
                <a:lnTo>
                  <a:pt x="57435" y="137451"/>
                </a:lnTo>
                <a:lnTo>
                  <a:pt x="51683" y="8590"/>
                </a:lnTo>
                <a:lnTo>
                  <a:pt x="0" y="4305"/>
                </a:lnTo>
                <a:close/>
              </a:path>
              <a:path w="337819" h="182245">
                <a:moveTo>
                  <a:pt x="337452" y="0"/>
                </a:moveTo>
                <a:lnTo>
                  <a:pt x="291500" y="0"/>
                </a:lnTo>
                <a:lnTo>
                  <a:pt x="265638" y="4305"/>
                </a:lnTo>
                <a:lnTo>
                  <a:pt x="264210" y="44382"/>
                </a:lnTo>
                <a:lnTo>
                  <a:pt x="265638" y="90212"/>
                </a:lnTo>
                <a:lnTo>
                  <a:pt x="267086" y="126003"/>
                </a:lnTo>
                <a:lnTo>
                  <a:pt x="267086" y="141756"/>
                </a:lnTo>
                <a:lnTo>
                  <a:pt x="218258" y="143185"/>
                </a:lnTo>
                <a:lnTo>
                  <a:pt x="337452" y="143185"/>
                </a:lnTo>
                <a:lnTo>
                  <a:pt x="337452" y="0"/>
                </a:lnTo>
                <a:close/>
              </a:path>
              <a:path w="337819" h="182245">
                <a:moveTo>
                  <a:pt x="213954" y="4305"/>
                </a:moveTo>
                <a:lnTo>
                  <a:pt x="113442" y="8590"/>
                </a:lnTo>
                <a:lnTo>
                  <a:pt x="113566" y="44382"/>
                </a:lnTo>
                <a:lnTo>
                  <a:pt x="114870" y="74459"/>
                </a:lnTo>
                <a:lnTo>
                  <a:pt x="114870" y="105945"/>
                </a:lnTo>
                <a:lnTo>
                  <a:pt x="111994" y="137451"/>
                </a:lnTo>
                <a:lnTo>
                  <a:pt x="218080" y="137451"/>
                </a:lnTo>
                <a:lnTo>
                  <a:pt x="213954" y="43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03787" y="4125598"/>
            <a:ext cx="333375" cy="347980"/>
          </a:xfrm>
          <a:custGeom>
            <a:avLst/>
            <a:gdLst/>
            <a:ahLst/>
            <a:cxnLst/>
            <a:rect l="l" t="t" r="r" b="b"/>
            <a:pathLst>
              <a:path w="333375" h="347979">
                <a:moveTo>
                  <a:pt x="0" y="347933"/>
                </a:moveTo>
                <a:lnTo>
                  <a:pt x="333148" y="347933"/>
                </a:lnTo>
                <a:lnTo>
                  <a:pt x="333148" y="0"/>
                </a:lnTo>
                <a:lnTo>
                  <a:pt x="0" y="0"/>
                </a:lnTo>
                <a:lnTo>
                  <a:pt x="0" y="3479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57027" y="4125598"/>
            <a:ext cx="333375" cy="347980"/>
          </a:xfrm>
          <a:custGeom>
            <a:avLst/>
            <a:gdLst/>
            <a:ahLst/>
            <a:cxnLst/>
            <a:rect l="l" t="t" r="r" b="b"/>
            <a:pathLst>
              <a:path w="333375" h="347979">
                <a:moveTo>
                  <a:pt x="0" y="347933"/>
                </a:moveTo>
                <a:lnTo>
                  <a:pt x="333148" y="347933"/>
                </a:lnTo>
                <a:lnTo>
                  <a:pt x="333148" y="0"/>
                </a:lnTo>
                <a:lnTo>
                  <a:pt x="0" y="0"/>
                </a:lnTo>
                <a:lnTo>
                  <a:pt x="0" y="3479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14589" y="4125598"/>
            <a:ext cx="343535" cy="347980"/>
          </a:xfrm>
          <a:custGeom>
            <a:avLst/>
            <a:gdLst/>
            <a:ahLst/>
            <a:cxnLst/>
            <a:rect l="l" t="t" r="r" b="b"/>
            <a:pathLst>
              <a:path w="343535" h="347979">
                <a:moveTo>
                  <a:pt x="0" y="347933"/>
                </a:moveTo>
                <a:lnTo>
                  <a:pt x="343183" y="347933"/>
                </a:lnTo>
                <a:lnTo>
                  <a:pt x="343183" y="0"/>
                </a:lnTo>
                <a:lnTo>
                  <a:pt x="0" y="0"/>
                </a:lnTo>
                <a:lnTo>
                  <a:pt x="0" y="3479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77883" y="4124170"/>
            <a:ext cx="377825" cy="347980"/>
          </a:xfrm>
          <a:custGeom>
            <a:avLst/>
            <a:gdLst/>
            <a:ahLst/>
            <a:cxnLst/>
            <a:rect l="l" t="t" r="r" b="b"/>
            <a:pathLst>
              <a:path w="377825" h="347979">
                <a:moveTo>
                  <a:pt x="0" y="347933"/>
                </a:moveTo>
                <a:lnTo>
                  <a:pt x="377653" y="347933"/>
                </a:lnTo>
                <a:lnTo>
                  <a:pt x="377653" y="0"/>
                </a:lnTo>
                <a:lnTo>
                  <a:pt x="0" y="0"/>
                </a:lnTo>
                <a:lnTo>
                  <a:pt x="0" y="3479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77883" y="4496448"/>
            <a:ext cx="377825" cy="347980"/>
          </a:xfrm>
          <a:custGeom>
            <a:avLst/>
            <a:gdLst/>
            <a:ahLst/>
            <a:cxnLst/>
            <a:rect l="l" t="t" r="r" b="b"/>
            <a:pathLst>
              <a:path w="377825" h="347979">
                <a:moveTo>
                  <a:pt x="0" y="347933"/>
                </a:moveTo>
                <a:lnTo>
                  <a:pt x="377653" y="347933"/>
                </a:lnTo>
                <a:lnTo>
                  <a:pt x="377653" y="0"/>
                </a:lnTo>
                <a:lnTo>
                  <a:pt x="0" y="0"/>
                </a:lnTo>
                <a:lnTo>
                  <a:pt x="0" y="3479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214589" y="4493571"/>
            <a:ext cx="343535" cy="347980"/>
          </a:xfrm>
          <a:custGeom>
            <a:avLst/>
            <a:gdLst/>
            <a:ahLst/>
            <a:cxnLst/>
            <a:rect l="l" t="t" r="r" b="b"/>
            <a:pathLst>
              <a:path w="343535" h="347979">
                <a:moveTo>
                  <a:pt x="0" y="347933"/>
                </a:moveTo>
                <a:lnTo>
                  <a:pt x="343183" y="347933"/>
                </a:lnTo>
                <a:lnTo>
                  <a:pt x="343183" y="0"/>
                </a:lnTo>
                <a:lnTo>
                  <a:pt x="0" y="0"/>
                </a:lnTo>
                <a:lnTo>
                  <a:pt x="0" y="3479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136190" y="4125598"/>
            <a:ext cx="343535" cy="347980"/>
          </a:xfrm>
          <a:custGeom>
            <a:avLst/>
            <a:gdLst/>
            <a:ahLst/>
            <a:cxnLst/>
            <a:rect l="l" t="t" r="r" b="b"/>
            <a:pathLst>
              <a:path w="343534" h="347979">
                <a:moveTo>
                  <a:pt x="0" y="347933"/>
                </a:moveTo>
                <a:lnTo>
                  <a:pt x="343183" y="347933"/>
                </a:lnTo>
                <a:lnTo>
                  <a:pt x="343183" y="0"/>
                </a:lnTo>
                <a:lnTo>
                  <a:pt x="0" y="0"/>
                </a:lnTo>
                <a:lnTo>
                  <a:pt x="0" y="3479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503787" y="4493591"/>
            <a:ext cx="333375" cy="347980"/>
          </a:xfrm>
          <a:custGeom>
            <a:avLst/>
            <a:gdLst/>
            <a:ahLst/>
            <a:cxnLst/>
            <a:rect l="l" t="t" r="r" b="b"/>
            <a:pathLst>
              <a:path w="333375" h="347979">
                <a:moveTo>
                  <a:pt x="333148" y="0"/>
                </a:moveTo>
                <a:lnTo>
                  <a:pt x="0" y="0"/>
                </a:lnTo>
                <a:lnTo>
                  <a:pt x="0" y="347913"/>
                </a:lnTo>
                <a:lnTo>
                  <a:pt x="295803" y="347913"/>
                </a:lnTo>
                <a:lnTo>
                  <a:pt x="333148" y="289207"/>
                </a:lnTo>
                <a:lnTo>
                  <a:pt x="3331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136190" y="4493571"/>
            <a:ext cx="343535" cy="347980"/>
          </a:xfrm>
          <a:custGeom>
            <a:avLst/>
            <a:gdLst/>
            <a:ahLst/>
            <a:cxnLst/>
            <a:rect l="l" t="t" r="r" b="b"/>
            <a:pathLst>
              <a:path w="343534" h="347979">
                <a:moveTo>
                  <a:pt x="0" y="347933"/>
                </a:moveTo>
                <a:lnTo>
                  <a:pt x="343183" y="347933"/>
                </a:lnTo>
                <a:lnTo>
                  <a:pt x="343183" y="0"/>
                </a:lnTo>
                <a:lnTo>
                  <a:pt x="0" y="0"/>
                </a:lnTo>
                <a:lnTo>
                  <a:pt x="0" y="34793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136190" y="4861563"/>
            <a:ext cx="343535" cy="346710"/>
          </a:xfrm>
          <a:custGeom>
            <a:avLst/>
            <a:gdLst/>
            <a:ahLst/>
            <a:cxnLst/>
            <a:rect l="l" t="t" r="r" b="b"/>
            <a:pathLst>
              <a:path w="343534" h="346710">
                <a:moveTo>
                  <a:pt x="0" y="346485"/>
                </a:moveTo>
                <a:lnTo>
                  <a:pt x="343183" y="346485"/>
                </a:lnTo>
                <a:lnTo>
                  <a:pt x="343183" y="0"/>
                </a:lnTo>
                <a:lnTo>
                  <a:pt x="0" y="0"/>
                </a:lnTo>
                <a:lnTo>
                  <a:pt x="0" y="3464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36190" y="5608966"/>
            <a:ext cx="343535" cy="363855"/>
          </a:xfrm>
          <a:custGeom>
            <a:avLst/>
            <a:gdLst/>
            <a:ahLst/>
            <a:cxnLst/>
            <a:rect l="l" t="t" r="r" b="b"/>
            <a:pathLst>
              <a:path w="343534" h="363854">
                <a:moveTo>
                  <a:pt x="0" y="363666"/>
                </a:moveTo>
                <a:lnTo>
                  <a:pt x="343183" y="363666"/>
                </a:lnTo>
                <a:lnTo>
                  <a:pt x="343183" y="0"/>
                </a:lnTo>
                <a:lnTo>
                  <a:pt x="0" y="0"/>
                </a:lnTo>
                <a:lnTo>
                  <a:pt x="0" y="3636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77883" y="5613242"/>
            <a:ext cx="377825" cy="356870"/>
          </a:xfrm>
          <a:custGeom>
            <a:avLst/>
            <a:gdLst/>
            <a:ahLst/>
            <a:cxnLst/>
            <a:rect l="l" t="t" r="r" b="b"/>
            <a:pathLst>
              <a:path w="377825" h="356870">
                <a:moveTo>
                  <a:pt x="0" y="356524"/>
                </a:moveTo>
                <a:lnTo>
                  <a:pt x="377653" y="356524"/>
                </a:lnTo>
                <a:lnTo>
                  <a:pt x="377653" y="0"/>
                </a:lnTo>
                <a:lnTo>
                  <a:pt x="0" y="0"/>
                </a:lnTo>
                <a:lnTo>
                  <a:pt x="0" y="356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0322" y="-244288"/>
            <a:ext cx="4078604" cy="13664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Price Escalation </a:t>
            </a:r>
            <a:r>
              <a:rPr dirty="0"/>
              <a:t>(contd</a:t>
            </a:r>
            <a:r>
              <a:rPr spc="-15" dirty="0"/>
              <a:t> </a:t>
            </a:r>
            <a:r>
              <a:rPr spc="-5" dirty="0"/>
              <a:t>..)</a:t>
            </a:r>
          </a:p>
        </p:txBody>
      </p:sp>
      <p:sp>
        <p:nvSpPr>
          <p:cNvPr id="3" name="object 3"/>
          <p:cNvSpPr/>
          <p:nvPr/>
        </p:nvSpPr>
        <p:spPr>
          <a:xfrm>
            <a:off x="4837176" y="1103375"/>
            <a:ext cx="5667756" cy="1933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1361" y="1067561"/>
            <a:ext cx="5638800" cy="1905000"/>
          </a:xfrm>
          <a:custGeom>
            <a:avLst/>
            <a:gdLst/>
            <a:ahLst/>
            <a:cxnLst/>
            <a:rect l="l" t="t" r="r" b="b"/>
            <a:pathLst>
              <a:path w="5638800" h="1905000">
                <a:moveTo>
                  <a:pt x="0" y="1905000"/>
                </a:moveTo>
                <a:lnTo>
                  <a:pt x="5638799" y="1905000"/>
                </a:lnTo>
                <a:lnTo>
                  <a:pt x="5638799" y="0"/>
                </a:lnTo>
                <a:lnTo>
                  <a:pt x="0" y="0"/>
                </a:lnTo>
                <a:lnTo>
                  <a:pt x="0" y="1905000"/>
                </a:lnTo>
                <a:close/>
              </a:path>
            </a:pathLst>
          </a:custGeom>
          <a:solidFill>
            <a:srgbClr val="FFDF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1361" y="1067561"/>
            <a:ext cx="5638800" cy="1905000"/>
          </a:xfrm>
          <a:custGeom>
            <a:avLst/>
            <a:gdLst/>
            <a:ahLst/>
            <a:cxnLst/>
            <a:rect l="l" t="t" r="r" b="b"/>
            <a:pathLst>
              <a:path w="5638800" h="1905000">
                <a:moveTo>
                  <a:pt x="0" y="1905000"/>
                </a:moveTo>
                <a:lnTo>
                  <a:pt x="5638799" y="1905000"/>
                </a:lnTo>
                <a:lnTo>
                  <a:pt x="5638799" y="0"/>
                </a:lnTo>
                <a:lnTo>
                  <a:pt x="0" y="0"/>
                </a:lnTo>
                <a:lnTo>
                  <a:pt x="0" y="1905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37176" y="3694176"/>
            <a:ext cx="5667756" cy="19339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1361" y="3658361"/>
            <a:ext cx="5638800" cy="1905000"/>
          </a:xfrm>
          <a:custGeom>
            <a:avLst/>
            <a:gdLst/>
            <a:ahLst/>
            <a:cxnLst/>
            <a:rect l="l" t="t" r="r" b="b"/>
            <a:pathLst>
              <a:path w="5638800" h="1905000">
                <a:moveTo>
                  <a:pt x="0" y="1905000"/>
                </a:moveTo>
                <a:lnTo>
                  <a:pt x="5638799" y="1905000"/>
                </a:lnTo>
                <a:lnTo>
                  <a:pt x="5638799" y="0"/>
                </a:lnTo>
                <a:lnTo>
                  <a:pt x="0" y="0"/>
                </a:lnTo>
                <a:lnTo>
                  <a:pt x="0" y="1905000"/>
                </a:lnTo>
                <a:close/>
              </a:path>
            </a:pathLst>
          </a:custGeom>
          <a:solidFill>
            <a:srgbClr val="FFDF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01361" y="3658361"/>
            <a:ext cx="5638800" cy="1905000"/>
          </a:xfrm>
          <a:custGeom>
            <a:avLst/>
            <a:gdLst/>
            <a:ahLst/>
            <a:cxnLst/>
            <a:rect l="l" t="t" r="r" b="b"/>
            <a:pathLst>
              <a:path w="5638800" h="1905000">
                <a:moveTo>
                  <a:pt x="0" y="1905000"/>
                </a:moveTo>
                <a:lnTo>
                  <a:pt x="5638799" y="1905000"/>
                </a:lnTo>
                <a:lnTo>
                  <a:pt x="5638799" y="0"/>
                </a:lnTo>
                <a:lnTo>
                  <a:pt x="0" y="0"/>
                </a:lnTo>
                <a:lnTo>
                  <a:pt x="0" y="1905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879975" y="1112597"/>
            <a:ext cx="5412740" cy="462203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622300" marR="5080" indent="-609600">
              <a:lnSpc>
                <a:spcPct val="90000"/>
              </a:lnSpc>
              <a:spcBef>
                <a:spcPts val="390"/>
              </a:spcBef>
              <a:buSzPct val="75000"/>
              <a:buFont typeface="Arial"/>
              <a:buAutoNum type="arabicPeriod" startAt="4"/>
              <a:tabLst>
                <a:tab pos="621665" algn="l"/>
                <a:tab pos="622300" algn="l"/>
              </a:tabLst>
            </a:pPr>
            <a:r>
              <a:rPr sz="2400" b="1" dirty="0">
                <a:latin typeface="Arial"/>
                <a:cs typeface="Arial"/>
              </a:rPr>
              <a:t>Middleman </a:t>
            </a:r>
            <a:r>
              <a:rPr sz="2400" b="1" spc="-5" dirty="0">
                <a:latin typeface="Arial"/>
                <a:cs typeface="Arial"/>
              </a:rPr>
              <a:t>and </a:t>
            </a:r>
            <a:r>
              <a:rPr sz="2400" b="1" spc="-10" dirty="0">
                <a:latin typeface="Arial"/>
                <a:cs typeface="Arial"/>
              </a:rPr>
              <a:t>Transportation  </a:t>
            </a:r>
            <a:r>
              <a:rPr sz="2400" b="1" spc="-5" dirty="0">
                <a:latin typeface="Arial"/>
                <a:cs typeface="Arial"/>
              </a:rPr>
              <a:t>Costs: </a:t>
            </a:r>
            <a:r>
              <a:rPr sz="2400" spc="-5" dirty="0">
                <a:latin typeface="Arial"/>
                <a:cs typeface="Arial"/>
              </a:rPr>
              <a:t>Longer channel length,  performance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marketing functions  and higher margins </a:t>
            </a:r>
            <a:r>
              <a:rPr sz="2400" dirty="0">
                <a:latin typeface="Arial"/>
                <a:cs typeface="Arial"/>
              </a:rPr>
              <a:t>may </a:t>
            </a:r>
            <a:r>
              <a:rPr sz="2400" spc="-5" dirty="0">
                <a:latin typeface="Arial"/>
                <a:cs typeface="Arial"/>
              </a:rPr>
              <a:t>make </a:t>
            </a:r>
            <a:r>
              <a:rPr sz="2400" dirty="0">
                <a:latin typeface="Arial"/>
                <a:cs typeface="Arial"/>
              </a:rPr>
              <a:t>it  </a:t>
            </a:r>
            <a:r>
              <a:rPr sz="2400" spc="-5" dirty="0">
                <a:latin typeface="Arial"/>
                <a:cs typeface="Arial"/>
              </a:rPr>
              <a:t>necessary to increase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prices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 startAt="4"/>
            </a:pP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 startAt="4"/>
            </a:pPr>
            <a:endParaRPr sz="3250">
              <a:latin typeface="Arial"/>
              <a:cs typeface="Arial"/>
            </a:endParaRPr>
          </a:p>
          <a:p>
            <a:pPr marL="622300" marR="77470" indent="-609600">
              <a:lnSpc>
                <a:spcPct val="90000"/>
              </a:lnSpc>
              <a:buSzPct val="75000"/>
              <a:buFont typeface="Arial"/>
              <a:buAutoNum type="arabicPeriod" startAt="4"/>
              <a:tabLst>
                <a:tab pos="621665" algn="l"/>
                <a:tab pos="622300" algn="l"/>
              </a:tabLst>
            </a:pPr>
            <a:r>
              <a:rPr sz="2400" b="1" spc="-5" dirty="0">
                <a:latin typeface="Arial"/>
                <a:cs typeface="Arial"/>
              </a:rPr>
              <a:t>Exchange Rate </a:t>
            </a:r>
            <a:r>
              <a:rPr sz="2400" b="1" dirty="0">
                <a:latin typeface="Arial"/>
                <a:cs typeface="Arial"/>
              </a:rPr>
              <a:t>Fluctuations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and  </a:t>
            </a:r>
            <a:r>
              <a:rPr sz="2400" b="1" spc="-25" dirty="0">
                <a:latin typeface="Arial"/>
                <a:cs typeface="Arial"/>
              </a:rPr>
              <a:t>Varying </a:t>
            </a:r>
            <a:r>
              <a:rPr sz="2400" b="1" spc="-5" dirty="0">
                <a:latin typeface="Arial"/>
                <a:cs typeface="Arial"/>
              </a:rPr>
              <a:t>Currency </a:t>
            </a:r>
            <a:r>
              <a:rPr sz="2400" b="1" spc="-25" dirty="0">
                <a:latin typeface="Arial"/>
                <a:cs typeface="Arial"/>
              </a:rPr>
              <a:t>Values:  </a:t>
            </a:r>
            <a:r>
              <a:rPr sz="2400" spc="-5" dirty="0">
                <a:latin typeface="Arial"/>
                <a:cs typeface="Arial"/>
              </a:rPr>
              <a:t>Currency values swing </a:t>
            </a:r>
            <a:r>
              <a:rPr sz="2400" dirty="0">
                <a:latin typeface="Arial"/>
                <a:cs typeface="Arial"/>
              </a:rPr>
              <a:t>vis-à-vis  </a:t>
            </a:r>
            <a:r>
              <a:rPr sz="2400" spc="-5" dirty="0">
                <a:latin typeface="Arial"/>
                <a:cs typeface="Arial"/>
              </a:rPr>
              <a:t>other currencies on a daily basis,  which </a:t>
            </a:r>
            <a:r>
              <a:rPr sz="2400" dirty="0">
                <a:latin typeface="Arial"/>
                <a:cs typeface="Arial"/>
              </a:rPr>
              <a:t>may </a:t>
            </a:r>
            <a:r>
              <a:rPr sz="2400" spc="-5" dirty="0">
                <a:latin typeface="Arial"/>
                <a:cs typeface="Arial"/>
              </a:rPr>
              <a:t>make </a:t>
            </a:r>
            <a:r>
              <a:rPr sz="2400" dirty="0">
                <a:latin typeface="Arial"/>
                <a:cs typeface="Arial"/>
              </a:rPr>
              <a:t>it </a:t>
            </a:r>
            <a:r>
              <a:rPr sz="2400" spc="-5" dirty="0">
                <a:latin typeface="Arial"/>
                <a:cs typeface="Arial"/>
              </a:rPr>
              <a:t>necessary </a:t>
            </a:r>
            <a:r>
              <a:rPr sz="2400" dirty="0">
                <a:latin typeface="Arial"/>
                <a:cs typeface="Arial"/>
              </a:rPr>
              <a:t>to  </a:t>
            </a:r>
            <a:r>
              <a:rPr sz="2400" spc="-5" dirty="0">
                <a:latin typeface="Arial"/>
                <a:cs typeface="Arial"/>
              </a:rPr>
              <a:t>increase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prices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52600" y="3567684"/>
            <a:ext cx="2926080" cy="2071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52600" y="1066801"/>
            <a:ext cx="2895600" cy="1895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8007" y="70103"/>
            <a:ext cx="9013190" cy="6693534"/>
          </a:xfrm>
          <a:custGeom>
            <a:avLst/>
            <a:gdLst/>
            <a:ahLst/>
            <a:cxnLst/>
            <a:rect l="l" t="t" r="r" b="b"/>
            <a:pathLst>
              <a:path w="9013190" h="6693534">
                <a:moveTo>
                  <a:pt x="0" y="329946"/>
                </a:moveTo>
                <a:lnTo>
                  <a:pt x="3577" y="281184"/>
                </a:lnTo>
                <a:lnTo>
                  <a:pt x="13968" y="234645"/>
                </a:lnTo>
                <a:lnTo>
                  <a:pt x="30664" y="190840"/>
                </a:lnTo>
                <a:lnTo>
                  <a:pt x="53153" y="150277"/>
                </a:lnTo>
                <a:lnTo>
                  <a:pt x="80925" y="113468"/>
                </a:lnTo>
                <a:lnTo>
                  <a:pt x="113469" y="80923"/>
                </a:lnTo>
                <a:lnTo>
                  <a:pt x="150276" y="53151"/>
                </a:lnTo>
                <a:lnTo>
                  <a:pt x="190835" y="30662"/>
                </a:lnTo>
                <a:lnTo>
                  <a:pt x="234636" y="13967"/>
                </a:lnTo>
                <a:lnTo>
                  <a:pt x="281168" y="3576"/>
                </a:lnTo>
                <a:lnTo>
                  <a:pt x="329920" y="0"/>
                </a:lnTo>
                <a:lnTo>
                  <a:pt x="8682990" y="0"/>
                </a:lnTo>
                <a:lnTo>
                  <a:pt x="8731751" y="3576"/>
                </a:lnTo>
                <a:lnTo>
                  <a:pt x="8778290" y="13967"/>
                </a:lnTo>
                <a:lnTo>
                  <a:pt x="8822095" y="30662"/>
                </a:lnTo>
                <a:lnTo>
                  <a:pt x="8862658" y="53151"/>
                </a:lnTo>
                <a:lnTo>
                  <a:pt x="8899467" y="80923"/>
                </a:lnTo>
                <a:lnTo>
                  <a:pt x="8932012" y="113468"/>
                </a:lnTo>
                <a:lnTo>
                  <a:pt x="8959784" y="150277"/>
                </a:lnTo>
                <a:lnTo>
                  <a:pt x="8982273" y="190840"/>
                </a:lnTo>
                <a:lnTo>
                  <a:pt x="8998968" y="234645"/>
                </a:lnTo>
                <a:lnTo>
                  <a:pt x="9009359" y="281184"/>
                </a:lnTo>
                <a:lnTo>
                  <a:pt x="9012936" y="329946"/>
                </a:lnTo>
                <a:lnTo>
                  <a:pt x="9012936" y="6363487"/>
                </a:lnTo>
                <a:lnTo>
                  <a:pt x="9009359" y="6412239"/>
                </a:lnTo>
                <a:lnTo>
                  <a:pt x="8998968" y="6458771"/>
                </a:lnTo>
                <a:lnTo>
                  <a:pt x="8982273" y="6502572"/>
                </a:lnTo>
                <a:lnTo>
                  <a:pt x="8959784" y="6543131"/>
                </a:lnTo>
                <a:lnTo>
                  <a:pt x="8932012" y="6579938"/>
                </a:lnTo>
                <a:lnTo>
                  <a:pt x="8899467" y="6612482"/>
                </a:lnTo>
                <a:lnTo>
                  <a:pt x="8862658" y="6640254"/>
                </a:lnTo>
                <a:lnTo>
                  <a:pt x="8822095" y="6662743"/>
                </a:lnTo>
                <a:lnTo>
                  <a:pt x="8778290" y="6679439"/>
                </a:lnTo>
                <a:lnTo>
                  <a:pt x="8731751" y="6689830"/>
                </a:lnTo>
                <a:lnTo>
                  <a:pt x="8682990" y="6693408"/>
                </a:lnTo>
                <a:lnTo>
                  <a:pt x="329920" y="6693408"/>
                </a:lnTo>
                <a:lnTo>
                  <a:pt x="281168" y="6689830"/>
                </a:lnTo>
                <a:lnTo>
                  <a:pt x="234636" y="6679439"/>
                </a:lnTo>
                <a:lnTo>
                  <a:pt x="190835" y="6662743"/>
                </a:lnTo>
                <a:lnTo>
                  <a:pt x="150276" y="6640254"/>
                </a:lnTo>
                <a:lnTo>
                  <a:pt x="113469" y="6612482"/>
                </a:lnTo>
                <a:lnTo>
                  <a:pt x="80925" y="6579938"/>
                </a:lnTo>
                <a:lnTo>
                  <a:pt x="53153" y="6543131"/>
                </a:lnTo>
                <a:lnTo>
                  <a:pt x="30664" y="6502572"/>
                </a:lnTo>
                <a:lnTo>
                  <a:pt x="13968" y="6458771"/>
                </a:lnTo>
                <a:lnTo>
                  <a:pt x="3577" y="6412239"/>
                </a:lnTo>
                <a:lnTo>
                  <a:pt x="0" y="6363487"/>
                </a:lnTo>
                <a:lnTo>
                  <a:pt x="0" y="329946"/>
                </a:lnTo>
                <a:close/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53917" y="115062"/>
            <a:ext cx="5920740" cy="685800"/>
          </a:xfrm>
          <a:custGeom>
            <a:avLst/>
            <a:gdLst/>
            <a:ahLst/>
            <a:cxnLst/>
            <a:rect l="l" t="t" r="r" b="b"/>
            <a:pathLst>
              <a:path w="5920740" h="685800">
                <a:moveTo>
                  <a:pt x="0" y="685800"/>
                </a:moveTo>
                <a:lnTo>
                  <a:pt x="5920739" y="685800"/>
                </a:lnTo>
                <a:lnTo>
                  <a:pt x="5920739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31442" y="457962"/>
            <a:ext cx="8966200" cy="5867400"/>
          </a:xfrm>
          <a:custGeom>
            <a:avLst/>
            <a:gdLst/>
            <a:ahLst/>
            <a:cxnLst/>
            <a:rect l="l" t="t" r="r" b="b"/>
            <a:pathLst>
              <a:path w="8966200" h="5867400">
                <a:moveTo>
                  <a:pt x="1522476" y="0"/>
                </a:moveTo>
                <a:lnTo>
                  <a:pt x="0" y="0"/>
                </a:lnTo>
                <a:lnTo>
                  <a:pt x="0" y="5867400"/>
                </a:lnTo>
                <a:lnTo>
                  <a:pt x="8965691" y="5867400"/>
                </a:lnTo>
                <a:lnTo>
                  <a:pt x="8965691" y="0"/>
                </a:lnTo>
                <a:lnTo>
                  <a:pt x="7443215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79394" y="54102"/>
            <a:ext cx="5697220" cy="75692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Export Strategies Under </a:t>
            </a:r>
            <a:r>
              <a:rPr sz="2400" spc="-30" dirty="0"/>
              <a:t>Varying </a:t>
            </a:r>
            <a:r>
              <a:rPr sz="2400" spc="-5" dirty="0"/>
              <a:t>Currency  Conditions</a:t>
            </a:r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2209801" y="1586483"/>
            <a:ext cx="3965575" cy="3659504"/>
          </a:xfrm>
          <a:custGeom>
            <a:avLst/>
            <a:gdLst/>
            <a:ahLst/>
            <a:cxnLst/>
            <a:rect l="l" t="t" r="r" b="b"/>
            <a:pathLst>
              <a:path w="3965575" h="3659504">
                <a:moveTo>
                  <a:pt x="0" y="3659124"/>
                </a:moveTo>
                <a:lnTo>
                  <a:pt x="3965448" y="3659124"/>
                </a:lnTo>
                <a:lnTo>
                  <a:pt x="3965448" y="0"/>
                </a:lnTo>
                <a:lnTo>
                  <a:pt x="0" y="0"/>
                </a:lnTo>
                <a:lnTo>
                  <a:pt x="0" y="3659124"/>
                </a:lnTo>
                <a:close/>
              </a:path>
            </a:pathLst>
          </a:custGeom>
          <a:solidFill>
            <a:srgbClr val="CC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287625" y="1613408"/>
            <a:ext cx="19227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600" spc="-5" dirty="0">
                <a:latin typeface="Arial"/>
                <a:cs typeface="Arial"/>
              </a:rPr>
              <a:t>Stress, price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benefits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7626" y="2418334"/>
            <a:ext cx="3797935" cy="2756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4130">
              <a:spcBef>
                <a:spcPts val="95"/>
              </a:spcBef>
              <a:buSzPct val="93750"/>
              <a:buChar char="•"/>
              <a:tabLst>
                <a:tab pos="84455" algn="l"/>
              </a:tabLst>
            </a:pPr>
            <a:r>
              <a:rPr sz="1600" spc="-5" dirty="0">
                <a:latin typeface="Arial"/>
                <a:cs typeface="Arial"/>
              </a:rPr>
              <a:t>Expand product line and add more costly  features</a:t>
            </a:r>
            <a:endParaRPr sz="1600">
              <a:latin typeface="Arial"/>
              <a:cs typeface="Arial"/>
            </a:endParaRPr>
          </a:p>
          <a:p>
            <a:pPr marL="12700" marR="510540">
              <a:spcBef>
                <a:spcPts val="575"/>
              </a:spcBef>
              <a:buSzPct val="93750"/>
              <a:buChar char="•"/>
              <a:tabLst>
                <a:tab pos="84455" algn="l"/>
              </a:tabLst>
            </a:pPr>
            <a:r>
              <a:rPr sz="1600" spc="-5" dirty="0">
                <a:latin typeface="Arial"/>
                <a:cs typeface="Arial"/>
              </a:rPr>
              <a:t>Shift sourcing and manufacturing to  domestic market</a:t>
            </a:r>
            <a:endParaRPr sz="1600">
              <a:latin typeface="Arial"/>
              <a:cs typeface="Arial"/>
            </a:endParaRPr>
          </a:p>
          <a:p>
            <a:pPr marL="83820" indent="-71755">
              <a:spcBef>
                <a:spcPts val="575"/>
              </a:spcBef>
              <a:buSzPct val="93750"/>
              <a:buChar char="•"/>
              <a:tabLst>
                <a:tab pos="84455" algn="l"/>
              </a:tabLst>
            </a:pPr>
            <a:r>
              <a:rPr sz="1600" spc="-5" dirty="0">
                <a:latin typeface="Arial"/>
                <a:cs typeface="Arial"/>
              </a:rPr>
              <a:t>Exploit export opportunities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all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markets</a:t>
            </a:r>
            <a:endParaRPr sz="1600">
              <a:latin typeface="Arial"/>
              <a:cs typeface="Arial"/>
            </a:endParaRPr>
          </a:p>
          <a:p>
            <a:pPr marL="12700" marR="895350">
              <a:spcBef>
                <a:spcPts val="580"/>
              </a:spcBef>
              <a:buSzPct val="93750"/>
              <a:buChar char="•"/>
              <a:tabLst>
                <a:tab pos="84455" algn="l"/>
              </a:tabLst>
            </a:pPr>
            <a:r>
              <a:rPr sz="1600" spc="-5" dirty="0">
                <a:latin typeface="Arial"/>
                <a:cs typeface="Arial"/>
              </a:rPr>
              <a:t>Conduct conventional cash-for-  goods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trade</a:t>
            </a:r>
            <a:endParaRPr sz="1600">
              <a:latin typeface="Arial"/>
              <a:cs typeface="Arial"/>
            </a:endParaRPr>
          </a:p>
          <a:p>
            <a:pPr marL="12700" marR="633730">
              <a:spcBef>
                <a:spcPts val="575"/>
              </a:spcBef>
              <a:buSzPct val="93750"/>
              <a:buChar char="•"/>
              <a:tabLst>
                <a:tab pos="84455" algn="l"/>
              </a:tabLst>
            </a:pPr>
            <a:r>
              <a:rPr sz="1600" spc="-5" dirty="0">
                <a:latin typeface="Arial"/>
                <a:cs typeface="Arial"/>
              </a:rPr>
              <a:t>Use full-costing approach, but use  marginal-cost pricing to penetrate  new/competitive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markets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09801" y="990600"/>
            <a:ext cx="3965575" cy="577850"/>
          </a:xfrm>
          <a:custGeom>
            <a:avLst/>
            <a:gdLst/>
            <a:ahLst/>
            <a:cxnLst/>
            <a:rect l="l" t="t" r="r" b="b"/>
            <a:pathLst>
              <a:path w="3965575" h="577850">
                <a:moveTo>
                  <a:pt x="0" y="577596"/>
                </a:moveTo>
                <a:lnTo>
                  <a:pt x="3965448" y="577596"/>
                </a:lnTo>
                <a:lnTo>
                  <a:pt x="3965448" y="0"/>
                </a:lnTo>
                <a:lnTo>
                  <a:pt x="0" y="0"/>
                </a:lnTo>
                <a:lnTo>
                  <a:pt x="0" y="577596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287626" y="1018159"/>
            <a:ext cx="27222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When Domestic Currency is  </a:t>
            </a:r>
            <a:r>
              <a:rPr sz="1600" b="1" spc="-10" dirty="0">
                <a:latin typeface="Arial"/>
                <a:cs typeface="Arial"/>
              </a:rPr>
              <a:t>WEAK...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172201" y="1586483"/>
            <a:ext cx="3965575" cy="3876040"/>
          </a:xfrm>
          <a:custGeom>
            <a:avLst/>
            <a:gdLst/>
            <a:ahLst/>
            <a:cxnLst/>
            <a:rect l="l" t="t" r="r" b="b"/>
            <a:pathLst>
              <a:path w="3965575" h="3876040">
                <a:moveTo>
                  <a:pt x="0" y="3875532"/>
                </a:moveTo>
                <a:lnTo>
                  <a:pt x="3965448" y="3875532"/>
                </a:lnTo>
                <a:lnTo>
                  <a:pt x="3965448" y="0"/>
                </a:lnTo>
                <a:lnTo>
                  <a:pt x="0" y="0"/>
                </a:lnTo>
                <a:lnTo>
                  <a:pt x="0" y="3875532"/>
                </a:lnTo>
                <a:close/>
              </a:path>
            </a:pathLst>
          </a:custGeom>
          <a:solidFill>
            <a:srgbClr val="FFC5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250686" y="1613408"/>
            <a:ext cx="3717925" cy="3597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6195">
              <a:spcBef>
                <a:spcPts val="95"/>
              </a:spcBef>
              <a:buSzPct val="93750"/>
              <a:buChar char="•"/>
              <a:tabLst>
                <a:tab pos="84455" algn="l"/>
              </a:tabLst>
            </a:pPr>
            <a:r>
              <a:rPr sz="1600" spc="-5" dirty="0">
                <a:latin typeface="Arial"/>
                <a:cs typeface="Arial"/>
              </a:rPr>
              <a:t>Engage </a:t>
            </a:r>
            <a:r>
              <a:rPr sz="1600" dirty="0">
                <a:latin typeface="Arial"/>
                <a:cs typeface="Arial"/>
              </a:rPr>
              <a:t>in </a:t>
            </a:r>
            <a:r>
              <a:rPr sz="1600" spc="-5" dirty="0">
                <a:latin typeface="Arial"/>
                <a:cs typeface="Arial"/>
              </a:rPr>
              <a:t>nonprice competition by  improving </a:t>
            </a:r>
            <a:r>
              <a:rPr sz="1600" spc="-20" dirty="0">
                <a:latin typeface="Arial"/>
                <a:cs typeface="Arial"/>
              </a:rPr>
              <a:t>quality, delivery, </a:t>
            </a:r>
            <a:r>
              <a:rPr sz="1600" spc="-5" dirty="0">
                <a:latin typeface="Arial"/>
                <a:cs typeface="Arial"/>
              </a:rPr>
              <a:t>and after-sale  service</a:t>
            </a:r>
            <a:endParaRPr sz="1600">
              <a:latin typeface="Arial"/>
              <a:cs typeface="Arial"/>
            </a:endParaRPr>
          </a:p>
          <a:p>
            <a:pPr marL="12700" marR="462915">
              <a:spcBef>
                <a:spcPts val="580"/>
              </a:spcBef>
              <a:buSzPct val="93750"/>
              <a:buChar char="•"/>
              <a:tabLst>
                <a:tab pos="84455" algn="l"/>
              </a:tabLst>
            </a:pPr>
            <a:r>
              <a:rPr sz="1600" spc="-5" dirty="0">
                <a:latin typeface="Arial"/>
                <a:cs typeface="Arial"/>
              </a:rPr>
              <a:t>Improve productivity and engage </a:t>
            </a:r>
            <a:r>
              <a:rPr sz="1600" dirty="0">
                <a:latin typeface="Arial"/>
                <a:cs typeface="Arial"/>
              </a:rPr>
              <a:t>in  </a:t>
            </a:r>
            <a:r>
              <a:rPr sz="1600" spc="-5" dirty="0">
                <a:latin typeface="Arial"/>
                <a:cs typeface="Arial"/>
              </a:rPr>
              <a:t>vigorous cost reduction</a:t>
            </a:r>
            <a:endParaRPr sz="1600">
              <a:latin typeface="Arial"/>
              <a:cs typeface="Arial"/>
            </a:endParaRPr>
          </a:p>
          <a:p>
            <a:pPr marL="12700" marR="657860">
              <a:spcBef>
                <a:spcPts val="575"/>
              </a:spcBef>
              <a:buSzPct val="93750"/>
              <a:buChar char="•"/>
              <a:tabLst>
                <a:tab pos="84455" algn="l"/>
              </a:tabLst>
            </a:pPr>
            <a:r>
              <a:rPr sz="1600" spc="-5" dirty="0">
                <a:latin typeface="Arial"/>
                <a:cs typeface="Arial"/>
              </a:rPr>
              <a:t>Shift sourcing and manufacturing  overseas</a:t>
            </a:r>
            <a:endParaRPr sz="1600">
              <a:latin typeface="Arial"/>
              <a:cs typeface="Arial"/>
            </a:endParaRPr>
          </a:p>
          <a:p>
            <a:pPr marL="83820" indent="-71755">
              <a:spcBef>
                <a:spcPts val="575"/>
              </a:spcBef>
              <a:buSzPct val="93750"/>
              <a:buChar char="•"/>
              <a:tabLst>
                <a:tab pos="84455" algn="l"/>
              </a:tabLst>
            </a:pPr>
            <a:r>
              <a:rPr sz="1600" spc="-5" dirty="0">
                <a:latin typeface="Arial"/>
                <a:cs typeface="Arial"/>
              </a:rPr>
              <a:t>Give priority to exports to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relatively</a:t>
            </a:r>
            <a:endParaRPr sz="1600">
              <a:latin typeface="Arial"/>
              <a:cs typeface="Arial"/>
            </a:endParaRPr>
          </a:p>
          <a:p>
            <a:pPr marL="12700"/>
            <a:r>
              <a:rPr sz="1600" spc="-5" dirty="0">
                <a:latin typeface="Arial"/>
                <a:cs typeface="Arial"/>
              </a:rPr>
              <a:t>strong-currency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countries</a:t>
            </a:r>
            <a:endParaRPr sz="1600">
              <a:latin typeface="Arial"/>
              <a:cs typeface="Arial"/>
            </a:endParaRPr>
          </a:p>
          <a:p>
            <a:pPr marL="12700" marR="5080">
              <a:spcBef>
                <a:spcPts val="580"/>
              </a:spcBef>
              <a:buSzPct val="93750"/>
              <a:buChar char="•"/>
              <a:tabLst>
                <a:tab pos="84455" algn="l"/>
              </a:tabLst>
            </a:pPr>
            <a:r>
              <a:rPr sz="1600" spc="-5" dirty="0">
                <a:latin typeface="Arial"/>
                <a:cs typeface="Arial"/>
              </a:rPr>
              <a:t>Deal in countertrade </a:t>
            </a:r>
            <a:r>
              <a:rPr sz="1600" spc="-10" dirty="0">
                <a:latin typeface="Arial"/>
                <a:cs typeface="Arial"/>
              </a:rPr>
              <a:t>with </a:t>
            </a:r>
            <a:r>
              <a:rPr sz="1600" spc="-5" dirty="0">
                <a:latin typeface="Arial"/>
                <a:cs typeface="Arial"/>
              </a:rPr>
              <a:t>weak-currency  countries</a:t>
            </a:r>
            <a:endParaRPr sz="1600">
              <a:latin typeface="Arial"/>
              <a:cs typeface="Arial"/>
            </a:endParaRPr>
          </a:p>
          <a:p>
            <a:pPr marL="12700" marR="253365">
              <a:spcBef>
                <a:spcPts val="575"/>
              </a:spcBef>
              <a:buSzPct val="93750"/>
              <a:buChar char="•"/>
              <a:tabLst>
                <a:tab pos="84455" algn="l"/>
              </a:tabLst>
            </a:pPr>
            <a:r>
              <a:rPr sz="1600" spc="-20" dirty="0">
                <a:latin typeface="Arial"/>
                <a:cs typeface="Arial"/>
              </a:rPr>
              <a:t>Trim </a:t>
            </a:r>
            <a:r>
              <a:rPr sz="1600" spc="-5" dirty="0">
                <a:latin typeface="Arial"/>
                <a:cs typeface="Arial"/>
              </a:rPr>
              <a:t>profit margins and use </a:t>
            </a:r>
            <a:r>
              <a:rPr sz="1600" dirty="0">
                <a:latin typeface="Arial"/>
                <a:cs typeface="Arial"/>
              </a:rPr>
              <a:t>marginal-  </a:t>
            </a:r>
            <a:r>
              <a:rPr sz="1600" spc="-5" dirty="0">
                <a:latin typeface="Arial"/>
                <a:cs typeface="Arial"/>
              </a:rPr>
              <a:t>cost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pricing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72201" y="990600"/>
            <a:ext cx="3965575" cy="577850"/>
          </a:xfrm>
          <a:custGeom>
            <a:avLst/>
            <a:gdLst/>
            <a:ahLst/>
            <a:cxnLst/>
            <a:rect l="l" t="t" r="r" b="b"/>
            <a:pathLst>
              <a:path w="3965575" h="577850">
                <a:moveTo>
                  <a:pt x="0" y="577596"/>
                </a:moveTo>
                <a:lnTo>
                  <a:pt x="3965448" y="577596"/>
                </a:lnTo>
                <a:lnTo>
                  <a:pt x="3965448" y="0"/>
                </a:lnTo>
                <a:lnTo>
                  <a:pt x="0" y="0"/>
                </a:lnTo>
                <a:lnTo>
                  <a:pt x="0" y="577596"/>
                </a:lnTo>
                <a:close/>
              </a:path>
            </a:pathLst>
          </a:custGeom>
          <a:solidFill>
            <a:srgbClr val="FCA3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250686" y="1018159"/>
            <a:ext cx="27222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When Domestic Currency is  STRONG...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30904" y="5667247"/>
            <a:ext cx="544703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300" spc="-10" dirty="0">
                <a:latin typeface="Arial"/>
                <a:cs typeface="Arial"/>
              </a:rPr>
              <a:t>SOURCE: </a:t>
            </a:r>
            <a:r>
              <a:rPr sz="1300" spc="-5" dirty="0">
                <a:latin typeface="Arial"/>
                <a:cs typeface="Arial"/>
              </a:rPr>
              <a:t>S. </a:t>
            </a:r>
            <a:r>
              <a:rPr sz="1300" spc="-35" dirty="0">
                <a:latin typeface="Arial"/>
                <a:cs typeface="Arial"/>
              </a:rPr>
              <a:t>Tamur </a:t>
            </a:r>
            <a:r>
              <a:rPr sz="1300" spc="-10" dirty="0">
                <a:latin typeface="Arial"/>
                <a:cs typeface="Arial"/>
              </a:rPr>
              <a:t>Cavusgil, "Unraveling the Mystique </a:t>
            </a:r>
            <a:r>
              <a:rPr sz="1300" spc="-5" dirty="0">
                <a:latin typeface="Arial"/>
                <a:cs typeface="Arial"/>
              </a:rPr>
              <a:t>of </a:t>
            </a:r>
            <a:r>
              <a:rPr sz="1300" spc="-10" dirty="0">
                <a:latin typeface="Arial"/>
                <a:cs typeface="Arial"/>
              </a:rPr>
              <a:t>Export</a:t>
            </a:r>
            <a:r>
              <a:rPr sz="1300" spc="31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Pricing,"</a:t>
            </a:r>
            <a:endParaRPr sz="1300">
              <a:latin typeface="Arial"/>
              <a:cs typeface="Arial"/>
            </a:endParaRPr>
          </a:p>
          <a:p>
            <a:pPr marL="12700"/>
            <a:r>
              <a:rPr sz="1300" i="1" spc="-10" dirty="0">
                <a:latin typeface="Arial"/>
                <a:cs typeface="Arial"/>
              </a:rPr>
              <a:t>Business </a:t>
            </a:r>
            <a:r>
              <a:rPr sz="1300" i="1" spc="-15" dirty="0">
                <a:latin typeface="Arial"/>
                <a:cs typeface="Arial"/>
              </a:rPr>
              <a:t>Horizons, </a:t>
            </a:r>
            <a:r>
              <a:rPr sz="1300" spc="-10" dirty="0">
                <a:latin typeface="Arial"/>
                <a:cs typeface="Arial"/>
              </a:rPr>
              <a:t>May-June </a:t>
            </a:r>
            <a:r>
              <a:rPr sz="1300" spc="-5" dirty="0">
                <a:latin typeface="Arial"/>
                <a:cs typeface="Arial"/>
              </a:rPr>
              <a:t>1988, figure 2, p.</a:t>
            </a:r>
            <a:r>
              <a:rPr sz="1300" spc="229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58.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677400" y="5715000"/>
            <a:ext cx="402590" cy="302260"/>
          </a:xfrm>
          <a:custGeom>
            <a:avLst/>
            <a:gdLst/>
            <a:ahLst/>
            <a:cxnLst/>
            <a:rect l="l" t="t" r="r" b="b"/>
            <a:pathLst>
              <a:path w="402590" h="302260">
                <a:moveTo>
                  <a:pt x="201422" y="0"/>
                </a:moveTo>
                <a:lnTo>
                  <a:pt x="201422" y="75437"/>
                </a:lnTo>
                <a:lnTo>
                  <a:pt x="0" y="75437"/>
                </a:lnTo>
                <a:lnTo>
                  <a:pt x="0" y="226313"/>
                </a:lnTo>
                <a:lnTo>
                  <a:pt x="201422" y="226313"/>
                </a:lnTo>
                <a:lnTo>
                  <a:pt x="201422" y="301752"/>
                </a:lnTo>
                <a:lnTo>
                  <a:pt x="402335" y="150875"/>
                </a:lnTo>
                <a:lnTo>
                  <a:pt x="201422" y="0"/>
                </a:lnTo>
                <a:close/>
              </a:path>
            </a:pathLst>
          </a:custGeom>
          <a:solidFill>
            <a:srgbClr val="69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677400" y="5715000"/>
            <a:ext cx="402590" cy="302260"/>
          </a:xfrm>
          <a:custGeom>
            <a:avLst/>
            <a:gdLst/>
            <a:ahLst/>
            <a:cxnLst/>
            <a:rect l="l" t="t" r="r" b="b"/>
            <a:pathLst>
              <a:path w="402590" h="302260">
                <a:moveTo>
                  <a:pt x="0" y="75437"/>
                </a:moveTo>
                <a:lnTo>
                  <a:pt x="201422" y="75437"/>
                </a:lnTo>
                <a:lnTo>
                  <a:pt x="201422" y="0"/>
                </a:lnTo>
                <a:lnTo>
                  <a:pt x="402335" y="150875"/>
                </a:lnTo>
                <a:lnTo>
                  <a:pt x="201422" y="301752"/>
                </a:lnTo>
                <a:lnTo>
                  <a:pt x="201422" y="226313"/>
                </a:lnTo>
                <a:lnTo>
                  <a:pt x="0" y="226313"/>
                </a:lnTo>
                <a:lnTo>
                  <a:pt x="0" y="75437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8007" y="70103"/>
            <a:ext cx="9013190" cy="6693534"/>
          </a:xfrm>
          <a:custGeom>
            <a:avLst/>
            <a:gdLst/>
            <a:ahLst/>
            <a:cxnLst/>
            <a:rect l="l" t="t" r="r" b="b"/>
            <a:pathLst>
              <a:path w="9013190" h="6693534">
                <a:moveTo>
                  <a:pt x="0" y="329946"/>
                </a:moveTo>
                <a:lnTo>
                  <a:pt x="3577" y="281184"/>
                </a:lnTo>
                <a:lnTo>
                  <a:pt x="13968" y="234645"/>
                </a:lnTo>
                <a:lnTo>
                  <a:pt x="30664" y="190840"/>
                </a:lnTo>
                <a:lnTo>
                  <a:pt x="53153" y="150277"/>
                </a:lnTo>
                <a:lnTo>
                  <a:pt x="80925" y="113468"/>
                </a:lnTo>
                <a:lnTo>
                  <a:pt x="113469" y="80923"/>
                </a:lnTo>
                <a:lnTo>
                  <a:pt x="150276" y="53151"/>
                </a:lnTo>
                <a:lnTo>
                  <a:pt x="190835" y="30662"/>
                </a:lnTo>
                <a:lnTo>
                  <a:pt x="234636" y="13967"/>
                </a:lnTo>
                <a:lnTo>
                  <a:pt x="281168" y="3576"/>
                </a:lnTo>
                <a:lnTo>
                  <a:pt x="329920" y="0"/>
                </a:lnTo>
                <a:lnTo>
                  <a:pt x="8682990" y="0"/>
                </a:lnTo>
                <a:lnTo>
                  <a:pt x="8731751" y="3576"/>
                </a:lnTo>
                <a:lnTo>
                  <a:pt x="8778290" y="13967"/>
                </a:lnTo>
                <a:lnTo>
                  <a:pt x="8822095" y="30662"/>
                </a:lnTo>
                <a:lnTo>
                  <a:pt x="8862658" y="53151"/>
                </a:lnTo>
                <a:lnTo>
                  <a:pt x="8899467" y="80923"/>
                </a:lnTo>
                <a:lnTo>
                  <a:pt x="8932012" y="113468"/>
                </a:lnTo>
                <a:lnTo>
                  <a:pt x="8959784" y="150277"/>
                </a:lnTo>
                <a:lnTo>
                  <a:pt x="8982273" y="190840"/>
                </a:lnTo>
                <a:lnTo>
                  <a:pt x="8998968" y="234645"/>
                </a:lnTo>
                <a:lnTo>
                  <a:pt x="9009359" y="281184"/>
                </a:lnTo>
                <a:lnTo>
                  <a:pt x="9012936" y="329946"/>
                </a:lnTo>
                <a:lnTo>
                  <a:pt x="9012936" y="6363487"/>
                </a:lnTo>
                <a:lnTo>
                  <a:pt x="9009359" y="6412239"/>
                </a:lnTo>
                <a:lnTo>
                  <a:pt x="8998968" y="6458771"/>
                </a:lnTo>
                <a:lnTo>
                  <a:pt x="8982273" y="6502572"/>
                </a:lnTo>
                <a:lnTo>
                  <a:pt x="8959784" y="6543131"/>
                </a:lnTo>
                <a:lnTo>
                  <a:pt x="8932012" y="6579938"/>
                </a:lnTo>
                <a:lnTo>
                  <a:pt x="8899467" y="6612482"/>
                </a:lnTo>
                <a:lnTo>
                  <a:pt x="8862658" y="6640254"/>
                </a:lnTo>
                <a:lnTo>
                  <a:pt x="8822095" y="6662743"/>
                </a:lnTo>
                <a:lnTo>
                  <a:pt x="8778290" y="6679439"/>
                </a:lnTo>
                <a:lnTo>
                  <a:pt x="8731751" y="6689830"/>
                </a:lnTo>
                <a:lnTo>
                  <a:pt x="8682990" y="6693408"/>
                </a:lnTo>
                <a:lnTo>
                  <a:pt x="329920" y="6693408"/>
                </a:lnTo>
                <a:lnTo>
                  <a:pt x="281168" y="6689830"/>
                </a:lnTo>
                <a:lnTo>
                  <a:pt x="234636" y="6679439"/>
                </a:lnTo>
                <a:lnTo>
                  <a:pt x="190835" y="6662743"/>
                </a:lnTo>
                <a:lnTo>
                  <a:pt x="150276" y="6640254"/>
                </a:lnTo>
                <a:lnTo>
                  <a:pt x="113469" y="6612482"/>
                </a:lnTo>
                <a:lnTo>
                  <a:pt x="80925" y="6579938"/>
                </a:lnTo>
                <a:lnTo>
                  <a:pt x="53153" y="6543131"/>
                </a:lnTo>
                <a:lnTo>
                  <a:pt x="30664" y="6502572"/>
                </a:lnTo>
                <a:lnTo>
                  <a:pt x="13968" y="6458771"/>
                </a:lnTo>
                <a:lnTo>
                  <a:pt x="3577" y="6412239"/>
                </a:lnTo>
                <a:lnTo>
                  <a:pt x="0" y="6363487"/>
                </a:lnTo>
                <a:lnTo>
                  <a:pt x="0" y="329946"/>
                </a:lnTo>
                <a:close/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53917" y="115062"/>
            <a:ext cx="5920740" cy="685800"/>
          </a:xfrm>
          <a:custGeom>
            <a:avLst/>
            <a:gdLst/>
            <a:ahLst/>
            <a:cxnLst/>
            <a:rect l="l" t="t" r="r" b="b"/>
            <a:pathLst>
              <a:path w="5920740" h="685800">
                <a:moveTo>
                  <a:pt x="0" y="685800"/>
                </a:moveTo>
                <a:lnTo>
                  <a:pt x="5920739" y="685800"/>
                </a:lnTo>
                <a:lnTo>
                  <a:pt x="5920739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31442" y="457962"/>
            <a:ext cx="8966200" cy="5867400"/>
          </a:xfrm>
          <a:custGeom>
            <a:avLst/>
            <a:gdLst/>
            <a:ahLst/>
            <a:cxnLst/>
            <a:rect l="l" t="t" r="r" b="b"/>
            <a:pathLst>
              <a:path w="8966200" h="5867400">
                <a:moveTo>
                  <a:pt x="1522476" y="0"/>
                </a:moveTo>
                <a:lnTo>
                  <a:pt x="0" y="0"/>
                </a:lnTo>
                <a:lnTo>
                  <a:pt x="0" y="5867400"/>
                </a:lnTo>
                <a:lnTo>
                  <a:pt x="8965691" y="5867400"/>
                </a:lnTo>
                <a:lnTo>
                  <a:pt x="8965691" y="0"/>
                </a:lnTo>
                <a:lnTo>
                  <a:pt x="7443215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49371" y="55626"/>
            <a:ext cx="3281045" cy="57404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/>
              <a:t>Export Strategies Under </a:t>
            </a:r>
            <a:r>
              <a:rPr sz="1800" spc="-30" dirty="0"/>
              <a:t>Varying  </a:t>
            </a:r>
            <a:r>
              <a:rPr sz="1800" spc="-5" dirty="0"/>
              <a:t>Currency</a:t>
            </a:r>
            <a:r>
              <a:rPr sz="1800" spc="5" dirty="0"/>
              <a:t> </a:t>
            </a:r>
            <a:r>
              <a:rPr sz="1800" spc="-5" dirty="0"/>
              <a:t>Conditions</a:t>
            </a:r>
            <a:endParaRPr sz="1800"/>
          </a:p>
        </p:txBody>
      </p:sp>
      <p:sp>
        <p:nvSpPr>
          <p:cNvPr id="6" name="object 6"/>
          <p:cNvSpPr txBox="1"/>
          <p:nvPr/>
        </p:nvSpPr>
        <p:spPr>
          <a:xfrm>
            <a:off x="3430905" y="5438038"/>
            <a:ext cx="544766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300" spc="-5" dirty="0">
                <a:latin typeface="Arial"/>
                <a:cs typeface="Arial"/>
              </a:rPr>
              <a:t>SOURCE: S. </a:t>
            </a:r>
            <a:r>
              <a:rPr sz="1300" spc="-30" dirty="0">
                <a:latin typeface="Arial"/>
                <a:cs typeface="Arial"/>
              </a:rPr>
              <a:t>Tamur </a:t>
            </a:r>
            <a:r>
              <a:rPr sz="1300" spc="-5" dirty="0">
                <a:latin typeface="Arial"/>
                <a:cs typeface="Arial"/>
              </a:rPr>
              <a:t>Cavusgil, "Unraveling the </a:t>
            </a:r>
            <a:r>
              <a:rPr sz="1300" spc="-10" dirty="0">
                <a:latin typeface="Arial"/>
                <a:cs typeface="Arial"/>
              </a:rPr>
              <a:t>Mystique </a:t>
            </a:r>
            <a:r>
              <a:rPr sz="1300" spc="-5" dirty="0">
                <a:latin typeface="Arial"/>
                <a:cs typeface="Arial"/>
              </a:rPr>
              <a:t>of Export</a:t>
            </a:r>
            <a:r>
              <a:rPr sz="1300" spc="250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Pricing,"</a:t>
            </a:r>
            <a:endParaRPr sz="1300">
              <a:latin typeface="Arial"/>
              <a:cs typeface="Arial"/>
            </a:endParaRPr>
          </a:p>
          <a:p>
            <a:pPr marL="12700">
              <a:spcBef>
                <a:spcPts val="5"/>
              </a:spcBef>
            </a:pPr>
            <a:r>
              <a:rPr sz="1300" i="1" spc="-10" dirty="0">
                <a:latin typeface="Arial"/>
                <a:cs typeface="Arial"/>
              </a:rPr>
              <a:t>Business </a:t>
            </a:r>
            <a:r>
              <a:rPr sz="1300" i="1" spc="-15" dirty="0">
                <a:latin typeface="Arial"/>
                <a:cs typeface="Arial"/>
              </a:rPr>
              <a:t>Horizons, </a:t>
            </a:r>
            <a:r>
              <a:rPr sz="1300" spc="-10" dirty="0">
                <a:latin typeface="Arial"/>
                <a:cs typeface="Arial"/>
              </a:rPr>
              <a:t>May-June </a:t>
            </a:r>
            <a:r>
              <a:rPr sz="1300" spc="-5" dirty="0">
                <a:latin typeface="Arial"/>
                <a:cs typeface="Arial"/>
              </a:rPr>
              <a:t>1988, figure 2, p.</a:t>
            </a:r>
            <a:r>
              <a:rPr sz="1300" spc="229" dirty="0">
                <a:latin typeface="Arial"/>
                <a:cs typeface="Arial"/>
              </a:rPr>
              <a:t> </a:t>
            </a:r>
            <a:r>
              <a:rPr sz="1300" spc="-5" dirty="0">
                <a:latin typeface="Arial"/>
                <a:cs typeface="Arial"/>
              </a:rPr>
              <a:t>58.</a:t>
            </a:r>
            <a:endParaRPr sz="1300">
              <a:latin typeface="Arial"/>
              <a:cs typeface="Arial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229613" y="1371600"/>
          <a:ext cx="7927975" cy="36652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6739">
                <a:tc>
                  <a:txBody>
                    <a:bodyPr/>
                    <a:lstStyle/>
                    <a:p>
                      <a:pPr marL="70485" marR="119062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When Domestic Currency is  </a:t>
                      </a:r>
                      <a:r>
                        <a:rPr sz="1600" b="1" spc="-10" dirty="0">
                          <a:latin typeface="Arial"/>
                          <a:cs typeface="Arial"/>
                        </a:rPr>
                        <a:t>WEAK...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2BDFF"/>
                    </a:solidFill>
                  </a:tcPr>
                </a:tc>
                <a:tc>
                  <a:txBody>
                    <a:bodyPr/>
                    <a:lstStyle/>
                    <a:p>
                      <a:pPr marL="67945" marR="11899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600" b="1" spc="-5" dirty="0">
                          <a:latin typeface="Arial"/>
                          <a:cs typeface="Arial"/>
                        </a:rPr>
                        <a:t>When Domestic Currency is  STRONG...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CA3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848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Speed repatriation of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foreign-earned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income and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collections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89535" marR="66421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Minimize expenditures in local, host  country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currency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89535" marR="82105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Buy needed services (advertising,  insurance, transportation, etc.) in  domestic market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Minimize local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borrowing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89535" marR="843915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Bill foreign customers in domestic  currency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E2BD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Keep the foreign-earned income in</a:t>
                      </a:r>
                      <a:r>
                        <a:rPr sz="16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host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Arial"/>
                          <a:cs typeface="Arial"/>
                        </a:rPr>
                        <a:t>country,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slow</a:t>
                      </a:r>
                      <a:r>
                        <a:rPr sz="16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collections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86995" marR="60579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Maximize expenditures in local, host  country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currency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86995" marR="220979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Buy needed services abroad and pay for  them in local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currencies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86995" marR="332740">
                        <a:lnSpc>
                          <a:spcPct val="100000"/>
                        </a:lnSpc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Borrow money needed for expansion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in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local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market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86995" marR="833119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Bill foreign customers in their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own 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currency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48260" marB="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FFC5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9956293" y="5823204"/>
            <a:ext cx="178435" cy="161925"/>
          </a:xfrm>
          <a:custGeom>
            <a:avLst/>
            <a:gdLst/>
            <a:ahLst/>
            <a:cxnLst/>
            <a:rect l="l" t="t" r="r" b="b"/>
            <a:pathLst>
              <a:path w="178434" h="161925">
                <a:moveTo>
                  <a:pt x="0" y="161544"/>
                </a:moveTo>
                <a:lnTo>
                  <a:pt x="178307" y="161544"/>
                </a:lnTo>
                <a:lnTo>
                  <a:pt x="178307" y="0"/>
                </a:lnTo>
                <a:lnTo>
                  <a:pt x="0" y="0"/>
                </a:lnTo>
                <a:lnTo>
                  <a:pt x="0" y="161544"/>
                </a:lnTo>
                <a:close/>
              </a:path>
            </a:pathLst>
          </a:custGeom>
          <a:solidFill>
            <a:srgbClr val="69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956293" y="5823204"/>
            <a:ext cx="178435" cy="161925"/>
          </a:xfrm>
          <a:custGeom>
            <a:avLst/>
            <a:gdLst/>
            <a:ahLst/>
            <a:cxnLst/>
            <a:rect l="l" t="t" r="r" b="b"/>
            <a:pathLst>
              <a:path w="178434" h="161925">
                <a:moveTo>
                  <a:pt x="0" y="161544"/>
                </a:moveTo>
                <a:lnTo>
                  <a:pt x="178307" y="161544"/>
                </a:lnTo>
                <a:lnTo>
                  <a:pt x="178307" y="0"/>
                </a:lnTo>
                <a:lnTo>
                  <a:pt x="0" y="0"/>
                </a:lnTo>
                <a:lnTo>
                  <a:pt x="0" y="161544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8920" y="-244288"/>
            <a:ext cx="5071110" cy="13664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Leasing </a:t>
            </a:r>
            <a:r>
              <a:rPr dirty="0"/>
              <a:t>in International</a:t>
            </a:r>
            <a:r>
              <a:rPr spc="-30" dirty="0"/>
              <a:t> </a:t>
            </a:r>
            <a:r>
              <a:rPr spc="-5" dirty="0"/>
              <a:t>Markets</a:t>
            </a:r>
          </a:p>
        </p:txBody>
      </p:sp>
      <p:sp>
        <p:nvSpPr>
          <p:cNvPr id="3" name="object 3"/>
          <p:cNvSpPr/>
          <p:nvPr/>
        </p:nvSpPr>
        <p:spPr>
          <a:xfrm>
            <a:off x="1865375" y="950975"/>
            <a:ext cx="8639556" cy="1095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9561" y="915161"/>
            <a:ext cx="8610600" cy="1066800"/>
          </a:xfrm>
          <a:custGeom>
            <a:avLst/>
            <a:gdLst/>
            <a:ahLst/>
            <a:cxnLst/>
            <a:rect l="l" t="t" r="r" b="b"/>
            <a:pathLst>
              <a:path w="8610600" h="1066800">
                <a:moveTo>
                  <a:pt x="0" y="1066800"/>
                </a:moveTo>
                <a:lnTo>
                  <a:pt x="8610600" y="1066800"/>
                </a:lnTo>
                <a:lnTo>
                  <a:pt x="86106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9561" y="915161"/>
            <a:ext cx="8610600" cy="1066800"/>
          </a:xfrm>
          <a:custGeom>
            <a:avLst/>
            <a:gdLst/>
            <a:ahLst/>
            <a:cxnLst/>
            <a:rect l="l" t="t" r="r" b="b"/>
            <a:pathLst>
              <a:path w="8610600" h="1066800">
                <a:moveTo>
                  <a:pt x="0" y="1066800"/>
                </a:moveTo>
                <a:lnTo>
                  <a:pt x="8610600" y="1066800"/>
                </a:lnTo>
                <a:lnTo>
                  <a:pt x="86106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11680" y="1154938"/>
            <a:ext cx="8077200" cy="51943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456565" marR="5080" indent="-456565">
              <a:lnSpc>
                <a:spcPct val="80000"/>
              </a:lnSpc>
              <a:spcBef>
                <a:spcPts val="530"/>
              </a:spcBef>
              <a:buChar char="•"/>
              <a:tabLst>
                <a:tab pos="456565" algn="l"/>
                <a:tab pos="457200" algn="l"/>
              </a:tabLst>
            </a:pPr>
            <a:r>
              <a:rPr spc="-5" dirty="0">
                <a:latin typeface="Arial"/>
                <a:cs typeface="Arial"/>
              </a:rPr>
              <a:t>Leasing opens </a:t>
            </a:r>
            <a:r>
              <a:rPr dirty="0">
                <a:latin typeface="Arial"/>
                <a:cs typeface="Arial"/>
              </a:rPr>
              <a:t>the </a:t>
            </a:r>
            <a:r>
              <a:rPr spc="-5" dirty="0">
                <a:latin typeface="Arial"/>
                <a:cs typeface="Arial"/>
              </a:rPr>
              <a:t>door </a:t>
            </a:r>
            <a:r>
              <a:rPr dirty="0">
                <a:latin typeface="Arial"/>
                <a:cs typeface="Arial"/>
              </a:rPr>
              <a:t>to </a:t>
            </a:r>
            <a:r>
              <a:rPr spc="-5" dirty="0">
                <a:latin typeface="Arial"/>
                <a:cs typeface="Arial"/>
              </a:rPr>
              <a:t>a large segment </a:t>
            </a:r>
            <a:r>
              <a:rPr dirty="0">
                <a:latin typeface="Arial"/>
                <a:cs typeface="Arial"/>
              </a:rPr>
              <a:t>of </a:t>
            </a:r>
            <a:r>
              <a:rPr spc="-5" dirty="0">
                <a:latin typeface="Arial"/>
                <a:cs typeface="Arial"/>
              </a:rPr>
              <a:t>nominally financed foreign  </a:t>
            </a:r>
            <a:r>
              <a:rPr dirty="0">
                <a:latin typeface="Arial"/>
                <a:cs typeface="Arial"/>
              </a:rPr>
              <a:t>firms </a:t>
            </a:r>
            <a:r>
              <a:rPr spc="-5" dirty="0">
                <a:latin typeface="Arial"/>
                <a:cs typeface="Arial"/>
              </a:rPr>
              <a:t>that can be sold on a lease option but might be unable </a:t>
            </a:r>
            <a:r>
              <a:rPr dirty="0">
                <a:latin typeface="Arial"/>
                <a:cs typeface="Arial"/>
              </a:rPr>
              <a:t>to </a:t>
            </a:r>
            <a:r>
              <a:rPr spc="-5" dirty="0">
                <a:latin typeface="Arial"/>
                <a:cs typeface="Arial"/>
              </a:rPr>
              <a:t>buy </a:t>
            </a:r>
            <a:r>
              <a:rPr dirty="0">
                <a:latin typeface="Arial"/>
                <a:cs typeface="Arial"/>
              </a:rPr>
              <a:t>for</a:t>
            </a:r>
            <a:r>
              <a:rPr spc="13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cash</a:t>
            </a:r>
            <a:endParaRPr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65375" y="5446776"/>
            <a:ext cx="8563356" cy="714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32431" y="5458968"/>
            <a:ext cx="8028432" cy="702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29561" y="5410961"/>
            <a:ext cx="8534400" cy="685800"/>
          </a:xfrm>
          <a:custGeom>
            <a:avLst/>
            <a:gdLst/>
            <a:ahLst/>
            <a:cxnLst/>
            <a:rect l="l" t="t" r="r" b="b"/>
            <a:pathLst>
              <a:path w="8534400" h="685800">
                <a:moveTo>
                  <a:pt x="0" y="685800"/>
                </a:moveTo>
                <a:lnTo>
                  <a:pt x="8534400" y="685800"/>
                </a:lnTo>
                <a:lnTo>
                  <a:pt x="85344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DF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29561" y="5410961"/>
            <a:ext cx="8534400" cy="685800"/>
          </a:xfrm>
          <a:custGeom>
            <a:avLst/>
            <a:gdLst/>
            <a:ahLst/>
            <a:cxnLst/>
            <a:rect l="l" t="t" r="r" b="b"/>
            <a:pathLst>
              <a:path w="8534400" h="685800">
                <a:moveTo>
                  <a:pt x="0" y="685800"/>
                </a:moveTo>
                <a:lnTo>
                  <a:pt x="8534400" y="685800"/>
                </a:lnTo>
                <a:lnTo>
                  <a:pt x="85344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011681" y="5461203"/>
            <a:ext cx="7706995" cy="51943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456565" marR="5080" indent="-456565">
              <a:lnSpc>
                <a:spcPct val="80000"/>
              </a:lnSpc>
              <a:spcBef>
                <a:spcPts val="530"/>
              </a:spcBef>
              <a:buChar char="•"/>
              <a:tabLst>
                <a:tab pos="456565" algn="l"/>
                <a:tab pos="457200" algn="l"/>
              </a:tabLst>
            </a:pPr>
            <a:r>
              <a:rPr spc="-5" dirty="0">
                <a:latin typeface="Arial"/>
                <a:cs typeface="Arial"/>
              </a:rPr>
              <a:t>Lease revenue tends </a:t>
            </a:r>
            <a:r>
              <a:rPr dirty="0">
                <a:latin typeface="Arial"/>
                <a:cs typeface="Arial"/>
              </a:rPr>
              <a:t>to </a:t>
            </a:r>
            <a:r>
              <a:rPr spc="-5" dirty="0">
                <a:latin typeface="Arial"/>
                <a:cs typeface="Arial"/>
              </a:rPr>
              <a:t>be more stable over a period </a:t>
            </a:r>
            <a:r>
              <a:rPr dirty="0">
                <a:latin typeface="Arial"/>
                <a:cs typeface="Arial"/>
              </a:rPr>
              <a:t>of </a:t>
            </a:r>
            <a:r>
              <a:rPr spc="-5" dirty="0">
                <a:latin typeface="Arial"/>
                <a:cs typeface="Arial"/>
              </a:rPr>
              <a:t>time than direct  sales </a:t>
            </a:r>
            <a:r>
              <a:rPr spc="-15" dirty="0">
                <a:latin typeface="Arial"/>
                <a:cs typeface="Arial"/>
              </a:rPr>
              <a:t>would</a:t>
            </a:r>
            <a:r>
              <a:rPr spc="4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be</a:t>
            </a:r>
            <a:endParaRPr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65375" y="3973067"/>
            <a:ext cx="8639556" cy="8671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829561" y="3937253"/>
            <a:ext cx="8610600" cy="539250"/>
          </a:xfrm>
          <a:prstGeom prst="rect">
            <a:avLst/>
          </a:prstGeom>
          <a:solidFill>
            <a:srgbClr val="FFFFCC"/>
          </a:solidFill>
          <a:ln w="25907">
            <a:solidFill>
              <a:srgbClr val="000000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spcBef>
                <a:spcPts val="5"/>
              </a:spcBef>
            </a:pPr>
            <a:endParaRPr sz="1700">
              <a:latin typeface="Times New Roman"/>
              <a:cs typeface="Times New Roman"/>
            </a:endParaRPr>
          </a:p>
          <a:p>
            <a:pPr marL="638810" indent="-457834">
              <a:buChar char="•"/>
              <a:tabLst>
                <a:tab pos="638810" algn="l"/>
                <a:tab pos="639445" algn="l"/>
              </a:tabLst>
            </a:pPr>
            <a:r>
              <a:rPr spc="-5" dirty="0">
                <a:latin typeface="Arial"/>
                <a:cs typeface="Arial"/>
              </a:rPr>
              <a:t>Equipment leased and in use helps </a:t>
            </a:r>
            <a:r>
              <a:rPr dirty="0">
                <a:latin typeface="Arial"/>
                <a:cs typeface="Arial"/>
              </a:rPr>
              <a:t>to </a:t>
            </a:r>
            <a:r>
              <a:rPr spc="-5" dirty="0">
                <a:latin typeface="Arial"/>
                <a:cs typeface="Arial"/>
              </a:rPr>
              <a:t>sell other companies in that</a:t>
            </a:r>
            <a:r>
              <a:rPr spc="1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country</a:t>
            </a:r>
            <a:endParaRPr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865375" y="2653283"/>
            <a:ext cx="8563356" cy="714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32431" y="2665477"/>
            <a:ext cx="7850124" cy="7025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29561" y="2617470"/>
            <a:ext cx="8534400" cy="685800"/>
          </a:xfrm>
          <a:custGeom>
            <a:avLst/>
            <a:gdLst/>
            <a:ahLst/>
            <a:cxnLst/>
            <a:rect l="l" t="t" r="r" b="b"/>
            <a:pathLst>
              <a:path w="8534400" h="685800">
                <a:moveTo>
                  <a:pt x="0" y="685800"/>
                </a:moveTo>
                <a:lnTo>
                  <a:pt x="8534400" y="685800"/>
                </a:lnTo>
                <a:lnTo>
                  <a:pt x="85344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DF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29561" y="2617470"/>
            <a:ext cx="8534400" cy="685800"/>
          </a:xfrm>
          <a:custGeom>
            <a:avLst/>
            <a:gdLst/>
            <a:ahLst/>
            <a:cxnLst/>
            <a:rect l="l" t="t" r="r" b="b"/>
            <a:pathLst>
              <a:path w="8534400" h="685800">
                <a:moveTo>
                  <a:pt x="0" y="685800"/>
                </a:moveTo>
                <a:lnTo>
                  <a:pt x="8534400" y="685800"/>
                </a:lnTo>
                <a:lnTo>
                  <a:pt x="85344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011681" y="2666491"/>
            <a:ext cx="7529195" cy="51943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456565" marR="5080" indent="-456565">
              <a:lnSpc>
                <a:spcPct val="80000"/>
              </a:lnSpc>
              <a:spcBef>
                <a:spcPts val="530"/>
              </a:spcBef>
              <a:buChar char="•"/>
              <a:tabLst>
                <a:tab pos="456565" algn="l"/>
                <a:tab pos="457200" algn="l"/>
              </a:tabLst>
            </a:pPr>
            <a:r>
              <a:rPr spc="-5" dirty="0">
                <a:latin typeface="Arial"/>
                <a:cs typeface="Arial"/>
              </a:rPr>
              <a:t>Leasing helps guarantee better maintenance and service on overseas  equipment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0923" y="212852"/>
            <a:ext cx="1447800" cy="45212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Dump</a:t>
            </a:r>
            <a:r>
              <a:rPr dirty="0"/>
              <a:t>i</a:t>
            </a:r>
            <a:r>
              <a:rPr spc="-5" dirty="0"/>
              <a:t>ng</a:t>
            </a:r>
          </a:p>
        </p:txBody>
      </p:sp>
      <p:sp>
        <p:nvSpPr>
          <p:cNvPr id="3" name="object 3"/>
          <p:cNvSpPr/>
          <p:nvPr/>
        </p:nvSpPr>
        <p:spPr>
          <a:xfrm>
            <a:off x="1789175" y="1712976"/>
            <a:ext cx="4219956" cy="4372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3361" y="1677161"/>
            <a:ext cx="4191000" cy="4343400"/>
          </a:xfrm>
          <a:custGeom>
            <a:avLst/>
            <a:gdLst/>
            <a:ahLst/>
            <a:cxnLst/>
            <a:rect l="l" t="t" r="r" b="b"/>
            <a:pathLst>
              <a:path w="4191000" h="4343400">
                <a:moveTo>
                  <a:pt x="0" y="4343400"/>
                </a:moveTo>
                <a:lnTo>
                  <a:pt x="4191000" y="4343400"/>
                </a:lnTo>
                <a:lnTo>
                  <a:pt x="4191000" y="0"/>
                </a:lnTo>
                <a:lnTo>
                  <a:pt x="0" y="0"/>
                </a:lnTo>
                <a:lnTo>
                  <a:pt x="0" y="4343400"/>
                </a:lnTo>
                <a:close/>
              </a:path>
            </a:pathLst>
          </a:custGeom>
          <a:solidFill>
            <a:srgbClr val="FFDF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3361" y="1677161"/>
            <a:ext cx="4191000" cy="4343400"/>
          </a:xfrm>
          <a:custGeom>
            <a:avLst/>
            <a:gdLst/>
            <a:ahLst/>
            <a:cxnLst/>
            <a:rect l="l" t="t" r="r" b="b"/>
            <a:pathLst>
              <a:path w="4191000" h="4343400">
                <a:moveTo>
                  <a:pt x="0" y="4343400"/>
                </a:moveTo>
                <a:lnTo>
                  <a:pt x="4191000" y="4343400"/>
                </a:lnTo>
                <a:lnTo>
                  <a:pt x="4191000" y="0"/>
                </a:lnTo>
                <a:lnTo>
                  <a:pt x="0" y="0"/>
                </a:lnTo>
                <a:lnTo>
                  <a:pt x="0" y="43434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xfrm>
            <a:off x="524848" y="1977500"/>
            <a:ext cx="5419513" cy="30444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8965" marR="5080" indent="-608965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608965" algn="l"/>
                <a:tab pos="609600" algn="l"/>
              </a:tabLst>
            </a:pPr>
            <a:r>
              <a:rPr dirty="0"/>
              <a:t>One approach classifies  international </a:t>
            </a:r>
            <a:r>
              <a:rPr spc="-5" dirty="0"/>
              <a:t>shipments </a:t>
            </a:r>
            <a:r>
              <a:rPr dirty="0"/>
              <a:t>as  </a:t>
            </a:r>
            <a:r>
              <a:rPr spc="-5" dirty="0"/>
              <a:t>dumped 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if </a:t>
            </a:r>
            <a:r>
              <a:rPr b="1" spc="-5" dirty="0">
                <a:solidFill>
                  <a:srgbClr val="FF0000"/>
                </a:solidFill>
              </a:rPr>
              <a:t>the </a:t>
            </a:r>
            <a:r>
              <a:rPr b="1" spc="-10" dirty="0">
                <a:solidFill>
                  <a:srgbClr val="FF0000"/>
                </a:solidFill>
              </a:rPr>
              <a:t>products </a:t>
            </a:r>
            <a:r>
              <a:rPr b="1" spc="-20" dirty="0">
                <a:solidFill>
                  <a:srgbClr val="FF0000"/>
                </a:solidFill>
              </a:rPr>
              <a:t>are  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sold below their cost of  </a:t>
            </a:r>
            <a:r>
              <a:rPr b="1" spc="-5" dirty="0">
                <a:solidFill>
                  <a:srgbClr val="FF0000"/>
                </a:solidFill>
              </a:rPr>
              <a:t>production</a:t>
            </a:r>
          </a:p>
          <a:p>
            <a:pPr marL="608965" marR="111125" indent="-608965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608965" algn="l"/>
                <a:tab pos="609600" algn="l"/>
              </a:tabLst>
            </a:pPr>
            <a:r>
              <a:rPr dirty="0"/>
              <a:t>The other approach  characterizes </a:t>
            </a:r>
            <a:r>
              <a:rPr spc="-5" dirty="0"/>
              <a:t>dumping </a:t>
            </a:r>
            <a:r>
              <a:rPr dirty="0"/>
              <a:t>as 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selling </a:t>
            </a:r>
            <a:r>
              <a:rPr b="1" spc="-5" dirty="0">
                <a:solidFill>
                  <a:srgbClr val="FF0000"/>
                </a:solidFill>
              </a:rPr>
              <a:t>goods 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in a </a:t>
            </a:r>
            <a:r>
              <a:rPr b="1" spc="-10" dirty="0">
                <a:solidFill>
                  <a:srgbClr val="FF0000"/>
                </a:solidFill>
              </a:rPr>
              <a:t>foreign  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market below </a:t>
            </a:r>
            <a:r>
              <a:rPr b="1" spc="-5" dirty="0">
                <a:solidFill>
                  <a:srgbClr val="FF0000"/>
                </a:solidFill>
              </a:rPr>
              <a:t>the 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price</a:t>
            </a:r>
            <a:r>
              <a:rPr b="1" spc="-100" dirty="0">
                <a:solidFill>
                  <a:srgbClr val="FF0000"/>
                </a:solidFill>
              </a:rPr>
              <a:t> 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of  the same goods in the  home</a:t>
            </a:r>
            <a:r>
              <a:rPr b="1" spc="-5" dirty="0">
                <a:solidFill>
                  <a:srgbClr val="FF0000"/>
                </a:solidFill>
              </a:rPr>
              <a:t> 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market</a:t>
            </a:r>
          </a:p>
        </p:txBody>
      </p:sp>
      <p:sp>
        <p:nvSpPr>
          <p:cNvPr id="7" name="object 7"/>
          <p:cNvSpPr/>
          <p:nvPr/>
        </p:nvSpPr>
        <p:spPr>
          <a:xfrm>
            <a:off x="1789175" y="874775"/>
            <a:ext cx="4219956" cy="638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31847" y="780287"/>
            <a:ext cx="3429000" cy="8412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53361" y="838962"/>
            <a:ext cx="4191000" cy="577081"/>
          </a:xfrm>
          <a:prstGeom prst="rect">
            <a:avLst/>
          </a:prstGeom>
          <a:solidFill>
            <a:srgbClr val="FFFFCC"/>
          </a:solidFill>
          <a:ln w="25907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81610">
              <a:lnSpc>
                <a:spcPts val="2100"/>
              </a:lnSpc>
            </a:pPr>
            <a:r>
              <a:rPr sz="2000" dirty="0">
                <a:latin typeface="Arial"/>
                <a:cs typeface="Arial"/>
              </a:rPr>
              <a:t>Economists define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dumping</a:t>
            </a:r>
            <a:endParaRPr sz="2000">
              <a:latin typeface="Arial"/>
              <a:cs typeface="Arial"/>
            </a:endParaRPr>
          </a:p>
          <a:p>
            <a:pPr marL="181610"/>
            <a:r>
              <a:rPr sz="2000" spc="-5" dirty="0">
                <a:latin typeface="Arial"/>
                <a:cs typeface="Arial"/>
              </a:rPr>
              <a:t>differently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61177" y="1255775"/>
            <a:ext cx="4067555" cy="49819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25361" y="1219961"/>
            <a:ext cx="4038600" cy="4953000"/>
          </a:xfrm>
          <a:custGeom>
            <a:avLst/>
            <a:gdLst/>
            <a:ahLst/>
            <a:cxnLst/>
            <a:rect l="l" t="t" r="r" b="b"/>
            <a:pathLst>
              <a:path w="4038600" h="4953000">
                <a:moveTo>
                  <a:pt x="0" y="4953000"/>
                </a:moveTo>
                <a:lnTo>
                  <a:pt x="4038599" y="4953000"/>
                </a:lnTo>
                <a:lnTo>
                  <a:pt x="4038599" y="0"/>
                </a:lnTo>
                <a:lnTo>
                  <a:pt x="0" y="0"/>
                </a:lnTo>
                <a:lnTo>
                  <a:pt x="0" y="4953000"/>
                </a:lnTo>
                <a:close/>
              </a:path>
            </a:pathLst>
          </a:custGeom>
          <a:solidFill>
            <a:srgbClr val="FFDF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25361" y="1219961"/>
            <a:ext cx="4038600" cy="4953000"/>
          </a:xfrm>
          <a:custGeom>
            <a:avLst/>
            <a:gdLst/>
            <a:ahLst/>
            <a:cxnLst/>
            <a:rect l="l" t="t" r="r" b="b"/>
            <a:pathLst>
              <a:path w="4038600" h="4953000">
                <a:moveTo>
                  <a:pt x="0" y="4953000"/>
                </a:moveTo>
                <a:lnTo>
                  <a:pt x="4038599" y="4953000"/>
                </a:lnTo>
                <a:lnTo>
                  <a:pt x="4038599" y="0"/>
                </a:lnTo>
                <a:lnTo>
                  <a:pt x="0" y="0"/>
                </a:lnTo>
                <a:lnTo>
                  <a:pt x="0" y="4953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480176" y="2551303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•</a:t>
            </a:r>
            <a:endParaRPr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sz="half" idx="3"/>
          </p:nvPr>
        </p:nvSpPr>
        <p:spPr>
          <a:xfrm>
            <a:off x="5866640" y="1858971"/>
            <a:ext cx="4723553" cy="2557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314325" indent="-610235" algn="just">
              <a:lnSpc>
                <a:spcPct val="100000"/>
              </a:lnSpc>
              <a:spcBef>
                <a:spcPts val="100"/>
              </a:spcBef>
              <a:tabLst>
                <a:tab pos="622935" algn="l"/>
              </a:tabLst>
            </a:pPr>
            <a:r>
              <a:rPr spc="-10" dirty="0"/>
              <a:t>World </a:t>
            </a:r>
            <a:r>
              <a:rPr spc="-15" dirty="0"/>
              <a:t>Trade</a:t>
            </a:r>
            <a:r>
              <a:rPr spc="-80" dirty="0"/>
              <a:t> </a:t>
            </a:r>
            <a:r>
              <a:rPr spc="-5" dirty="0"/>
              <a:t>Organization  (WTO) rules allow </a:t>
            </a:r>
            <a:r>
              <a:rPr dirty="0"/>
              <a:t>for the  </a:t>
            </a:r>
            <a:r>
              <a:rPr spc="-5" dirty="0"/>
              <a:t>imposition of </a:t>
            </a:r>
            <a:r>
              <a:rPr dirty="0"/>
              <a:t>a </a:t>
            </a:r>
            <a:r>
              <a:rPr spc="-5" dirty="0"/>
              <a:t>duty </a:t>
            </a:r>
            <a:r>
              <a:rPr spc="-20" dirty="0"/>
              <a:t>when  </a:t>
            </a:r>
            <a:r>
              <a:rPr spc="-5" dirty="0"/>
              <a:t>goods are</a:t>
            </a:r>
            <a:r>
              <a:rPr spc="-10" dirty="0"/>
              <a:t> </a:t>
            </a:r>
            <a:r>
              <a:rPr spc="-5" dirty="0"/>
              <a:t>dumped</a:t>
            </a:r>
          </a:p>
          <a:p>
            <a:pPr marL="622300" marR="5080">
              <a:lnSpc>
                <a:spcPct val="100000"/>
              </a:lnSpc>
              <a:spcBef>
                <a:spcPts val="434"/>
              </a:spcBef>
            </a:pPr>
            <a:r>
              <a:rPr dirty="0"/>
              <a:t>A </a:t>
            </a:r>
            <a:r>
              <a:rPr spc="-5" dirty="0"/>
              <a:t>countervailing duty or  minimum access volume  </a:t>
            </a:r>
            <a:r>
              <a:rPr spc="-25" dirty="0"/>
              <a:t>(MAV), </a:t>
            </a:r>
            <a:r>
              <a:rPr spc="-15" dirty="0"/>
              <a:t>which </a:t>
            </a:r>
            <a:r>
              <a:rPr dirty="0"/>
              <a:t>restricts the  </a:t>
            </a:r>
            <a:r>
              <a:rPr spc="-5" dirty="0"/>
              <a:t>amount a country </a:t>
            </a:r>
            <a:r>
              <a:rPr spc="-15" dirty="0"/>
              <a:t>will </a:t>
            </a:r>
            <a:r>
              <a:rPr spc="-5" dirty="0"/>
              <a:t>import,  may be imposed on foreign  goods benefiting </a:t>
            </a:r>
            <a:r>
              <a:rPr dirty="0"/>
              <a:t>from  </a:t>
            </a:r>
            <a:r>
              <a:rPr spc="-5" dirty="0"/>
              <a:t>subsidies </a:t>
            </a:r>
            <a:r>
              <a:rPr spc="-10" dirty="0"/>
              <a:t>whether </a:t>
            </a:r>
            <a:r>
              <a:rPr spc="-5" dirty="0"/>
              <a:t>in  production, export, or  transportation</a:t>
            </a:r>
          </a:p>
        </p:txBody>
      </p:sp>
      <p:sp>
        <p:nvSpPr>
          <p:cNvPr id="15" name="object 15"/>
          <p:cNvSpPr/>
          <p:nvPr/>
        </p:nvSpPr>
        <p:spPr>
          <a:xfrm>
            <a:off x="8478012" y="597408"/>
            <a:ext cx="1976627" cy="5928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9175" y="950975"/>
            <a:ext cx="8639556" cy="562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31847" y="970788"/>
            <a:ext cx="8334756" cy="536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3361" y="915161"/>
            <a:ext cx="8610600" cy="533400"/>
          </a:xfrm>
          <a:custGeom>
            <a:avLst/>
            <a:gdLst/>
            <a:ahLst/>
            <a:cxnLst/>
            <a:rect l="l" t="t" r="r" b="b"/>
            <a:pathLst>
              <a:path w="8610600" h="533400">
                <a:moveTo>
                  <a:pt x="0" y="533400"/>
                </a:moveTo>
                <a:lnTo>
                  <a:pt x="8610600" y="533400"/>
                </a:lnTo>
                <a:lnTo>
                  <a:pt x="86106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3361" y="915161"/>
            <a:ext cx="8610600" cy="533400"/>
          </a:xfrm>
          <a:custGeom>
            <a:avLst/>
            <a:gdLst/>
            <a:ahLst/>
            <a:cxnLst/>
            <a:rect l="l" t="t" r="r" b="b"/>
            <a:pathLst>
              <a:path w="8610600" h="533400">
                <a:moveTo>
                  <a:pt x="0" y="533400"/>
                </a:moveTo>
                <a:lnTo>
                  <a:pt x="8610600" y="533400"/>
                </a:lnTo>
                <a:lnTo>
                  <a:pt x="86106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94176" y="1712976"/>
            <a:ext cx="6734556" cy="10195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58361" y="1677161"/>
            <a:ext cx="6705600" cy="990600"/>
          </a:xfrm>
          <a:custGeom>
            <a:avLst/>
            <a:gdLst/>
            <a:ahLst/>
            <a:cxnLst/>
            <a:rect l="l" t="t" r="r" b="b"/>
            <a:pathLst>
              <a:path w="6705600" h="990600">
                <a:moveTo>
                  <a:pt x="0" y="990600"/>
                </a:moveTo>
                <a:lnTo>
                  <a:pt x="6705600" y="990600"/>
                </a:lnTo>
                <a:lnTo>
                  <a:pt x="67056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solidFill>
            <a:srgbClr val="FFDF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58361" y="1677161"/>
            <a:ext cx="6705600" cy="990600"/>
          </a:xfrm>
          <a:custGeom>
            <a:avLst/>
            <a:gdLst/>
            <a:ahLst/>
            <a:cxnLst/>
            <a:rect l="l" t="t" r="r" b="b"/>
            <a:pathLst>
              <a:path w="6705600" h="990600">
                <a:moveTo>
                  <a:pt x="0" y="990600"/>
                </a:moveTo>
                <a:lnTo>
                  <a:pt x="6705600" y="990600"/>
                </a:lnTo>
                <a:lnTo>
                  <a:pt x="6705600" y="0"/>
                </a:lnTo>
                <a:lnTo>
                  <a:pt x="0" y="0"/>
                </a:lnTo>
                <a:lnTo>
                  <a:pt x="0" y="9906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94176" y="3008376"/>
            <a:ext cx="6734556" cy="7147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58361" y="2972561"/>
            <a:ext cx="6705600" cy="685800"/>
          </a:xfrm>
          <a:custGeom>
            <a:avLst/>
            <a:gdLst/>
            <a:ahLst/>
            <a:cxnLst/>
            <a:rect l="l" t="t" r="r" b="b"/>
            <a:pathLst>
              <a:path w="6705600" h="685800">
                <a:moveTo>
                  <a:pt x="0" y="685800"/>
                </a:moveTo>
                <a:lnTo>
                  <a:pt x="6705600" y="685800"/>
                </a:lnTo>
                <a:lnTo>
                  <a:pt x="6705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DF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58361" y="2972561"/>
            <a:ext cx="6705600" cy="685800"/>
          </a:xfrm>
          <a:custGeom>
            <a:avLst/>
            <a:gdLst/>
            <a:ahLst/>
            <a:cxnLst/>
            <a:rect l="l" t="t" r="r" b="b"/>
            <a:pathLst>
              <a:path w="6705600" h="685800">
                <a:moveTo>
                  <a:pt x="0" y="685800"/>
                </a:moveTo>
                <a:lnTo>
                  <a:pt x="6705600" y="685800"/>
                </a:lnTo>
                <a:lnTo>
                  <a:pt x="67056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94176" y="3931920"/>
            <a:ext cx="6734556" cy="10104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58361" y="3896105"/>
            <a:ext cx="6705600" cy="981710"/>
          </a:xfrm>
          <a:custGeom>
            <a:avLst/>
            <a:gdLst/>
            <a:ahLst/>
            <a:cxnLst/>
            <a:rect l="l" t="t" r="r" b="b"/>
            <a:pathLst>
              <a:path w="6705600" h="981710">
                <a:moveTo>
                  <a:pt x="0" y="981456"/>
                </a:moveTo>
                <a:lnTo>
                  <a:pt x="6705600" y="981456"/>
                </a:lnTo>
                <a:lnTo>
                  <a:pt x="6705600" y="0"/>
                </a:lnTo>
                <a:lnTo>
                  <a:pt x="0" y="0"/>
                </a:lnTo>
                <a:lnTo>
                  <a:pt x="0" y="981456"/>
                </a:lnTo>
                <a:close/>
              </a:path>
            </a:pathLst>
          </a:custGeom>
          <a:solidFill>
            <a:srgbClr val="FFDF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58361" y="3896105"/>
            <a:ext cx="6705600" cy="981710"/>
          </a:xfrm>
          <a:custGeom>
            <a:avLst/>
            <a:gdLst/>
            <a:ahLst/>
            <a:cxnLst/>
            <a:rect l="l" t="t" r="r" b="b"/>
            <a:pathLst>
              <a:path w="6705600" h="981710">
                <a:moveTo>
                  <a:pt x="0" y="981456"/>
                </a:moveTo>
                <a:lnTo>
                  <a:pt x="6705600" y="981456"/>
                </a:lnTo>
                <a:lnTo>
                  <a:pt x="6705600" y="0"/>
                </a:lnTo>
                <a:lnTo>
                  <a:pt x="0" y="0"/>
                </a:lnTo>
                <a:lnTo>
                  <a:pt x="0" y="98145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17976" y="5141976"/>
            <a:ext cx="6734556" cy="10104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82161" y="5106161"/>
            <a:ext cx="6705600" cy="981710"/>
          </a:xfrm>
          <a:custGeom>
            <a:avLst/>
            <a:gdLst/>
            <a:ahLst/>
            <a:cxnLst/>
            <a:rect l="l" t="t" r="r" b="b"/>
            <a:pathLst>
              <a:path w="6705600" h="981710">
                <a:moveTo>
                  <a:pt x="0" y="981456"/>
                </a:moveTo>
                <a:lnTo>
                  <a:pt x="6705600" y="981456"/>
                </a:lnTo>
                <a:lnTo>
                  <a:pt x="6705600" y="0"/>
                </a:lnTo>
                <a:lnTo>
                  <a:pt x="0" y="0"/>
                </a:lnTo>
                <a:lnTo>
                  <a:pt x="0" y="981456"/>
                </a:lnTo>
                <a:close/>
              </a:path>
            </a:pathLst>
          </a:custGeom>
          <a:solidFill>
            <a:srgbClr val="FFDF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82161" y="5106161"/>
            <a:ext cx="6705600" cy="981710"/>
          </a:xfrm>
          <a:custGeom>
            <a:avLst/>
            <a:gdLst/>
            <a:ahLst/>
            <a:cxnLst/>
            <a:rect l="l" t="t" r="r" b="b"/>
            <a:pathLst>
              <a:path w="6705600" h="981710">
                <a:moveTo>
                  <a:pt x="0" y="981456"/>
                </a:moveTo>
                <a:lnTo>
                  <a:pt x="6705600" y="981456"/>
                </a:lnTo>
                <a:lnTo>
                  <a:pt x="6705600" y="0"/>
                </a:lnTo>
                <a:lnTo>
                  <a:pt x="0" y="0"/>
                </a:lnTo>
                <a:lnTo>
                  <a:pt x="0" y="981456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1612392" y="210311"/>
          <a:ext cx="8966199" cy="6268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2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0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2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spc="-5" dirty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Approaches </a:t>
                      </a:r>
                      <a:r>
                        <a:rPr sz="1800" dirty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to </a:t>
                      </a:r>
                      <a:r>
                        <a:rPr sz="1800" spc="-5" dirty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Lessening Price</a:t>
                      </a:r>
                      <a:r>
                        <a:rPr sz="1800" spc="40" dirty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5" dirty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Escalation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16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80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03530">
                        <a:lnSpc>
                          <a:spcPct val="100000"/>
                        </a:lnSpc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Methods used to reduce costs and, thus, lower price escalation</a:t>
                      </a:r>
                      <a:r>
                        <a:rPr sz="2000" spc="-2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include: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2717800" marR="360680" indent="-6096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717800" algn="l"/>
                          <a:tab pos="2718435" algn="l"/>
                        </a:tabLst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Lowering Cost of Goods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: Firms can lower costs</a:t>
                      </a:r>
                      <a:r>
                        <a:rPr sz="2000" spc="-1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by  eliminating costly features in products or by  manufacturing products in countries where labor  costs are</a:t>
                      </a:r>
                      <a:r>
                        <a:rPr sz="20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cheaper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2651125" marR="539115" indent="-609600">
                        <a:lnSpc>
                          <a:spcPct val="100000"/>
                        </a:lnSpc>
                        <a:spcBef>
                          <a:spcPts val="750"/>
                        </a:spcBef>
                        <a:buFont typeface="Arial"/>
                        <a:buChar char="•"/>
                        <a:tabLst>
                          <a:tab pos="2651125" algn="l"/>
                          <a:tab pos="2651760" algn="l"/>
                        </a:tabLst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Lowering </a:t>
                      </a:r>
                      <a:r>
                        <a:rPr sz="2000" b="1" spc="-20" dirty="0">
                          <a:latin typeface="Arial"/>
                          <a:cs typeface="Arial"/>
                        </a:rPr>
                        <a:t>Tariffs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: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Can lower prices by</a:t>
                      </a:r>
                      <a:r>
                        <a:rPr sz="2000" spc="-1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categorizing  products in classes where the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tariffs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(tax on  international trade) are</a:t>
                      </a:r>
                      <a:r>
                        <a:rPr sz="2000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lower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2727325" marR="182245" lvl="1" indent="-6096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727325" algn="l"/>
                          <a:tab pos="2727960" algn="l"/>
                        </a:tabLst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Lowering Distribution </a:t>
                      </a:r>
                      <a:r>
                        <a:rPr sz="2000" b="1" spc="5" dirty="0">
                          <a:latin typeface="Arial"/>
                          <a:cs typeface="Arial"/>
                        </a:rPr>
                        <a:t>Costs</a:t>
                      </a:r>
                      <a:r>
                        <a:rPr sz="2000" spc="5" dirty="0">
                          <a:latin typeface="Arial"/>
                          <a:cs typeface="Arial"/>
                        </a:rPr>
                        <a:t>: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Firms can design  channels that are </a:t>
                      </a:r>
                      <a:r>
                        <a:rPr sz="2000" spc="-15" dirty="0">
                          <a:latin typeface="Arial"/>
                          <a:cs typeface="Arial"/>
                        </a:rPr>
                        <a:t>shorter,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have fewer middlemen,</a:t>
                      </a:r>
                      <a:r>
                        <a:rPr sz="2000" spc="-1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and  by reducing or eliminating middleman</a:t>
                      </a:r>
                      <a:r>
                        <a:rPr sz="20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markup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lvl="1">
                        <a:lnSpc>
                          <a:spcPct val="1000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2651125" marR="293370" indent="-609600">
                        <a:lnSpc>
                          <a:spcPct val="100000"/>
                        </a:lnSpc>
                        <a:buFont typeface="Arial"/>
                        <a:buChar char="•"/>
                        <a:tabLst>
                          <a:tab pos="2651125" algn="l"/>
                          <a:tab pos="2651760" algn="l"/>
                        </a:tabLst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Using Foreign </a:t>
                      </a:r>
                      <a:r>
                        <a:rPr sz="2000" b="1" spc="-20" dirty="0">
                          <a:latin typeface="Arial"/>
                          <a:cs typeface="Arial"/>
                        </a:rPr>
                        <a:t>Trade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Zones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: Firms can</a:t>
                      </a:r>
                      <a:r>
                        <a:rPr sz="2000" spc="-114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manufacture  products in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free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trade zones where the incentive  </a:t>
                      </a:r>
                      <a:r>
                        <a:rPr sz="2000" spc="-5" dirty="0">
                          <a:latin typeface="Arial"/>
                          <a:cs typeface="Arial"/>
                        </a:rPr>
                        <a:t>offered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is the elimination of local taxes, which keep  prices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down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" name="object 19"/>
          <p:cNvSpPr/>
          <p:nvPr/>
        </p:nvSpPr>
        <p:spPr>
          <a:xfrm>
            <a:off x="2438400" y="1981200"/>
            <a:ext cx="609600" cy="4587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438400" y="3122676"/>
            <a:ext cx="609600" cy="4587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38400" y="4113276"/>
            <a:ext cx="609600" cy="4587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38400" y="5332476"/>
            <a:ext cx="609600" cy="4587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9175" y="2855977"/>
            <a:ext cx="8715756" cy="3381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53361" y="2820161"/>
            <a:ext cx="8686800" cy="3352800"/>
          </a:xfrm>
          <a:custGeom>
            <a:avLst/>
            <a:gdLst/>
            <a:ahLst/>
            <a:cxnLst/>
            <a:rect l="l" t="t" r="r" b="b"/>
            <a:pathLst>
              <a:path w="8686800" h="3352800">
                <a:moveTo>
                  <a:pt x="0" y="3352800"/>
                </a:moveTo>
                <a:lnTo>
                  <a:pt x="8686800" y="3352800"/>
                </a:lnTo>
                <a:lnTo>
                  <a:pt x="8686800" y="0"/>
                </a:lnTo>
                <a:lnTo>
                  <a:pt x="0" y="0"/>
                </a:lnTo>
                <a:lnTo>
                  <a:pt x="0" y="3352800"/>
                </a:lnTo>
                <a:close/>
              </a:path>
            </a:pathLst>
          </a:custGeom>
          <a:solidFill>
            <a:srgbClr val="FFDF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3361" y="2820161"/>
            <a:ext cx="8686800" cy="3352800"/>
          </a:xfrm>
          <a:custGeom>
            <a:avLst/>
            <a:gdLst/>
            <a:ahLst/>
            <a:cxnLst/>
            <a:rect l="l" t="t" r="r" b="b"/>
            <a:pathLst>
              <a:path w="8686800" h="3352800">
                <a:moveTo>
                  <a:pt x="0" y="3352800"/>
                </a:moveTo>
                <a:lnTo>
                  <a:pt x="8686800" y="3352800"/>
                </a:lnTo>
                <a:lnTo>
                  <a:pt x="8686800" y="0"/>
                </a:lnTo>
                <a:lnTo>
                  <a:pt x="0" y="0"/>
                </a:lnTo>
                <a:lnTo>
                  <a:pt x="0" y="33528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89175" y="874775"/>
            <a:ext cx="8715756" cy="714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56231" y="886968"/>
            <a:ext cx="8561832" cy="702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53361" y="838961"/>
            <a:ext cx="8686800" cy="685800"/>
          </a:xfrm>
          <a:custGeom>
            <a:avLst/>
            <a:gdLst/>
            <a:ahLst/>
            <a:cxnLst/>
            <a:rect l="l" t="t" r="r" b="b"/>
            <a:pathLst>
              <a:path w="8686800" h="685800">
                <a:moveTo>
                  <a:pt x="0" y="685800"/>
                </a:moveTo>
                <a:lnTo>
                  <a:pt x="8686800" y="685800"/>
                </a:lnTo>
                <a:lnTo>
                  <a:pt x="8686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53361" y="838961"/>
            <a:ext cx="8686800" cy="685800"/>
          </a:xfrm>
          <a:custGeom>
            <a:avLst/>
            <a:gdLst/>
            <a:ahLst/>
            <a:cxnLst/>
            <a:rect l="l" t="t" r="r" b="b"/>
            <a:pathLst>
              <a:path w="8686800" h="685800">
                <a:moveTo>
                  <a:pt x="0" y="685800"/>
                </a:moveTo>
                <a:lnTo>
                  <a:pt x="8686800" y="685800"/>
                </a:lnTo>
                <a:lnTo>
                  <a:pt x="8686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89175" y="1865376"/>
            <a:ext cx="8791956" cy="7147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3361" y="1829561"/>
            <a:ext cx="8763000" cy="685800"/>
          </a:xfrm>
          <a:custGeom>
            <a:avLst/>
            <a:gdLst/>
            <a:ahLst/>
            <a:cxnLst/>
            <a:rect l="l" t="t" r="r" b="b"/>
            <a:pathLst>
              <a:path w="8763000" h="685800">
                <a:moveTo>
                  <a:pt x="0" y="685800"/>
                </a:moveTo>
                <a:lnTo>
                  <a:pt x="8763000" y="685800"/>
                </a:lnTo>
                <a:lnTo>
                  <a:pt x="87630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53361" y="1829561"/>
            <a:ext cx="8763000" cy="685800"/>
          </a:xfrm>
          <a:custGeom>
            <a:avLst/>
            <a:gdLst/>
            <a:ahLst/>
            <a:cxnLst/>
            <a:rect l="l" t="t" r="r" b="b"/>
            <a:pathLst>
              <a:path w="8763000" h="685800">
                <a:moveTo>
                  <a:pt x="0" y="685800"/>
                </a:moveTo>
                <a:lnTo>
                  <a:pt x="8763000" y="685800"/>
                </a:lnTo>
                <a:lnTo>
                  <a:pt x="87630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612392" y="210311"/>
          <a:ext cx="8966199" cy="609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2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0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27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381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44195">
                        <a:lnSpc>
                          <a:spcPts val="3325"/>
                        </a:lnSpc>
                      </a:pPr>
                      <a:r>
                        <a:rPr sz="2800" dirty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Countertrade </a:t>
                      </a:r>
                      <a:r>
                        <a:rPr sz="2800" spc="-5" dirty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as a Pricing</a:t>
                      </a:r>
                      <a:r>
                        <a:rPr sz="2800" spc="-35" dirty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85" dirty="0">
                          <a:solidFill>
                            <a:srgbClr val="CC3300"/>
                          </a:solidFill>
                          <a:latin typeface="Arial"/>
                          <a:cs typeface="Arial"/>
                        </a:rPr>
                        <a:t>Tool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880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760730" marR="424815" indent="-457200">
                        <a:lnSpc>
                          <a:spcPct val="80000"/>
                        </a:lnSpc>
                        <a:buChar char="•"/>
                        <a:tabLst>
                          <a:tab pos="760730" algn="l"/>
                          <a:tab pos="761365" algn="l"/>
                        </a:tabLst>
                      </a:pPr>
                      <a:r>
                        <a:rPr sz="1800" spc="-5" dirty="0">
                          <a:latin typeface="Arial"/>
                          <a:cs typeface="Arial"/>
                        </a:rPr>
                        <a:t>Countertrade is a pricing tool that every international marketer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must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be ready 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 employ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buFont typeface="Arial"/>
                        <a:buChar char="•"/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760730" indent="-457834">
                        <a:lnSpc>
                          <a:spcPct val="100000"/>
                        </a:lnSpc>
                        <a:spcBef>
                          <a:spcPts val="5"/>
                        </a:spcBef>
                        <a:buChar char="•"/>
                        <a:tabLst>
                          <a:tab pos="760730" algn="l"/>
                          <a:tab pos="761365" algn="l"/>
                        </a:tabLst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There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are four distinct transactions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800" spc="-5" dirty="0">
                          <a:latin typeface="Arial"/>
                          <a:cs typeface="Arial"/>
                        </a:rPr>
                        <a:t>countertrading,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which</a:t>
                      </a:r>
                      <a:r>
                        <a:rPr sz="1800" spc="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include: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821690" indent="-610235">
                        <a:lnSpc>
                          <a:spcPct val="100000"/>
                        </a:lnSpc>
                        <a:buClr>
                          <a:srgbClr val="D24717"/>
                        </a:buClr>
                        <a:buSzPct val="85000"/>
                        <a:buAutoNum type="arabicPeriod"/>
                        <a:tabLst>
                          <a:tab pos="821690" algn="l"/>
                          <a:tab pos="822325" algn="l"/>
                        </a:tabLst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Barter: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is the direct exchange of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goods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between two parties in a</a:t>
                      </a:r>
                      <a:r>
                        <a:rPr sz="2000" spc="-2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transaction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821690" indent="-610235">
                        <a:lnSpc>
                          <a:spcPct val="100000"/>
                        </a:lnSpc>
                        <a:spcBef>
                          <a:spcPts val="360"/>
                        </a:spcBef>
                        <a:buClr>
                          <a:srgbClr val="D24717"/>
                        </a:buClr>
                        <a:buSzPct val="85000"/>
                        <a:buAutoNum type="arabicPeriod"/>
                        <a:tabLst>
                          <a:tab pos="821690" algn="l"/>
                          <a:tab pos="822325" algn="l"/>
                        </a:tabLst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Compensation deals: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is the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payment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goods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and in</a:t>
                      </a:r>
                      <a:r>
                        <a:rPr sz="2000" spc="-1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cash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821690" marR="332105" indent="-609600">
                        <a:lnSpc>
                          <a:spcPct val="90000"/>
                        </a:lnSpc>
                        <a:spcBef>
                          <a:spcPts val="600"/>
                        </a:spcBef>
                        <a:buClr>
                          <a:srgbClr val="D24717"/>
                        </a:buClr>
                        <a:buSzPct val="85000"/>
                        <a:buAutoNum type="arabicPeriod"/>
                        <a:tabLst>
                          <a:tab pos="821690" algn="l"/>
                          <a:tab pos="822325" algn="l"/>
                        </a:tabLst>
                      </a:pPr>
                      <a:r>
                        <a:rPr sz="2000" b="1" spc="-10" dirty="0">
                          <a:latin typeface="Times New Roman"/>
                          <a:cs typeface="Times New Roman"/>
                        </a:rPr>
                        <a:t>Counter-purchase </a:t>
                      </a:r>
                      <a:r>
                        <a:rPr sz="2000" b="1" dirty="0">
                          <a:latin typeface="Times New Roman"/>
                          <a:cs typeface="Times New Roman"/>
                        </a:rPr>
                        <a:t>or off-set trade: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seller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agrees to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sell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a product at a  set price to a buyer and receives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payment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in cash and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may also </a:t>
                      </a:r>
                      <a:r>
                        <a:rPr sz="2000" spc="5" dirty="0">
                          <a:latin typeface="Times New Roman"/>
                          <a:cs typeface="Times New Roman"/>
                        </a:rPr>
                        <a:t>buy goods 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from the buyer for the total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monetary amount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involved in the first contract</a:t>
                      </a:r>
                      <a:r>
                        <a:rPr sz="2000" spc="-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or  for a set percentage of that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amount,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which will be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marketed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by the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seller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in 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its home</a:t>
                      </a:r>
                      <a:r>
                        <a:rPr sz="2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market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821690" marR="716280" indent="-609600">
                        <a:lnSpc>
                          <a:spcPct val="90100"/>
                        </a:lnSpc>
                        <a:spcBef>
                          <a:spcPts val="595"/>
                        </a:spcBef>
                        <a:buClr>
                          <a:srgbClr val="D24717"/>
                        </a:buClr>
                        <a:buSzPct val="85000"/>
                        <a:buAutoNum type="arabicPeriod"/>
                        <a:tabLst>
                          <a:tab pos="821690" algn="l"/>
                          <a:tab pos="822325" algn="l"/>
                        </a:tabLst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Buy-back: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This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type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of agreement is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made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seller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agrees to accept as  partial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payment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a certain portion of the output that are produced from</a:t>
                      </a:r>
                      <a:r>
                        <a:rPr sz="2000" spc="-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the  plant or </a:t>
                      </a:r>
                      <a:r>
                        <a:rPr sz="2000" spc="-5" dirty="0">
                          <a:latin typeface="Times New Roman"/>
                          <a:cs typeface="Times New Roman"/>
                        </a:rPr>
                        <a:t>machinery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that are sold to the</a:t>
                      </a:r>
                      <a:r>
                        <a:rPr sz="20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dirty="0">
                          <a:latin typeface="Times New Roman"/>
                          <a:cs typeface="Times New Roman"/>
                        </a:rPr>
                        <a:t>buyer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8007" y="70103"/>
            <a:ext cx="9013190" cy="6693534"/>
          </a:xfrm>
          <a:custGeom>
            <a:avLst/>
            <a:gdLst/>
            <a:ahLst/>
            <a:cxnLst/>
            <a:rect l="l" t="t" r="r" b="b"/>
            <a:pathLst>
              <a:path w="9013190" h="6693534">
                <a:moveTo>
                  <a:pt x="0" y="329946"/>
                </a:moveTo>
                <a:lnTo>
                  <a:pt x="3577" y="281184"/>
                </a:lnTo>
                <a:lnTo>
                  <a:pt x="13968" y="234645"/>
                </a:lnTo>
                <a:lnTo>
                  <a:pt x="30664" y="190840"/>
                </a:lnTo>
                <a:lnTo>
                  <a:pt x="53153" y="150277"/>
                </a:lnTo>
                <a:lnTo>
                  <a:pt x="80925" y="113468"/>
                </a:lnTo>
                <a:lnTo>
                  <a:pt x="113469" y="80923"/>
                </a:lnTo>
                <a:lnTo>
                  <a:pt x="150276" y="53151"/>
                </a:lnTo>
                <a:lnTo>
                  <a:pt x="190835" y="30662"/>
                </a:lnTo>
                <a:lnTo>
                  <a:pt x="234636" y="13967"/>
                </a:lnTo>
                <a:lnTo>
                  <a:pt x="281168" y="3576"/>
                </a:lnTo>
                <a:lnTo>
                  <a:pt x="329920" y="0"/>
                </a:lnTo>
                <a:lnTo>
                  <a:pt x="8682990" y="0"/>
                </a:lnTo>
                <a:lnTo>
                  <a:pt x="8731751" y="3576"/>
                </a:lnTo>
                <a:lnTo>
                  <a:pt x="8778290" y="13967"/>
                </a:lnTo>
                <a:lnTo>
                  <a:pt x="8822095" y="30662"/>
                </a:lnTo>
                <a:lnTo>
                  <a:pt x="8862658" y="53151"/>
                </a:lnTo>
                <a:lnTo>
                  <a:pt x="8899467" y="80923"/>
                </a:lnTo>
                <a:lnTo>
                  <a:pt x="8932012" y="113468"/>
                </a:lnTo>
                <a:lnTo>
                  <a:pt x="8959784" y="150277"/>
                </a:lnTo>
                <a:lnTo>
                  <a:pt x="8982273" y="190840"/>
                </a:lnTo>
                <a:lnTo>
                  <a:pt x="8998968" y="234645"/>
                </a:lnTo>
                <a:lnTo>
                  <a:pt x="9009359" y="281184"/>
                </a:lnTo>
                <a:lnTo>
                  <a:pt x="9012936" y="329946"/>
                </a:lnTo>
                <a:lnTo>
                  <a:pt x="9012936" y="6363487"/>
                </a:lnTo>
                <a:lnTo>
                  <a:pt x="9009359" y="6412239"/>
                </a:lnTo>
                <a:lnTo>
                  <a:pt x="8998968" y="6458771"/>
                </a:lnTo>
                <a:lnTo>
                  <a:pt x="8982273" y="6502572"/>
                </a:lnTo>
                <a:lnTo>
                  <a:pt x="8959784" y="6543131"/>
                </a:lnTo>
                <a:lnTo>
                  <a:pt x="8932012" y="6579938"/>
                </a:lnTo>
                <a:lnTo>
                  <a:pt x="8899467" y="6612482"/>
                </a:lnTo>
                <a:lnTo>
                  <a:pt x="8862658" y="6640254"/>
                </a:lnTo>
                <a:lnTo>
                  <a:pt x="8822095" y="6662743"/>
                </a:lnTo>
                <a:lnTo>
                  <a:pt x="8778290" y="6679439"/>
                </a:lnTo>
                <a:lnTo>
                  <a:pt x="8731751" y="6689830"/>
                </a:lnTo>
                <a:lnTo>
                  <a:pt x="8682990" y="6693408"/>
                </a:lnTo>
                <a:lnTo>
                  <a:pt x="329920" y="6693408"/>
                </a:lnTo>
                <a:lnTo>
                  <a:pt x="281168" y="6689830"/>
                </a:lnTo>
                <a:lnTo>
                  <a:pt x="234636" y="6679439"/>
                </a:lnTo>
                <a:lnTo>
                  <a:pt x="190835" y="6662743"/>
                </a:lnTo>
                <a:lnTo>
                  <a:pt x="150276" y="6640254"/>
                </a:lnTo>
                <a:lnTo>
                  <a:pt x="113469" y="6612482"/>
                </a:lnTo>
                <a:lnTo>
                  <a:pt x="80925" y="6579938"/>
                </a:lnTo>
                <a:lnTo>
                  <a:pt x="53153" y="6543131"/>
                </a:lnTo>
                <a:lnTo>
                  <a:pt x="30664" y="6502572"/>
                </a:lnTo>
                <a:lnTo>
                  <a:pt x="13968" y="6458771"/>
                </a:lnTo>
                <a:lnTo>
                  <a:pt x="3577" y="6412239"/>
                </a:lnTo>
                <a:lnTo>
                  <a:pt x="0" y="6363487"/>
                </a:lnTo>
                <a:lnTo>
                  <a:pt x="0" y="329946"/>
                </a:lnTo>
                <a:close/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24961" y="153162"/>
            <a:ext cx="5920740" cy="685800"/>
          </a:xfrm>
          <a:custGeom>
            <a:avLst/>
            <a:gdLst/>
            <a:ahLst/>
            <a:cxnLst/>
            <a:rect l="l" t="t" r="r" b="b"/>
            <a:pathLst>
              <a:path w="5920740" h="685800">
                <a:moveTo>
                  <a:pt x="0" y="685800"/>
                </a:moveTo>
                <a:lnTo>
                  <a:pt x="5920740" y="685800"/>
                </a:lnTo>
                <a:lnTo>
                  <a:pt x="592074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31442" y="457962"/>
            <a:ext cx="8966200" cy="5867400"/>
          </a:xfrm>
          <a:custGeom>
            <a:avLst/>
            <a:gdLst/>
            <a:ahLst/>
            <a:cxnLst/>
            <a:rect l="l" t="t" r="r" b="b"/>
            <a:pathLst>
              <a:path w="8966200" h="5867400">
                <a:moveTo>
                  <a:pt x="1522476" y="0"/>
                </a:moveTo>
                <a:lnTo>
                  <a:pt x="0" y="0"/>
                </a:lnTo>
                <a:lnTo>
                  <a:pt x="0" y="5867400"/>
                </a:lnTo>
                <a:lnTo>
                  <a:pt x="8965691" y="5867400"/>
                </a:lnTo>
                <a:lnTo>
                  <a:pt x="8965691" y="0"/>
                </a:lnTo>
                <a:lnTo>
                  <a:pt x="7443215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79394" y="329895"/>
            <a:ext cx="5683250" cy="331470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Why Purchasers Impose Countertrade</a:t>
            </a:r>
            <a:r>
              <a:rPr sz="2000" spc="-155" dirty="0"/>
              <a:t> </a:t>
            </a:r>
            <a:r>
              <a:rPr sz="2000" dirty="0"/>
              <a:t>Obligations</a:t>
            </a:r>
            <a:endParaRPr sz="2000"/>
          </a:p>
        </p:txBody>
      </p:sp>
      <p:sp>
        <p:nvSpPr>
          <p:cNvPr id="6" name="object 6"/>
          <p:cNvSpPr/>
          <p:nvPr/>
        </p:nvSpPr>
        <p:spPr>
          <a:xfrm>
            <a:off x="3246120" y="1123189"/>
            <a:ext cx="6734556" cy="466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10305" y="1087375"/>
            <a:ext cx="6705600" cy="296235"/>
          </a:xfrm>
          <a:prstGeom prst="rect">
            <a:avLst/>
          </a:prstGeom>
          <a:solidFill>
            <a:srgbClr val="FFDFC1"/>
          </a:solidFill>
          <a:ln w="25907">
            <a:solidFill>
              <a:srgbClr val="000000"/>
            </a:solidFill>
          </a:ln>
        </p:spPr>
        <p:txBody>
          <a:bodyPr vert="horz" wrap="square" lIns="0" tIns="19050" rIns="0" bIns="0" rtlCol="0">
            <a:spAutoFit/>
          </a:bodyPr>
          <a:lstStyle/>
          <a:p>
            <a:pPr marL="690880" indent="-610235">
              <a:spcBef>
                <a:spcPts val="150"/>
              </a:spcBef>
              <a:buChar char="•"/>
              <a:tabLst>
                <a:tab pos="690880" algn="l"/>
                <a:tab pos="691515" algn="l"/>
              </a:tabLst>
            </a:pPr>
            <a:r>
              <a:rPr spc="-95" dirty="0">
                <a:latin typeface="Arial"/>
                <a:cs typeface="Arial"/>
              </a:rPr>
              <a:t>To </a:t>
            </a:r>
            <a:r>
              <a:rPr spc="-5" dirty="0">
                <a:latin typeface="Arial"/>
                <a:cs typeface="Arial"/>
              </a:rPr>
              <a:t>Preserve Hard</a:t>
            </a:r>
            <a:r>
              <a:rPr spc="8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Currency</a:t>
            </a:r>
            <a:endParaRPr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36976" y="1789176"/>
            <a:ext cx="6734556" cy="562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01161" y="1753361"/>
            <a:ext cx="6705600" cy="533400"/>
          </a:xfrm>
          <a:custGeom>
            <a:avLst/>
            <a:gdLst/>
            <a:ahLst/>
            <a:cxnLst/>
            <a:rect l="l" t="t" r="r" b="b"/>
            <a:pathLst>
              <a:path w="6705600" h="533400">
                <a:moveTo>
                  <a:pt x="0" y="533400"/>
                </a:moveTo>
                <a:lnTo>
                  <a:pt x="6705600" y="533400"/>
                </a:lnTo>
                <a:lnTo>
                  <a:pt x="67056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FFDF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1161" y="1753361"/>
            <a:ext cx="6705600" cy="533400"/>
          </a:xfrm>
          <a:custGeom>
            <a:avLst/>
            <a:gdLst/>
            <a:ahLst/>
            <a:cxnLst/>
            <a:rect l="l" t="t" r="r" b="b"/>
            <a:pathLst>
              <a:path w="6705600" h="533400">
                <a:moveTo>
                  <a:pt x="0" y="533400"/>
                </a:moveTo>
                <a:lnTo>
                  <a:pt x="6705600" y="533400"/>
                </a:lnTo>
                <a:lnTo>
                  <a:pt x="67056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279394" y="1779779"/>
            <a:ext cx="59258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5080" indent="-609600">
              <a:spcBef>
                <a:spcPts val="100"/>
              </a:spcBef>
              <a:buChar char="•"/>
              <a:tabLst>
                <a:tab pos="621665" algn="l"/>
                <a:tab pos="622300" algn="l"/>
              </a:tabLst>
            </a:pPr>
            <a:r>
              <a:rPr spc="-95" dirty="0">
                <a:latin typeface="Arial"/>
                <a:cs typeface="Arial"/>
              </a:rPr>
              <a:t>To </a:t>
            </a:r>
            <a:r>
              <a:rPr dirty="0">
                <a:latin typeface="Arial"/>
                <a:cs typeface="Arial"/>
              </a:rPr>
              <a:t>Improve </a:t>
            </a:r>
            <a:r>
              <a:rPr spc="-5" dirty="0">
                <a:latin typeface="Arial"/>
                <a:cs typeface="Arial"/>
              </a:rPr>
              <a:t>Balance </a:t>
            </a:r>
            <a:r>
              <a:rPr dirty="0">
                <a:latin typeface="Arial"/>
                <a:cs typeface="Arial"/>
              </a:rPr>
              <a:t>of </a:t>
            </a:r>
            <a:r>
              <a:rPr spc="-15" dirty="0">
                <a:latin typeface="Arial"/>
                <a:cs typeface="Arial"/>
              </a:rPr>
              <a:t>Trade </a:t>
            </a:r>
            <a:r>
              <a:rPr dirty="0">
                <a:latin typeface="Arial"/>
                <a:cs typeface="Arial"/>
              </a:rPr>
              <a:t>(the </a:t>
            </a:r>
            <a:r>
              <a:rPr spc="-10" dirty="0">
                <a:latin typeface="Arial"/>
                <a:cs typeface="Arial"/>
              </a:rPr>
              <a:t>difference </a:t>
            </a:r>
            <a:r>
              <a:rPr spc="-5" dirty="0">
                <a:latin typeface="Arial"/>
                <a:cs typeface="Arial"/>
              </a:rPr>
              <a:t>in value  </a:t>
            </a:r>
            <a:r>
              <a:rPr spc="-10" dirty="0">
                <a:latin typeface="Arial"/>
                <a:cs typeface="Arial"/>
              </a:rPr>
              <a:t>between </a:t>
            </a:r>
            <a:r>
              <a:rPr spc="-5" dirty="0">
                <a:latin typeface="Arial"/>
                <a:cs typeface="Arial"/>
              </a:rPr>
              <a:t>a country's imports and</a:t>
            </a:r>
            <a:r>
              <a:rPr spc="9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exports)</a:t>
            </a:r>
            <a:endParaRPr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236976" y="2627376"/>
            <a:ext cx="6734556" cy="562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201161" y="2591561"/>
            <a:ext cx="6705600" cy="393698"/>
          </a:xfrm>
          <a:prstGeom prst="rect">
            <a:avLst/>
          </a:prstGeom>
          <a:solidFill>
            <a:srgbClr val="FFDFC1"/>
          </a:solidFill>
          <a:ln w="25907">
            <a:solidFill>
              <a:srgbClr val="000000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700405" indent="-610235">
              <a:spcBef>
                <a:spcPts val="910"/>
              </a:spcBef>
              <a:buChar char="•"/>
              <a:tabLst>
                <a:tab pos="700405" algn="l"/>
                <a:tab pos="701040" algn="l"/>
              </a:tabLst>
            </a:pPr>
            <a:r>
              <a:rPr spc="-95" dirty="0">
                <a:latin typeface="Arial"/>
                <a:cs typeface="Arial"/>
              </a:rPr>
              <a:t>To </a:t>
            </a:r>
            <a:r>
              <a:rPr spc="-5" dirty="0">
                <a:latin typeface="Arial"/>
                <a:cs typeface="Arial"/>
              </a:rPr>
              <a:t>Gain Access </a:t>
            </a:r>
            <a:r>
              <a:rPr dirty="0">
                <a:latin typeface="Arial"/>
                <a:cs typeface="Arial"/>
              </a:rPr>
              <a:t>to </a:t>
            </a:r>
            <a:r>
              <a:rPr spc="-5" dirty="0">
                <a:latin typeface="Arial"/>
                <a:cs typeface="Arial"/>
              </a:rPr>
              <a:t>New</a:t>
            </a:r>
            <a:r>
              <a:rPr spc="-2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Markets</a:t>
            </a:r>
            <a:endParaRPr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36976" y="3465576"/>
            <a:ext cx="6734556" cy="486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201161" y="3429762"/>
            <a:ext cx="6705600" cy="316753"/>
          </a:xfrm>
          <a:prstGeom prst="rect">
            <a:avLst/>
          </a:prstGeom>
          <a:solidFill>
            <a:srgbClr val="FFDFC1"/>
          </a:solidFill>
          <a:ln w="25907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624205" indent="-610235">
              <a:spcBef>
                <a:spcPts val="310"/>
              </a:spcBef>
              <a:buChar char="•"/>
              <a:tabLst>
                <a:tab pos="624205" algn="l"/>
                <a:tab pos="624840" algn="l"/>
              </a:tabLst>
            </a:pPr>
            <a:r>
              <a:rPr spc="-95" dirty="0">
                <a:latin typeface="Arial"/>
                <a:cs typeface="Arial"/>
              </a:rPr>
              <a:t>To </a:t>
            </a:r>
            <a:r>
              <a:rPr spc="-10" dirty="0">
                <a:latin typeface="Arial"/>
                <a:cs typeface="Arial"/>
              </a:rPr>
              <a:t>Upgrade </a:t>
            </a:r>
            <a:r>
              <a:rPr spc="-5" dirty="0">
                <a:latin typeface="Arial"/>
                <a:cs typeface="Arial"/>
              </a:rPr>
              <a:t>Manufacturing</a:t>
            </a:r>
            <a:r>
              <a:rPr spc="1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Capabilities</a:t>
            </a:r>
            <a:endParaRPr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057400" y="1066800"/>
            <a:ext cx="609600" cy="4587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57400" y="1752600"/>
            <a:ext cx="609600" cy="4587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81200" y="2667000"/>
            <a:ext cx="609600" cy="4587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81200" y="3429000"/>
            <a:ext cx="609600" cy="4587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36976" y="4379976"/>
            <a:ext cx="6734556" cy="486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201161" y="4344162"/>
            <a:ext cx="6705600" cy="316753"/>
          </a:xfrm>
          <a:prstGeom prst="rect">
            <a:avLst/>
          </a:prstGeom>
          <a:solidFill>
            <a:srgbClr val="FFDFC1"/>
          </a:solidFill>
          <a:ln w="25907">
            <a:solidFill>
              <a:srgbClr val="0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624205" indent="-610235">
              <a:spcBef>
                <a:spcPts val="310"/>
              </a:spcBef>
              <a:buChar char="•"/>
              <a:tabLst>
                <a:tab pos="624205" algn="l"/>
                <a:tab pos="624840" algn="l"/>
              </a:tabLst>
            </a:pPr>
            <a:r>
              <a:rPr spc="-95" dirty="0">
                <a:latin typeface="Arial"/>
                <a:cs typeface="Arial"/>
              </a:rPr>
              <a:t>To </a:t>
            </a:r>
            <a:r>
              <a:rPr spc="-5" dirty="0">
                <a:latin typeface="Arial"/>
                <a:cs typeface="Arial"/>
              </a:rPr>
              <a:t>Maintain Prices </a:t>
            </a:r>
            <a:r>
              <a:rPr dirty="0">
                <a:latin typeface="Arial"/>
                <a:cs typeface="Arial"/>
              </a:rPr>
              <a:t>of </a:t>
            </a:r>
            <a:r>
              <a:rPr spc="-5" dirty="0">
                <a:latin typeface="Arial"/>
                <a:cs typeface="Arial"/>
              </a:rPr>
              <a:t>Export</a:t>
            </a:r>
            <a:r>
              <a:rPr spc="10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Goods</a:t>
            </a:r>
            <a:endParaRPr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981200" y="4343400"/>
            <a:ext cx="609600" cy="4587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13176" y="5218176"/>
            <a:ext cx="6734556" cy="486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3277361" y="5182362"/>
            <a:ext cx="6705600" cy="317395"/>
          </a:xfrm>
          <a:prstGeom prst="rect">
            <a:avLst/>
          </a:prstGeom>
          <a:solidFill>
            <a:srgbClr val="FFDFC1"/>
          </a:solidFill>
          <a:ln w="25907">
            <a:solidFill>
              <a:srgbClr val="0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624205" indent="-610235">
              <a:spcBef>
                <a:spcPts val="315"/>
              </a:spcBef>
              <a:buChar char="•"/>
              <a:tabLst>
                <a:tab pos="624205" algn="l"/>
                <a:tab pos="624840" algn="l"/>
              </a:tabLst>
            </a:pPr>
            <a:r>
              <a:rPr spc="-95" dirty="0">
                <a:latin typeface="Arial"/>
                <a:cs typeface="Arial"/>
              </a:rPr>
              <a:t>To </a:t>
            </a:r>
            <a:r>
              <a:rPr dirty="0">
                <a:latin typeface="Arial"/>
                <a:cs typeface="Arial"/>
              </a:rPr>
              <a:t>Force </a:t>
            </a:r>
            <a:r>
              <a:rPr spc="-5" dirty="0">
                <a:latin typeface="Arial"/>
                <a:cs typeface="Arial"/>
              </a:rPr>
              <a:t>Reinvestment </a:t>
            </a:r>
            <a:r>
              <a:rPr dirty="0">
                <a:latin typeface="Arial"/>
                <a:cs typeface="Arial"/>
              </a:rPr>
              <a:t>of</a:t>
            </a:r>
            <a:r>
              <a:rPr spc="9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Proceeds</a:t>
            </a:r>
            <a:endParaRPr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057400" y="5181600"/>
            <a:ext cx="609600" cy="4587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7142" y="-244288"/>
            <a:ext cx="5114290" cy="136640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Proactive Countertrade</a:t>
            </a:r>
            <a:r>
              <a:rPr spc="-55" dirty="0"/>
              <a:t> </a:t>
            </a:r>
            <a:r>
              <a:rPr dirty="0"/>
              <a:t>Strategy</a:t>
            </a:r>
          </a:p>
        </p:txBody>
      </p:sp>
      <p:sp>
        <p:nvSpPr>
          <p:cNvPr id="3" name="object 3"/>
          <p:cNvSpPr/>
          <p:nvPr/>
        </p:nvSpPr>
        <p:spPr>
          <a:xfrm>
            <a:off x="5294376" y="2246376"/>
            <a:ext cx="4753356" cy="3229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58561" y="2210561"/>
            <a:ext cx="4724400" cy="3200400"/>
          </a:xfrm>
          <a:custGeom>
            <a:avLst/>
            <a:gdLst/>
            <a:ahLst/>
            <a:cxnLst/>
            <a:rect l="l" t="t" r="r" b="b"/>
            <a:pathLst>
              <a:path w="4724400" h="3200400">
                <a:moveTo>
                  <a:pt x="0" y="3200400"/>
                </a:moveTo>
                <a:lnTo>
                  <a:pt x="4724399" y="3200400"/>
                </a:lnTo>
                <a:lnTo>
                  <a:pt x="4724399" y="0"/>
                </a:lnTo>
                <a:lnTo>
                  <a:pt x="0" y="0"/>
                </a:lnTo>
                <a:lnTo>
                  <a:pt x="0" y="3200400"/>
                </a:lnTo>
                <a:close/>
              </a:path>
            </a:pathLst>
          </a:custGeom>
          <a:solidFill>
            <a:srgbClr val="FFDF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58561" y="2210561"/>
            <a:ext cx="4724400" cy="3200400"/>
          </a:xfrm>
          <a:custGeom>
            <a:avLst/>
            <a:gdLst/>
            <a:ahLst/>
            <a:cxnLst/>
            <a:rect l="l" t="t" r="r" b="b"/>
            <a:pathLst>
              <a:path w="4724400" h="3200400">
                <a:moveTo>
                  <a:pt x="0" y="3200400"/>
                </a:moveTo>
                <a:lnTo>
                  <a:pt x="4724399" y="3200400"/>
                </a:lnTo>
                <a:lnTo>
                  <a:pt x="4724399" y="0"/>
                </a:lnTo>
                <a:lnTo>
                  <a:pt x="0" y="0"/>
                </a:lnTo>
                <a:lnTo>
                  <a:pt x="0" y="32004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856487" y="2177730"/>
            <a:ext cx="10515600" cy="3691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49345" marR="186055" indent="-609600">
              <a:lnSpc>
                <a:spcPct val="100000"/>
              </a:lnSpc>
              <a:spcBef>
                <a:spcPts val="105"/>
              </a:spcBef>
              <a:buClr>
                <a:srgbClr val="D24717"/>
              </a:buClr>
              <a:buSzPct val="85000"/>
              <a:buAutoNum type="arabicPeriod"/>
              <a:tabLst>
                <a:tab pos="3648710" algn="l"/>
                <a:tab pos="3649345" algn="l"/>
              </a:tabLst>
            </a:pPr>
            <a:r>
              <a:rPr dirty="0"/>
              <a:t>Is there a ready </a:t>
            </a:r>
            <a:r>
              <a:rPr spc="-5" dirty="0"/>
              <a:t>market </a:t>
            </a:r>
            <a:r>
              <a:rPr dirty="0"/>
              <a:t>for the</a:t>
            </a:r>
            <a:r>
              <a:rPr spc="-135" dirty="0"/>
              <a:t> </a:t>
            </a:r>
            <a:r>
              <a:rPr spc="5" dirty="0"/>
              <a:t>goods  </a:t>
            </a:r>
            <a:r>
              <a:rPr dirty="0"/>
              <a:t>bartered?</a:t>
            </a:r>
          </a:p>
          <a:p>
            <a:pPr marL="3649345" marR="478790" indent="-60960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000"/>
              <a:buAutoNum type="arabicPeriod"/>
              <a:tabLst>
                <a:tab pos="3648710" algn="l"/>
                <a:tab pos="3649345" algn="l"/>
              </a:tabLst>
            </a:pPr>
            <a:r>
              <a:rPr dirty="0"/>
              <a:t>Is the quality of the </a:t>
            </a:r>
            <a:r>
              <a:rPr spc="5" dirty="0"/>
              <a:t>goods</a:t>
            </a:r>
            <a:r>
              <a:rPr spc="-175" dirty="0"/>
              <a:t> </a:t>
            </a:r>
            <a:r>
              <a:rPr spc="-5" dirty="0"/>
              <a:t>offered  </a:t>
            </a:r>
            <a:r>
              <a:rPr dirty="0"/>
              <a:t>consistent and</a:t>
            </a:r>
            <a:r>
              <a:rPr spc="-50" dirty="0"/>
              <a:t> </a:t>
            </a:r>
            <a:r>
              <a:rPr spc="-5" dirty="0"/>
              <a:t>acceptable?</a:t>
            </a:r>
          </a:p>
          <a:p>
            <a:pPr marL="3649345" marR="574040" indent="-60960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000"/>
              <a:buAutoNum type="arabicPeriod"/>
              <a:tabLst>
                <a:tab pos="3648710" algn="l"/>
                <a:tab pos="3649345" algn="l"/>
              </a:tabLst>
            </a:pPr>
            <a:r>
              <a:rPr dirty="0"/>
              <a:t>Is an expert needed to handle</a:t>
            </a:r>
            <a:r>
              <a:rPr spc="-150" dirty="0"/>
              <a:t> </a:t>
            </a:r>
            <a:r>
              <a:rPr dirty="0"/>
              <a:t>the  </a:t>
            </a:r>
            <a:r>
              <a:rPr spc="-5" dirty="0"/>
              <a:t>negotiations?</a:t>
            </a:r>
          </a:p>
          <a:p>
            <a:pPr marL="3649345" marR="5080" indent="-60960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000"/>
              <a:buAutoNum type="arabicPeriod"/>
              <a:tabLst>
                <a:tab pos="3648710" algn="l"/>
                <a:tab pos="3649345" algn="l"/>
              </a:tabLst>
            </a:pPr>
            <a:r>
              <a:rPr dirty="0"/>
              <a:t>Is the contract price </a:t>
            </a:r>
            <a:r>
              <a:rPr spc="-5" dirty="0"/>
              <a:t>sufficient </a:t>
            </a:r>
            <a:r>
              <a:rPr dirty="0"/>
              <a:t>to</a:t>
            </a:r>
            <a:r>
              <a:rPr spc="-180" dirty="0"/>
              <a:t> </a:t>
            </a:r>
            <a:r>
              <a:rPr dirty="0"/>
              <a:t>cover  the cost of barter and net the desired  revenue?</a:t>
            </a:r>
          </a:p>
        </p:txBody>
      </p:sp>
      <p:sp>
        <p:nvSpPr>
          <p:cNvPr id="7" name="object 7"/>
          <p:cNvSpPr/>
          <p:nvPr/>
        </p:nvSpPr>
        <p:spPr>
          <a:xfrm>
            <a:off x="1883663" y="1051560"/>
            <a:ext cx="8572500" cy="879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23465" y="991362"/>
            <a:ext cx="8540750" cy="591829"/>
          </a:xfrm>
          <a:prstGeom prst="rect">
            <a:avLst/>
          </a:prstGeom>
          <a:solidFill>
            <a:srgbClr val="FBD1C1"/>
          </a:solidFill>
          <a:ln w="28955">
            <a:solidFill>
              <a:srgbClr val="0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546100" marR="975360">
              <a:spcBef>
                <a:spcPts val="295"/>
              </a:spcBef>
            </a:pPr>
            <a:r>
              <a:rPr spc="-10" dirty="0">
                <a:latin typeface="Arial"/>
                <a:cs typeface="Arial"/>
              </a:rPr>
              <a:t>Answering </a:t>
            </a:r>
            <a:r>
              <a:rPr dirty="0">
                <a:latin typeface="Arial"/>
                <a:cs typeface="Arial"/>
              </a:rPr>
              <a:t>the </a:t>
            </a:r>
            <a:r>
              <a:rPr spc="-10" dirty="0">
                <a:latin typeface="Arial"/>
                <a:cs typeface="Arial"/>
              </a:rPr>
              <a:t>following </a:t>
            </a:r>
            <a:r>
              <a:rPr spc="-5" dirty="0">
                <a:latin typeface="Arial"/>
                <a:cs typeface="Arial"/>
              </a:rPr>
              <a:t>questions is suggested before entering into a  countertrade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agreement: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81446" y="94266"/>
            <a:ext cx="3077331" cy="68929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In</a:t>
            </a:r>
            <a:r>
              <a:rPr dirty="0"/>
              <a:t>t</a:t>
            </a:r>
            <a:r>
              <a:rPr spc="-5" dirty="0"/>
              <a:t>r</a:t>
            </a:r>
            <a:r>
              <a:rPr dirty="0"/>
              <a:t>o</a:t>
            </a:r>
            <a:r>
              <a:rPr spc="-5" dirty="0"/>
              <a:t>d</a:t>
            </a:r>
            <a:r>
              <a:rPr dirty="0"/>
              <a:t>u</a:t>
            </a:r>
            <a:r>
              <a:rPr spc="-5" dirty="0"/>
              <a:t>c</a:t>
            </a:r>
            <a:r>
              <a:rPr dirty="0"/>
              <a:t>t</a:t>
            </a:r>
            <a:r>
              <a:rPr spc="-5" dirty="0"/>
              <a:t>i</a:t>
            </a:r>
            <a:r>
              <a:rPr dirty="0"/>
              <a:t>o</a:t>
            </a:r>
            <a:r>
              <a:rPr spc="-5" dirty="0"/>
              <a:t>n</a:t>
            </a:r>
          </a:p>
        </p:txBody>
      </p:sp>
      <p:sp>
        <p:nvSpPr>
          <p:cNvPr id="3" name="object 3"/>
          <p:cNvSpPr/>
          <p:nvPr/>
        </p:nvSpPr>
        <p:spPr>
          <a:xfrm>
            <a:off x="1789175" y="798575"/>
            <a:ext cx="8715756" cy="5439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3361" y="762762"/>
            <a:ext cx="8686800" cy="5410200"/>
          </a:xfrm>
          <a:custGeom>
            <a:avLst/>
            <a:gdLst/>
            <a:ahLst/>
            <a:cxnLst/>
            <a:rect l="l" t="t" r="r" b="b"/>
            <a:pathLst>
              <a:path w="8686800" h="5410200">
                <a:moveTo>
                  <a:pt x="0" y="5410200"/>
                </a:moveTo>
                <a:lnTo>
                  <a:pt x="8686800" y="5410200"/>
                </a:lnTo>
                <a:lnTo>
                  <a:pt x="8686800" y="0"/>
                </a:lnTo>
                <a:lnTo>
                  <a:pt x="0" y="0"/>
                </a:lnTo>
                <a:lnTo>
                  <a:pt x="0" y="5410200"/>
                </a:lnTo>
                <a:close/>
              </a:path>
            </a:pathLst>
          </a:custGeom>
          <a:solidFill>
            <a:srgbClr val="FFDF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53361" y="762762"/>
            <a:ext cx="8686800" cy="5410200"/>
          </a:xfrm>
          <a:custGeom>
            <a:avLst/>
            <a:gdLst/>
            <a:ahLst/>
            <a:cxnLst/>
            <a:rect l="l" t="t" r="r" b="b"/>
            <a:pathLst>
              <a:path w="8686800" h="5410200">
                <a:moveTo>
                  <a:pt x="0" y="5410200"/>
                </a:moveTo>
                <a:lnTo>
                  <a:pt x="8686800" y="5410200"/>
                </a:lnTo>
                <a:lnTo>
                  <a:pt x="8686800" y="0"/>
                </a:lnTo>
                <a:lnTo>
                  <a:pt x="0" y="0"/>
                </a:lnTo>
                <a:lnTo>
                  <a:pt x="0" y="54102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31340" y="752602"/>
            <a:ext cx="8519160" cy="4723088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622300" marR="274320" indent="-609600">
              <a:lnSpc>
                <a:spcPts val="2380"/>
              </a:lnSpc>
              <a:spcBef>
                <a:spcPts val="39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621665" algn="l"/>
                <a:tab pos="622300" algn="l"/>
              </a:tabLst>
            </a:pPr>
            <a:r>
              <a:rPr sz="2200" spc="-5" dirty="0">
                <a:latin typeface="Times New Roman"/>
                <a:cs typeface="Times New Roman"/>
              </a:rPr>
              <a:t>Pricing strategy forms </a:t>
            </a:r>
            <a:r>
              <a:rPr sz="2200" dirty="0">
                <a:latin typeface="Times New Roman"/>
                <a:cs typeface="Times New Roman"/>
              </a:rPr>
              <a:t>another </a:t>
            </a:r>
            <a:r>
              <a:rPr sz="2200" spc="-5" dirty="0">
                <a:latin typeface="Times New Roman"/>
                <a:cs typeface="Times New Roman"/>
              </a:rPr>
              <a:t>cornerstone </a:t>
            </a:r>
            <a:r>
              <a:rPr sz="2200" dirty="0">
                <a:latin typeface="Times New Roman"/>
                <a:cs typeface="Times New Roman"/>
              </a:rPr>
              <a:t>of </a:t>
            </a:r>
            <a:r>
              <a:rPr sz="2200" spc="-5" dirty="0">
                <a:latin typeface="Times New Roman"/>
                <a:cs typeface="Times New Roman"/>
              </a:rPr>
              <a:t>a </a:t>
            </a:r>
            <a:r>
              <a:rPr sz="2200" dirty="0">
                <a:latin typeface="Times New Roman"/>
                <a:cs typeface="Times New Roman"/>
              </a:rPr>
              <a:t>global </a:t>
            </a:r>
            <a:r>
              <a:rPr sz="2200" spc="-5" dirty="0">
                <a:latin typeface="Times New Roman"/>
                <a:cs typeface="Times New Roman"/>
              </a:rPr>
              <a:t>marketing  program–it represents one of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10" dirty="0">
                <a:latin typeface="Times New Roman"/>
                <a:cs typeface="Times New Roman"/>
              </a:rPr>
              <a:t>most </a:t>
            </a:r>
            <a:r>
              <a:rPr sz="2200" spc="-5" dirty="0">
                <a:latin typeface="Times New Roman"/>
                <a:cs typeface="Times New Roman"/>
              </a:rPr>
              <a:t>critical and complex issues in  </a:t>
            </a:r>
            <a:r>
              <a:rPr sz="2200" dirty="0">
                <a:latin typeface="Times New Roman"/>
                <a:cs typeface="Times New Roman"/>
              </a:rPr>
              <a:t>global </a:t>
            </a:r>
            <a:r>
              <a:rPr sz="2200" spc="-5" dirty="0">
                <a:latin typeface="Times New Roman"/>
                <a:cs typeface="Times New Roman"/>
              </a:rPr>
              <a:t>marketing </a:t>
            </a:r>
            <a:r>
              <a:rPr sz="2200" dirty="0">
                <a:latin typeface="Times New Roman"/>
                <a:cs typeface="Times New Roman"/>
              </a:rPr>
              <a:t>(due </a:t>
            </a:r>
            <a:r>
              <a:rPr sz="2200" spc="-5" dirty="0">
                <a:latin typeface="Times New Roman"/>
                <a:cs typeface="Times New Roman"/>
              </a:rPr>
              <a:t>to economic, financial, and mathematical  implications)</a:t>
            </a:r>
            <a:endParaRPr sz="2200">
              <a:latin typeface="Times New Roman"/>
              <a:cs typeface="Times New Roman"/>
            </a:endParaRPr>
          </a:p>
          <a:p>
            <a:pPr marL="622300" marR="260985" indent="-609600">
              <a:lnSpc>
                <a:spcPts val="2380"/>
              </a:lnSpc>
              <a:spcBef>
                <a:spcPts val="59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621665" algn="l"/>
                <a:tab pos="622300" algn="l"/>
              </a:tabLst>
            </a:pPr>
            <a:r>
              <a:rPr sz="2200" spc="-5" dirty="0">
                <a:latin typeface="Times New Roman"/>
                <a:cs typeface="Times New Roman"/>
              </a:rPr>
              <a:t>Price is </a:t>
            </a:r>
            <a:r>
              <a:rPr sz="2200" dirty="0">
                <a:latin typeface="Times New Roman"/>
                <a:cs typeface="Times New Roman"/>
              </a:rPr>
              <a:t>the only </a:t>
            </a:r>
            <a:r>
              <a:rPr sz="2200" spc="-5" dirty="0">
                <a:latin typeface="Times New Roman"/>
                <a:cs typeface="Times New Roman"/>
              </a:rPr>
              <a:t>marketing </a:t>
            </a:r>
            <a:r>
              <a:rPr sz="2200" spc="-10" dirty="0">
                <a:latin typeface="Times New Roman"/>
                <a:cs typeface="Times New Roman"/>
              </a:rPr>
              <a:t>mix </a:t>
            </a:r>
            <a:r>
              <a:rPr sz="2200" spc="-5" dirty="0">
                <a:latin typeface="Times New Roman"/>
                <a:cs typeface="Times New Roman"/>
              </a:rPr>
              <a:t>element that generates revenues. All  </a:t>
            </a:r>
            <a:r>
              <a:rPr sz="2200" dirty="0">
                <a:latin typeface="Times New Roman"/>
                <a:cs typeface="Times New Roman"/>
              </a:rPr>
              <a:t>other </a:t>
            </a:r>
            <a:r>
              <a:rPr sz="2200" spc="-5" dirty="0">
                <a:latin typeface="Times New Roman"/>
                <a:cs typeface="Times New Roman"/>
              </a:rPr>
              <a:t>elements entail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costs</a:t>
            </a:r>
            <a:endParaRPr sz="2200">
              <a:latin typeface="Times New Roman"/>
              <a:cs typeface="Times New Roman"/>
            </a:endParaRPr>
          </a:p>
          <a:p>
            <a:pPr marL="622300" marR="5080" indent="-609600">
              <a:lnSpc>
                <a:spcPts val="2380"/>
              </a:lnSpc>
              <a:spcBef>
                <a:spcPts val="59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621665" algn="l"/>
                <a:tab pos="622300" algn="l"/>
              </a:tabLst>
            </a:pPr>
            <a:r>
              <a:rPr sz="2200" spc="-5" dirty="0">
                <a:latin typeface="Times New Roman"/>
                <a:cs typeface="Times New Roman"/>
              </a:rPr>
              <a:t>Need </a:t>
            </a:r>
            <a:r>
              <a:rPr sz="2200" dirty="0">
                <a:latin typeface="Times New Roman"/>
                <a:cs typeface="Times New Roman"/>
              </a:rPr>
              <a:t>to devote </a:t>
            </a:r>
            <a:r>
              <a:rPr sz="2200" spc="-5" dirty="0">
                <a:latin typeface="Times New Roman"/>
                <a:cs typeface="Times New Roman"/>
              </a:rPr>
              <a:t>special care in pricing </a:t>
            </a:r>
            <a:r>
              <a:rPr sz="2200" dirty="0">
                <a:latin typeface="Times New Roman"/>
                <a:cs typeface="Times New Roman"/>
              </a:rPr>
              <a:t>products </a:t>
            </a:r>
            <a:r>
              <a:rPr sz="2200" spc="-5" dirty="0">
                <a:latin typeface="Times New Roman"/>
                <a:cs typeface="Times New Roman"/>
              </a:rPr>
              <a:t>to market </a:t>
            </a:r>
            <a:r>
              <a:rPr sz="2200" dirty="0">
                <a:latin typeface="Times New Roman"/>
                <a:cs typeface="Times New Roman"/>
              </a:rPr>
              <a:t>products </a:t>
            </a:r>
            <a:r>
              <a:rPr sz="2200" spc="-5" dirty="0">
                <a:latin typeface="Times New Roman"/>
                <a:cs typeface="Times New Roman"/>
              </a:rPr>
              <a:t>at a  </a:t>
            </a:r>
            <a:r>
              <a:rPr sz="2200" dirty="0">
                <a:latin typeface="Times New Roman"/>
                <a:cs typeface="Times New Roman"/>
              </a:rPr>
              <a:t>profit</a:t>
            </a:r>
            <a:endParaRPr sz="2200">
              <a:latin typeface="Times New Roman"/>
              <a:cs typeface="Times New Roman"/>
            </a:endParaRPr>
          </a:p>
          <a:p>
            <a:pPr marL="622300" indent="-609600">
              <a:lnSpc>
                <a:spcPts val="2510"/>
              </a:lnSpc>
              <a:spcBef>
                <a:spcPts val="29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621665" algn="l"/>
                <a:tab pos="622300" algn="l"/>
              </a:tabLst>
            </a:pPr>
            <a:r>
              <a:rPr sz="2200" spc="-5" dirty="0">
                <a:latin typeface="Times New Roman"/>
                <a:cs typeface="Times New Roman"/>
              </a:rPr>
              <a:t>A </a:t>
            </a:r>
            <a:r>
              <a:rPr sz="2200" spc="-15" dirty="0">
                <a:latin typeface="Times New Roman"/>
                <a:cs typeface="Times New Roman"/>
              </a:rPr>
              <a:t>company’s </a:t>
            </a:r>
            <a:r>
              <a:rPr sz="2200" dirty="0">
                <a:latin typeface="Times New Roman"/>
                <a:cs typeface="Times New Roman"/>
              </a:rPr>
              <a:t>global </a:t>
            </a:r>
            <a:r>
              <a:rPr sz="2200" spc="-5" dirty="0">
                <a:latin typeface="Times New Roman"/>
                <a:cs typeface="Times New Roman"/>
              </a:rPr>
              <a:t>pricing </a:t>
            </a:r>
            <a:r>
              <a:rPr sz="2200" dirty="0">
                <a:latin typeface="Times New Roman"/>
                <a:cs typeface="Times New Roman"/>
              </a:rPr>
              <a:t>policy </a:t>
            </a:r>
            <a:r>
              <a:rPr sz="2200" spc="-10" dirty="0">
                <a:latin typeface="Times New Roman"/>
                <a:cs typeface="Times New Roman"/>
              </a:rPr>
              <a:t>may </a:t>
            </a:r>
            <a:r>
              <a:rPr sz="2200" spc="-5" dirty="0">
                <a:latin typeface="Times New Roman"/>
                <a:cs typeface="Times New Roman"/>
              </a:rPr>
              <a:t>make or break its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overseas</a:t>
            </a:r>
            <a:endParaRPr sz="2200">
              <a:latin typeface="Times New Roman"/>
              <a:cs typeface="Times New Roman"/>
            </a:endParaRPr>
          </a:p>
          <a:p>
            <a:pPr marL="622300">
              <a:lnSpc>
                <a:spcPts val="2510"/>
              </a:lnSpc>
            </a:pPr>
            <a:r>
              <a:rPr sz="2200" dirty="0">
                <a:latin typeface="Times New Roman"/>
                <a:cs typeface="Times New Roman"/>
              </a:rPr>
              <a:t>expansion </a:t>
            </a:r>
            <a:r>
              <a:rPr sz="2200" spc="-10" dirty="0">
                <a:latin typeface="Times New Roman"/>
                <a:cs typeface="Times New Roman"/>
              </a:rPr>
              <a:t>efforts </a:t>
            </a:r>
            <a:r>
              <a:rPr sz="2200" dirty="0">
                <a:latin typeface="Times New Roman"/>
                <a:cs typeface="Times New Roman"/>
              </a:rPr>
              <a:t>(due </a:t>
            </a:r>
            <a:r>
              <a:rPr sz="2200" spc="-5" dirty="0">
                <a:latin typeface="Times New Roman"/>
                <a:cs typeface="Times New Roman"/>
              </a:rPr>
              <a:t>to foreign </a:t>
            </a:r>
            <a:r>
              <a:rPr sz="2200" dirty="0">
                <a:latin typeface="Times New Roman"/>
                <a:cs typeface="Times New Roman"/>
              </a:rPr>
              <a:t>exchange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complications)</a:t>
            </a:r>
            <a:endParaRPr sz="2200">
              <a:latin typeface="Times New Roman"/>
              <a:cs typeface="Times New Roman"/>
            </a:endParaRPr>
          </a:p>
          <a:p>
            <a:pPr marL="622300" marR="246379" indent="-609600">
              <a:lnSpc>
                <a:spcPts val="2380"/>
              </a:lnSpc>
              <a:spcBef>
                <a:spcPts val="630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621665" algn="l"/>
                <a:tab pos="622300" algn="l"/>
              </a:tabLst>
            </a:pPr>
            <a:r>
              <a:rPr sz="2200" spc="-5" dirty="0">
                <a:latin typeface="Times New Roman"/>
                <a:cs typeface="Times New Roman"/>
              </a:rPr>
              <a:t>Firms also face significant challenges in </a:t>
            </a:r>
            <a:r>
              <a:rPr sz="2200" dirty="0">
                <a:latin typeface="Times New Roman"/>
                <a:cs typeface="Times New Roman"/>
              </a:rPr>
              <a:t>coordinating </a:t>
            </a:r>
            <a:r>
              <a:rPr sz="2200" spc="-5" dirty="0">
                <a:latin typeface="Times New Roman"/>
                <a:cs typeface="Times New Roman"/>
              </a:rPr>
              <a:t>(standardizing  </a:t>
            </a:r>
            <a:r>
              <a:rPr sz="2200" dirty="0">
                <a:latin typeface="Times New Roman"/>
                <a:cs typeface="Times New Roman"/>
              </a:rPr>
              <a:t>or adapting) </a:t>
            </a:r>
            <a:r>
              <a:rPr sz="2200" spc="-5" dirty="0">
                <a:latin typeface="Times New Roman"/>
                <a:cs typeface="Times New Roman"/>
              </a:rPr>
              <a:t>their pricing strategies across various </a:t>
            </a:r>
            <a:r>
              <a:rPr sz="2200" dirty="0">
                <a:latin typeface="Times New Roman"/>
                <a:cs typeface="Times New Roman"/>
              </a:rPr>
              <a:t>countries </a:t>
            </a:r>
            <a:r>
              <a:rPr sz="2200" spc="-5" dirty="0">
                <a:latin typeface="Times New Roman"/>
                <a:cs typeface="Times New Roman"/>
              </a:rPr>
              <a:t>they  operate</a:t>
            </a:r>
            <a:r>
              <a:rPr sz="2200" spc="-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in</a:t>
            </a:r>
            <a:endParaRPr sz="2200">
              <a:latin typeface="Times New Roman"/>
              <a:cs typeface="Times New Roman"/>
            </a:endParaRPr>
          </a:p>
          <a:p>
            <a:pPr marL="622300" indent="-609600">
              <a:spcBef>
                <a:spcPts val="295"/>
              </a:spcBef>
              <a:buClr>
                <a:srgbClr val="D24717"/>
              </a:buClr>
              <a:buSzPct val="84090"/>
              <a:buFont typeface="Wingdings 2"/>
              <a:buChar char=""/>
              <a:tabLst>
                <a:tab pos="621665" algn="l"/>
                <a:tab pos="622300" algn="l"/>
              </a:tabLst>
            </a:pPr>
            <a:r>
              <a:rPr sz="2200" dirty="0">
                <a:latin typeface="Times New Roman"/>
                <a:cs typeface="Times New Roman"/>
              </a:rPr>
              <a:t>This topic </a:t>
            </a:r>
            <a:r>
              <a:rPr sz="2200" spc="-5" dirty="0">
                <a:latin typeface="Times New Roman"/>
                <a:cs typeface="Times New Roman"/>
              </a:rPr>
              <a:t>reviews </a:t>
            </a:r>
            <a:r>
              <a:rPr sz="2200" dirty="0">
                <a:latin typeface="Times New Roman"/>
                <a:cs typeface="Times New Roman"/>
              </a:rPr>
              <a:t>the plethora </a:t>
            </a:r>
            <a:r>
              <a:rPr sz="2200" spc="-5" dirty="0">
                <a:latin typeface="Times New Roman"/>
                <a:cs typeface="Times New Roman"/>
              </a:rPr>
              <a:t>of </a:t>
            </a:r>
            <a:r>
              <a:rPr sz="2200" dirty="0">
                <a:latin typeface="Times New Roman"/>
                <a:cs typeface="Times New Roman"/>
              </a:rPr>
              <a:t>international </a:t>
            </a:r>
            <a:r>
              <a:rPr sz="2200" spc="-5" dirty="0">
                <a:latin typeface="Times New Roman"/>
                <a:cs typeface="Times New Roman"/>
              </a:rPr>
              <a:t>pricing strategy</a:t>
            </a:r>
            <a:r>
              <a:rPr sz="2200" spc="1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issues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0796" y="94266"/>
            <a:ext cx="6701133" cy="68929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Transfer </a:t>
            </a:r>
            <a:r>
              <a:rPr spc="-5" dirty="0"/>
              <a:t>Pricing</a:t>
            </a:r>
            <a:r>
              <a:rPr spc="5" dirty="0"/>
              <a:t> </a:t>
            </a:r>
            <a:r>
              <a:rPr dirty="0"/>
              <a:t>Strategy</a:t>
            </a:r>
          </a:p>
        </p:txBody>
      </p:sp>
      <p:sp>
        <p:nvSpPr>
          <p:cNvPr id="3" name="object 3"/>
          <p:cNvSpPr/>
          <p:nvPr/>
        </p:nvSpPr>
        <p:spPr>
          <a:xfrm>
            <a:off x="6513577" y="3084576"/>
            <a:ext cx="3991355" cy="2924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77761" y="3048761"/>
            <a:ext cx="3962400" cy="2895600"/>
          </a:xfrm>
          <a:custGeom>
            <a:avLst/>
            <a:gdLst/>
            <a:ahLst/>
            <a:cxnLst/>
            <a:rect l="l" t="t" r="r" b="b"/>
            <a:pathLst>
              <a:path w="3962400" h="2895600">
                <a:moveTo>
                  <a:pt x="0" y="2895600"/>
                </a:moveTo>
                <a:lnTo>
                  <a:pt x="3962399" y="2895600"/>
                </a:lnTo>
                <a:lnTo>
                  <a:pt x="3962399" y="0"/>
                </a:lnTo>
                <a:lnTo>
                  <a:pt x="0" y="0"/>
                </a:lnTo>
                <a:lnTo>
                  <a:pt x="0" y="2895600"/>
                </a:lnTo>
                <a:close/>
              </a:path>
            </a:pathLst>
          </a:custGeom>
          <a:solidFill>
            <a:srgbClr val="FFDF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77761" y="3048761"/>
            <a:ext cx="3962400" cy="2895600"/>
          </a:xfrm>
          <a:custGeom>
            <a:avLst/>
            <a:gdLst/>
            <a:ahLst/>
            <a:cxnLst/>
            <a:rect l="l" t="t" r="r" b="b"/>
            <a:pathLst>
              <a:path w="3962400" h="2895600">
                <a:moveTo>
                  <a:pt x="0" y="2895600"/>
                </a:moveTo>
                <a:lnTo>
                  <a:pt x="3962399" y="2895600"/>
                </a:lnTo>
                <a:lnTo>
                  <a:pt x="3962399" y="0"/>
                </a:lnTo>
                <a:lnTo>
                  <a:pt x="0" y="0"/>
                </a:lnTo>
                <a:lnTo>
                  <a:pt x="0" y="28956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56375" y="3048127"/>
            <a:ext cx="187960" cy="285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700" dirty="0">
                <a:latin typeface="Times New Roman"/>
                <a:cs typeface="Times New Roman"/>
              </a:rPr>
              <a:t>1.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6375" y="3590366"/>
            <a:ext cx="187960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700" spc="-5" dirty="0">
                <a:latin typeface="Times New Roman"/>
                <a:cs typeface="Times New Roman"/>
              </a:rPr>
              <a:t>2.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56375" y="4316959"/>
            <a:ext cx="187960" cy="64452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spcBef>
                <a:spcPts val="495"/>
              </a:spcBef>
            </a:pPr>
            <a:r>
              <a:rPr sz="1700" dirty="0">
                <a:latin typeface="Times New Roman"/>
                <a:cs typeface="Times New Roman"/>
              </a:rPr>
              <a:t>3.</a:t>
            </a:r>
            <a:endParaRPr sz="1700">
              <a:latin typeface="Times New Roman"/>
              <a:cs typeface="Times New Roman"/>
            </a:endParaRPr>
          </a:p>
          <a:p>
            <a:pPr marL="12700">
              <a:spcBef>
                <a:spcPts val="395"/>
              </a:spcBef>
            </a:pPr>
            <a:r>
              <a:rPr sz="1700" dirty="0">
                <a:latin typeface="Times New Roman"/>
                <a:cs typeface="Times New Roman"/>
              </a:rPr>
              <a:t>4.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66228" y="3048127"/>
            <a:ext cx="3202940" cy="302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939"/>
              </a:lnSpc>
              <a:spcBef>
                <a:spcPts val="105"/>
              </a:spcBef>
            </a:pPr>
            <a:r>
              <a:rPr sz="1700" spc="-5" dirty="0">
                <a:latin typeface="Times New Roman"/>
                <a:cs typeface="Times New Roman"/>
              </a:rPr>
              <a:t>Sales </a:t>
            </a:r>
            <a:r>
              <a:rPr sz="1700" dirty="0">
                <a:latin typeface="Times New Roman"/>
                <a:cs typeface="Times New Roman"/>
              </a:rPr>
              <a:t>at the local </a:t>
            </a:r>
            <a:r>
              <a:rPr sz="1700" spc="-5" dirty="0">
                <a:latin typeface="Times New Roman"/>
                <a:cs typeface="Times New Roman"/>
              </a:rPr>
              <a:t>manufacturing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cost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1939"/>
              </a:lnSpc>
            </a:pPr>
            <a:r>
              <a:rPr sz="1700" dirty="0">
                <a:latin typeface="Times New Roman"/>
                <a:cs typeface="Times New Roman"/>
              </a:rPr>
              <a:t>+ a </a:t>
            </a:r>
            <a:r>
              <a:rPr sz="1700" spc="-5" dirty="0">
                <a:latin typeface="Times New Roman"/>
                <a:cs typeface="Times New Roman"/>
              </a:rPr>
              <a:t>standard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markup</a:t>
            </a:r>
            <a:endParaRPr sz="1700">
              <a:latin typeface="Times New Roman"/>
              <a:cs typeface="Times New Roman"/>
            </a:endParaRPr>
          </a:p>
          <a:p>
            <a:pPr marL="12700" marR="5080">
              <a:lnSpc>
                <a:spcPts val="1839"/>
              </a:lnSpc>
              <a:spcBef>
                <a:spcPts val="620"/>
              </a:spcBef>
            </a:pPr>
            <a:r>
              <a:rPr sz="1700" dirty="0">
                <a:latin typeface="Times New Roman"/>
                <a:cs typeface="Times New Roman"/>
              </a:rPr>
              <a:t>Sales at </a:t>
            </a:r>
            <a:r>
              <a:rPr sz="1700" spc="-5" dirty="0">
                <a:latin typeface="Times New Roman"/>
                <a:cs typeface="Times New Roman"/>
              </a:rPr>
              <a:t>the </a:t>
            </a:r>
            <a:r>
              <a:rPr sz="1700" dirty="0">
                <a:latin typeface="Times New Roman"/>
                <a:cs typeface="Times New Roman"/>
              </a:rPr>
              <a:t>cost of </a:t>
            </a:r>
            <a:r>
              <a:rPr sz="1700" spc="-5" dirty="0">
                <a:latin typeface="Times New Roman"/>
                <a:cs typeface="Times New Roman"/>
              </a:rPr>
              <a:t>the </a:t>
            </a:r>
            <a:r>
              <a:rPr sz="1700" dirty="0">
                <a:latin typeface="Times New Roman"/>
                <a:cs typeface="Times New Roman"/>
              </a:rPr>
              <a:t>most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efficient  </a:t>
            </a:r>
            <a:r>
              <a:rPr sz="1700" dirty="0">
                <a:latin typeface="Times New Roman"/>
                <a:cs typeface="Times New Roman"/>
              </a:rPr>
              <a:t>producer </a:t>
            </a:r>
            <a:r>
              <a:rPr sz="1700" spc="-5" dirty="0">
                <a:latin typeface="Times New Roman"/>
                <a:cs typeface="Times New Roman"/>
              </a:rPr>
              <a:t>in </a:t>
            </a:r>
            <a:r>
              <a:rPr sz="1700" dirty="0">
                <a:latin typeface="Times New Roman"/>
                <a:cs typeface="Times New Roman"/>
              </a:rPr>
              <a:t>the </a:t>
            </a:r>
            <a:r>
              <a:rPr sz="1700" spc="-15" dirty="0">
                <a:latin typeface="Times New Roman"/>
                <a:cs typeface="Times New Roman"/>
              </a:rPr>
              <a:t>company, </a:t>
            </a:r>
            <a:r>
              <a:rPr sz="1700" dirty="0">
                <a:latin typeface="Times New Roman"/>
                <a:cs typeface="Times New Roman"/>
              </a:rPr>
              <a:t>+ a  standard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markup</a:t>
            </a:r>
            <a:endParaRPr sz="1700">
              <a:latin typeface="Times New Roman"/>
              <a:cs typeface="Times New Roman"/>
            </a:endParaRPr>
          </a:p>
          <a:p>
            <a:pPr marL="12700" marR="995044">
              <a:lnSpc>
                <a:spcPts val="2440"/>
              </a:lnSpc>
              <a:spcBef>
                <a:spcPts val="110"/>
              </a:spcBef>
            </a:pPr>
            <a:r>
              <a:rPr sz="1700" spc="-5" dirty="0">
                <a:latin typeface="Times New Roman"/>
                <a:cs typeface="Times New Roman"/>
              </a:rPr>
              <a:t>Sales </a:t>
            </a:r>
            <a:r>
              <a:rPr sz="1700" dirty="0">
                <a:latin typeface="Times New Roman"/>
                <a:cs typeface="Times New Roman"/>
              </a:rPr>
              <a:t>at </a:t>
            </a:r>
            <a:r>
              <a:rPr sz="1700" spc="-5" dirty="0">
                <a:latin typeface="Times New Roman"/>
                <a:cs typeface="Times New Roman"/>
              </a:rPr>
              <a:t>negotiated prices  </a:t>
            </a:r>
            <a:r>
              <a:rPr sz="1700" spc="-10" dirty="0">
                <a:latin typeface="Times New Roman"/>
                <a:cs typeface="Times New Roman"/>
              </a:rPr>
              <a:t>Arm’s-length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1605"/>
              </a:lnSpc>
            </a:pPr>
            <a:r>
              <a:rPr sz="1700" spc="-5" dirty="0">
                <a:latin typeface="Times New Roman"/>
                <a:cs typeface="Times New Roman"/>
              </a:rPr>
              <a:t>(</a:t>
            </a:r>
            <a:r>
              <a:rPr sz="1500" spc="-5" dirty="0">
                <a:latin typeface="Arial"/>
                <a:cs typeface="Arial"/>
              </a:rPr>
              <a:t>A </a:t>
            </a:r>
            <a:r>
              <a:rPr sz="1500" b="1" spc="-5" dirty="0">
                <a:latin typeface="Arial"/>
                <a:cs typeface="Arial"/>
              </a:rPr>
              <a:t>transaction </a:t>
            </a:r>
            <a:r>
              <a:rPr sz="1500" spc="-5" dirty="0">
                <a:latin typeface="Arial"/>
                <a:cs typeface="Arial"/>
              </a:rPr>
              <a:t>between a buyer</a:t>
            </a:r>
            <a:r>
              <a:rPr sz="1500" spc="-105" dirty="0">
                <a:latin typeface="Arial"/>
                <a:cs typeface="Arial"/>
              </a:rPr>
              <a:t> </a:t>
            </a:r>
            <a:r>
              <a:rPr sz="1500" spc="-5" dirty="0">
                <a:latin typeface="Arial"/>
                <a:cs typeface="Arial"/>
              </a:rPr>
              <a:t>and</a:t>
            </a:r>
            <a:endParaRPr sz="1500">
              <a:latin typeface="Arial"/>
              <a:cs typeface="Arial"/>
            </a:endParaRPr>
          </a:p>
          <a:p>
            <a:pPr marL="12700" marR="40640">
              <a:lnSpc>
                <a:spcPct val="89600"/>
              </a:lnSpc>
              <a:spcBef>
                <a:spcPts val="110"/>
              </a:spcBef>
            </a:pPr>
            <a:r>
              <a:rPr sz="1500" dirty="0">
                <a:latin typeface="Arial"/>
                <a:cs typeface="Arial"/>
              </a:rPr>
              <a:t>seller </a:t>
            </a:r>
            <a:r>
              <a:rPr sz="1500" spc="-5" dirty="0">
                <a:latin typeface="Arial"/>
                <a:cs typeface="Arial"/>
              </a:rPr>
              <a:t>where </a:t>
            </a:r>
            <a:r>
              <a:rPr sz="1500" dirty="0">
                <a:latin typeface="Arial"/>
                <a:cs typeface="Arial"/>
              </a:rPr>
              <a:t>both are acting in their  </a:t>
            </a:r>
            <a:r>
              <a:rPr sz="1500" spc="-10" dirty="0">
                <a:latin typeface="Arial"/>
                <a:cs typeface="Arial"/>
              </a:rPr>
              <a:t>own </a:t>
            </a:r>
            <a:r>
              <a:rPr sz="1500" spc="-5" dirty="0">
                <a:latin typeface="Arial"/>
                <a:cs typeface="Arial"/>
              </a:rPr>
              <a:t>best </a:t>
            </a:r>
            <a:r>
              <a:rPr sz="1500" dirty="0">
                <a:latin typeface="Arial"/>
                <a:cs typeface="Arial"/>
              </a:rPr>
              <a:t>interests to </a:t>
            </a:r>
            <a:r>
              <a:rPr sz="1500" spc="-5" dirty="0">
                <a:latin typeface="Arial"/>
                <a:cs typeface="Arial"/>
              </a:rPr>
              <a:t>get </a:t>
            </a:r>
            <a:r>
              <a:rPr sz="1500" dirty="0">
                <a:latin typeface="Arial"/>
                <a:cs typeface="Arial"/>
              </a:rPr>
              <a:t>the </a:t>
            </a:r>
            <a:r>
              <a:rPr sz="1500" spc="-5" dirty="0">
                <a:latin typeface="Arial"/>
                <a:cs typeface="Arial"/>
              </a:rPr>
              <a:t>best  </a:t>
            </a:r>
            <a:r>
              <a:rPr sz="1500" dirty="0">
                <a:latin typeface="Arial"/>
                <a:cs typeface="Arial"/>
              </a:rPr>
              <a:t>price. )</a:t>
            </a:r>
            <a:r>
              <a:rPr sz="1700" dirty="0">
                <a:latin typeface="Times New Roman"/>
                <a:cs typeface="Times New Roman"/>
              </a:rPr>
              <a:t>sales </a:t>
            </a:r>
            <a:r>
              <a:rPr sz="1700" spc="-5" dirty="0">
                <a:latin typeface="Times New Roman"/>
                <a:cs typeface="Times New Roman"/>
              </a:rPr>
              <a:t>using </a:t>
            </a:r>
            <a:r>
              <a:rPr sz="1700" dirty="0">
                <a:latin typeface="Times New Roman"/>
                <a:cs typeface="Times New Roman"/>
              </a:rPr>
              <a:t>the </a:t>
            </a:r>
            <a:r>
              <a:rPr sz="1700" spc="-5" dirty="0">
                <a:latin typeface="Times New Roman"/>
                <a:cs typeface="Times New Roman"/>
              </a:rPr>
              <a:t>same prices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as  quoted </a:t>
            </a:r>
            <a:r>
              <a:rPr sz="1700" spc="-5" dirty="0">
                <a:latin typeface="Times New Roman"/>
                <a:cs typeface="Times New Roman"/>
              </a:rPr>
              <a:t>to </a:t>
            </a:r>
            <a:r>
              <a:rPr sz="1700" dirty="0">
                <a:latin typeface="Times New Roman"/>
                <a:cs typeface="Times New Roman"/>
              </a:rPr>
              <a:t>independent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customers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1782" y="816907"/>
            <a:ext cx="9220228" cy="156210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469900" marR="5080" indent="-457200">
              <a:lnSpc>
                <a:spcPts val="2300"/>
              </a:lnSpc>
              <a:spcBef>
                <a:spcPts val="66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b="1" spc="-5" dirty="0">
                <a:latin typeface="Arial"/>
                <a:cs typeface="Arial"/>
              </a:rPr>
              <a:t>Prices </a:t>
            </a:r>
            <a:r>
              <a:rPr sz="2400" b="1" dirty="0">
                <a:latin typeface="Arial"/>
                <a:cs typeface="Arial"/>
              </a:rPr>
              <a:t>of </a:t>
            </a:r>
            <a:r>
              <a:rPr sz="2400" b="1" spc="-5" dirty="0">
                <a:latin typeface="Arial"/>
                <a:cs typeface="Arial"/>
              </a:rPr>
              <a:t>goods transferred </a:t>
            </a:r>
            <a:r>
              <a:rPr sz="2400" b="1" dirty="0">
                <a:latin typeface="Arial"/>
                <a:cs typeface="Arial"/>
              </a:rPr>
              <a:t>from a </a:t>
            </a:r>
            <a:r>
              <a:rPr sz="2400" b="1" spc="-20" dirty="0">
                <a:latin typeface="Arial"/>
                <a:cs typeface="Arial"/>
              </a:rPr>
              <a:t>company’s  </a:t>
            </a:r>
            <a:r>
              <a:rPr sz="2400" b="1" dirty="0">
                <a:latin typeface="Arial"/>
                <a:cs typeface="Arial"/>
              </a:rPr>
              <a:t>operations </a:t>
            </a:r>
            <a:r>
              <a:rPr sz="2400" b="1" spc="-5" dirty="0">
                <a:latin typeface="Arial"/>
                <a:cs typeface="Arial"/>
              </a:rPr>
              <a:t>or sales </a:t>
            </a:r>
            <a:r>
              <a:rPr sz="2400" b="1" dirty="0">
                <a:latin typeface="Arial"/>
                <a:cs typeface="Arial"/>
              </a:rPr>
              <a:t>units in one country to its units  elsewhere</a:t>
            </a:r>
            <a:r>
              <a:rPr sz="2400" dirty="0">
                <a:latin typeface="Arial"/>
                <a:cs typeface="Arial"/>
              </a:rPr>
              <a:t>, </a:t>
            </a:r>
            <a:r>
              <a:rPr sz="2400" spc="-5" dirty="0">
                <a:latin typeface="Arial"/>
                <a:cs typeface="Arial"/>
              </a:rPr>
              <a:t>which </a:t>
            </a:r>
            <a:r>
              <a:rPr sz="2400" dirty="0">
                <a:latin typeface="Arial"/>
                <a:cs typeface="Arial"/>
              </a:rPr>
              <a:t>refers to </a:t>
            </a:r>
            <a:r>
              <a:rPr sz="2400" spc="-5" dirty="0">
                <a:latin typeface="Arial"/>
                <a:cs typeface="Arial"/>
              </a:rPr>
              <a:t>intra-company pricing or  </a:t>
            </a:r>
            <a:r>
              <a:rPr sz="2400" dirty="0">
                <a:latin typeface="Arial"/>
                <a:cs typeface="Arial"/>
              </a:rPr>
              <a:t>transfer </a:t>
            </a:r>
            <a:r>
              <a:rPr sz="2400" spc="-5" dirty="0">
                <a:latin typeface="Arial"/>
                <a:cs typeface="Arial"/>
              </a:rPr>
              <a:t>pricing, may be adjusted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enhance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ultimate  </a:t>
            </a:r>
            <a:r>
              <a:rPr sz="2400" dirty="0">
                <a:latin typeface="Arial"/>
                <a:cs typeface="Arial"/>
              </a:rPr>
              <a:t>profit of the company as a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whole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89175" y="2322576"/>
            <a:ext cx="8791956" cy="5623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31847" y="2220467"/>
            <a:ext cx="8665464" cy="7802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753361" y="2286761"/>
            <a:ext cx="8763000" cy="500778"/>
          </a:xfrm>
          <a:prstGeom prst="rect">
            <a:avLst/>
          </a:prstGeom>
          <a:solidFill>
            <a:srgbClr val="FFFFCC"/>
          </a:solidFill>
          <a:ln w="25907">
            <a:solidFill>
              <a:srgbClr val="000000"/>
            </a:solidFill>
          </a:ln>
        </p:spPr>
        <p:txBody>
          <a:bodyPr vert="horz" wrap="square" lIns="0" tIns="13335" rIns="0" bIns="0" rtlCol="0">
            <a:spAutoFit/>
          </a:bodyPr>
          <a:lstStyle/>
          <a:p>
            <a:pPr marL="638810" marR="282575" indent="-457200">
              <a:lnSpc>
                <a:spcPts val="192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Four arrangements for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pricing goods for intra-company transfer </a:t>
            </a:r>
            <a:r>
              <a:rPr sz="2000" dirty="0">
                <a:latin typeface="Arial"/>
                <a:cs typeface="Arial"/>
              </a:rPr>
              <a:t>are</a:t>
            </a:r>
            <a:r>
              <a:rPr sz="2000" spc="-229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as  follows: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02740" y="3301111"/>
            <a:ext cx="2165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1.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865375" y="3084576"/>
            <a:ext cx="4372356" cy="29245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08047" y="3035808"/>
            <a:ext cx="4317492" cy="30358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829561" y="3048761"/>
            <a:ext cx="4343400" cy="2895600"/>
          </a:xfrm>
          <a:prstGeom prst="rect">
            <a:avLst/>
          </a:prstGeom>
          <a:solidFill>
            <a:srgbClr val="FFDFC1"/>
          </a:solidFill>
          <a:ln w="25907">
            <a:solidFill>
              <a:srgbClr val="000000"/>
            </a:solidFill>
          </a:ln>
        </p:spPr>
        <p:txBody>
          <a:bodyPr vert="horz" wrap="square" lIns="0" tIns="68580" rIns="0" bIns="0" rtlCol="0">
            <a:spAutoFit/>
          </a:bodyPr>
          <a:lstStyle/>
          <a:p>
            <a:pPr marL="638810" marR="458470" indent="-457200">
              <a:lnSpc>
                <a:spcPct val="80000"/>
              </a:lnSpc>
              <a:spcBef>
                <a:spcPts val="540"/>
              </a:spcBef>
            </a:pPr>
            <a:r>
              <a:rPr sz="2000" b="1" spc="-15" dirty="0">
                <a:latin typeface="Arial"/>
                <a:cs typeface="Arial"/>
              </a:rPr>
              <a:t>Transfer </a:t>
            </a:r>
            <a:r>
              <a:rPr sz="2000" b="1" dirty="0">
                <a:latin typeface="Arial"/>
                <a:cs typeface="Arial"/>
              </a:rPr>
              <a:t>pricing </a:t>
            </a:r>
            <a:r>
              <a:rPr sz="2000" dirty="0">
                <a:latin typeface="Arial"/>
                <a:cs typeface="Arial"/>
              </a:rPr>
              <a:t>is the setting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  the </a:t>
            </a:r>
            <a:r>
              <a:rPr sz="2000" b="1" dirty="0">
                <a:latin typeface="Arial"/>
                <a:cs typeface="Arial"/>
              </a:rPr>
              <a:t>price </a:t>
            </a:r>
            <a:r>
              <a:rPr sz="2000" dirty="0">
                <a:latin typeface="Arial"/>
                <a:cs typeface="Arial"/>
              </a:rPr>
              <a:t>for goods and  services sold between  controlled (or related) legal  entities within an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enterprise.</a:t>
            </a:r>
            <a:endParaRPr sz="2000">
              <a:latin typeface="Arial"/>
              <a:cs typeface="Arial"/>
            </a:endParaRPr>
          </a:p>
          <a:p>
            <a:pPr marL="638810" marR="205104" indent="-387350">
              <a:lnSpc>
                <a:spcPct val="80000"/>
              </a:lnSpc>
              <a:spcBef>
                <a:spcPts val="480"/>
              </a:spcBef>
            </a:pPr>
            <a:r>
              <a:rPr sz="2000" dirty="0">
                <a:latin typeface="Arial"/>
                <a:cs typeface="Arial"/>
              </a:rPr>
              <a:t>For example, if a subsidiary  company sells goods to a  parent </a:t>
            </a:r>
            <a:r>
              <a:rPr sz="2000" spc="-20" dirty="0">
                <a:latin typeface="Arial"/>
                <a:cs typeface="Arial"/>
              </a:rPr>
              <a:t>company, </a:t>
            </a:r>
            <a:r>
              <a:rPr sz="2000" dirty="0">
                <a:latin typeface="Arial"/>
                <a:cs typeface="Arial"/>
              </a:rPr>
              <a:t>the cost of  those goods paid by the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parent  to the subsidiary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is</a:t>
            </a:r>
            <a:endParaRPr sz="2000">
              <a:latin typeface="Arial"/>
              <a:cs typeface="Arial"/>
            </a:endParaRPr>
          </a:p>
          <a:p>
            <a:pPr marL="638810">
              <a:lnSpc>
                <a:spcPts val="1920"/>
              </a:lnSpc>
            </a:pPr>
            <a:r>
              <a:rPr sz="2000" dirty="0">
                <a:latin typeface="Arial"/>
                <a:cs typeface="Arial"/>
              </a:rPr>
              <a:t>the </a:t>
            </a:r>
            <a:r>
              <a:rPr sz="2000" b="1" dirty="0">
                <a:latin typeface="Arial"/>
                <a:cs typeface="Arial"/>
              </a:rPr>
              <a:t>transfer</a:t>
            </a:r>
            <a:r>
              <a:rPr sz="2000" b="1" spc="-1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price</a:t>
            </a:r>
            <a:r>
              <a:rPr sz="200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2600" y="228600"/>
            <a:ext cx="868680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7455" y="104314"/>
            <a:ext cx="4622241" cy="68929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Pricing</a:t>
            </a:r>
            <a:r>
              <a:rPr spc="-70" dirty="0"/>
              <a:t> </a:t>
            </a:r>
            <a:r>
              <a:rPr dirty="0"/>
              <a:t>Objectives</a:t>
            </a:r>
          </a:p>
        </p:txBody>
      </p:sp>
      <p:sp>
        <p:nvSpPr>
          <p:cNvPr id="3" name="object 3"/>
          <p:cNvSpPr/>
          <p:nvPr/>
        </p:nvSpPr>
        <p:spPr>
          <a:xfrm>
            <a:off x="4532376" y="1027175"/>
            <a:ext cx="5972556" cy="2010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6561" y="991361"/>
            <a:ext cx="5943600" cy="1981200"/>
          </a:xfrm>
          <a:custGeom>
            <a:avLst/>
            <a:gdLst/>
            <a:ahLst/>
            <a:cxnLst/>
            <a:rect l="l" t="t" r="r" b="b"/>
            <a:pathLst>
              <a:path w="5943600" h="1981200">
                <a:moveTo>
                  <a:pt x="0" y="1981200"/>
                </a:moveTo>
                <a:lnTo>
                  <a:pt x="5943599" y="1981200"/>
                </a:lnTo>
                <a:lnTo>
                  <a:pt x="5943599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solidFill>
            <a:srgbClr val="FFDF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96561" y="991361"/>
            <a:ext cx="5943600" cy="1981200"/>
          </a:xfrm>
          <a:custGeom>
            <a:avLst/>
            <a:gdLst/>
            <a:ahLst/>
            <a:cxnLst/>
            <a:rect l="l" t="t" r="r" b="b"/>
            <a:pathLst>
              <a:path w="5943600" h="1981200">
                <a:moveTo>
                  <a:pt x="0" y="1981200"/>
                </a:moveTo>
                <a:lnTo>
                  <a:pt x="5943599" y="1981200"/>
                </a:lnTo>
                <a:lnTo>
                  <a:pt x="5943599" y="0"/>
                </a:lnTo>
                <a:lnTo>
                  <a:pt x="0" y="0"/>
                </a:lnTo>
                <a:lnTo>
                  <a:pt x="0" y="19812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89175" y="3541776"/>
            <a:ext cx="8715756" cy="714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42515" y="3515868"/>
            <a:ext cx="7959852" cy="7802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53361" y="3505961"/>
            <a:ext cx="8686800" cy="685800"/>
          </a:xfrm>
          <a:custGeom>
            <a:avLst/>
            <a:gdLst/>
            <a:ahLst/>
            <a:cxnLst/>
            <a:rect l="l" t="t" r="r" b="b"/>
            <a:pathLst>
              <a:path w="8686800" h="685800">
                <a:moveTo>
                  <a:pt x="0" y="685800"/>
                </a:moveTo>
                <a:lnTo>
                  <a:pt x="8686800" y="685800"/>
                </a:lnTo>
                <a:lnTo>
                  <a:pt x="8686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53361" y="3505961"/>
            <a:ext cx="8686800" cy="685800"/>
          </a:xfrm>
          <a:custGeom>
            <a:avLst/>
            <a:gdLst/>
            <a:ahLst/>
            <a:cxnLst/>
            <a:rect l="l" t="t" r="r" b="b"/>
            <a:pathLst>
              <a:path w="8686800" h="685800">
                <a:moveTo>
                  <a:pt x="0" y="685800"/>
                </a:moveTo>
                <a:lnTo>
                  <a:pt x="8686800" y="685800"/>
                </a:lnTo>
                <a:lnTo>
                  <a:pt x="8686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35480" y="976630"/>
            <a:ext cx="8185784" cy="318099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261995" marR="5080" indent="-609600">
              <a:lnSpc>
                <a:spcPts val="2590"/>
              </a:lnSpc>
              <a:spcBef>
                <a:spcPts val="425"/>
              </a:spcBef>
              <a:buClr>
                <a:srgbClr val="D24717"/>
              </a:buClr>
              <a:buSzPct val="85416"/>
              <a:buFont typeface="Wingdings 2"/>
              <a:buChar char=""/>
              <a:tabLst>
                <a:tab pos="3261360" algn="l"/>
                <a:tab pos="3261995" algn="l"/>
              </a:tabLst>
            </a:pPr>
            <a:r>
              <a:rPr sz="2400" dirty="0">
                <a:latin typeface="Times New Roman"/>
                <a:cs typeface="Times New Roman"/>
              </a:rPr>
              <a:t>In general, price decisions are viewed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  </a:t>
            </a:r>
            <a:r>
              <a:rPr sz="2400" spc="-5" dirty="0">
                <a:latin typeface="Times New Roman"/>
                <a:cs typeface="Times New Roman"/>
              </a:rPr>
              <a:t>two ways:</a:t>
            </a:r>
            <a:endParaRPr sz="2400">
              <a:latin typeface="Times New Roman"/>
              <a:cs typeface="Times New Roman"/>
            </a:endParaRPr>
          </a:p>
          <a:p>
            <a:pPr marL="3642995" lvl="1" indent="-533400">
              <a:lnSpc>
                <a:spcPts val="2280"/>
              </a:lnSpc>
              <a:spcBef>
                <a:spcPts val="140"/>
              </a:spcBef>
              <a:buClr>
                <a:srgbClr val="9B2C1F"/>
              </a:buClr>
              <a:buSzPct val="85000"/>
              <a:buFont typeface="Wingdings 2"/>
              <a:buChar char=""/>
              <a:tabLst>
                <a:tab pos="3642360" algn="l"/>
                <a:tab pos="3642995" algn="l"/>
              </a:tabLst>
            </a:pPr>
            <a:r>
              <a:rPr sz="2000" dirty="0">
                <a:latin typeface="Times New Roman"/>
                <a:cs typeface="Times New Roman"/>
              </a:rPr>
              <a:t>Pricing as an </a:t>
            </a:r>
            <a:r>
              <a:rPr sz="2000" spc="-5" dirty="0">
                <a:latin typeface="Times New Roman"/>
                <a:cs typeface="Times New Roman"/>
              </a:rPr>
              <a:t>active instrument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endParaRPr sz="2000">
              <a:latin typeface="Times New Roman"/>
              <a:cs typeface="Times New Roman"/>
            </a:endParaRPr>
          </a:p>
          <a:p>
            <a:pPr marL="3642995">
              <a:lnSpc>
                <a:spcPts val="2280"/>
              </a:lnSpc>
            </a:pPr>
            <a:r>
              <a:rPr sz="2000" spc="-5" dirty="0">
                <a:latin typeface="Times New Roman"/>
                <a:cs typeface="Times New Roman"/>
              </a:rPr>
              <a:t>accomplishing marketing objectives,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or</a:t>
            </a:r>
            <a:endParaRPr sz="2000">
              <a:latin typeface="Times New Roman"/>
              <a:cs typeface="Times New Roman"/>
            </a:endParaRPr>
          </a:p>
          <a:p>
            <a:pPr marL="3642995" marR="525145" lvl="1" indent="-533400">
              <a:lnSpc>
                <a:spcPts val="2160"/>
              </a:lnSpc>
              <a:spcBef>
                <a:spcPts val="440"/>
              </a:spcBef>
              <a:buClr>
                <a:srgbClr val="9B2C1F"/>
              </a:buClr>
              <a:buSzPct val="85000"/>
              <a:buFont typeface="Wingdings 2"/>
              <a:buChar char=""/>
              <a:tabLst>
                <a:tab pos="3642360" algn="l"/>
                <a:tab pos="3642995" algn="l"/>
              </a:tabLst>
            </a:pPr>
            <a:r>
              <a:rPr sz="2000" dirty="0">
                <a:latin typeface="Times New Roman"/>
                <a:cs typeface="Times New Roman"/>
              </a:rPr>
              <a:t>Pricing as a </a:t>
            </a:r>
            <a:r>
              <a:rPr sz="2000" spc="-5" dirty="0">
                <a:latin typeface="Times New Roman"/>
                <a:cs typeface="Times New Roman"/>
              </a:rPr>
              <a:t>static element </a:t>
            </a:r>
            <a:r>
              <a:rPr sz="2000" dirty="0">
                <a:latin typeface="Times New Roman"/>
                <a:cs typeface="Times New Roman"/>
              </a:rPr>
              <a:t>in a</a:t>
            </a:r>
            <a:r>
              <a:rPr sz="2000" spc="-1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business  decision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2200">
              <a:latin typeface="Times New Roman"/>
              <a:cs typeface="Times New Roman"/>
            </a:endParaRPr>
          </a:p>
          <a:p>
            <a:pPr marL="456565" indent="-456565">
              <a:lnSpc>
                <a:spcPts val="2160"/>
              </a:lnSpc>
              <a:spcBef>
                <a:spcPts val="5"/>
              </a:spcBef>
              <a:buChar char="•"/>
              <a:tabLst>
                <a:tab pos="456565" algn="l"/>
                <a:tab pos="457200" algn="l"/>
              </a:tabLst>
            </a:pPr>
            <a:r>
              <a:rPr sz="2000" dirty="0">
                <a:latin typeface="Arial"/>
                <a:cs typeface="Arial"/>
              </a:rPr>
              <a:t>The more control a company has over the final selling price of</a:t>
            </a:r>
            <a:r>
              <a:rPr sz="2000" spc="-1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  <a:p>
            <a:pPr marL="457200">
              <a:lnSpc>
                <a:spcPts val="2160"/>
              </a:lnSpc>
            </a:pPr>
            <a:r>
              <a:rPr sz="2000" dirty="0">
                <a:latin typeface="Arial"/>
                <a:cs typeface="Arial"/>
              </a:rPr>
              <a:t>product, the better it is able to achieve its marketing</a:t>
            </a:r>
            <a:r>
              <a:rPr sz="2000" spc="-2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goals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89175" y="4608576"/>
            <a:ext cx="8715756" cy="4861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42515" y="4590288"/>
            <a:ext cx="5779008" cy="5364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53361" y="4572761"/>
            <a:ext cx="8686800" cy="346890"/>
          </a:xfrm>
          <a:prstGeom prst="rect">
            <a:avLst/>
          </a:prstGeom>
          <a:solidFill>
            <a:srgbClr val="FFFFCC"/>
          </a:solidFill>
          <a:ln w="25907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638810" indent="-457834">
              <a:spcBef>
                <a:spcPts val="305"/>
              </a:spcBef>
              <a:buChar char="•"/>
              <a:tabLst>
                <a:tab pos="638810" algn="l"/>
                <a:tab pos="639445" algn="l"/>
              </a:tabLst>
            </a:pPr>
            <a:r>
              <a:rPr sz="2000" dirty="0">
                <a:latin typeface="Arial"/>
                <a:cs typeface="Arial"/>
              </a:rPr>
              <a:t>It is not always possible to control end</a:t>
            </a:r>
            <a:r>
              <a:rPr sz="2000" spc="-1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prices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89175" y="5446776"/>
            <a:ext cx="8715756" cy="714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42515" y="5298948"/>
            <a:ext cx="8679180" cy="10241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53361" y="5410961"/>
            <a:ext cx="8686800" cy="685800"/>
          </a:xfrm>
          <a:custGeom>
            <a:avLst/>
            <a:gdLst/>
            <a:ahLst/>
            <a:cxnLst/>
            <a:rect l="l" t="t" r="r" b="b"/>
            <a:pathLst>
              <a:path w="8686800" h="685800">
                <a:moveTo>
                  <a:pt x="0" y="685800"/>
                </a:moveTo>
                <a:lnTo>
                  <a:pt x="8686800" y="685800"/>
                </a:lnTo>
                <a:lnTo>
                  <a:pt x="8686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53361" y="5410961"/>
            <a:ext cx="8686800" cy="685800"/>
          </a:xfrm>
          <a:custGeom>
            <a:avLst/>
            <a:gdLst/>
            <a:ahLst/>
            <a:cxnLst/>
            <a:rect l="l" t="t" r="r" b="b"/>
            <a:pathLst>
              <a:path w="8686800" h="685800">
                <a:moveTo>
                  <a:pt x="0" y="685800"/>
                </a:moveTo>
                <a:lnTo>
                  <a:pt x="8686800" y="685800"/>
                </a:lnTo>
                <a:lnTo>
                  <a:pt x="8686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922779" y="5307330"/>
            <a:ext cx="8343900" cy="81851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469900" marR="5080" indent="-457200" algn="just">
              <a:lnSpc>
                <a:spcPct val="80000"/>
              </a:lnSpc>
              <a:spcBef>
                <a:spcPts val="580"/>
              </a:spcBef>
              <a:buChar char="•"/>
              <a:tabLst>
                <a:tab pos="469900" algn="l"/>
              </a:tabLst>
            </a:pPr>
            <a:r>
              <a:rPr sz="2000" dirty="0">
                <a:latin typeface="Arial"/>
                <a:cs typeface="Arial"/>
              </a:rPr>
              <a:t>Broader product lines and the larger the number of countries</a:t>
            </a:r>
            <a:r>
              <a:rPr sz="2000" spc="-1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involved,  the more complex the process of controlling prices charged to the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end  user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52600" y="990600"/>
            <a:ext cx="2667000" cy="1981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53917" y="229361"/>
            <a:ext cx="5920740" cy="457200"/>
          </a:xfrm>
          <a:custGeom>
            <a:avLst/>
            <a:gdLst/>
            <a:ahLst/>
            <a:cxnLst/>
            <a:rect l="l" t="t" r="r" b="b"/>
            <a:pathLst>
              <a:path w="5920740" h="457200">
                <a:moveTo>
                  <a:pt x="0" y="457200"/>
                </a:moveTo>
                <a:lnTo>
                  <a:pt x="5920739" y="457200"/>
                </a:lnTo>
                <a:lnTo>
                  <a:pt x="5920739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31442" y="457962"/>
            <a:ext cx="8966200" cy="5867400"/>
          </a:xfrm>
          <a:custGeom>
            <a:avLst/>
            <a:gdLst/>
            <a:ahLst/>
            <a:cxnLst/>
            <a:rect l="l" t="t" r="r" b="b"/>
            <a:pathLst>
              <a:path w="8966200" h="5867400">
                <a:moveTo>
                  <a:pt x="1522476" y="0"/>
                </a:moveTo>
                <a:lnTo>
                  <a:pt x="0" y="0"/>
                </a:lnTo>
                <a:lnTo>
                  <a:pt x="0" y="5867400"/>
                </a:lnTo>
                <a:lnTo>
                  <a:pt x="8965691" y="5867400"/>
                </a:lnTo>
                <a:lnTo>
                  <a:pt x="8965691" y="0"/>
                </a:lnTo>
                <a:lnTo>
                  <a:pt x="7443215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65375" y="1027175"/>
            <a:ext cx="8639556" cy="4753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9561" y="991361"/>
            <a:ext cx="8610600" cy="4724400"/>
          </a:xfrm>
          <a:custGeom>
            <a:avLst/>
            <a:gdLst/>
            <a:ahLst/>
            <a:cxnLst/>
            <a:rect l="l" t="t" r="r" b="b"/>
            <a:pathLst>
              <a:path w="8610600" h="4724400">
                <a:moveTo>
                  <a:pt x="0" y="4724400"/>
                </a:moveTo>
                <a:lnTo>
                  <a:pt x="8610600" y="4724400"/>
                </a:lnTo>
                <a:lnTo>
                  <a:pt x="8610600" y="0"/>
                </a:lnTo>
                <a:lnTo>
                  <a:pt x="0" y="0"/>
                </a:lnTo>
                <a:lnTo>
                  <a:pt x="0" y="4724400"/>
                </a:lnTo>
                <a:close/>
              </a:path>
            </a:pathLst>
          </a:custGeom>
          <a:solidFill>
            <a:srgbClr val="FFDF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9561" y="991361"/>
            <a:ext cx="8610600" cy="4724400"/>
          </a:xfrm>
          <a:custGeom>
            <a:avLst/>
            <a:gdLst/>
            <a:ahLst/>
            <a:cxnLst/>
            <a:rect l="l" t="t" r="r" b="b"/>
            <a:pathLst>
              <a:path w="8610600" h="4724400">
                <a:moveTo>
                  <a:pt x="0" y="4724400"/>
                </a:moveTo>
                <a:lnTo>
                  <a:pt x="8610600" y="4724400"/>
                </a:lnTo>
                <a:lnTo>
                  <a:pt x="8610600" y="0"/>
                </a:lnTo>
                <a:lnTo>
                  <a:pt x="0" y="0"/>
                </a:lnTo>
                <a:lnTo>
                  <a:pt x="0" y="47244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83740" y="212852"/>
            <a:ext cx="8338184" cy="5278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72085" algn="ctr">
              <a:spcBef>
                <a:spcPts val="95"/>
              </a:spcBef>
            </a:pPr>
            <a:r>
              <a:rPr sz="2800" spc="-5" dirty="0">
                <a:solidFill>
                  <a:srgbClr val="CC3300"/>
                </a:solidFill>
                <a:latin typeface="Arial"/>
                <a:cs typeface="Arial"/>
              </a:rPr>
              <a:t>Parallel Importation </a:t>
            </a:r>
            <a:r>
              <a:rPr sz="2800" dirty="0">
                <a:solidFill>
                  <a:srgbClr val="CC3300"/>
                </a:solidFill>
                <a:latin typeface="Arial"/>
                <a:cs typeface="Arial"/>
              </a:rPr>
              <a:t>or </a:t>
            </a:r>
            <a:r>
              <a:rPr sz="2800" spc="-5" dirty="0">
                <a:solidFill>
                  <a:srgbClr val="CC3300"/>
                </a:solidFill>
                <a:latin typeface="Arial"/>
                <a:cs typeface="Arial"/>
              </a:rPr>
              <a:t>Gray</a:t>
            </a:r>
            <a:r>
              <a:rPr sz="2800" spc="2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CC3300"/>
                </a:solidFill>
                <a:latin typeface="Arial"/>
                <a:cs typeface="Arial"/>
              </a:rPr>
              <a:t>Markets</a:t>
            </a:r>
            <a:endParaRPr sz="2800">
              <a:latin typeface="Arial"/>
              <a:cs typeface="Arial"/>
            </a:endParaRPr>
          </a:p>
          <a:p>
            <a:pPr>
              <a:spcBef>
                <a:spcPts val="45"/>
              </a:spcBef>
            </a:pPr>
            <a:endParaRPr sz="2550">
              <a:latin typeface="Arial"/>
              <a:cs typeface="Arial"/>
            </a:endParaRPr>
          </a:p>
          <a:p>
            <a:pPr marL="622300" marR="131445" indent="-610235">
              <a:lnSpc>
                <a:spcPts val="3020"/>
              </a:lnSpc>
              <a:buClr>
                <a:srgbClr val="D24717"/>
              </a:buClr>
              <a:buSzPct val="83928"/>
              <a:buFont typeface="Wingdings 2"/>
              <a:buChar char=""/>
              <a:tabLst>
                <a:tab pos="622300" algn="l"/>
                <a:tab pos="622935" algn="l"/>
              </a:tabLst>
            </a:pPr>
            <a:r>
              <a:rPr sz="2800" spc="-5" dirty="0">
                <a:latin typeface="Times New Roman"/>
                <a:cs typeface="Times New Roman"/>
              </a:rPr>
              <a:t>On account of competition, firms </a:t>
            </a:r>
            <a:r>
              <a:rPr sz="2800" spc="-10" dirty="0">
                <a:latin typeface="Times New Roman"/>
                <a:cs typeface="Times New Roman"/>
              </a:rPr>
              <a:t>may </a:t>
            </a:r>
            <a:r>
              <a:rPr sz="2800" spc="-5" dirty="0">
                <a:latin typeface="Times New Roman"/>
                <a:cs typeface="Times New Roman"/>
              </a:rPr>
              <a:t>have to </a:t>
            </a:r>
            <a:r>
              <a:rPr sz="2800" spc="-15" dirty="0">
                <a:latin typeface="Times New Roman"/>
                <a:cs typeface="Times New Roman"/>
              </a:rPr>
              <a:t>charge 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different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prices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from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country to country</a:t>
            </a:r>
            <a:endParaRPr sz="2800">
              <a:latin typeface="Times New Roman"/>
              <a:cs typeface="Times New Roman"/>
            </a:endParaRPr>
          </a:p>
          <a:p>
            <a:pPr marL="622300" marR="544195" indent="-610235">
              <a:lnSpc>
                <a:spcPts val="303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622300" algn="l"/>
                <a:tab pos="622935" algn="l"/>
              </a:tabLst>
            </a:pPr>
            <a:r>
              <a:rPr sz="2800" spc="-5" dirty="0">
                <a:latin typeface="Times New Roman"/>
                <a:cs typeface="Times New Roman"/>
              </a:rPr>
              <a:t>In international marketing, this causes a </a:t>
            </a:r>
            <a:r>
              <a:rPr sz="2800" dirty="0">
                <a:latin typeface="Times New Roman"/>
                <a:cs typeface="Times New Roman"/>
              </a:rPr>
              <a:t>vexing  </a:t>
            </a:r>
            <a:r>
              <a:rPr sz="2800" spc="-5" dirty="0">
                <a:latin typeface="Times New Roman"/>
                <a:cs typeface="Times New Roman"/>
              </a:rPr>
              <a:t>problem: </a:t>
            </a:r>
            <a:r>
              <a:rPr sz="2800" b="1" spc="-5" dirty="0">
                <a:latin typeface="Times New Roman"/>
                <a:cs typeface="Times New Roman"/>
              </a:rPr>
              <a:t>Parallel Importation or Gray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Markets</a:t>
            </a:r>
            <a:endParaRPr sz="2800">
              <a:latin typeface="Times New Roman"/>
              <a:cs typeface="Times New Roman"/>
            </a:endParaRPr>
          </a:p>
          <a:p>
            <a:pPr marL="622300" marR="5080" indent="-610235">
              <a:lnSpc>
                <a:spcPct val="90000"/>
              </a:lnSpc>
              <a:spcBef>
                <a:spcPts val="550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622300" algn="l"/>
                <a:tab pos="622935" algn="l"/>
              </a:tabLst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Parallel imports develop </a:t>
            </a:r>
            <a:r>
              <a:rPr sz="2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when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importers buy 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products 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from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distributors in one country and sell  them in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another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to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distributors </a:t>
            </a:r>
            <a:r>
              <a:rPr sz="2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who 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are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not part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of  the </a:t>
            </a:r>
            <a:r>
              <a:rPr sz="2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manufacturer’s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regular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distribution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system</a:t>
            </a:r>
            <a:endParaRPr sz="2800">
              <a:latin typeface="Times New Roman"/>
              <a:cs typeface="Times New Roman"/>
            </a:endParaRPr>
          </a:p>
          <a:p>
            <a:pPr marL="622300" marR="243840" indent="-610235">
              <a:lnSpc>
                <a:spcPct val="9000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622300" algn="l"/>
                <a:tab pos="6229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</a:t>
            </a:r>
            <a:r>
              <a:rPr sz="2800" dirty="0">
                <a:latin typeface="Times New Roman"/>
                <a:cs typeface="Times New Roman"/>
              </a:rPr>
              <a:t>possibility </a:t>
            </a:r>
            <a:r>
              <a:rPr sz="2800" spc="-5" dirty="0">
                <a:latin typeface="Times New Roman"/>
                <a:cs typeface="Times New Roman"/>
              </a:rPr>
              <a:t>of a parallel market occurs whenever  price </a:t>
            </a:r>
            <a:r>
              <a:rPr sz="2800" spc="-10" dirty="0">
                <a:latin typeface="Times New Roman"/>
                <a:cs typeface="Times New Roman"/>
              </a:rPr>
              <a:t>differences are </a:t>
            </a:r>
            <a:r>
              <a:rPr sz="2800" spc="-5" dirty="0">
                <a:latin typeface="Times New Roman"/>
                <a:cs typeface="Times New Roman"/>
              </a:rPr>
              <a:t>greater than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cost of  transportation between two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markets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53917" y="229361"/>
            <a:ext cx="5920740" cy="457200"/>
          </a:xfrm>
          <a:custGeom>
            <a:avLst/>
            <a:gdLst/>
            <a:ahLst/>
            <a:cxnLst/>
            <a:rect l="l" t="t" r="r" b="b"/>
            <a:pathLst>
              <a:path w="5920740" h="457200">
                <a:moveTo>
                  <a:pt x="0" y="457200"/>
                </a:moveTo>
                <a:lnTo>
                  <a:pt x="5920739" y="457200"/>
                </a:lnTo>
                <a:lnTo>
                  <a:pt x="5920739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31442" y="457962"/>
            <a:ext cx="8966200" cy="5867400"/>
          </a:xfrm>
          <a:custGeom>
            <a:avLst/>
            <a:gdLst/>
            <a:ahLst/>
            <a:cxnLst/>
            <a:rect l="l" t="t" r="r" b="b"/>
            <a:pathLst>
              <a:path w="8966200" h="5867400">
                <a:moveTo>
                  <a:pt x="1522476" y="0"/>
                </a:moveTo>
                <a:lnTo>
                  <a:pt x="0" y="0"/>
                </a:lnTo>
                <a:lnTo>
                  <a:pt x="0" y="5867400"/>
                </a:lnTo>
                <a:lnTo>
                  <a:pt x="8965691" y="5867400"/>
                </a:lnTo>
                <a:lnTo>
                  <a:pt x="8965691" y="0"/>
                </a:lnTo>
                <a:lnTo>
                  <a:pt x="7443215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65375" y="1027175"/>
            <a:ext cx="8639556" cy="5134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9561" y="991361"/>
            <a:ext cx="8610600" cy="5105400"/>
          </a:xfrm>
          <a:custGeom>
            <a:avLst/>
            <a:gdLst/>
            <a:ahLst/>
            <a:cxnLst/>
            <a:rect l="l" t="t" r="r" b="b"/>
            <a:pathLst>
              <a:path w="8610600" h="5105400">
                <a:moveTo>
                  <a:pt x="0" y="5105400"/>
                </a:moveTo>
                <a:lnTo>
                  <a:pt x="8610600" y="5105400"/>
                </a:lnTo>
                <a:lnTo>
                  <a:pt x="8610600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solidFill>
            <a:srgbClr val="FFDF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9561" y="991361"/>
            <a:ext cx="8610600" cy="5105400"/>
          </a:xfrm>
          <a:custGeom>
            <a:avLst/>
            <a:gdLst/>
            <a:ahLst/>
            <a:cxnLst/>
            <a:rect l="l" t="t" r="r" b="b"/>
            <a:pathLst>
              <a:path w="8610600" h="5105400">
                <a:moveTo>
                  <a:pt x="0" y="5105400"/>
                </a:moveTo>
                <a:lnTo>
                  <a:pt x="8610600" y="5105400"/>
                </a:lnTo>
                <a:lnTo>
                  <a:pt x="8610600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07541" y="212853"/>
            <a:ext cx="8437245" cy="5651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18745" algn="ctr">
              <a:spcBef>
                <a:spcPts val="95"/>
              </a:spcBef>
            </a:pPr>
            <a:r>
              <a:rPr sz="2800" spc="-5" dirty="0">
                <a:solidFill>
                  <a:srgbClr val="CC3300"/>
                </a:solidFill>
                <a:latin typeface="Arial"/>
                <a:cs typeface="Arial"/>
              </a:rPr>
              <a:t>Parallel Importation </a:t>
            </a:r>
            <a:r>
              <a:rPr sz="2800" dirty="0">
                <a:solidFill>
                  <a:srgbClr val="CC3300"/>
                </a:solidFill>
                <a:latin typeface="Arial"/>
                <a:cs typeface="Arial"/>
              </a:rPr>
              <a:t>or </a:t>
            </a:r>
            <a:r>
              <a:rPr sz="2800" spc="-5" dirty="0">
                <a:solidFill>
                  <a:srgbClr val="CC3300"/>
                </a:solidFill>
                <a:latin typeface="Arial"/>
                <a:cs typeface="Arial"/>
              </a:rPr>
              <a:t>Gray</a:t>
            </a:r>
            <a:r>
              <a:rPr sz="2800" spc="2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CC3300"/>
                </a:solidFill>
                <a:latin typeface="Arial"/>
                <a:cs typeface="Arial"/>
              </a:rPr>
              <a:t>Markets</a:t>
            </a:r>
            <a:endParaRPr sz="2800">
              <a:latin typeface="Arial"/>
              <a:cs typeface="Arial"/>
            </a:endParaRPr>
          </a:p>
          <a:p>
            <a:pPr>
              <a:spcBef>
                <a:spcPts val="55"/>
              </a:spcBef>
            </a:pPr>
            <a:endParaRPr sz="2500">
              <a:latin typeface="Arial"/>
              <a:cs typeface="Arial"/>
            </a:endParaRPr>
          </a:p>
          <a:p>
            <a:pPr marL="622300" marR="5080" indent="-610235">
              <a:lnSpc>
                <a:spcPct val="90000"/>
              </a:lnSpc>
              <a:buClr>
                <a:srgbClr val="D24717"/>
              </a:buClr>
              <a:buSzPct val="83928"/>
              <a:buFont typeface="Wingdings 2"/>
              <a:buChar char=""/>
              <a:tabLst>
                <a:tab pos="622300" algn="l"/>
                <a:tab pos="622935" algn="l"/>
                <a:tab pos="7014845" algn="l"/>
              </a:tabLst>
            </a:pPr>
            <a:r>
              <a:rPr sz="2800" spc="-5" dirty="0">
                <a:latin typeface="Times New Roman"/>
                <a:cs typeface="Times New Roman"/>
              </a:rPr>
              <a:t>For example,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ulcer </a:t>
            </a:r>
            <a:r>
              <a:rPr sz="2800" dirty="0">
                <a:latin typeface="Times New Roman"/>
                <a:cs typeface="Times New Roman"/>
              </a:rPr>
              <a:t>drug </a:t>
            </a:r>
            <a:r>
              <a:rPr sz="2800" spc="-5" dirty="0">
                <a:latin typeface="Times New Roman"/>
                <a:cs typeface="Times New Roman"/>
              </a:rPr>
              <a:t>Losec sells </a:t>
            </a:r>
            <a:r>
              <a:rPr sz="2800" dirty="0">
                <a:latin typeface="Times New Roman"/>
                <a:cs typeface="Times New Roman"/>
              </a:rPr>
              <a:t>for only </a:t>
            </a:r>
            <a:r>
              <a:rPr sz="2800" spc="-5" dirty="0">
                <a:latin typeface="Times New Roman"/>
                <a:cs typeface="Times New Roman"/>
              </a:rPr>
              <a:t>$18 in  Spain </a:t>
            </a:r>
            <a:r>
              <a:rPr sz="2800" dirty="0">
                <a:latin typeface="Times New Roman"/>
                <a:cs typeface="Times New Roman"/>
              </a:rPr>
              <a:t>but </a:t>
            </a:r>
            <a:r>
              <a:rPr sz="2800" spc="-5" dirty="0">
                <a:latin typeface="Times New Roman"/>
                <a:cs typeface="Times New Roman"/>
              </a:rPr>
              <a:t>goes </a:t>
            </a:r>
            <a:r>
              <a:rPr sz="2800" dirty="0">
                <a:latin typeface="Times New Roman"/>
                <a:cs typeface="Times New Roman"/>
              </a:rPr>
              <a:t>for </a:t>
            </a:r>
            <a:r>
              <a:rPr sz="2800" spc="-5" dirty="0">
                <a:latin typeface="Times New Roman"/>
                <a:cs typeface="Times New Roman"/>
              </a:rPr>
              <a:t>$39 in Germany;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and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	</a:t>
            </a:r>
            <a:r>
              <a:rPr sz="2800" spc="-5" dirty="0">
                <a:latin typeface="Times New Roman"/>
                <a:cs typeface="Times New Roman"/>
              </a:rPr>
              <a:t>heart  </a:t>
            </a:r>
            <a:r>
              <a:rPr sz="2800" dirty="0">
                <a:latin typeface="Times New Roman"/>
                <a:cs typeface="Times New Roman"/>
              </a:rPr>
              <a:t>drug </a:t>
            </a:r>
            <a:r>
              <a:rPr sz="2800" spc="-5" dirty="0">
                <a:latin typeface="Times New Roman"/>
                <a:cs typeface="Times New Roman"/>
              </a:rPr>
              <a:t>Plavix costs </a:t>
            </a:r>
            <a:r>
              <a:rPr sz="2800" dirty="0">
                <a:latin typeface="Times New Roman"/>
                <a:cs typeface="Times New Roman"/>
              </a:rPr>
              <a:t>$55 </a:t>
            </a:r>
            <a:r>
              <a:rPr sz="2800" spc="-5" dirty="0">
                <a:latin typeface="Times New Roman"/>
                <a:cs typeface="Times New Roman"/>
              </a:rPr>
              <a:t>in </a:t>
            </a:r>
            <a:r>
              <a:rPr sz="2800" dirty="0">
                <a:latin typeface="Times New Roman"/>
                <a:cs typeface="Times New Roman"/>
              </a:rPr>
              <a:t>France </a:t>
            </a:r>
            <a:r>
              <a:rPr sz="2800" spc="-10" dirty="0">
                <a:latin typeface="Times New Roman"/>
                <a:cs typeface="Times New Roman"/>
              </a:rPr>
              <a:t>and </a:t>
            </a:r>
            <a:r>
              <a:rPr sz="2800" spc="-5" dirty="0">
                <a:latin typeface="Times New Roman"/>
                <a:cs typeface="Times New Roman"/>
              </a:rPr>
              <a:t>sells </a:t>
            </a:r>
            <a:r>
              <a:rPr sz="2800" dirty="0">
                <a:latin typeface="Times New Roman"/>
                <a:cs typeface="Times New Roman"/>
              </a:rPr>
              <a:t>for $79 </a:t>
            </a:r>
            <a:r>
              <a:rPr sz="2800" spc="-5" dirty="0">
                <a:latin typeface="Times New Roman"/>
                <a:cs typeface="Times New Roman"/>
              </a:rPr>
              <a:t>in  London</a:t>
            </a:r>
            <a:endParaRPr sz="2800">
              <a:latin typeface="Times New Roman"/>
              <a:cs typeface="Times New Roman"/>
            </a:endParaRPr>
          </a:p>
          <a:p>
            <a:pPr marL="622300" marR="11430" indent="-610235">
              <a:lnSpc>
                <a:spcPts val="3020"/>
              </a:lnSpc>
              <a:spcBef>
                <a:spcPts val="650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622300" algn="l"/>
                <a:tab pos="622935" algn="l"/>
              </a:tabLst>
            </a:pPr>
            <a:r>
              <a:rPr sz="2800" spc="-5" dirty="0">
                <a:latin typeface="Times New Roman"/>
                <a:cs typeface="Times New Roman"/>
              </a:rPr>
              <a:t>Thus, it is </a:t>
            </a:r>
            <a:r>
              <a:rPr sz="2800" dirty="0">
                <a:latin typeface="Times New Roman"/>
                <a:cs typeface="Times New Roman"/>
              </a:rPr>
              <a:t>possible for </a:t>
            </a:r>
            <a:r>
              <a:rPr sz="2800" spc="-5" dirty="0">
                <a:latin typeface="Times New Roman"/>
                <a:cs typeface="Times New Roman"/>
              </a:rPr>
              <a:t>an intermediary to buy </a:t>
            </a:r>
            <a:r>
              <a:rPr sz="2800" dirty="0">
                <a:latin typeface="Times New Roman"/>
                <a:cs typeface="Times New Roman"/>
              </a:rPr>
              <a:t>products  </a:t>
            </a:r>
            <a:r>
              <a:rPr sz="2800" spc="-5" dirty="0">
                <a:latin typeface="Times New Roman"/>
                <a:cs typeface="Times New Roman"/>
              </a:rPr>
              <a:t>in countries where </a:t>
            </a:r>
            <a:r>
              <a:rPr sz="2800" dirty="0">
                <a:latin typeface="Times New Roman"/>
                <a:cs typeface="Times New Roman"/>
              </a:rPr>
              <a:t>it </a:t>
            </a:r>
            <a:r>
              <a:rPr sz="2800" spc="-5" dirty="0">
                <a:latin typeface="Times New Roman"/>
                <a:cs typeface="Times New Roman"/>
              </a:rPr>
              <a:t>is </a:t>
            </a:r>
            <a:r>
              <a:rPr sz="2800" spc="-10" dirty="0">
                <a:latin typeface="Times New Roman"/>
                <a:cs typeface="Times New Roman"/>
              </a:rPr>
              <a:t>less </a:t>
            </a:r>
            <a:r>
              <a:rPr sz="2800" spc="-5" dirty="0">
                <a:latin typeface="Times New Roman"/>
                <a:cs typeface="Times New Roman"/>
              </a:rPr>
              <a:t>expensive and </a:t>
            </a:r>
            <a:r>
              <a:rPr sz="2800" dirty="0">
                <a:latin typeface="Times New Roman"/>
                <a:cs typeface="Times New Roman"/>
              </a:rPr>
              <a:t>divert </a:t>
            </a:r>
            <a:r>
              <a:rPr sz="2800" spc="-5" dirty="0">
                <a:latin typeface="Times New Roman"/>
                <a:cs typeface="Times New Roman"/>
              </a:rPr>
              <a:t>it to  countries where the </a:t>
            </a:r>
            <a:r>
              <a:rPr sz="2800" dirty="0">
                <a:latin typeface="Times New Roman"/>
                <a:cs typeface="Times New Roman"/>
              </a:rPr>
              <a:t>price </a:t>
            </a:r>
            <a:r>
              <a:rPr sz="2800" spc="-5" dirty="0">
                <a:latin typeface="Times New Roman"/>
                <a:cs typeface="Times New Roman"/>
              </a:rPr>
              <a:t>is </a:t>
            </a:r>
            <a:r>
              <a:rPr sz="2800" dirty="0">
                <a:latin typeface="Times New Roman"/>
                <a:cs typeface="Times New Roman"/>
              </a:rPr>
              <a:t>higher </a:t>
            </a:r>
            <a:r>
              <a:rPr sz="2800" spc="-5" dirty="0">
                <a:latin typeface="Times New Roman"/>
                <a:cs typeface="Times New Roman"/>
              </a:rPr>
              <a:t>and </a:t>
            </a:r>
            <a:r>
              <a:rPr sz="2800" spc="-10" dirty="0">
                <a:latin typeface="Times New Roman"/>
                <a:cs typeface="Times New Roman"/>
              </a:rPr>
              <a:t>make </a:t>
            </a:r>
            <a:r>
              <a:rPr sz="2800" spc="-5" dirty="0">
                <a:latin typeface="Times New Roman"/>
                <a:cs typeface="Times New Roman"/>
              </a:rPr>
              <a:t>a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profit</a:t>
            </a:r>
            <a:endParaRPr sz="2800">
              <a:latin typeface="Times New Roman"/>
              <a:cs typeface="Times New Roman"/>
            </a:endParaRPr>
          </a:p>
          <a:p>
            <a:pPr marL="622300" marR="210820" indent="-610235">
              <a:lnSpc>
                <a:spcPct val="90000"/>
              </a:lnSpc>
              <a:spcBef>
                <a:spcPts val="565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622300" algn="l"/>
                <a:tab pos="622935" algn="l"/>
              </a:tabLst>
            </a:pPr>
            <a:r>
              <a:rPr sz="2800" spc="-5" dirty="0">
                <a:latin typeface="Times New Roman"/>
                <a:cs typeface="Times New Roman"/>
              </a:rPr>
              <a:t>Exclusive </a:t>
            </a:r>
            <a:r>
              <a:rPr sz="2800" dirty="0">
                <a:latin typeface="Times New Roman"/>
                <a:cs typeface="Times New Roman"/>
              </a:rPr>
              <a:t>distribution, </a:t>
            </a:r>
            <a:r>
              <a:rPr sz="2800" spc="-5" dirty="0">
                <a:latin typeface="Times New Roman"/>
                <a:cs typeface="Times New Roman"/>
              </a:rPr>
              <a:t>a practice often used by  companies to maintain high retail </a:t>
            </a:r>
            <a:r>
              <a:rPr sz="2800" spc="-15" dirty="0">
                <a:latin typeface="Times New Roman"/>
                <a:cs typeface="Times New Roman"/>
              </a:rPr>
              <a:t>margins </a:t>
            </a:r>
            <a:r>
              <a:rPr sz="2800" spc="-5" dirty="0">
                <a:latin typeface="Times New Roman"/>
                <a:cs typeface="Times New Roman"/>
              </a:rPr>
              <a:t>encourage  retailers to stock </a:t>
            </a:r>
            <a:r>
              <a:rPr sz="2800" spc="-15" dirty="0">
                <a:latin typeface="Times New Roman"/>
                <a:cs typeface="Times New Roman"/>
              </a:rPr>
              <a:t>large </a:t>
            </a:r>
            <a:r>
              <a:rPr sz="2800" spc="-5" dirty="0">
                <a:latin typeface="Times New Roman"/>
                <a:cs typeface="Times New Roman"/>
              </a:rPr>
              <a:t>assortments, or to maintain the  exclusive-quality image of a </a:t>
            </a:r>
            <a:r>
              <a:rPr sz="2800" dirty="0">
                <a:latin typeface="Times New Roman"/>
                <a:cs typeface="Times New Roman"/>
              </a:rPr>
              <a:t>product,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spc="-5" dirty="0">
                <a:latin typeface="Times New Roman"/>
                <a:cs typeface="Times New Roman"/>
              </a:rPr>
              <a:t>create a  favorable </a:t>
            </a:r>
            <a:r>
              <a:rPr sz="2800" dirty="0">
                <a:latin typeface="Times New Roman"/>
                <a:cs typeface="Times New Roman"/>
              </a:rPr>
              <a:t>condition for </a:t>
            </a:r>
            <a:r>
              <a:rPr sz="2800" spc="-5" dirty="0">
                <a:latin typeface="Times New Roman"/>
                <a:cs typeface="Times New Roman"/>
              </a:rPr>
              <a:t>parallel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importing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53917" y="229361"/>
            <a:ext cx="5920740" cy="457200"/>
          </a:xfrm>
          <a:custGeom>
            <a:avLst/>
            <a:gdLst/>
            <a:ahLst/>
            <a:cxnLst/>
            <a:rect l="l" t="t" r="r" b="b"/>
            <a:pathLst>
              <a:path w="5920740" h="457200">
                <a:moveTo>
                  <a:pt x="0" y="457200"/>
                </a:moveTo>
                <a:lnTo>
                  <a:pt x="5920739" y="457200"/>
                </a:lnTo>
                <a:lnTo>
                  <a:pt x="5920739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31442" y="457962"/>
            <a:ext cx="8966200" cy="5867400"/>
          </a:xfrm>
          <a:custGeom>
            <a:avLst/>
            <a:gdLst/>
            <a:ahLst/>
            <a:cxnLst/>
            <a:rect l="l" t="t" r="r" b="b"/>
            <a:pathLst>
              <a:path w="8966200" h="5867400">
                <a:moveTo>
                  <a:pt x="1522476" y="0"/>
                </a:moveTo>
                <a:lnTo>
                  <a:pt x="0" y="0"/>
                </a:lnTo>
                <a:lnTo>
                  <a:pt x="0" y="5867400"/>
                </a:lnTo>
                <a:lnTo>
                  <a:pt x="8965691" y="5867400"/>
                </a:lnTo>
                <a:lnTo>
                  <a:pt x="8965691" y="0"/>
                </a:lnTo>
                <a:lnTo>
                  <a:pt x="7443215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65375" y="1027175"/>
            <a:ext cx="8639556" cy="5134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9561" y="991361"/>
            <a:ext cx="8610600" cy="5105400"/>
          </a:xfrm>
          <a:custGeom>
            <a:avLst/>
            <a:gdLst/>
            <a:ahLst/>
            <a:cxnLst/>
            <a:rect l="l" t="t" r="r" b="b"/>
            <a:pathLst>
              <a:path w="8610600" h="5105400">
                <a:moveTo>
                  <a:pt x="0" y="5105400"/>
                </a:moveTo>
                <a:lnTo>
                  <a:pt x="8610600" y="5105400"/>
                </a:lnTo>
                <a:lnTo>
                  <a:pt x="8610600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solidFill>
            <a:srgbClr val="FFDF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29561" y="991361"/>
            <a:ext cx="8610600" cy="5105400"/>
          </a:xfrm>
          <a:custGeom>
            <a:avLst/>
            <a:gdLst/>
            <a:ahLst/>
            <a:cxnLst/>
            <a:rect l="l" t="t" r="r" b="b"/>
            <a:pathLst>
              <a:path w="8610600" h="5105400">
                <a:moveTo>
                  <a:pt x="0" y="5105400"/>
                </a:moveTo>
                <a:lnTo>
                  <a:pt x="8610600" y="5105400"/>
                </a:lnTo>
                <a:lnTo>
                  <a:pt x="8610600" y="0"/>
                </a:lnTo>
                <a:lnTo>
                  <a:pt x="0" y="0"/>
                </a:lnTo>
                <a:lnTo>
                  <a:pt x="0" y="51054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07540" y="212852"/>
            <a:ext cx="8376284" cy="5354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255" algn="ctr">
              <a:spcBef>
                <a:spcPts val="95"/>
              </a:spcBef>
            </a:pPr>
            <a:r>
              <a:rPr sz="2800" spc="-10" dirty="0">
                <a:solidFill>
                  <a:srgbClr val="CC3300"/>
                </a:solidFill>
                <a:latin typeface="Arial"/>
                <a:cs typeface="Arial"/>
              </a:rPr>
              <a:t>Effects </a:t>
            </a:r>
            <a:r>
              <a:rPr sz="2800" spc="-5" dirty="0">
                <a:solidFill>
                  <a:srgbClr val="CC3300"/>
                </a:solidFill>
                <a:latin typeface="Arial"/>
                <a:cs typeface="Arial"/>
              </a:rPr>
              <a:t>of Parallel</a:t>
            </a:r>
            <a:r>
              <a:rPr sz="280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CC3300"/>
                </a:solidFill>
                <a:latin typeface="Arial"/>
                <a:cs typeface="Arial"/>
              </a:rPr>
              <a:t>Importation</a:t>
            </a:r>
            <a:endParaRPr sz="2800">
              <a:latin typeface="Arial"/>
              <a:cs typeface="Arial"/>
            </a:endParaRPr>
          </a:p>
          <a:p>
            <a:pPr>
              <a:spcBef>
                <a:spcPts val="45"/>
              </a:spcBef>
            </a:pPr>
            <a:endParaRPr sz="2550">
              <a:latin typeface="Arial"/>
              <a:cs typeface="Arial"/>
            </a:endParaRPr>
          </a:p>
          <a:p>
            <a:pPr marL="622300" marR="889000" indent="-610235">
              <a:lnSpc>
                <a:spcPts val="3020"/>
              </a:lnSpc>
              <a:buClr>
                <a:srgbClr val="D24717"/>
              </a:buClr>
              <a:buSzPct val="83928"/>
              <a:buFont typeface="Wingdings 2"/>
              <a:buChar char=""/>
              <a:tabLst>
                <a:tab pos="622300" algn="l"/>
                <a:tab pos="622935" algn="l"/>
              </a:tabLst>
            </a:pPr>
            <a:r>
              <a:rPr sz="2800" spc="-5" dirty="0">
                <a:latin typeface="Times New Roman"/>
                <a:cs typeface="Times New Roman"/>
              </a:rPr>
              <a:t>Parallel imports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spc="-5" dirty="0">
                <a:latin typeface="Times New Roman"/>
                <a:cs typeface="Times New Roman"/>
              </a:rPr>
              <a:t>do </a:t>
            </a:r>
            <a:r>
              <a:rPr sz="2800" dirty="0">
                <a:latin typeface="Times New Roman"/>
                <a:cs typeface="Times New Roman"/>
              </a:rPr>
              <a:t>long-term </a:t>
            </a:r>
            <a:r>
              <a:rPr sz="2800" spc="-10" dirty="0">
                <a:latin typeface="Times New Roman"/>
                <a:cs typeface="Times New Roman"/>
              </a:rPr>
              <a:t>damage </a:t>
            </a:r>
            <a:r>
              <a:rPr sz="2800" spc="-5" dirty="0">
                <a:latin typeface="Times New Roman"/>
                <a:cs typeface="Times New Roman"/>
              </a:rPr>
              <a:t>in the  market </a:t>
            </a:r>
            <a:r>
              <a:rPr sz="2800" dirty="0">
                <a:latin typeface="Times New Roman"/>
                <a:cs typeface="Times New Roman"/>
              </a:rPr>
              <a:t>for </a:t>
            </a:r>
            <a:r>
              <a:rPr sz="2800" spc="-5" dirty="0">
                <a:latin typeface="Times New Roman"/>
                <a:cs typeface="Times New Roman"/>
              </a:rPr>
              <a:t>trademarked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products</a:t>
            </a:r>
            <a:endParaRPr sz="2800">
              <a:latin typeface="Times New Roman"/>
              <a:cs typeface="Times New Roman"/>
            </a:endParaRPr>
          </a:p>
          <a:p>
            <a:pPr marL="622300" marR="12700" indent="-610235">
              <a:lnSpc>
                <a:spcPct val="90000"/>
              </a:lnSpc>
              <a:spcBef>
                <a:spcPts val="560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622300" algn="l"/>
                <a:tab pos="622935" algn="l"/>
              </a:tabLst>
            </a:pPr>
            <a:r>
              <a:rPr sz="2800" spc="-5" dirty="0">
                <a:latin typeface="Times New Roman"/>
                <a:cs typeface="Times New Roman"/>
              </a:rPr>
              <a:t>Customers who </a:t>
            </a:r>
            <a:r>
              <a:rPr sz="2800" dirty="0">
                <a:latin typeface="Times New Roman"/>
                <a:cs typeface="Times New Roman"/>
              </a:rPr>
              <a:t>unknowingly buy unauthorized  </a:t>
            </a:r>
            <a:r>
              <a:rPr sz="2800" spc="-5" dirty="0">
                <a:latin typeface="Times New Roman"/>
                <a:cs typeface="Times New Roman"/>
              </a:rPr>
              <a:t>imports have no assurance of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quality of the item  they </a:t>
            </a:r>
            <a:r>
              <a:rPr sz="2800" spc="-45" dirty="0">
                <a:latin typeface="Times New Roman"/>
                <a:cs typeface="Times New Roman"/>
              </a:rPr>
              <a:t>buy, </a:t>
            </a:r>
            <a:r>
              <a:rPr sz="2800" spc="-5" dirty="0">
                <a:latin typeface="Times New Roman"/>
                <a:cs typeface="Times New Roman"/>
              </a:rPr>
              <a:t>of warranty </a:t>
            </a:r>
            <a:r>
              <a:rPr sz="2800" dirty="0">
                <a:latin typeface="Times New Roman"/>
                <a:cs typeface="Times New Roman"/>
              </a:rPr>
              <a:t>support, </a:t>
            </a:r>
            <a:r>
              <a:rPr sz="2800" spc="-5" dirty="0">
                <a:latin typeface="Times New Roman"/>
                <a:cs typeface="Times New Roman"/>
              </a:rPr>
              <a:t>or of authorized service  or replacement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parts</a:t>
            </a:r>
            <a:endParaRPr sz="2800">
              <a:latin typeface="Times New Roman"/>
              <a:cs typeface="Times New Roman"/>
            </a:endParaRPr>
          </a:p>
          <a:p>
            <a:pPr marL="622300" marR="329565" indent="-610235">
              <a:lnSpc>
                <a:spcPts val="3030"/>
              </a:lnSpc>
              <a:spcBef>
                <a:spcPts val="640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622300" algn="l"/>
                <a:tab pos="622935" algn="l"/>
              </a:tabLst>
            </a:pPr>
            <a:r>
              <a:rPr sz="2800" spc="-5" dirty="0">
                <a:latin typeface="Times New Roman"/>
                <a:cs typeface="Times New Roman"/>
              </a:rPr>
              <a:t>If a </a:t>
            </a:r>
            <a:r>
              <a:rPr sz="2800" dirty="0">
                <a:latin typeface="Times New Roman"/>
                <a:cs typeface="Times New Roman"/>
              </a:rPr>
              <a:t>product </a:t>
            </a:r>
            <a:r>
              <a:rPr sz="2800" spc="-5" dirty="0">
                <a:latin typeface="Times New Roman"/>
                <a:cs typeface="Times New Roman"/>
              </a:rPr>
              <a:t>fails, the consumer blames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owner of 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trademark</a:t>
            </a:r>
            <a:endParaRPr sz="2800">
              <a:latin typeface="Times New Roman"/>
              <a:cs typeface="Times New Roman"/>
            </a:endParaRPr>
          </a:p>
          <a:p>
            <a:pPr marL="622300" marR="478790" indent="-610235">
              <a:lnSpc>
                <a:spcPts val="3020"/>
              </a:lnSpc>
              <a:spcBef>
                <a:spcPts val="600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622300" algn="l"/>
                <a:tab pos="622935" algn="l"/>
              </a:tabLst>
            </a:pPr>
            <a:r>
              <a:rPr sz="2800" spc="-5" dirty="0">
                <a:latin typeface="Times New Roman"/>
                <a:cs typeface="Times New Roman"/>
              </a:rPr>
              <a:t>Companies </a:t>
            </a:r>
            <a:r>
              <a:rPr sz="2800" spc="-10" dirty="0">
                <a:latin typeface="Times New Roman"/>
                <a:cs typeface="Times New Roman"/>
              </a:rPr>
              <a:t>can </a:t>
            </a:r>
            <a:r>
              <a:rPr sz="2800" spc="-5" dirty="0">
                <a:latin typeface="Times New Roman"/>
                <a:cs typeface="Times New Roman"/>
              </a:rPr>
              <a:t>restrict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5" dirty="0">
                <a:latin typeface="Times New Roman"/>
                <a:cs typeface="Times New Roman"/>
              </a:rPr>
              <a:t>gray </a:t>
            </a:r>
            <a:r>
              <a:rPr sz="2800" spc="-10" dirty="0">
                <a:latin typeface="Times New Roman"/>
                <a:cs typeface="Times New Roman"/>
              </a:rPr>
              <a:t>market </a:t>
            </a:r>
            <a:r>
              <a:rPr sz="2800" spc="-5" dirty="0">
                <a:latin typeface="Times New Roman"/>
                <a:cs typeface="Times New Roman"/>
              </a:rPr>
              <a:t>by policing  </a:t>
            </a:r>
            <a:r>
              <a:rPr sz="2800" dirty="0">
                <a:latin typeface="Times New Roman"/>
                <a:cs typeface="Times New Roman"/>
              </a:rPr>
              <a:t>distribution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channels</a:t>
            </a:r>
            <a:endParaRPr sz="2800">
              <a:latin typeface="Times New Roman"/>
              <a:cs typeface="Times New Roman"/>
            </a:endParaRPr>
          </a:p>
          <a:p>
            <a:pPr marL="622300" indent="-610235">
              <a:spcBef>
                <a:spcPts val="225"/>
              </a:spcBef>
              <a:buClr>
                <a:srgbClr val="D24717"/>
              </a:buClr>
              <a:buSzPct val="83928"/>
              <a:buFont typeface="Wingdings 2"/>
              <a:buChar char=""/>
              <a:tabLst>
                <a:tab pos="622300" algn="l"/>
                <a:tab pos="622935" algn="l"/>
              </a:tabLst>
            </a:pPr>
            <a:r>
              <a:rPr sz="2800" spc="-5" dirty="0">
                <a:latin typeface="Times New Roman"/>
                <a:cs typeface="Times New Roman"/>
              </a:rPr>
              <a:t>In some countries firms get help </a:t>
            </a:r>
            <a:r>
              <a:rPr sz="2800" dirty="0">
                <a:latin typeface="Times New Roman"/>
                <a:cs typeface="Times New Roman"/>
              </a:rPr>
              <a:t>from the </a:t>
            </a:r>
            <a:r>
              <a:rPr sz="2800" spc="-5" dirty="0">
                <a:latin typeface="Times New Roman"/>
                <a:cs typeface="Times New Roman"/>
              </a:rPr>
              <a:t>legal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system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683262"/>
            <a:ext cx="10515600" cy="68929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Approaches to </a:t>
            </a:r>
            <a:r>
              <a:rPr dirty="0"/>
              <a:t>International</a:t>
            </a:r>
            <a:r>
              <a:rPr spc="-5" dirty="0"/>
              <a:t> Pricing</a:t>
            </a:r>
          </a:p>
        </p:txBody>
      </p:sp>
      <p:sp>
        <p:nvSpPr>
          <p:cNvPr id="3" name="object 3"/>
          <p:cNvSpPr/>
          <p:nvPr/>
        </p:nvSpPr>
        <p:spPr>
          <a:xfrm>
            <a:off x="1865375" y="2093976"/>
            <a:ext cx="8639556" cy="867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9561" y="2058161"/>
            <a:ext cx="8610600" cy="838200"/>
          </a:xfrm>
          <a:custGeom>
            <a:avLst/>
            <a:gdLst/>
            <a:ahLst/>
            <a:cxnLst/>
            <a:rect l="l" t="t" r="r" b="b"/>
            <a:pathLst>
              <a:path w="8610600" h="838200">
                <a:moveTo>
                  <a:pt x="0" y="838200"/>
                </a:moveTo>
                <a:lnTo>
                  <a:pt x="8610600" y="838200"/>
                </a:lnTo>
                <a:lnTo>
                  <a:pt x="86106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DF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9561" y="2058161"/>
            <a:ext cx="8610600" cy="838200"/>
          </a:xfrm>
          <a:custGeom>
            <a:avLst/>
            <a:gdLst/>
            <a:ahLst/>
            <a:cxnLst/>
            <a:rect l="l" t="t" r="r" b="b"/>
            <a:pathLst>
              <a:path w="8610600" h="838200">
                <a:moveTo>
                  <a:pt x="0" y="838200"/>
                </a:moveTo>
                <a:lnTo>
                  <a:pt x="8610600" y="838200"/>
                </a:lnTo>
                <a:lnTo>
                  <a:pt x="86106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65375" y="950975"/>
            <a:ext cx="8639556" cy="867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29561" y="915161"/>
            <a:ext cx="8610600" cy="838200"/>
          </a:xfrm>
          <a:custGeom>
            <a:avLst/>
            <a:gdLst/>
            <a:ahLst/>
            <a:cxnLst/>
            <a:rect l="l" t="t" r="r" b="b"/>
            <a:pathLst>
              <a:path w="8610600" h="838200">
                <a:moveTo>
                  <a:pt x="0" y="838200"/>
                </a:moveTo>
                <a:lnTo>
                  <a:pt x="8610600" y="838200"/>
                </a:lnTo>
                <a:lnTo>
                  <a:pt x="86106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9561" y="915161"/>
            <a:ext cx="8610600" cy="838200"/>
          </a:xfrm>
          <a:custGeom>
            <a:avLst/>
            <a:gdLst/>
            <a:ahLst/>
            <a:cxnLst/>
            <a:rect l="l" t="t" r="r" b="b"/>
            <a:pathLst>
              <a:path w="8610600" h="838200">
                <a:moveTo>
                  <a:pt x="0" y="838200"/>
                </a:moveTo>
                <a:lnTo>
                  <a:pt x="8610600" y="838200"/>
                </a:lnTo>
                <a:lnTo>
                  <a:pt x="86106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20241" y="1040639"/>
            <a:ext cx="8137525" cy="1803827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548640" marR="411480" indent="-457200">
              <a:lnSpc>
                <a:spcPct val="80000"/>
              </a:lnSpc>
              <a:spcBef>
                <a:spcPts val="530"/>
              </a:spcBef>
              <a:buChar char="•"/>
              <a:tabLst>
                <a:tab pos="548005" algn="l"/>
                <a:tab pos="548640" algn="l"/>
              </a:tabLst>
            </a:pPr>
            <a:r>
              <a:rPr dirty="0">
                <a:latin typeface="Arial"/>
                <a:cs typeface="Arial"/>
              </a:rPr>
              <a:t>There </a:t>
            </a:r>
            <a:r>
              <a:rPr spc="-5" dirty="0">
                <a:latin typeface="Arial"/>
                <a:cs typeface="Arial"/>
              </a:rPr>
              <a:t>are several approaches </a:t>
            </a:r>
            <a:r>
              <a:rPr dirty="0">
                <a:latin typeface="Arial"/>
                <a:cs typeface="Arial"/>
              </a:rPr>
              <a:t>to </a:t>
            </a:r>
            <a:r>
              <a:rPr spc="-5" dirty="0">
                <a:latin typeface="Arial"/>
                <a:cs typeface="Arial"/>
              </a:rPr>
              <a:t>pricing in international markets, </a:t>
            </a:r>
            <a:r>
              <a:rPr spc="-10" dirty="0">
                <a:latin typeface="Arial"/>
                <a:cs typeface="Arial"/>
              </a:rPr>
              <a:t>which  </a:t>
            </a:r>
            <a:r>
              <a:rPr spc="-5" dirty="0">
                <a:latin typeface="Arial"/>
                <a:cs typeface="Arial"/>
              </a:rPr>
              <a:t>include:</a:t>
            </a:r>
            <a:endParaRPr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>
              <a:spcBef>
                <a:spcPts val="25"/>
              </a:spcBef>
            </a:pPr>
            <a:endParaRPr sz="1600">
              <a:latin typeface="Arial"/>
              <a:cs typeface="Arial"/>
            </a:endParaRPr>
          </a:p>
          <a:p>
            <a:pPr marL="609600" marR="5080" indent="-610235">
              <a:lnSpc>
                <a:spcPct val="80000"/>
              </a:lnSpc>
              <a:tabLst>
                <a:tab pos="609600" algn="l"/>
              </a:tabLst>
            </a:pPr>
            <a:r>
              <a:rPr sz="1700" b="1" dirty="0">
                <a:solidFill>
                  <a:srgbClr val="D24717"/>
                </a:solidFill>
                <a:latin typeface="Times New Roman"/>
                <a:cs typeface="Times New Roman"/>
              </a:rPr>
              <a:t>1.	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Full-Cost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Pricing: </a:t>
            </a:r>
            <a:r>
              <a:rPr sz="2000" dirty="0">
                <a:latin typeface="Times New Roman"/>
                <a:cs typeface="Times New Roman"/>
              </a:rPr>
              <a:t>no unit of a </a:t>
            </a:r>
            <a:r>
              <a:rPr sz="2000" spc="-5" dirty="0">
                <a:latin typeface="Times New Roman"/>
                <a:cs typeface="Times New Roman"/>
              </a:rPr>
              <a:t>similar </a:t>
            </a:r>
            <a:r>
              <a:rPr sz="2000" dirty="0">
                <a:latin typeface="Times New Roman"/>
                <a:cs typeface="Times New Roman"/>
              </a:rPr>
              <a:t>product is </a:t>
            </a:r>
            <a:r>
              <a:rPr sz="2000" spc="-5" dirty="0">
                <a:latin typeface="Times New Roman"/>
                <a:cs typeface="Times New Roman"/>
              </a:rPr>
              <a:t>different </a:t>
            </a:r>
            <a:r>
              <a:rPr sz="2000" dirty="0">
                <a:latin typeface="Times New Roman"/>
                <a:cs typeface="Times New Roman"/>
              </a:rPr>
              <a:t>from any</a:t>
            </a:r>
            <a:r>
              <a:rPr sz="2000" spc="-1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other  unit in </a:t>
            </a:r>
            <a:r>
              <a:rPr sz="2000" spc="-5" dirty="0">
                <a:latin typeface="Times New Roman"/>
                <a:cs typeface="Times New Roman"/>
              </a:rPr>
              <a:t>terms </a:t>
            </a:r>
            <a:r>
              <a:rPr sz="2000" dirty="0">
                <a:latin typeface="Times New Roman"/>
                <a:cs typeface="Times New Roman"/>
              </a:rPr>
              <a:t>of cost, which </a:t>
            </a:r>
            <a:r>
              <a:rPr sz="2000" spc="-5" dirty="0">
                <a:latin typeface="Times New Roman"/>
                <a:cs typeface="Times New Roman"/>
              </a:rPr>
              <a:t>must </a:t>
            </a:r>
            <a:r>
              <a:rPr sz="2000" dirty="0">
                <a:latin typeface="Times New Roman"/>
                <a:cs typeface="Times New Roman"/>
              </a:rPr>
              <a:t>bear </a:t>
            </a:r>
            <a:r>
              <a:rPr sz="2000" spc="-5" dirty="0">
                <a:latin typeface="Times New Roman"/>
                <a:cs typeface="Times New Roman"/>
              </a:rPr>
              <a:t>its </a:t>
            </a:r>
            <a:r>
              <a:rPr sz="2000" dirty="0">
                <a:latin typeface="Times New Roman"/>
                <a:cs typeface="Times New Roman"/>
              </a:rPr>
              <a:t>full share of the total fixed and  variable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cost.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65375" y="4303776"/>
            <a:ext cx="8563356" cy="714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9561" y="4267961"/>
            <a:ext cx="8534400" cy="685800"/>
          </a:xfrm>
          <a:custGeom>
            <a:avLst/>
            <a:gdLst/>
            <a:ahLst/>
            <a:cxnLst/>
            <a:rect l="l" t="t" r="r" b="b"/>
            <a:pathLst>
              <a:path w="8534400" h="685800">
                <a:moveTo>
                  <a:pt x="0" y="685800"/>
                </a:moveTo>
                <a:lnTo>
                  <a:pt x="8534400" y="685800"/>
                </a:lnTo>
                <a:lnTo>
                  <a:pt x="85344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FFDF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9561" y="4267961"/>
            <a:ext cx="8534400" cy="685800"/>
          </a:xfrm>
          <a:custGeom>
            <a:avLst/>
            <a:gdLst/>
            <a:ahLst/>
            <a:cxnLst/>
            <a:rect l="l" t="t" r="r" b="b"/>
            <a:pathLst>
              <a:path w="8534400" h="685800">
                <a:moveTo>
                  <a:pt x="0" y="685800"/>
                </a:moveTo>
                <a:lnTo>
                  <a:pt x="8534400" y="685800"/>
                </a:lnTo>
                <a:lnTo>
                  <a:pt x="85344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65375" y="3160776"/>
            <a:ext cx="8639556" cy="867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829561" y="3124962"/>
            <a:ext cx="8610600" cy="538609"/>
          </a:xfrm>
          <a:prstGeom prst="rect">
            <a:avLst/>
          </a:prstGeom>
          <a:solidFill>
            <a:srgbClr val="FFFFCC"/>
          </a:solidFill>
          <a:ln w="25907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 marL="638810" indent="-457834">
              <a:buChar char="•"/>
              <a:tabLst>
                <a:tab pos="638810" algn="l"/>
                <a:tab pos="639445" algn="l"/>
              </a:tabLst>
            </a:pPr>
            <a:r>
              <a:rPr spc="-5" dirty="0">
                <a:latin typeface="Arial"/>
                <a:cs typeface="Arial"/>
              </a:rPr>
              <a:t>Prices are </a:t>
            </a:r>
            <a:r>
              <a:rPr dirty="0">
                <a:latin typeface="Arial"/>
                <a:cs typeface="Arial"/>
              </a:rPr>
              <a:t>often set </a:t>
            </a:r>
            <a:r>
              <a:rPr spc="-5" dirty="0">
                <a:latin typeface="Arial"/>
                <a:cs typeface="Arial"/>
              </a:rPr>
              <a:t>on a cost-plus basis, </a:t>
            </a:r>
            <a:r>
              <a:rPr dirty="0">
                <a:latin typeface="Arial"/>
                <a:cs typeface="Arial"/>
              </a:rPr>
              <a:t>i.e., total costs </a:t>
            </a:r>
            <a:r>
              <a:rPr spc="-5" dirty="0">
                <a:latin typeface="Arial"/>
                <a:cs typeface="Arial"/>
              </a:rPr>
              <a:t>plus a profit</a:t>
            </a:r>
            <a:r>
              <a:rPr spc="4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margin</a:t>
            </a:r>
            <a:endParaRPr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865375" y="5370576"/>
            <a:ext cx="8639556" cy="867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29561" y="5334761"/>
            <a:ext cx="8610600" cy="838200"/>
          </a:xfrm>
          <a:custGeom>
            <a:avLst/>
            <a:gdLst/>
            <a:ahLst/>
            <a:cxnLst/>
            <a:rect l="l" t="t" r="r" b="b"/>
            <a:pathLst>
              <a:path w="8610600" h="838200">
                <a:moveTo>
                  <a:pt x="0" y="838200"/>
                </a:moveTo>
                <a:lnTo>
                  <a:pt x="8610600" y="838200"/>
                </a:lnTo>
                <a:lnTo>
                  <a:pt x="86106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29561" y="5334761"/>
            <a:ext cx="8610600" cy="838200"/>
          </a:xfrm>
          <a:custGeom>
            <a:avLst/>
            <a:gdLst/>
            <a:ahLst/>
            <a:cxnLst/>
            <a:rect l="l" t="t" r="r" b="b"/>
            <a:pathLst>
              <a:path w="8610600" h="838200">
                <a:moveTo>
                  <a:pt x="0" y="838200"/>
                </a:moveTo>
                <a:lnTo>
                  <a:pt x="8610600" y="838200"/>
                </a:lnTo>
                <a:lnTo>
                  <a:pt x="86106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907541" y="4272535"/>
            <a:ext cx="8206105" cy="1725601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622300" marR="257175" indent="-610235">
              <a:lnSpc>
                <a:spcPct val="90000"/>
              </a:lnSpc>
              <a:spcBef>
                <a:spcPts val="340"/>
              </a:spcBef>
              <a:buClr>
                <a:srgbClr val="000000"/>
              </a:buClr>
              <a:buFont typeface="Arial"/>
              <a:buAutoNum type="arabicPeriod" startAt="2"/>
              <a:tabLst>
                <a:tab pos="622300" algn="l"/>
                <a:tab pos="622935" algn="l"/>
              </a:tabLst>
            </a:pPr>
            <a:r>
              <a:rPr sz="2000" b="1" spc="-10" dirty="0">
                <a:solidFill>
                  <a:srgbClr val="FF0000"/>
                </a:solidFill>
                <a:latin typeface="Arial"/>
                <a:cs typeface="Arial"/>
              </a:rPr>
              <a:t>Variable-Cost </a:t>
            </a:r>
            <a:r>
              <a:rPr sz="2000" b="1" dirty="0">
                <a:solidFill>
                  <a:srgbClr val="FF0000"/>
                </a:solidFill>
                <a:latin typeface="Arial"/>
                <a:cs typeface="Arial"/>
              </a:rPr>
              <a:t>Pricing</a:t>
            </a:r>
            <a:r>
              <a:rPr sz="2000" dirty="0">
                <a:latin typeface="Arial"/>
                <a:cs typeface="Arial"/>
              </a:rPr>
              <a:t>: firms regard foreign sales as bonus</a:t>
            </a:r>
            <a:r>
              <a:rPr sz="2000" spc="-1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sales  and assume that any return over their variable cost makes a  contribution to net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profit</a:t>
            </a:r>
            <a:endParaRPr sz="2000">
              <a:latin typeface="Arial"/>
              <a:cs typeface="Arial"/>
            </a:endParaRPr>
          </a:p>
          <a:p>
            <a:pPr>
              <a:spcBef>
                <a:spcPts val="20"/>
              </a:spcBef>
              <a:buFont typeface="Arial"/>
              <a:buAutoNum type="arabicPeriod" startAt="2"/>
            </a:pPr>
            <a:endParaRPr sz="2650">
              <a:latin typeface="Arial"/>
              <a:cs typeface="Arial"/>
            </a:endParaRPr>
          </a:p>
          <a:p>
            <a:pPr marL="561340" marR="5080" lvl="1" indent="-457200">
              <a:lnSpc>
                <a:spcPct val="80000"/>
              </a:lnSpc>
              <a:buChar char="•"/>
              <a:tabLst>
                <a:tab pos="560705" algn="l"/>
                <a:tab pos="561340" algn="l"/>
              </a:tabLst>
            </a:pPr>
            <a:r>
              <a:rPr dirty="0">
                <a:latin typeface="Arial"/>
                <a:cs typeface="Arial"/>
              </a:rPr>
              <a:t>This </a:t>
            </a:r>
            <a:r>
              <a:rPr spc="-5" dirty="0">
                <a:latin typeface="Arial"/>
                <a:cs typeface="Arial"/>
              </a:rPr>
              <a:t>is a practical approach </a:t>
            </a:r>
            <a:r>
              <a:rPr dirty="0">
                <a:latin typeface="Arial"/>
                <a:cs typeface="Arial"/>
              </a:rPr>
              <a:t>to </a:t>
            </a:r>
            <a:r>
              <a:rPr spc="-5" dirty="0">
                <a:latin typeface="Arial"/>
                <a:cs typeface="Arial"/>
              </a:rPr>
              <a:t>pricing </a:t>
            </a:r>
            <a:r>
              <a:rPr spc="-15" dirty="0">
                <a:latin typeface="Arial"/>
                <a:cs typeface="Arial"/>
              </a:rPr>
              <a:t>when </a:t>
            </a:r>
            <a:r>
              <a:rPr spc="-5" dirty="0">
                <a:latin typeface="Arial"/>
                <a:cs typeface="Arial"/>
              </a:rPr>
              <a:t>a company has high fixed </a:t>
            </a:r>
            <a:r>
              <a:rPr dirty="0">
                <a:latin typeface="Arial"/>
                <a:cs typeface="Arial"/>
              </a:rPr>
              <a:t>costs  </a:t>
            </a:r>
            <a:r>
              <a:rPr spc="-5" dirty="0">
                <a:latin typeface="Arial"/>
                <a:cs typeface="Arial"/>
              </a:rPr>
              <a:t>and unused production</a:t>
            </a:r>
            <a:r>
              <a:rPr spc="3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capacity</a:t>
            </a:r>
            <a:endParaRPr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683262"/>
            <a:ext cx="10515600" cy="68929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4826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Approaches to </a:t>
            </a:r>
            <a:r>
              <a:rPr dirty="0"/>
              <a:t>International</a:t>
            </a:r>
            <a:r>
              <a:rPr spc="-5" dirty="0"/>
              <a:t> Pricing</a:t>
            </a:r>
          </a:p>
        </p:txBody>
      </p:sp>
      <p:sp>
        <p:nvSpPr>
          <p:cNvPr id="3" name="object 3"/>
          <p:cNvSpPr/>
          <p:nvPr/>
        </p:nvSpPr>
        <p:spPr>
          <a:xfrm>
            <a:off x="1865375" y="950975"/>
            <a:ext cx="8639556" cy="1248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29561" y="915161"/>
            <a:ext cx="8610600" cy="1219200"/>
          </a:xfrm>
          <a:custGeom>
            <a:avLst/>
            <a:gdLst/>
            <a:ahLst/>
            <a:cxnLst/>
            <a:rect l="l" t="t" r="r" b="b"/>
            <a:pathLst>
              <a:path w="8610600" h="1219200">
                <a:moveTo>
                  <a:pt x="0" y="1219200"/>
                </a:moveTo>
                <a:lnTo>
                  <a:pt x="8610600" y="1219200"/>
                </a:lnTo>
                <a:lnTo>
                  <a:pt x="861060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solidFill>
            <a:srgbClr val="FFDF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29561" y="915161"/>
            <a:ext cx="8610600" cy="1219200"/>
          </a:xfrm>
          <a:custGeom>
            <a:avLst/>
            <a:gdLst/>
            <a:ahLst/>
            <a:cxnLst/>
            <a:rect l="l" t="t" r="r" b="b"/>
            <a:pathLst>
              <a:path w="8610600" h="1219200">
                <a:moveTo>
                  <a:pt x="0" y="1219200"/>
                </a:moveTo>
                <a:lnTo>
                  <a:pt x="8610600" y="1219200"/>
                </a:lnTo>
                <a:lnTo>
                  <a:pt x="8610600" y="0"/>
                </a:lnTo>
                <a:lnTo>
                  <a:pt x="0" y="0"/>
                </a:lnTo>
                <a:lnTo>
                  <a:pt x="0" y="12192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65375" y="2474976"/>
            <a:ext cx="8563356" cy="11719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29561" y="2439161"/>
            <a:ext cx="8534400" cy="1143000"/>
          </a:xfrm>
          <a:custGeom>
            <a:avLst/>
            <a:gdLst/>
            <a:ahLst/>
            <a:cxnLst/>
            <a:rect l="l" t="t" r="r" b="b"/>
            <a:pathLst>
              <a:path w="8534400" h="1143000">
                <a:moveTo>
                  <a:pt x="0" y="1143000"/>
                </a:moveTo>
                <a:lnTo>
                  <a:pt x="8534400" y="1143000"/>
                </a:lnTo>
                <a:lnTo>
                  <a:pt x="85344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FDF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29561" y="2439161"/>
            <a:ext cx="8534400" cy="1143000"/>
          </a:xfrm>
          <a:custGeom>
            <a:avLst/>
            <a:gdLst/>
            <a:ahLst/>
            <a:cxnLst/>
            <a:rect l="l" t="t" r="r" b="b"/>
            <a:pathLst>
              <a:path w="8534400" h="1143000">
                <a:moveTo>
                  <a:pt x="0" y="1143000"/>
                </a:moveTo>
                <a:lnTo>
                  <a:pt x="8534400" y="1143000"/>
                </a:lnTo>
                <a:lnTo>
                  <a:pt x="85344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20240" y="905003"/>
            <a:ext cx="8211184" cy="2651239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609600" marR="5080" indent="-610235">
              <a:lnSpc>
                <a:spcPts val="2380"/>
              </a:lnSpc>
              <a:spcBef>
                <a:spcPts val="390"/>
              </a:spcBef>
              <a:buClr>
                <a:srgbClr val="000000"/>
              </a:buClr>
              <a:buFont typeface="Times New Roman"/>
              <a:buAutoNum type="arabicPeriod" startAt="3"/>
              <a:tabLst>
                <a:tab pos="609600" algn="l"/>
                <a:tab pos="610235" algn="l"/>
                <a:tab pos="2990215" algn="l"/>
              </a:tabLst>
            </a:pP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Skimming</a:t>
            </a:r>
            <a:r>
              <a:rPr sz="2200" b="1" spc="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Pricin</a:t>
            </a:r>
            <a:r>
              <a:rPr sz="2200" spc="-5" dirty="0">
                <a:latin typeface="Times New Roman"/>
                <a:cs typeface="Times New Roman"/>
              </a:rPr>
              <a:t>g:	This is used to reach a segment of </a:t>
            </a:r>
            <a:r>
              <a:rPr sz="2200" dirty="0">
                <a:latin typeface="Times New Roman"/>
                <a:cs typeface="Times New Roman"/>
              </a:rPr>
              <a:t>the </a:t>
            </a:r>
            <a:r>
              <a:rPr sz="2200" spc="-10" dirty="0">
                <a:latin typeface="Times New Roman"/>
                <a:cs typeface="Times New Roman"/>
              </a:rPr>
              <a:t>market  </a:t>
            </a:r>
            <a:r>
              <a:rPr sz="2200" spc="-5" dirty="0">
                <a:latin typeface="Times New Roman"/>
                <a:cs typeface="Times New Roman"/>
              </a:rPr>
              <a:t>that is relatively price insensitive and thus willing to pay a premium  price for a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product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AutoNum type="arabicPeriod" startAt="3"/>
            </a:pPr>
            <a:endParaRPr sz="2400"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  <a:buAutoNum type="arabicPeriod" startAt="3"/>
            </a:pPr>
            <a:endParaRPr sz="2300">
              <a:latin typeface="Times New Roman"/>
              <a:cs typeface="Times New Roman"/>
            </a:endParaRPr>
          </a:p>
          <a:p>
            <a:pPr marL="609600" marR="196215" indent="-610235">
              <a:lnSpc>
                <a:spcPct val="89800"/>
              </a:lnSpc>
              <a:buClr>
                <a:srgbClr val="000000"/>
              </a:buClr>
              <a:buSzPct val="83333"/>
              <a:buFont typeface="Arial"/>
              <a:buAutoNum type="arabicPeriod" startAt="3"/>
              <a:tabLst>
                <a:tab pos="609600" algn="l"/>
                <a:tab pos="610235" algn="l"/>
              </a:tabLst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Penetration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Pricing: </a:t>
            </a:r>
            <a:r>
              <a:rPr sz="2200" spc="-5" dirty="0">
                <a:latin typeface="Times New Roman"/>
                <a:cs typeface="Times New Roman"/>
              </a:rPr>
              <a:t>This is used to stimulate </a:t>
            </a:r>
            <a:r>
              <a:rPr sz="2200" spc="-10" dirty="0">
                <a:latin typeface="Times New Roman"/>
                <a:cs typeface="Times New Roman"/>
              </a:rPr>
              <a:t>market </a:t>
            </a:r>
            <a:r>
              <a:rPr sz="2200" spc="-5" dirty="0">
                <a:latin typeface="Times New Roman"/>
                <a:cs typeface="Times New Roman"/>
              </a:rPr>
              <a:t>growth  and capture </a:t>
            </a:r>
            <a:r>
              <a:rPr sz="2200" spc="-10" dirty="0">
                <a:latin typeface="Times New Roman"/>
                <a:cs typeface="Times New Roman"/>
              </a:rPr>
              <a:t>market </a:t>
            </a:r>
            <a:r>
              <a:rPr sz="2200" spc="-5" dirty="0">
                <a:latin typeface="Times New Roman"/>
                <a:cs typeface="Times New Roman"/>
              </a:rPr>
              <a:t>share by deliberately </a:t>
            </a:r>
            <a:r>
              <a:rPr sz="2200" spc="-10" dirty="0">
                <a:latin typeface="Times New Roman"/>
                <a:cs typeface="Times New Roman"/>
              </a:rPr>
              <a:t>offering </a:t>
            </a:r>
            <a:r>
              <a:rPr sz="2200" spc="-5" dirty="0">
                <a:latin typeface="Times New Roman"/>
                <a:cs typeface="Times New Roman"/>
              </a:rPr>
              <a:t>products at low  prices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89576" y="3970021"/>
            <a:ext cx="5439156" cy="12131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953761" y="3934205"/>
            <a:ext cx="5410200" cy="720710"/>
          </a:xfrm>
          <a:prstGeom prst="rect">
            <a:avLst/>
          </a:prstGeom>
          <a:solidFill>
            <a:srgbClr val="FFFFCC"/>
          </a:solidFill>
          <a:ln w="25907">
            <a:solidFill>
              <a:srgbClr val="000000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spcBef>
                <a:spcPts val="40"/>
              </a:spcBef>
            </a:pPr>
            <a:endParaRPr sz="2850">
              <a:latin typeface="Times New Roman"/>
              <a:cs typeface="Times New Roman"/>
            </a:endParaRPr>
          </a:p>
          <a:p>
            <a:pPr marL="639445" indent="-457834">
              <a:buChar char="•"/>
              <a:tabLst>
                <a:tab pos="639445" algn="l"/>
                <a:tab pos="640080" algn="l"/>
              </a:tabLst>
            </a:pPr>
            <a:r>
              <a:rPr dirty="0">
                <a:latin typeface="Arial"/>
                <a:cs typeface="Arial"/>
              </a:rPr>
              <a:t>It </a:t>
            </a:r>
            <a:r>
              <a:rPr spc="-5" dirty="0">
                <a:latin typeface="Arial"/>
                <a:cs typeface="Arial"/>
              </a:rPr>
              <a:t>is used </a:t>
            </a:r>
            <a:r>
              <a:rPr dirty="0">
                <a:latin typeface="Arial"/>
                <a:cs typeface="Arial"/>
              </a:rPr>
              <a:t>to </a:t>
            </a:r>
            <a:r>
              <a:rPr spc="-5" dirty="0">
                <a:latin typeface="Arial"/>
                <a:cs typeface="Arial"/>
              </a:rPr>
              <a:t>acquire and </a:t>
            </a:r>
            <a:r>
              <a:rPr spc="-10" dirty="0">
                <a:latin typeface="Arial"/>
                <a:cs typeface="Arial"/>
              </a:rPr>
              <a:t>hold </a:t>
            </a:r>
            <a:r>
              <a:rPr spc="-5" dirty="0">
                <a:latin typeface="Arial"/>
                <a:cs typeface="Arial"/>
              </a:rPr>
              <a:t>share </a:t>
            </a:r>
            <a:r>
              <a:rPr dirty="0">
                <a:latin typeface="Arial"/>
                <a:cs typeface="Arial"/>
              </a:rPr>
              <a:t>of</a:t>
            </a:r>
            <a:r>
              <a:rPr spc="4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market</a:t>
            </a:r>
            <a:endParaRPr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05001" y="3810000"/>
            <a:ext cx="2926079" cy="2392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18126" y="94266"/>
            <a:ext cx="3743070" cy="68929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Price</a:t>
            </a:r>
            <a:r>
              <a:rPr spc="-35" dirty="0"/>
              <a:t> </a:t>
            </a:r>
            <a:r>
              <a:rPr spc="-5" dirty="0"/>
              <a:t>Escalation</a:t>
            </a:r>
          </a:p>
        </p:txBody>
      </p:sp>
      <p:sp>
        <p:nvSpPr>
          <p:cNvPr id="3" name="object 3"/>
          <p:cNvSpPr/>
          <p:nvPr/>
        </p:nvSpPr>
        <p:spPr>
          <a:xfrm>
            <a:off x="4837176" y="2779776"/>
            <a:ext cx="5667756" cy="31531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1361" y="2743961"/>
            <a:ext cx="5638800" cy="3124200"/>
          </a:xfrm>
          <a:custGeom>
            <a:avLst/>
            <a:gdLst/>
            <a:ahLst/>
            <a:cxnLst/>
            <a:rect l="l" t="t" r="r" b="b"/>
            <a:pathLst>
              <a:path w="5638800" h="3124200">
                <a:moveTo>
                  <a:pt x="0" y="3124200"/>
                </a:moveTo>
                <a:lnTo>
                  <a:pt x="5638799" y="3124200"/>
                </a:lnTo>
                <a:lnTo>
                  <a:pt x="5638799" y="0"/>
                </a:lnTo>
                <a:lnTo>
                  <a:pt x="0" y="0"/>
                </a:lnTo>
                <a:lnTo>
                  <a:pt x="0" y="3124200"/>
                </a:lnTo>
                <a:close/>
              </a:path>
            </a:pathLst>
          </a:custGeom>
          <a:solidFill>
            <a:srgbClr val="FFDF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01361" y="2743961"/>
            <a:ext cx="5638800" cy="3124200"/>
          </a:xfrm>
          <a:custGeom>
            <a:avLst/>
            <a:gdLst/>
            <a:ahLst/>
            <a:cxnLst/>
            <a:rect l="l" t="t" r="r" b="b"/>
            <a:pathLst>
              <a:path w="5638800" h="3124200">
                <a:moveTo>
                  <a:pt x="0" y="3124200"/>
                </a:moveTo>
                <a:lnTo>
                  <a:pt x="5638799" y="3124200"/>
                </a:lnTo>
                <a:lnTo>
                  <a:pt x="5638799" y="0"/>
                </a:lnTo>
                <a:lnTo>
                  <a:pt x="0" y="0"/>
                </a:lnTo>
                <a:lnTo>
                  <a:pt x="0" y="31242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92676" y="2842387"/>
            <a:ext cx="545274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0" marR="5080" indent="-609600">
              <a:spcBef>
                <a:spcPts val="100"/>
              </a:spcBef>
              <a:tabLst>
                <a:tab pos="608965" algn="l"/>
              </a:tabLst>
            </a:pPr>
            <a:r>
              <a:rPr sz="2050" b="1" spc="-5" dirty="0">
                <a:solidFill>
                  <a:srgbClr val="D24717"/>
                </a:solidFill>
                <a:latin typeface="Times New Roman"/>
                <a:cs typeface="Times New Roman"/>
              </a:rPr>
              <a:t>1.	</a:t>
            </a:r>
            <a:r>
              <a:rPr sz="2400" b="1" spc="-5" dirty="0">
                <a:latin typeface="Times New Roman"/>
                <a:cs typeface="Times New Roman"/>
              </a:rPr>
              <a:t>Costs </a:t>
            </a: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spc="-5" dirty="0">
                <a:latin typeface="Times New Roman"/>
                <a:cs typeface="Times New Roman"/>
              </a:rPr>
              <a:t>Exporting</a:t>
            </a:r>
            <a:r>
              <a:rPr sz="2400" spc="-5" dirty="0">
                <a:latin typeface="Times New Roman"/>
                <a:cs typeface="Times New Roman"/>
              </a:rPr>
              <a:t>: </a:t>
            </a:r>
            <a:r>
              <a:rPr sz="2400" dirty="0">
                <a:latin typeface="Times New Roman"/>
                <a:cs typeface="Times New Roman"/>
              </a:rPr>
              <a:t>the term </a:t>
            </a:r>
            <a:r>
              <a:rPr sz="2400" spc="-5" dirty="0">
                <a:latin typeface="Times New Roman"/>
                <a:cs typeface="Times New Roman"/>
              </a:rPr>
              <a:t>relates </a:t>
            </a:r>
            <a:r>
              <a:rPr sz="2400" dirty="0">
                <a:latin typeface="Times New Roman"/>
                <a:cs typeface="Times New Roman"/>
              </a:rPr>
              <a:t>to  situations </a:t>
            </a:r>
            <a:r>
              <a:rPr sz="2400" spc="-5" dirty="0">
                <a:latin typeface="Times New Roman"/>
                <a:cs typeface="Times New Roman"/>
              </a:rPr>
              <a:t>in which ultimate </a:t>
            </a:r>
            <a:r>
              <a:rPr sz="2400" dirty="0">
                <a:latin typeface="Times New Roman"/>
                <a:cs typeface="Times New Roman"/>
              </a:rPr>
              <a:t>prices </a:t>
            </a:r>
            <a:r>
              <a:rPr sz="2400" spc="-5" dirty="0">
                <a:latin typeface="Times New Roman"/>
                <a:cs typeface="Times New Roman"/>
              </a:rPr>
              <a:t>are  </a:t>
            </a:r>
            <a:r>
              <a:rPr sz="2400" dirty="0">
                <a:latin typeface="Times New Roman"/>
                <a:cs typeface="Times New Roman"/>
              </a:rPr>
              <a:t>raised </a:t>
            </a:r>
            <a:r>
              <a:rPr sz="2400" spc="-5" dirty="0">
                <a:latin typeface="Times New Roman"/>
                <a:cs typeface="Times New Roman"/>
              </a:rPr>
              <a:t>by shipping </a:t>
            </a:r>
            <a:r>
              <a:rPr sz="2400" dirty="0">
                <a:latin typeface="Times New Roman"/>
                <a:cs typeface="Times New Roman"/>
              </a:rPr>
              <a:t>costs, insurance,  packing, </a:t>
            </a:r>
            <a:r>
              <a:rPr sz="2400" spc="-10" dirty="0">
                <a:latin typeface="Times New Roman"/>
                <a:cs typeface="Times New Roman"/>
              </a:rPr>
              <a:t>tariffs, </a:t>
            </a:r>
            <a:r>
              <a:rPr sz="2400" dirty="0">
                <a:latin typeface="Times New Roman"/>
                <a:cs typeface="Times New Roman"/>
              </a:rPr>
              <a:t>longer channels of  distribution, </a:t>
            </a:r>
            <a:r>
              <a:rPr sz="2400" spc="-10" dirty="0">
                <a:latin typeface="Times New Roman"/>
                <a:cs typeface="Times New Roman"/>
              </a:rPr>
              <a:t>larger </a:t>
            </a:r>
            <a:r>
              <a:rPr sz="2400" spc="-5" dirty="0">
                <a:latin typeface="Times New Roman"/>
                <a:cs typeface="Times New Roman"/>
              </a:rPr>
              <a:t>middlemen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margins,  </a:t>
            </a:r>
            <a:r>
              <a:rPr sz="2400" dirty="0">
                <a:latin typeface="Times New Roman"/>
                <a:cs typeface="Times New Roman"/>
              </a:rPr>
              <a:t>special taxes, </a:t>
            </a:r>
            <a:r>
              <a:rPr sz="2400" spc="-5" dirty="0">
                <a:latin typeface="Times New Roman"/>
                <a:cs typeface="Times New Roman"/>
              </a:rPr>
              <a:t>administrative </a:t>
            </a:r>
            <a:r>
              <a:rPr sz="2400" dirty="0">
                <a:latin typeface="Times New Roman"/>
                <a:cs typeface="Times New Roman"/>
              </a:rPr>
              <a:t>costs, and  exchange rate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fluctuations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84781" y="1125873"/>
            <a:ext cx="8715756" cy="714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53361" y="838961"/>
            <a:ext cx="8686800" cy="685800"/>
          </a:xfrm>
          <a:custGeom>
            <a:avLst/>
            <a:gdLst/>
            <a:ahLst/>
            <a:cxnLst/>
            <a:rect l="l" t="t" r="r" b="b"/>
            <a:pathLst>
              <a:path w="8686800" h="685800">
                <a:moveTo>
                  <a:pt x="0" y="685800"/>
                </a:moveTo>
                <a:lnTo>
                  <a:pt x="8686800" y="685800"/>
                </a:lnTo>
                <a:lnTo>
                  <a:pt x="86868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22780" y="648970"/>
            <a:ext cx="8239759" cy="97663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469900" marR="5080" indent="-457200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Price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escalation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refers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2400" b="1" spc="-5" dirty="0">
                <a:latin typeface="Arial"/>
                <a:cs typeface="Arial"/>
              </a:rPr>
              <a:t>added costs incurred </a:t>
            </a:r>
            <a:r>
              <a:rPr sz="2400" b="1" spc="-10" dirty="0">
                <a:solidFill>
                  <a:srgbClr val="FF0000"/>
                </a:solidFill>
                <a:latin typeface="Arial"/>
                <a:cs typeface="Arial"/>
              </a:rPr>
              <a:t>as 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a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result of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exporting products from one </a:t>
            </a:r>
            <a:r>
              <a:rPr sz="2400" b="1" dirty="0">
                <a:solidFill>
                  <a:srgbClr val="FF0000"/>
                </a:solidFill>
                <a:latin typeface="Arial"/>
                <a:cs typeface="Arial"/>
              </a:rPr>
              <a:t>country to  </a:t>
            </a:r>
            <a:r>
              <a:rPr sz="2400" b="1" spc="-5" dirty="0">
                <a:solidFill>
                  <a:srgbClr val="FF0000"/>
                </a:solidFill>
                <a:latin typeface="Arial"/>
                <a:cs typeface="Arial"/>
              </a:rPr>
              <a:t>another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89175" y="1865376"/>
            <a:ext cx="8715756" cy="5623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47088" y="1911095"/>
            <a:ext cx="5445252" cy="4831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753361" y="1829562"/>
            <a:ext cx="8686800" cy="373179"/>
          </a:xfrm>
          <a:prstGeom prst="rect">
            <a:avLst/>
          </a:prstGeom>
          <a:solidFill>
            <a:srgbClr val="FFFFCC"/>
          </a:solidFill>
          <a:ln w="25907">
            <a:solidFill>
              <a:srgbClr val="000000"/>
            </a:solidFill>
          </a:ln>
        </p:spPr>
        <p:txBody>
          <a:bodyPr vert="horz" wrap="square" lIns="0" tIns="95250" rIns="0" bIns="0" rtlCol="0">
            <a:spAutoFit/>
          </a:bodyPr>
          <a:lstStyle/>
          <a:p>
            <a:pPr marL="181610">
              <a:spcBef>
                <a:spcPts val="750"/>
              </a:spcBef>
            </a:pPr>
            <a:r>
              <a:rPr spc="-5" dirty="0">
                <a:latin typeface="Arial"/>
                <a:cs typeface="Arial"/>
              </a:rPr>
              <a:t>There are several factors that </a:t>
            </a:r>
            <a:r>
              <a:rPr spc="-10" dirty="0">
                <a:latin typeface="Arial"/>
                <a:cs typeface="Arial"/>
              </a:rPr>
              <a:t>lead </a:t>
            </a:r>
            <a:r>
              <a:rPr dirty="0">
                <a:latin typeface="Arial"/>
                <a:cs typeface="Arial"/>
              </a:rPr>
              <a:t>to </a:t>
            </a:r>
            <a:r>
              <a:rPr spc="-10" dirty="0">
                <a:latin typeface="Arial"/>
                <a:cs typeface="Arial"/>
              </a:rPr>
              <a:t>higher</a:t>
            </a:r>
            <a:r>
              <a:rPr spc="4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prices:</a:t>
            </a:r>
            <a:endParaRPr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52600" y="2743200"/>
            <a:ext cx="2926080" cy="20711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1880</Words>
  <Application>Microsoft Office PowerPoint</Application>
  <PresentationFormat>Widescreen</PresentationFormat>
  <Paragraphs>170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 2</vt:lpstr>
      <vt:lpstr>Tema di Office</vt:lpstr>
      <vt:lpstr>International Pricing</vt:lpstr>
      <vt:lpstr>Introduction</vt:lpstr>
      <vt:lpstr>Pricing Objectives</vt:lpstr>
      <vt:lpstr>Presentazione standard di PowerPoint</vt:lpstr>
      <vt:lpstr>Presentazione standard di PowerPoint</vt:lpstr>
      <vt:lpstr>Presentazione standard di PowerPoint</vt:lpstr>
      <vt:lpstr>Approaches to International Pricing</vt:lpstr>
      <vt:lpstr>Approaches to International Pricing</vt:lpstr>
      <vt:lpstr>Price Escalation</vt:lpstr>
      <vt:lpstr>Price Escalation (contd ..)</vt:lpstr>
      <vt:lpstr>Price Escalation (contd ..)</vt:lpstr>
      <vt:lpstr>Export Strategies Under Varying Currency  Conditions</vt:lpstr>
      <vt:lpstr>Export Strategies Under Varying  Currency Conditions</vt:lpstr>
      <vt:lpstr>Leasing in International Markets</vt:lpstr>
      <vt:lpstr>Dumping</vt:lpstr>
      <vt:lpstr>Presentazione standard di PowerPoint</vt:lpstr>
      <vt:lpstr>Presentazione standard di PowerPoint</vt:lpstr>
      <vt:lpstr>Why Purchasers Impose Countertrade Obligations</vt:lpstr>
      <vt:lpstr>Proactive Countertrade Strategy</vt:lpstr>
      <vt:lpstr>Transfer Pricing Strategy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Pricing</dc:title>
  <dc:creator>beatrice orlando</dc:creator>
  <cp:lastModifiedBy>beatrice orlando</cp:lastModifiedBy>
  <cp:revision>4</cp:revision>
  <dcterms:created xsi:type="dcterms:W3CDTF">2020-06-02T14:46:46Z</dcterms:created>
  <dcterms:modified xsi:type="dcterms:W3CDTF">2020-06-02T14:50:36Z</dcterms:modified>
</cp:coreProperties>
</file>