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08F40-D369-4E4A-AF3C-07CDDD4E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276FEB-1180-41B1-864C-1249A802B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03FE76-7ADF-4B47-9C5A-5D23AEEF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BA2499-66B3-480F-9464-CB8E6BFC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BBB2CB-4478-4683-8BF1-F5607BC6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0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BB22A-9F60-40AF-BBCE-BA74CBE0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368C08-22EE-43A2-AFCE-F614ECBF9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3F2D76-41C8-45F5-BDED-58FF640D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9068DC-3986-4294-ACB4-6046524E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ACC66C-B2A6-49D7-9595-9F574111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2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3393A5-F1A0-4733-8E5B-F1AFEA615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FF0EAF-EF66-477B-BEA1-09BA99A71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3DEE32-79A7-40ED-A9A8-B1A61214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CBBE68-8848-4FD4-B13A-79D8209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8D43D-516F-4368-A14C-1EF39421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0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61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65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3933" y="1485900"/>
            <a:ext cx="12048067" cy="0"/>
          </a:xfrm>
          <a:custGeom>
            <a:avLst/>
            <a:gdLst/>
            <a:ahLst/>
            <a:cxnLst/>
            <a:rect l="l" t="t" r="r" b="b"/>
            <a:pathLst>
              <a:path w="9036050">
                <a:moveTo>
                  <a:pt x="0" y="0"/>
                </a:moveTo>
                <a:lnTo>
                  <a:pt x="903605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284479" y="0"/>
            <a:ext cx="11299613" cy="177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1267" y="2241566"/>
            <a:ext cx="105494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1267" y="3448050"/>
            <a:ext cx="105494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24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805DC-226A-4EC9-87E7-8C2DA8B6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9DA5BF-2DD3-4366-8DB2-DCB57F08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91BB47-541D-4A82-9634-C6740E39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7F6EBA-2D18-4149-B104-57E79607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89A26-6BC1-48B3-B5AC-AF802F2E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24A20-0D0D-46AC-8B4F-34BD95A9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5741E5-B4A7-4EC8-940B-2A3633D1F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2DE812-3251-4A8C-8029-5F739319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BB6B53-7EA1-4F26-A551-DD7BD688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54D59C-5144-4FA0-B308-98E470A6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3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0FDD8-A696-4678-8844-D0FA1C83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57FF19-7E11-45E9-A390-37A5C775A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CCE435-41AC-4F48-A9DF-C5FE94A7C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849AD4-F93D-40B1-9EA5-4EDEBC5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D4D51A-FADD-4D2B-B124-16A337A1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FFD94F-9A66-46F2-A672-89EC14F9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FE76C-A150-4642-88D3-66F4FD0B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96F3C0-EED8-45AC-B280-55D82C09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7E4EF9-6FF2-41A8-BE92-C5431147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C8B3AA-5B04-4C78-817D-B088C43C0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D61375-AE6C-4C5F-AE57-67FE7567B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118B80-B376-42D0-8550-D712ACB2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A14BE49-A8AE-44B0-BB00-CCF11768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9419B3-4C5A-49D5-BC15-061BF69C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1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09865-E784-4D24-A7B8-F247EB8B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70F48E-C6EE-45D2-8444-5A610D36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1878BE-7C5E-4BDE-B639-DC8FFD24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A4255E-FC88-45F9-B334-F2B96AE0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E03D81-7012-41E7-A6AD-A4EC071A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1DD578-6E8E-4614-A6B2-A4A419A4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4A10B7-FCA4-4457-958E-19A646FE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8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52402-28F7-4092-916F-8761FA83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CB3FC8-FE51-45B8-94B6-878BDBB7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912775-BF21-4C8C-8336-35068E611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9B16E8-EB51-42A2-AE02-2A3B9717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CCA332-57C8-4376-87B5-DDA94049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201A12-BE9D-41BF-9C2D-0ABADE3B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B8AA0-76EF-430E-A1B4-3E9A0AB2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D63AF3-A9C4-488F-B8C9-EFDA99242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EE8367-C0EA-4480-A27A-3ED5D0482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6A8101-8D1D-4B8D-A6D7-BF5441F2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79586C-410D-40FE-B497-58A600E8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44F759-8485-4900-8FFC-3D264DFE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8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D7CFBD-5CC6-4053-9DD1-EC9F244E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DAC3DD-7F4B-4282-9E7C-271CFDB7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E733AB-CBE5-4D54-BB57-F372E7F8E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A12E-C26F-469F-AB7B-6C213197B81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BFECE4-4779-4DFA-8F42-DE1C1AF18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11B07C-3EBF-4F4B-A111-216B195DE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81CE5-2675-498C-AFC7-06B667F023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2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james_veitch_the_agony_of_trying_to_unsubscribe?language=e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monitor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bx.businessweek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90E3F-5165-4E42-AC9D-6AC8280A2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International market </a:t>
            </a:r>
            <a:r>
              <a:rPr lang="it-IT" dirty="0" err="1"/>
              <a:t>segmentation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CE744C-66EC-4382-BBAD-92C8C2490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Prof. B. Orlando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88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7091" y="1833880"/>
            <a:ext cx="4744085" cy="3031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spcBef>
                <a:spcPts val="10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dirty="0">
                <a:latin typeface="Corbel"/>
                <a:cs typeface="Corbel"/>
              </a:rPr>
              <a:t>Identifiable</a:t>
            </a:r>
            <a:endParaRPr sz="3200">
              <a:latin typeface="Corbel"/>
              <a:cs typeface="Corbel"/>
            </a:endParaRPr>
          </a:p>
          <a:p>
            <a:pPr marL="356870" indent="-318770">
              <a:spcBef>
                <a:spcPts val="7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dirty="0">
                <a:latin typeface="Corbel"/>
                <a:cs typeface="Corbel"/>
              </a:rPr>
              <a:t>Accesible</a:t>
            </a:r>
            <a:endParaRPr sz="3200">
              <a:latin typeface="Corbel"/>
              <a:cs typeface="Corbel"/>
            </a:endParaRPr>
          </a:p>
          <a:p>
            <a:pPr marL="356870" indent="-318770">
              <a:spcBef>
                <a:spcPts val="7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dirty="0">
                <a:latin typeface="Corbel"/>
                <a:cs typeface="Corbel"/>
              </a:rPr>
              <a:t>Sustancial</a:t>
            </a:r>
            <a:endParaRPr sz="3200">
              <a:latin typeface="Corbel"/>
              <a:cs typeface="Corbel"/>
            </a:endParaRPr>
          </a:p>
          <a:p>
            <a:pPr marL="356870" indent="-318770">
              <a:spcBef>
                <a:spcPts val="7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spc="-5" dirty="0">
                <a:latin typeface="Corbel"/>
                <a:cs typeface="Corbel"/>
              </a:rPr>
              <a:t>Differenciable</a:t>
            </a:r>
            <a:endParaRPr sz="3200">
              <a:latin typeface="Corbel"/>
              <a:cs typeface="Corbel"/>
            </a:endParaRPr>
          </a:p>
          <a:p>
            <a:pPr marL="356870" indent="-318770">
              <a:spcBef>
                <a:spcPts val="7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dirty="0">
                <a:latin typeface="Corbel"/>
                <a:cs typeface="Corbel"/>
              </a:rPr>
              <a:t>Needs to </a:t>
            </a:r>
            <a:r>
              <a:rPr sz="3200" spc="-5" dirty="0">
                <a:latin typeface="Corbel"/>
                <a:cs typeface="Corbel"/>
              </a:rPr>
              <a:t>be able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serve</a:t>
            </a:r>
            <a:endParaRPr sz="3200">
              <a:latin typeface="Corbel"/>
              <a:cs typeface="Corbel"/>
            </a:endParaRPr>
          </a:p>
          <a:p>
            <a:pPr marL="356870" indent="-318770">
              <a:spcBef>
                <a:spcPts val="8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dirty="0">
                <a:latin typeface="Corbel"/>
                <a:cs typeface="Corbel"/>
              </a:rPr>
              <a:t>Need </a:t>
            </a:r>
            <a:r>
              <a:rPr sz="3200" spc="-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be able to</a:t>
            </a:r>
            <a:r>
              <a:rPr sz="3200" spc="-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defend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4910" y="1849180"/>
          <a:ext cx="8229600" cy="3301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10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SEGMENT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C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DESCRIPTION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C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OPPORTUNTY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Jet Seller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Rich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 –Fashion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912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800" spc="5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is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-L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x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ur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800" spc="10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s- 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Exclusive</a:t>
                      </a:r>
                      <a:r>
                        <a:rPr sz="18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Products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MTV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Generation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6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Young/Middle Income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54483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Music-Videos-Movies-  Trendy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Fashion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Sportive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Souvenirs-Wear-Events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0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latin typeface="Corbel"/>
                          <a:cs typeface="Corbel"/>
                        </a:rPr>
                        <a:t>Technics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57912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So</a:t>
                      </a:r>
                      <a:r>
                        <a:rPr sz="1800" spc="5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800" spc="5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800" spc="-1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800" spc="1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-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Com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te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s- 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Gadgets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Global</a:t>
                      </a:r>
                      <a:r>
                        <a:rPr sz="18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Citizens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5791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Concerned with social  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issues-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connectivity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520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Green Wood –Web</a:t>
                      </a:r>
                      <a:r>
                        <a:rPr sz="1800" spc="-6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based  comunities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490" y="1431109"/>
            <a:ext cx="4541520" cy="542071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31470" indent="-318770">
              <a:spcBef>
                <a:spcPts val="99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0835" algn="l"/>
                <a:tab pos="331470" algn="l"/>
              </a:tabLst>
            </a:pPr>
            <a:r>
              <a:rPr sz="3200" b="1" dirty="0">
                <a:latin typeface="Corbel"/>
                <a:cs typeface="Corbel"/>
              </a:rPr>
              <a:t>Benefits</a:t>
            </a:r>
            <a:endParaRPr sz="3200">
              <a:latin typeface="Corbel"/>
              <a:cs typeface="Corbel"/>
            </a:endParaRPr>
          </a:p>
          <a:p>
            <a:pPr marL="623570" lvl="1" indent="-273685">
              <a:spcBef>
                <a:spcPts val="78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Better product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adjustment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Better resources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usage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Specialization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Profitability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10" dirty="0">
                <a:latin typeface="Corbel"/>
                <a:cs typeface="Corbel"/>
              </a:rPr>
              <a:t>Market</a:t>
            </a:r>
            <a:r>
              <a:rPr sz="280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Opportunities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  <a:tab pos="1623060" algn="l"/>
              </a:tabLst>
            </a:pPr>
            <a:r>
              <a:rPr sz="2800" spc="-5" dirty="0">
                <a:latin typeface="Corbel"/>
                <a:cs typeface="Corbel"/>
              </a:rPr>
              <a:t>Quick	Response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Entry</a:t>
            </a:r>
            <a:r>
              <a:rPr sz="280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Barriers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5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Competitive Advantage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Differenciation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9951" y="939368"/>
            <a:ext cx="7545705" cy="26894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Corbel"/>
                <a:cs typeface="Corbel"/>
              </a:rPr>
              <a:t>What does Segmentation</a:t>
            </a:r>
            <a:r>
              <a:rPr sz="4000" b="1" spc="-15" dirty="0">
                <a:latin typeface="Corbel"/>
                <a:cs typeface="Corbel"/>
              </a:rPr>
              <a:t> </a:t>
            </a:r>
            <a:r>
              <a:rPr sz="4000" b="1" spc="-5" dirty="0">
                <a:latin typeface="Corbel"/>
                <a:cs typeface="Corbel"/>
              </a:rPr>
              <a:t>permit?</a:t>
            </a:r>
            <a:endParaRPr sz="4000">
              <a:latin typeface="Corbel"/>
              <a:cs typeface="Corbel"/>
            </a:endParaRPr>
          </a:p>
          <a:p>
            <a:pPr marL="12700" marR="5080">
              <a:lnSpc>
                <a:spcPct val="101800"/>
              </a:lnSpc>
              <a:spcBef>
                <a:spcPts val="50"/>
              </a:spcBef>
              <a:tabLst>
                <a:tab pos="4467225" algn="l"/>
              </a:tabLst>
            </a:pPr>
            <a:r>
              <a:rPr b="1" dirty="0">
                <a:latin typeface="Corbel"/>
                <a:cs typeface="Corbel"/>
              </a:rPr>
              <a:t>Wide </a:t>
            </a:r>
            <a:r>
              <a:rPr b="1" spc="-5" dirty="0">
                <a:latin typeface="Corbel"/>
                <a:cs typeface="Corbel"/>
              </a:rPr>
              <a:t>vision and perspective </a:t>
            </a:r>
            <a:r>
              <a:rPr b="1" dirty="0">
                <a:latin typeface="Corbel"/>
                <a:cs typeface="Corbel"/>
              </a:rPr>
              <a:t>of </a:t>
            </a:r>
            <a:r>
              <a:rPr b="1" spc="-5" dirty="0">
                <a:latin typeface="Corbel"/>
                <a:cs typeface="Corbel"/>
              </a:rPr>
              <a:t>clients to </a:t>
            </a:r>
            <a:r>
              <a:rPr b="1" dirty="0">
                <a:latin typeface="Corbel"/>
                <a:cs typeface="Corbel"/>
              </a:rPr>
              <a:t>be  </a:t>
            </a:r>
            <a:r>
              <a:rPr b="1" spc="-5" dirty="0">
                <a:latin typeface="Corbel"/>
                <a:cs typeface="Corbel"/>
              </a:rPr>
              <a:t>satisfied	Right </a:t>
            </a:r>
            <a:r>
              <a:rPr b="1" dirty="0">
                <a:latin typeface="Corbel"/>
                <a:cs typeface="Corbel"/>
              </a:rPr>
              <a:t>Mix</a:t>
            </a:r>
            <a:r>
              <a:rPr b="1" spc="-55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9951" y="3581400"/>
            <a:ext cx="7926705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latin typeface="Corbel"/>
                <a:cs typeface="Corbel"/>
              </a:rPr>
              <a:t>Resources Focusing </a:t>
            </a:r>
            <a:r>
              <a:rPr sz="3200" dirty="0">
                <a:latin typeface="Corbel"/>
                <a:cs typeface="Corbel"/>
              </a:rPr>
              <a:t>(One or </a:t>
            </a:r>
            <a:r>
              <a:rPr sz="3200" spc="-5" dirty="0">
                <a:latin typeface="Corbel"/>
                <a:cs typeface="Corbel"/>
              </a:rPr>
              <a:t>several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segments)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10"/>
              </a:spcBef>
            </a:pPr>
            <a:endParaRPr sz="3200">
              <a:latin typeface="Corbel"/>
              <a:cs typeface="Corbel"/>
            </a:endParaRPr>
          </a:p>
          <a:p>
            <a:pPr marL="12700" marR="396240">
              <a:lnSpc>
                <a:spcPct val="101800"/>
              </a:lnSpc>
              <a:spcBef>
                <a:spcPts val="5"/>
              </a:spcBef>
              <a:tabLst>
                <a:tab pos="5361305" algn="l"/>
              </a:tabLst>
            </a:pPr>
            <a:r>
              <a:rPr sz="3200" b="1" spc="-5" dirty="0">
                <a:latin typeface="Corbel"/>
                <a:cs typeface="Corbel"/>
              </a:rPr>
              <a:t>Identify</a:t>
            </a:r>
            <a:r>
              <a:rPr sz="3200" b="1" spc="2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Globalized</a:t>
            </a:r>
            <a:r>
              <a:rPr sz="3200" b="1" spc="2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Segments	for</a:t>
            </a:r>
            <a:r>
              <a:rPr sz="3200" b="1" spc="-6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Applying 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Global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Strategy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10"/>
              </a:spcBef>
            </a:pPr>
            <a:endParaRPr sz="3250">
              <a:latin typeface="Corbel"/>
              <a:cs typeface="Corbel"/>
            </a:endParaRPr>
          </a:p>
          <a:p>
            <a:pPr marL="12700"/>
            <a:r>
              <a:rPr sz="3200" b="1" spc="-5" dirty="0">
                <a:latin typeface="Corbel"/>
                <a:cs typeface="Corbel"/>
              </a:rPr>
              <a:t>Certain </a:t>
            </a:r>
            <a:r>
              <a:rPr sz="3200" b="1" dirty="0">
                <a:latin typeface="Corbel"/>
                <a:cs typeface="Corbel"/>
              </a:rPr>
              <a:t>Degree of</a:t>
            </a:r>
            <a:r>
              <a:rPr sz="3200" b="1" spc="-5" dirty="0">
                <a:latin typeface="Corbel"/>
                <a:cs typeface="Corbel"/>
              </a:rPr>
              <a:t> Standardization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5729" y="2707639"/>
            <a:ext cx="2376170" cy="289560"/>
          </a:xfrm>
          <a:custGeom>
            <a:avLst/>
            <a:gdLst/>
            <a:ahLst/>
            <a:cxnLst/>
            <a:rect l="l" t="t" r="r" b="b"/>
            <a:pathLst>
              <a:path w="2376170" h="289560">
                <a:moveTo>
                  <a:pt x="2231390" y="0"/>
                </a:moveTo>
                <a:lnTo>
                  <a:pt x="2231390" y="72389"/>
                </a:lnTo>
                <a:lnTo>
                  <a:pt x="0" y="72389"/>
                </a:lnTo>
                <a:lnTo>
                  <a:pt x="0" y="217170"/>
                </a:lnTo>
                <a:lnTo>
                  <a:pt x="2231390" y="217170"/>
                </a:lnTo>
                <a:lnTo>
                  <a:pt x="2231390" y="289560"/>
                </a:lnTo>
                <a:lnTo>
                  <a:pt x="2376170" y="144780"/>
                </a:lnTo>
                <a:lnTo>
                  <a:pt x="2231390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5729" y="2707639"/>
            <a:ext cx="2376170" cy="289560"/>
          </a:xfrm>
          <a:custGeom>
            <a:avLst/>
            <a:gdLst/>
            <a:ahLst/>
            <a:cxnLst/>
            <a:rect l="l" t="t" r="r" b="b"/>
            <a:pathLst>
              <a:path w="2376170" h="289560">
                <a:moveTo>
                  <a:pt x="0" y="72389"/>
                </a:moveTo>
                <a:lnTo>
                  <a:pt x="2231390" y="72389"/>
                </a:lnTo>
                <a:lnTo>
                  <a:pt x="2231390" y="0"/>
                </a:lnTo>
                <a:lnTo>
                  <a:pt x="2376170" y="144780"/>
                </a:lnTo>
                <a:lnTo>
                  <a:pt x="2231390" y="289560"/>
                </a:lnTo>
                <a:lnTo>
                  <a:pt x="2231390" y="217170"/>
                </a:lnTo>
                <a:lnTo>
                  <a:pt x="0" y="217170"/>
                </a:lnTo>
                <a:lnTo>
                  <a:pt x="0" y="72389"/>
                </a:lnTo>
                <a:close/>
              </a:path>
            </a:pathLst>
          </a:custGeom>
          <a:ln w="47801">
            <a:solidFill>
              <a:srgbClr val="AF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0"/>
            <a:ext cx="8229600" cy="177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3109" y="1836420"/>
            <a:ext cx="8065770" cy="464101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750" marR="1888489" indent="-273050">
              <a:lnSpc>
                <a:spcPts val="2960"/>
              </a:lnSpc>
              <a:spcBef>
                <a:spcPts val="430"/>
              </a:spcBef>
              <a:buClr>
                <a:srgbClr val="EFAC00"/>
              </a:buClr>
              <a:buSzPct val="79629"/>
              <a:buFont typeface="Wingdings"/>
              <a:buChar char=""/>
              <a:tabLst>
                <a:tab pos="285750" algn="l"/>
              </a:tabLst>
            </a:pPr>
            <a:r>
              <a:rPr sz="2700" spc="-5" dirty="0">
                <a:latin typeface="Corbel"/>
                <a:cs typeface="Corbel"/>
              </a:rPr>
              <a:t>Global market data warranties </a:t>
            </a:r>
            <a:r>
              <a:rPr sz="2700" dirty="0">
                <a:latin typeface="Corbel"/>
                <a:cs typeface="Corbel"/>
              </a:rPr>
              <a:t>a </a:t>
            </a:r>
            <a:r>
              <a:rPr sz="2700" spc="-5" dirty="0">
                <a:latin typeface="Corbel"/>
                <a:cs typeface="Corbel"/>
              </a:rPr>
              <a:t>succesful  segmentation </a:t>
            </a:r>
            <a:r>
              <a:rPr sz="2700" dirty="0">
                <a:latin typeface="Corbel"/>
                <a:cs typeface="Corbel"/>
              </a:rPr>
              <a:t>and</a:t>
            </a:r>
            <a:r>
              <a:rPr sz="2700" spc="5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positioning</a:t>
            </a:r>
            <a:endParaRPr sz="2700">
              <a:latin typeface="Corbel"/>
              <a:cs typeface="Corbel"/>
            </a:endParaRPr>
          </a:p>
          <a:p>
            <a:pPr>
              <a:spcBef>
                <a:spcPts val="40"/>
              </a:spcBef>
              <a:buClr>
                <a:srgbClr val="EFAC00"/>
              </a:buClr>
              <a:buFont typeface="Wingdings"/>
              <a:buChar char=""/>
            </a:pPr>
            <a:endParaRPr sz="2400">
              <a:latin typeface="Corbel"/>
              <a:cs typeface="Corbel"/>
            </a:endParaRPr>
          </a:p>
          <a:p>
            <a:pPr marL="285750" marR="525780" indent="-273050">
              <a:lnSpc>
                <a:spcPts val="2950"/>
              </a:lnSpc>
              <a:buClr>
                <a:srgbClr val="EFAC00"/>
              </a:buClr>
              <a:buSzPct val="79629"/>
              <a:buFont typeface="Wingdings"/>
              <a:buChar char=""/>
              <a:tabLst>
                <a:tab pos="285750" algn="l"/>
              </a:tabLst>
            </a:pPr>
            <a:r>
              <a:rPr sz="2700" dirty="0">
                <a:latin typeface="Corbel"/>
                <a:cs typeface="Corbel"/>
              </a:rPr>
              <a:t>A </a:t>
            </a:r>
            <a:r>
              <a:rPr sz="2700" spc="-5" dirty="0">
                <a:latin typeface="Corbel"/>
                <a:cs typeface="Corbel"/>
              </a:rPr>
              <a:t>globalization is </a:t>
            </a:r>
            <a:r>
              <a:rPr sz="2700" dirty="0">
                <a:latin typeface="Corbel"/>
                <a:cs typeface="Corbel"/>
              </a:rPr>
              <a:t>a </a:t>
            </a:r>
            <a:r>
              <a:rPr sz="2700" spc="-5" dirty="0">
                <a:latin typeface="Corbel"/>
                <a:cs typeface="Corbel"/>
              </a:rPr>
              <a:t>result of </a:t>
            </a:r>
            <a:r>
              <a:rPr sz="2700" dirty="0">
                <a:latin typeface="Corbel"/>
                <a:cs typeface="Corbel"/>
              </a:rPr>
              <a:t>a </a:t>
            </a:r>
            <a:r>
              <a:rPr sz="2700" spc="-5" dirty="0">
                <a:latin typeface="Corbel"/>
                <a:cs typeface="Corbel"/>
              </a:rPr>
              <a:t>company evolution, it  means </a:t>
            </a:r>
            <a:r>
              <a:rPr sz="2700" spc="-10" dirty="0">
                <a:latin typeface="Corbel"/>
                <a:cs typeface="Corbel"/>
              </a:rPr>
              <a:t>multiple </a:t>
            </a:r>
            <a:r>
              <a:rPr sz="2700" spc="-5" dirty="0">
                <a:latin typeface="Corbel"/>
                <a:cs typeface="Corbel"/>
              </a:rPr>
              <a:t>international</a:t>
            </a:r>
            <a:r>
              <a:rPr sz="2700" spc="5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markets.</a:t>
            </a:r>
            <a:endParaRPr sz="2700">
              <a:latin typeface="Corbel"/>
              <a:cs typeface="Corbel"/>
            </a:endParaRPr>
          </a:p>
          <a:p>
            <a:pPr>
              <a:spcBef>
                <a:spcPts val="5"/>
              </a:spcBef>
              <a:buClr>
                <a:srgbClr val="EFAC00"/>
              </a:buClr>
              <a:buFont typeface="Wingdings"/>
              <a:buChar char=""/>
            </a:pPr>
            <a:endParaRPr sz="2150">
              <a:latin typeface="Corbel"/>
              <a:cs typeface="Corbel"/>
            </a:endParaRPr>
          </a:p>
          <a:p>
            <a:pPr marL="285750" indent="-273050">
              <a:lnSpc>
                <a:spcPts val="3100"/>
              </a:lnSpc>
              <a:buClr>
                <a:srgbClr val="EFAC00"/>
              </a:buClr>
              <a:buSzPct val="79629"/>
              <a:buFont typeface="Wingdings"/>
              <a:buChar char=""/>
              <a:tabLst>
                <a:tab pos="285750" algn="l"/>
              </a:tabLst>
            </a:pPr>
            <a:r>
              <a:rPr sz="2700" spc="-5" dirty="0">
                <a:latin typeface="Corbel"/>
                <a:cs typeface="Corbel"/>
              </a:rPr>
              <a:t>Globalization</a:t>
            </a:r>
            <a:r>
              <a:rPr sz="2700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involves:</a:t>
            </a:r>
            <a:endParaRPr sz="2700">
              <a:latin typeface="Corbel"/>
              <a:cs typeface="Corbel"/>
            </a:endParaRPr>
          </a:p>
          <a:p>
            <a:pPr marL="264795" indent="-252729">
              <a:lnSpc>
                <a:spcPts val="2960"/>
              </a:lnSpc>
              <a:buChar char="*"/>
              <a:tabLst>
                <a:tab pos="265430" algn="l"/>
              </a:tabLst>
            </a:pPr>
            <a:r>
              <a:rPr sz="2700" spc="-5" dirty="0">
                <a:latin typeface="Corbel"/>
                <a:cs typeface="Corbel"/>
              </a:rPr>
              <a:t>Integrated sourcing, production </a:t>
            </a:r>
            <a:r>
              <a:rPr sz="2700" dirty="0">
                <a:latin typeface="Corbel"/>
                <a:cs typeface="Corbel"/>
              </a:rPr>
              <a:t>and</a:t>
            </a:r>
            <a:r>
              <a:rPr sz="2700" spc="5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marketing</a:t>
            </a:r>
            <a:endParaRPr sz="2700">
              <a:latin typeface="Corbel"/>
              <a:cs typeface="Corbel"/>
            </a:endParaRPr>
          </a:p>
          <a:p>
            <a:pPr marL="265430" marR="5080" indent="-265430">
              <a:lnSpc>
                <a:spcPts val="2960"/>
              </a:lnSpc>
              <a:spcBef>
                <a:spcPts val="190"/>
              </a:spcBef>
              <a:buChar char="*"/>
              <a:tabLst>
                <a:tab pos="265430" algn="l"/>
              </a:tabLst>
            </a:pPr>
            <a:r>
              <a:rPr sz="2700" spc="-5" dirty="0">
                <a:latin typeface="Corbel"/>
                <a:cs typeface="Corbel"/>
              </a:rPr>
              <a:t>Allocated resources </a:t>
            </a:r>
            <a:r>
              <a:rPr sz="2700" dirty="0">
                <a:latin typeface="Corbel"/>
                <a:cs typeface="Corbel"/>
              </a:rPr>
              <a:t>to </a:t>
            </a:r>
            <a:r>
              <a:rPr sz="2700" spc="-5" dirty="0">
                <a:latin typeface="Corbel"/>
                <a:cs typeface="Corbel"/>
              </a:rPr>
              <a:t>achieve </a:t>
            </a:r>
            <a:r>
              <a:rPr sz="2700" dirty="0">
                <a:latin typeface="Corbel"/>
                <a:cs typeface="Corbel"/>
              </a:rPr>
              <a:t>a </a:t>
            </a:r>
            <a:r>
              <a:rPr sz="2700" spc="-5" dirty="0">
                <a:latin typeface="Corbel"/>
                <a:cs typeface="Corbel"/>
              </a:rPr>
              <a:t>balanced portfolio and  growth</a:t>
            </a:r>
            <a:endParaRPr sz="2700">
              <a:latin typeface="Corbel"/>
              <a:cs typeface="Corbel"/>
            </a:endParaRPr>
          </a:p>
          <a:p>
            <a:pPr marL="265430" marR="248285" indent="-265430">
              <a:lnSpc>
                <a:spcPts val="2960"/>
              </a:lnSpc>
              <a:buChar char="*"/>
              <a:tabLst>
                <a:tab pos="265430" algn="l"/>
                <a:tab pos="2726055" algn="l"/>
              </a:tabLst>
            </a:pPr>
            <a:r>
              <a:rPr sz="2700" spc="-5" dirty="0">
                <a:latin typeface="Corbel"/>
                <a:cs typeface="Corbel"/>
              </a:rPr>
              <a:t>Coordinate marketing activities accross countries </a:t>
            </a:r>
            <a:r>
              <a:rPr sz="2700" dirty="0">
                <a:latin typeface="Corbel"/>
                <a:cs typeface="Corbel"/>
              </a:rPr>
              <a:t>and  </a:t>
            </a:r>
            <a:r>
              <a:rPr sz="2700" spc="-5" dirty="0">
                <a:latin typeface="Corbel"/>
                <a:cs typeface="Corbel"/>
              </a:rPr>
              <a:t>regions.	</a:t>
            </a:r>
            <a:r>
              <a:rPr sz="2700" i="1" dirty="0">
                <a:latin typeface="Corbel"/>
                <a:cs typeface="Corbel"/>
              </a:rPr>
              <a:t>Certain </a:t>
            </a:r>
            <a:r>
              <a:rPr sz="2700" i="1" spc="-5" dirty="0">
                <a:latin typeface="Corbel"/>
                <a:cs typeface="Corbel"/>
              </a:rPr>
              <a:t>degree </a:t>
            </a:r>
            <a:r>
              <a:rPr sz="2700" i="1" spc="5" dirty="0">
                <a:latin typeface="Corbel"/>
                <a:cs typeface="Corbel"/>
              </a:rPr>
              <a:t>of</a:t>
            </a:r>
            <a:r>
              <a:rPr sz="2700" i="1" spc="-20" dirty="0">
                <a:latin typeface="Corbel"/>
                <a:cs typeface="Corbel"/>
              </a:rPr>
              <a:t> </a:t>
            </a:r>
            <a:r>
              <a:rPr sz="2700" i="1" spc="-5" dirty="0">
                <a:latin typeface="Corbel"/>
                <a:cs typeface="Corbel"/>
              </a:rPr>
              <a:t>standardization</a:t>
            </a:r>
            <a:endParaRPr sz="27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5370" y="5786120"/>
            <a:ext cx="1071880" cy="715010"/>
          </a:xfrm>
          <a:custGeom>
            <a:avLst/>
            <a:gdLst/>
            <a:ahLst/>
            <a:cxnLst/>
            <a:rect l="l" t="t" r="r" b="b"/>
            <a:pathLst>
              <a:path w="1071880" h="715010">
                <a:moveTo>
                  <a:pt x="715010" y="0"/>
                </a:moveTo>
                <a:lnTo>
                  <a:pt x="715010" y="177799"/>
                </a:lnTo>
                <a:lnTo>
                  <a:pt x="0" y="177799"/>
                </a:lnTo>
                <a:lnTo>
                  <a:pt x="0" y="535939"/>
                </a:lnTo>
                <a:lnTo>
                  <a:pt x="715010" y="535939"/>
                </a:lnTo>
                <a:lnTo>
                  <a:pt x="715010" y="715009"/>
                </a:lnTo>
                <a:lnTo>
                  <a:pt x="1071880" y="356869"/>
                </a:lnTo>
                <a:lnTo>
                  <a:pt x="715010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5370" y="5786120"/>
            <a:ext cx="1071880" cy="715010"/>
          </a:xfrm>
          <a:custGeom>
            <a:avLst/>
            <a:gdLst/>
            <a:ahLst/>
            <a:cxnLst/>
            <a:rect l="l" t="t" r="r" b="b"/>
            <a:pathLst>
              <a:path w="1071880" h="715010">
                <a:moveTo>
                  <a:pt x="0" y="177799"/>
                </a:moveTo>
                <a:lnTo>
                  <a:pt x="715010" y="177799"/>
                </a:lnTo>
                <a:lnTo>
                  <a:pt x="715010" y="0"/>
                </a:lnTo>
                <a:lnTo>
                  <a:pt x="1071880" y="356869"/>
                </a:lnTo>
                <a:lnTo>
                  <a:pt x="715010" y="715009"/>
                </a:lnTo>
                <a:lnTo>
                  <a:pt x="715010" y="535939"/>
                </a:lnTo>
                <a:lnTo>
                  <a:pt x="0" y="535939"/>
                </a:lnTo>
                <a:lnTo>
                  <a:pt x="0" y="177799"/>
                </a:lnTo>
                <a:close/>
              </a:path>
            </a:pathLst>
          </a:custGeom>
          <a:ln w="47801">
            <a:solidFill>
              <a:srgbClr val="AF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6469" y="133350"/>
            <a:ext cx="7467600" cy="1788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3110" y="1833879"/>
            <a:ext cx="7871459" cy="399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Corbel"/>
                <a:cs typeface="Corbel"/>
              </a:rPr>
              <a:t>Markets are becoming homogeneous </a:t>
            </a:r>
            <a:r>
              <a:rPr sz="3200" dirty="0">
                <a:latin typeface="Corbel"/>
                <a:cs typeface="Corbel"/>
              </a:rPr>
              <a:t>thank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to:</a:t>
            </a:r>
            <a:endParaRPr sz="3200">
              <a:latin typeface="Corbel"/>
              <a:cs typeface="Corbel"/>
            </a:endParaRPr>
          </a:p>
          <a:p>
            <a:pPr marL="285750" indent="-273050">
              <a:spcBef>
                <a:spcPts val="70"/>
              </a:spcBef>
              <a:buClr>
                <a:srgbClr val="EFAC00"/>
              </a:buClr>
              <a:buSzPct val="79687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3200" spc="-5" dirty="0">
                <a:latin typeface="Corbel"/>
                <a:cs typeface="Corbel"/>
              </a:rPr>
              <a:t>Global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communications</a:t>
            </a:r>
            <a:endParaRPr sz="3200">
              <a:latin typeface="Corbel"/>
              <a:cs typeface="Corbel"/>
            </a:endParaRPr>
          </a:p>
          <a:p>
            <a:pPr marL="285750" indent="-273050">
              <a:spcBef>
                <a:spcPts val="70"/>
              </a:spcBef>
              <a:buClr>
                <a:srgbClr val="EFAC00"/>
              </a:buClr>
              <a:buSzPct val="79687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3200" dirty="0">
                <a:latin typeface="Corbel"/>
                <a:cs typeface="Corbel"/>
              </a:rPr>
              <a:t>Rapid </a:t>
            </a:r>
            <a:r>
              <a:rPr sz="3200" spc="-5" dirty="0">
                <a:latin typeface="Corbel"/>
                <a:cs typeface="Corbel"/>
              </a:rPr>
              <a:t>technology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diffusion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10"/>
              </a:spcBef>
              <a:buClr>
                <a:srgbClr val="EFAC00"/>
              </a:buClr>
              <a:buFont typeface="Arial"/>
              <a:buChar char="•"/>
            </a:pPr>
            <a:endParaRPr sz="3250">
              <a:latin typeface="Corbel"/>
              <a:cs typeface="Corbel"/>
            </a:endParaRPr>
          </a:p>
          <a:p>
            <a:pPr marL="1609090"/>
            <a:r>
              <a:rPr sz="3200" b="1" spc="-5" dirty="0">
                <a:latin typeface="Corbel"/>
                <a:cs typeface="Corbel"/>
              </a:rPr>
              <a:t>Three homogenizing</a:t>
            </a:r>
            <a:r>
              <a:rPr sz="3200" b="1" spc="1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forces:</a:t>
            </a:r>
            <a:endParaRPr sz="3200">
              <a:latin typeface="Corbel"/>
              <a:cs typeface="Corbel"/>
            </a:endParaRPr>
          </a:p>
          <a:p>
            <a:pPr marL="2303780" lvl="1" indent="-273685">
              <a:spcBef>
                <a:spcPts val="80"/>
              </a:spcBef>
              <a:buClr>
                <a:srgbClr val="EFAC00"/>
              </a:buClr>
              <a:buSzPct val="79687"/>
              <a:buFont typeface="Arial"/>
              <a:buChar char="•"/>
              <a:tabLst>
                <a:tab pos="2303145" algn="l"/>
                <a:tab pos="2303780" algn="l"/>
              </a:tabLst>
            </a:pPr>
            <a:r>
              <a:rPr sz="3200" b="1" spc="-5" dirty="0">
                <a:latin typeface="Corbel"/>
                <a:cs typeface="Corbel"/>
              </a:rPr>
              <a:t>Dynamic</a:t>
            </a:r>
            <a:r>
              <a:rPr sz="3200" b="1" dirty="0">
                <a:latin typeface="Corbel"/>
                <a:cs typeface="Corbel"/>
              </a:rPr>
              <a:t> preferences</a:t>
            </a:r>
            <a:endParaRPr sz="3200">
              <a:latin typeface="Corbel"/>
              <a:cs typeface="Corbel"/>
            </a:endParaRPr>
          </a:p>
          <a:p>
            <a:pPr marL="2970530" lvl="2" indent="-273685">
              <a:spcBef>
                <a:spcPts val="70"/>
              </a:spcBef>
              <a:buClr>
                <a:srgbClr val="EFAC00"/>
              </a:buClr>
              <a:buSzPct val="79687"/>
              <a:buFont typeface="Arial"/>
              <a:buChar char="•"/>
              <a:tabLst>
                <a:tab pos="2969895" algn="l"/>
                <a:tab pos="2970530" algn="l"/>
              </a:tabLst>
            </a:pPr>
            <a:r>
              <a:rPr sz="3200" b="1" dirty="0">
                <a:latin typeface="Corbel"/>
                <a:cs typeface="Corbel"/>
              </a:rPr>
              <a:t>New</a:t>
            </a:r>
            <a:r>
              <a:rPr sz="3200" b="1" spc="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products</a:t>
            </a:r>
            <a:endParaRPr sz="3200">
              <a:latin typeface="Corbel"/>
              <a:cs typeface="Corbel"/>
            </a:endParaRPr>
          </a:p>
          <a:p>
            <a:pPr marL="2720340" indent="-273050">
              <a:spcBef>
                <a:spcPts val="70"/>
              </a:spcBef>
              <a:buClr>
                <a:srgbClr val="EFAC00"/>
              </a:buClr>
              <a:buSzPct val="79687"/>
              <a:buFont typeface="Arial"/>
              <a:buChar char="•"/>
              <a:tabLst>
                <a:tab pos="2719705" algn="l"/>
                <a:tab pos="2720340" algn="l"/>
              </a:tabLst>
            </a:pPr>
            <a:r>
              <a:rPr sz="3200" b="1" spc="-5" dirty="0">
                <a:latin typeface="Corbel"/>
                <a:cs typeface="Corbel"/>
              </a:rPr>
              <a:t>Leading</a:t>
            </a:r>
            <a:r>
              <a:rPr sz="3200" b="1" spc="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markets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0"/>
            <a:ext cx="7467600" cy="1163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5231" y="1344929"/>
            <a:ext cx="6689725" cy="2997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525905" marR="626110" indent="-1019810">
              <a:lnSpc>
                <a:spcPct val="101800"/>
              </a:lnSpc>
              <a:spcBef>
                <a:spcPts val="30"/>
              </a:spcBef>
            </a:pPr>
            <a:r>
              <a:rPr sz="3200" b="1" i="1" dirty="0">
                <a:latin typeface="Corbel"/>
                <a:cs typeface="Corbel"/>
              </a:rPr>
              <a:t>What costumers want, not what  customers might</a:t>
            </a:r>
            <a:r>
              <a:rPr sz="3200" b="1" i="1" spc="-5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want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5"/>
              </a:spcBef>
            </a:pPr>
            <a:endParaRPr sz="3200">
              <a:latin typeface="Corbel"/>
              <a:cs typeface="Corbel"/>
            </a:endParaRPr>
          </a:p>
          <a:p>
            <a:pPr marL="203200" marR="5080" indent="-190500">
              <a:lnSpc>
                <a:spcPct val="101800"/>
              </a:lnSpc>
            </a:pPr>
            <a:r>
              <a:rPr sz="3200" b="1" i="1" dirty="0">
                <a:latin typeface="Corbel"/>
                <a:cs typeface="Corbel"/>
              </a:rPr>
              <a:t>Customers </a:t>
            </a:r>
            <a:r>
              <a:rPr sz="3200" b="1" i="1" spc="-5" dirty="0">
                <a:latin typeface="Corbel"/>
                <a:cs typeface="Corbel"/>
              </a:rPr>
              <a:t>in </a:t>
            </a:r>
            <a:r>
              <a:rPr sz="3200" b="1" i="1" dirty="0">
                <a:latin typeface="Corbel"/>
                <a:cs typeface="Corbel"/>
              </a:rPr>
              <a:t>a particular local market  have </a:t>
            </a:r>
            <a:r>
              <a:rPr sz="3200" b="1" i="1" spc="-5" dirty="0">
                <a:latin typeface="Corbel"/>
                <a:cs typeface="Corbel"/>
              </a:rPr>
              <a:t>different preferences </a:t>
            </a:r>
            <a:r>
              <a:rPr sz="3200" b="1" i="1" dirty="0">
                <a:latin typeface="Corbel"/>
                <a:cs typeface="Corbel"/>
              </a:rPr>
              <a:t>from</a:t>
            </a:r>
            <a:r>
              <a:rPr sz="3200" b="1" i="1" spc="20" dirty="0">
                <a:latin typeface="Corbel"/>
                <a:cs typeface="Corbel"/>
              </a:rPr>
              <a:t> </a:t>
            </a:r>
            <a:r>
              <a:rPr sz="3200" b="1" i="1" dirty="0">
                <a:latin typeface="Corbel"/>
                <a:cs typeface="Corbel"/>
              </a:rPr>
              <a:t>those</a:t>
            </a:r>
            <a:endParaRPr sz="3200">
              <a:latin typeface="Corbel"/>
              <a:cs typeface="Corbel"/>
            </a:endParaRPr>
          </a:p>
          <a:p>
            <a:pPr marL="2574290">
              <a:spcBef>
                <a:spcPts val="80"/>
              </a:spcBef>
            </a:pPr>
            <a:r>
              <a:rPr sz="3200" b="1" i="1" dirty="0">
                <a:latin typeface="Corbel"/>
                <a:cs typeface="Corbel"/>
              </a:rPr>
              <a:t>elsewhere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0700" y="4724400"/>
            <a:ext cx="8449310" cy="184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519" y="1851660"/>
            <a:ext cx="7602220" cy="436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1100" y="1725929"/>
            <a:ext cx="76073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2602230"/>
          </a:xfrm>
          <a:custGeom>
            <a:avLst/>
            <a:gdLst/>
            <a:ahLst/>
            <a:cxnLst/>
            <a:rect l="l" t="t" r="r" b="b"/>
            <a:pathLst>
              <a:path w="9144000" h="2602230">
                <a:moveTo>
                  <a:pt x="9144000" y="0"/>
                </a:moveTo>
                <a:lnTo>
                  <a:pt x="0" y="0"/>
                </a:lnTo>
                <a:lnTo>
                  <a:pt x="0" y="2602229"/>
                </a:lnTo>
                <a:lnTo>
                  <a:pt x="9144000" y="26022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1950" y="2653029"/>
            <a:ext cx="9036050" cy="0"/>
          </a:xfrm>
          <a:custGeom>
            <a:avLst/>
            <a:gdLst/>
            <a:ahLst/>
            <a:cxnLst/>
            <a:rect l="l" t="t" r="r" b="b"/>
            <a:pathLst>
              <a:path w="9036050">
                <a:moveTo>
                  <a:pt x="0" y="0"/>
                </a:moveTo>
                <a:lnTo>
                  <a:pt x="903605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2602229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8469" y="2645410"/>
            <a:ext cx="7669530" cy="1713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97760" y="1802129"/>
            <a:ext cx="388366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79375">
              <a:spcBef>
                <a:spcPts val="100"/>
              </a:spcBef>
              <a:buClr>
                <a:srgbClr val="EFAC00"/>
              </a:buClr>
              <a:buSzPct val="75000"/>
              <a:buFont typeface="Arial"/>
              <a:buChar char="•"/>
              <a:tabLst>
                <a:tab pos="92075" algn="l"/>
              </a:tabLst>
            </a:pP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Clustering</a:t>
            </a:r>
            <a:r>
              <a:rPr sz="22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Countries</a:t>
            </a:r>
            <a:endParaRPr sz="2200">
              <a:latin typeface="Corbel"/>
              <a:cs typeface="Corbel"/>
            </a:endParaRPr>
          </a:p>
          <a:p>
            <a:pPr marL="91440" indent="-79375">
              <a:spcBef>
                <a:spcPts val="40"/>
              </a:spcBef>
              <a:buClr>
                <a:srgbClr val="EFAC00"/>
              </a:buClr>
              <a:buSzPct val="75000"/>
              <a:buFont typeface="Arial"/>
              <a:buChar char="•"/>
              <a:tabLst>
                <a:tab pos="92075" algn="l"/>
              </a:tabLst>
            </a:pP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Diversification </a:t>
            </a:r>
            <a:r>
              <a:rPr sz="2200" spc="-35" dirty="0">
                <a:solidFill>
                  <a:srgbClr val="FFFFFF"/>
                </a:solidFill>
                <a:latin typeface="Corbel"/>
                <a:cs typeface="Corbel"/>
              </a:rPr>
              <a:t>Vs. </a:t>
            </a: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Focus</a:t>
            </a:r>
            <a:r>
              <a:rPr sz="22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strategy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DD5B9-5801-4F0D-9089-75ECE7B8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Tedtalk</a:t>
            </a:r>
            <a:r>
              <a:rPr lang="it-IT" dirty="0"/>
              <a:t>: the </a:t>
            </a:r>
            <a:r>
              <a:rPr lang="it-IT" dirty="0" err="1"/>
              <a:t>agony</a:t>
            </a:r>
            <a:r>
              <a:rPr lang="it-IT" dirty="0"/>
              <a:t> of </a:t>
            </a:r>
            <a:r>
              <a:rPr lang="it-IT" dirty="0" err="1"/>
              <a:t>trying</a:t>
            </a:r>
            <a:r>
              <a:rPr lang="it-IT" dirty="0"/>
              <a:t> to </a:t>
            </a:r>
            <a:r>
              <a:rPr lang="it-IT" dirty="0" err="1"/>
              <a:t>unsubscribe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B0FA61-BCBF-4F7C-95EC-6E9B49BE0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https://www.ted.com/talks/james_veitch_the_agony_of_trying_to_unsubscribe?language=en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585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07010"/>
            <a:ext cx="7467600" cy="128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370" y="1835150"/>
            <a:ext cx="7178675" cy="1318260"/>
          </a:xfrm>
          <a:prstGeom prst="rect">
            <a:avLst/>
          </a:prstGeom>
        </p:spPr>
        <p:txBody>
          <a:bodyPr vert="horz" wrap="square" lIns="0" tIns="59055" rIns="0" bIns="0" rtlCol="0" anchor="ctr">
            <a:spAutoFit/>
          </a:bodyPr>
          <a:lstStyle/>
          <a:p>
            <a:pPr marL="15240" marR="5080" indent="-2540">
              <a:lnSpc>
                <a:spcPts val="3290"/>
              </a:lnSpc>
              <a:spcBef>
                <a:spcPts val="465"/>
              </a:spcBef>
            </a:pPr>
            <a:r>
              <a:rPr sz="3000" spc="-5" dirty="0"/>
              <a:t>Grouping countries on the basis of common  characteristics considered to </a:t>
            </a:r>
            <a:r>
              <a:rPr sz="3000" dirty="0"/>
              <a:t>be </a:t>
            </a:r>
            <a:r>
              <a:rPr sz="3000" spc="-5" dirty="0"/>
              <a:t>important</a:t>
            </a:r>
            <a:r>
              <a:rPr sz="3000" spc="-10" dirty="0"/>
              <a:t> for</a:t>
            </a:r>
            <a:endParaRPr sz="3000"/>
          </a:p>
          <a:p>
            <a:pPr marL="1972310">
              <a:lnSpc>
                <a:spcPts val="3229"/>
              </a:lnSpc>
            </a:pPr>
            <a:r>
              <a:rPr sz="3000" spc="-5" dirty="0"/>
              <a:t>marketing</a:t>
            </a:r>
            <a:r>
              <a:rPr sz="3000" dirty="0"/>
              <a:t> </a:t>
            </a:r>
            <a:r>
              <a:rPr sz="3000" spc="-5" dirty="0"/>
              <a:t>purposes.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2142490" y="3507740"/>
            <a:ext cx="299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>
                <a:latin typeface="Corbel"/>
                <a:cs typeface="Corbel"/>
              </a:rPr>
              <a:t>Variables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included: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2491" y="3923029"/>
            <a:ext cx="132715" cy="21183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spcBef>
                <a:spcPts val="520"/>
              </a:spcBef>
            </a:pPr>
            <a:r>
              <a:rPr sz="2400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420"/>
              </a:spcBef>
            </a:pPr>
            <a:r>
              <a:rPr sz="2400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409"/>
              </a:spcBef>
            </a:pPr>
            <a:r>
              <a:rPr sz="2400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420"/>
              </a:spcBef>
            </a:pPr>
            <a:r>
              <a:rPr sz="2400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spcBef>
                <a:spcPts val="409"/>
              </a:spcBef>
            </a:pPr>
            <a:r>
              <a:rPr sz="2400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1261" y="3926840"/>
            <a:ext cx="5353685" cy="21551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1514475">
              <a:lnSpc>
                <a:spcPts val="3290"/>
              </a:lnSpc>
              <a:spcBef>
                <a:spcPts val="465"/>
              </a:spcBef>
            </a:pPr>
            <a:r>
              <a:rPr sz="3000" spc="-5" dirty="0">
                <a:latin typeface="Corbel"/>
                <a:cs typeface="Corbel"/>
              </a:rPr>
              <a:t>Sociodemographic data  Income levels  Educational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background</a:t>
            </a:r>
            <a:endParaRPr sz="3000">
              <a:latin typeface="Corbel"/>
              <a:cs typeface="Corbel"/>
            </a:endParaRPr>
          </a:p>
          <a:p>
            <a:pPr marL="12700" marR="5080">
              <a:lnSpc>
                <a:spcPts val="3290"/>
              </a:lnSpc>
              <a:spcBef>
                <a:spcPts val="10"/>
              </a:spcBef>
            </a:pPr>
            <a:r>
              <a:rPr sz="3000" spc="-5" dirty="0">
                <a:latin typeface="Corbel"/>
                <a:cs typeface="Corbel"/>
              </a:rPr>
              <a:t>Indicators of </a:t>
            </a:r>
            <a:r>
              <a:rPr sz="3000" spc="-10" dirty="0">
                <a:latin typeface="Corbel"/>
                <a:cs typeface="Corbel"/>
              </a:rPr>
              <a:t>level </a:t>
            </a:r>
            <a:r>
              <a:rPr sz="3000" spc="-5" dirty="0">
                <a:latin typeface="Corbel"/>
                <a:cs typeface="Corbel"/>
              </a:rPr>
              <a:t>of development  Infrastructure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39510" y="2904489"/>
            <a:ext cx="3328669" cy="3335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6740" y="4142740"/>
            <a:ext cx="4000500" cy="2081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370840"/>
            <a:ext cx="7467600" cy="1165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3109" y="1835150"/>
            <a:ext cx="7748270" cy="8534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5750" marR="5080" indent="-273050">
              <a:lnSpc>
                <a:spcPts val="2920"/>
              </a:lnSpc>
              <a:spcBef>
                <a:spcPts val="760"/>
              </a:spcBef>
              <a:buClr>
                <a:srgbClr val="EFAC00"/>
              </a:buClr>
              <a:buSzPct val="76666"/>
              <a:buFont typeface="Wingdings"/>
              <a:buChar char=""/>
              <a:tabLst>
                <a:tab pos="285750" algn="l"/>
              </a:tabLst>
            </a:pPr>
            <a:r>
              <a:rPr sz="3000" spc="-5" dirty="0">
                <a:latin typeface="Corbel"/>
                <a:cs typeface="Corbel"/>
              </a:rPr>
              <a:t>Which countries </a:t>
            </a:r>
            <a:r>
              <a:rPr sz="3000" dirty="0">
                <a:latin typeface="Corbel"/>
                <a:cs typeface="Corbel"/>
              </a:rPr>
              <a:t>are </a:t>
            </a:r>
            <a:r>
              <a:rPr sz="3000" spc="-5" dirty="0">
                <a:latin typeface="Corbel"/>
                <a:cs typeface="Corbel"/>
              </a:rPr>
              <a:t>similar and which countries  are far apart. </a:t>
            </a:r>
            <a:r>
              <a:rPr sz="3000" i="1" spc="-5" dirty="0">
                <a:latin typeface="Corbel"/>
                <a:cs typeface="Corbel"/>
              </a:rPr>
              <a:t>(computarized</a:t>
            </a:r>
            <a:r>
              <a:rPr sz="3000" i="1" spc="5" dirty="0">
                <a:latin typeface="Corbel"/>
                <a:cs typeface="Corbel"/>
              </a:rPr>
              <a:t> </a:t>
            </a:r>
            <a:r>
              <a:rPr sz="3000" i="1" spc="-5" dirty="0">
                <a:latin typeface="Corbel"/>
                <a:cs typeface="Corbel"/>
              </a:rPr>
              <a:t>technique).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3110" y="3322320"/>
            <a:ext cx="341693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050">
              <a:lnSpc>
                <a:spcPts val="3265"/>
              </a:lnSpc>
              <a:spcBef>
                <a:spcPts val="100"/>
              </a:spcBef>
              <a:buClr>
                <a:srgbClr val="EFAC00"/>
              </a:buClr>
              <a:buSzPct val="76666"/>
              <a:buFont typeface="Wingdings"/>
              <a:buChar char=""/>
              <a:tabLst>
                <a:tab pos="285750" algn="l"/>
              </a:tabLst>
            </a:pPr>
            <a:r>
              <a:rPr sz="3000" i="1" spc="-5" dirty="0">
                <a:latin typeface="Corbel"/>
                <a:cs typeface="Corbel"/>
              </a:rPr>
              <a:t>More variables</a:t>
            </a:r>
            <a:r>
              <a:rPr sz="3000" i="1" spc="-30" dirty="0">
                <a:latin typeface="Corbel"/>
                <a:cs typeface="Corbel"/>
              </a:rPr>
              <a:t> </a:t>
            </a:r>
            <a:r>
              <a:rPr sz="3000" i="1" spc="-5" dirty="0">
                <a:latin typeface="Corbel"/>
                <a:cs typeface="Corbel"/>
              </a:rPr>
              <a:t>used:</a:t>
            </a:r>
            <a:endParaRPr sz="3000">
              <a:latin typeface="Corbel"/>
              <a:cs typeface="Corbel"/>
            </a:endParaRPr>
          </a:p>
          <a:p>
            <a:pPr marL="285750" indent="-273050">
              <a:lnSpc>
                <a:spcPts val="3265"/>
              </a:lnSpc>
              <a:buClr>
                <a:srgbClr val="EFAC00"/>
              </a:buClr>
              <a:buSzPct val="80000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3000" i="1" spc="-5" dirty="0">
                <a:latin typeface="Corbel"/>
                <a:cs typeface="Corbel"/>
              </a:rPr>
              <a:t>Population</a:t>
            </a:r>
            <a:r>
              <a:rPr sz="3000" i="1" spc="-25" dirty="0">
                <a:latin typeface="Corbel"/>
                <a:cs typeface="Corbel"/>
              </a:rPr>
              <a:t> </a:t>
            </a:r>
            <a:r>
              <a:rPr sz="3000" i="1" spc="-5" dirty="0">
                <a:latin typeface="Corbel"/>
                <a:cs typeface="Corbel"/>
              </a:rPr>
              <a:t>growth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3110" y="4066540"/>
            <a:ext cx="5495925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050">
              <a:lnSpc>
                <a:spcPts val="3260"/>
              </a:lnSpc>
              <a:spcBef>
                <a:spcPts val="100"/>
              </a:spcBef>
              <a:buClr>
                <a:srgbClr val="EFAC00"/>
              </a:buClr>
              <a:buSzPct val="80000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3000" i="1" spc="-5" dirty="0">
                <a:latin typeface="Corbel"/>
                <a:cs typeface="Corbel"/>
              </a:rPr>
              <a:t>Median</a:t>
            </a:r>
            <a:r>
              <a:rPr sz="3000" i="1" spc="-10" dirty="0">
                <a:latin typeface="Corbel"/>
                <a:cs typeface="Corbel"/>
              </a:rPr>
              <a:t> </a:t>
            </a:r>
            <a:r>
              <a:rPr sz="3000" i="1" dirty="0">
                <a:latin typeface="Corbel"/>
                <a:cs typeface="Corbel"/>
              </a:rPr>
              <a:t>age</a:t>
            </a:r>
            <a:endParaRPr sz="3000">
              <a:latin typeface="Corbel"/>
              <a:cs typeface="Corbel"/>
            </a:endParaRPr>
          </a:p>
          <a:p>
            <a:pPr marL="285750" indent="-273050">
              <a:lnSpc>
                <a:spcPts val="2925"/>
              </a:lnSpc>
              <a:buClr>
                <a:srgbClr val="EFAC00"/>
              </a:buClr>
              <a:buSzPct val="80000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3000" i="1" dirty="0">
                <a:latin typeface="Corbel"/>
                <a:cs typeface="Corbel"/>
              </a:rPr>
              <a:t>Number </a:t>
            </a:r>
            <a:r>
              <a:rPr sz="3000" i="1" spc="-5" dirty="0">
                <a:latin typeface="Corbel"/>
                <a:cs typeface="Corbel"/>
              </a:rPr>
              <a:t>of children </a:t>
            </a:r>
            <a:r>
              <a:rPr sz="3000" i="1" dirty="0">
                <a:latin typeface="Corbel"/>
                <a:cs typeface="Corbel"/>
              </a:rPr>
              <a:t>per</a:t>
            </a:r>
            <a:r>
              <a:rPr sz="3000" i="1" spc="-55" dirty="0">
                <a:latin typeface="Corbel"/>
                <a:cs typeface="Corbel"/>
              </a:rPr>
              <a:t> </a:t>
            </a:r>
            <a:r>
              <a:rPr sz="3000" b="1" i="1" spc="-5" dirty="0">
                <a:latin typeface="Corbel"/>
                <a:cs typeface="Corbel"/>
              </a:rPr>
              <a:t>household</a:t>
            </a:r>
            <a:endParaRPr sz="3000">
              <a:latin typeface="Corbel"/>
              <a:cs typeface="Corbel"/>
            </a:endParaRPr>
          </a:p>
          <a:p>
            <a:pPr marL="285750" indent="-273050">
              <a:lnSpc>
                <a:spcPts val="2930"/>
              </a:lnSpc>
              <a:buClr>
                <a:srgbClr val="EFAC00"/>
              </a:buClr>
              <a:buSzPct val="80000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3000" i="1" spc="-5" dirty="0">
                <a:latin typeface="Corbel"/>
                <a:cs typeface="Corbel"/>
              </a:rPr>
              <a:t>Infant</a:t>
            </a:r>
            <a:r>
              <a:rPr sz="3000" i="1" spc="-15" dirty="0">
                <a:latin typeface="Corbel"/>
                <a:cs typeface="Corbel"/>
              </a:rPr>
              <a:t> </a:t>
            </a:r>
            <a:r>
              <a:rPr sz="3000" i="1" spc="-5" dirty="0">
                <a:latin typeface="Corbel"/>
                <a:cs typeface="Corbel"/>
              </a:rPr>
              <a:t>mortality</a:t>
            </a:r>
            <a:endParaRPr sz="3000">
              <a:latin typeface="Corbel"/>
              <a:cs typeface="Corbel"/>
            </a:endParaRPr>
          </a:p>
          <a:p>
            <a:pPr marL="285750" indent="-273050">
              <a:lnSpc>
                <a:spcPts val="2930"/>
              </a:lnSpc>
              <a:buClr>
                <a:srgbClr val="EFAC00"/>
              </a:buClr>
              <a:buSzPct val="80000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3000" i="1" spc="-5" dirty="0">
                <a:latin typeface="Corbel"/>
                <a:cs typeface="Corbel"/>
              </a:rPr>
              <a:t>Life expectancy</a:t>
            </a:r>
            <a:endParaRPr sz="3000">
              <a:latin typeface="Corbel"/>
              <a:cs typeface="Corbel"/>
            </a:endParaRPr>
          </a:p>
          <a:p>
            <a:pPr marL="927100">
              <a:lnSpc>
                <a:spcPts val="3265"/>
              </a:lnSpc>
            </a:pPr>
            <a:r>
              <a:rPr sz="3000" b="1" i="1" dirty="0">
                <a:latin typeface="Corbel"/>
                <a:cs typeface="Corbel"/>
              </a:rPr>
              <a:t>«UN</a:t>
            </a:r>
            <a:r>
              <a:rPr sz="3000" b="1" i="1" spc="-5" dirty="0">
                <a:latin typeface="Corbel"/>
                <a:cs typeface="Corbel"/>
              </a:rPr>
              <a:t> Info»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0250" y="2642871"/>
            <a:ext cx="4071620" cy="1268937"/>
          </a:xfrm>
          <a:prstGeom prst="rect">
            <a:avLst/>
          </a:prstGeom>
          <a:ln w="9344">
            <a:solidFill>
              <a:srgbClr val="D8243D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730250" marR="239395" indent="-481330">
              <a:lnSpc>
                <a:spcPts val="1939"/>
              </a:lnSpc>
              <a:spcBef>
                <a:spcPts val="395"/>
              </a:spcBef>
            </a:pPr>
            <a:r>
              <a:rPr b="1" dirty="0">
                <a:solidFill>
                  <a:srgbClr val="FF0000"/>
                </a:solidFill>
                <a:latin typeface="Corbel"/>
                <a:cs typeface="Corbel"/>
              </a:rPr>
              <a:t>These </a:t>
            </a:r>
            <a:r>
              <a:rPr b="1" spc="-5" dirty="0">
                <a:solidFill>
                  <a:srgbClr val="FF0000"/>
                </a:solidFill>
                <a:latin typeface="Corbel"/>
                <a:cs typeface="Corbel"/>
              </a:rPr>
              <a:t>kind </a:t>
            </a:r>
            <a:r>
              <a:rPr b="1" dirty="0">
                <a:solidFill>
                  <a:srgbClr val="FF0000"/>
                </a:solidFill>
                <a:latin typeface="Corbel"/>
                <a:cs typeface="Corbel"/>
              </a:rPr>
              <a:t>of </a:t>
            </a:r>
            <a:r>
              <a:rPr b="1" spc="-5" dirty="0">
                <a:solidFill>
                  <a:srgbClr val="FF0000"/>
                </a:solidFill>
                <a:latin typeface="Corbel"/>
                <a:cs typeface="Corbel"/>
              </a:rPr>
              <a:t>measures are useful to  judge country attractiveness,</a:t>
            </a:r>
            <a:endParaRPr>
              <a:latin typeface="Corbel"/>
              <a:cs typeface="Corbel"/>
            </a:endParaRPr>
          </a:p>
          <a:p>
            <a:pPr marL="460375" marR="179705" algn="ctr">
              <a:lnSpc>
                <a:spcPts val="1939"/>
              </a:lnSpc>
              <a:spcBef>
                <a:spcPts val="10"/>
              </a:spcBef>
            </a:pPr>
            <a:r>
              <a:rPr b="1" spc="-5" dirty="0">
                <a:solidFill>
                  <a:srgbClr val="FF0000"/>
                </a:solidFill>
                <a:latin typeface="Corbel"/>
                <a:cs typeface="Corbel"/>
              </a:rPr>
              <a:t>uncover market opportunities, and  suggest interesting marketing  implications.</a:t>
            </a:r>
            <a:endParaRPr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6879" y="158750"/>
            <a:ext cx="850519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1910" y="2180330"/>
            <a:ext cx="3405504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orbel"/>
                <a:cs typeface="Corbel"/>
              </a:rPr>
              <a:t>Some</a:t>
            </a:r>
            <a:r>
              <a:rPr b="1" spc="-30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examples!!!!!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7251" y="3600450"/>
            <a:ext cx="6843395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indent="-180975">
              <a:spcBef>
                <a:spcPts val="100"/>
              </a:spcBef>
              <a:buClr>
                <a:srgbClr val="EFAC00"/>
              </a:buClr>
              <a:buSzPct val="76562"/>
              <a:buFont typeface="Wingdings 2"/>
              <a:buChar char=""/>
              <a:tabLst>
                <a:tab pos="206375" algn="l"/>
              </a:tabLst>
            </a:pPr>
            <a:r>
              <a:rPr sz="3200" spc="-5" dirty="0">
                <a:latin typeface="Corbel"/>
                <a:cs typeface="Corbel"/>
              </a:rPr>
              <a:t>Market Oriented Clustering Exhibit</a:t>
            </a:r>
            <a:r>
              <a:rPr sz="3200" spc="30" dirty="0">
                <a:latin typeface="Corbel"/>
                <a:cs typeface="Corbel"/>
              </a:rPr>
              <a:t> </a:t>
            </a:r>
            <a:r>
              <a:rPr sz="3200" spc="5" dirty="0">
                <a:latin typeface="Corbel"/>
                <a:cs typeface="Corbel"/>
              </a:rPr>
              <a:t>11.2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20"/>
              </a:spcBef>
              <a:buClr>
                <a:srgbClr val="EFAC00"/>
              </a:buClr>
              <a:buFont typeface="Wingdings 2"/>
              <a:buChar char=""/>
            </a:pPr>
            <a:endParaRPr sz="3250">
              <a:latin typeface="Corbel"/>
              <a:cs typeface="Corbel"/>
            </a:endParaRPr>
          </a:p>
          <a:p>
            <a:pPr marL="205740" indent="-180975">
              <a:buClr>
                <a:srgbClr val="EFAC00"/>
              </a:buClr>
              <a:buSzPct val="76562"/>
              <a:buFont typeface="Wingdings 2"/>
              <a:buChar char=""/>
              <a:tabLst>
                <a:tab pos="206375" algn="l"/>
              </a:tabLst>
            </a:pPr>
            <a:r>
              <a:rPr sz="3200" spc="-5" dirty="0">
                <a:latin typeface="Corbel"/>
                <a:cs typeface="Corbel"/>
              </a:rPr>
              <a:t>Think </a:t>
            </a:r>
            <a:r>
              <a:rPr sz="3200" dirty="0">
                <a:latin typeface="Corbel"/>
                <a:cs typeface="Corbel"/>
              </a:rPr>
              <a:t>and Feel </a:t>
            </a:r>
            <a:r>
              <a:rPr sz="3200" spc="-5" dirty="0">
                <a:latin typeface="Corbel"/>
                <a:cs typeface="Corbel"/>
              </a:rPr>
              <a:t>Clustering </a:t>
            </a:r>
            <a:r>
              <a:rPr sz="3200" dirty="0">
                <a:latin typeface="Corbel"/>
                <a:cs typeface="Corbel"/>
              </a:rPr>
              <a:t>Exhibit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5" dirty="0">
                <a:latin typeface="Corbel"/>
                <a:cs typeface="Corbel"/>
              </a:rPr>
              <a:t>11.3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33351"/>
            <a:ext cx="7467600" cy="128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491" y="1833879"/>
            <a:ext cx="7990205" cy="249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709" indent="-461645">
              <a:spcBef>
                <a:spcPts val="100"/>
              </a:spcBef>
              <a:buFont typeface="Corbel"/>
              <a:buChar char="*"/>
              <a:tabLst>
                <a:tab pos="473709" algn="l"/>
                <a:tab pos="474345" algn="l"/>
              </a:tabLst>
            </a:pPr>
            <a:r>
              <a:rPr sz="3200" spc="-5" dirty="0">
                <a:latin typeface="Corbel"/>
                <a:cs typeface="Corbel"/>
              </a:rPr>
              <a:t>Information are too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general</a:t>
            </a:r>
            <a:endParaRPr sz="3200">
              <a:latin typeface="Corbel"/>
              <a:cs typeface="Corbel"/>
            </a:endParaRPr>
          </a:p>
          <a:p>
            <a:pPr marL="330835" marR="246379" indent="-318770">
              <a:lnSpc>
                <a:spcPct val="101800"/>
              </a:lnSpc>
              <a:buChar char="*"/>
              <a:tabLst>
                <a:tab pos="353695" algn="l"/>
              </a:tabLst>
            </a:pPr>
            <a:r>
              <a:rPr sz="3200" spc="-5" dirty="0">
                <a:latin typeface="Corbel"/>
                <a:cs typeface="Corbel"/>
              </a:rPr>
              <a:t>More accurated information in clusters </a:t>
            </a:r>
            <a:r>
              <a:rPr sz="3200" dirty="0">
                <a:latin typeface="Corbel"/>
                <a:cs typeface="Corbel"/>
              </a:rPr>
              <a:t>and  </a:t>
            </a:r>
            <a:r>
              <a:rPr sz="3200" spc="-5" dirty="0">
                <a:latin typeface="Corbel"/>
                <a:cs typeface="Corbel"/>
              </a:rPr>
              <a:t>different across clusters.</a:t>
            </a:r>
            <a:endParaRPr sz="3200">
              <a:latin typeface="Corbel"/>
              <a:cs typeface="Corbel"/>
            </a:endParaRPr>
          </a:p>
          <a:p>
            <a:pPr marL="330835" marR="5080" indent="-318770">
              <a:lnSpc>
                <a:spcPct val="101800"/>
              </a:lnSpc>
              <a:buFont typeface="Corbel"/>
              <a:buChar char="*"/>
              <a:tabLst>
                <a:tab pos="467995" algn="l"/>
                <a:tab pos="469265" algn="l"/>
                <a:tab pos="2136775" algn="l"/>
                <a:tab pos="4844415" algn="l"/>
                <a:tab pos="6043295" algn="l"/>
              </a:tabLst>
            </a:pPr>
            <a:r>
              <a:rPr dirty="0"/>
              <a:t>	</a:t>
            </a:r>
            <a:r>
              <a:rPr sz="3200" spc="-5" dirty="0">
                <a:latin typeface="Corbel"/>
                <a:cs typeface="Corbel"/>
              </a:rPr>
              <a:t>P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5" dirty="0">
                <a:latin typeface="Corbel"/>
                <a:cs typeface="Corbel"/>
              </a:rPr>
              <a:t>t</a:t>
            </a:r>
            <a:r>
              <a:rPr sz="3200" spc="-5" dirty="0">
                <a:latin typeface="Corbel"/>
                <a:cs typeface="Corbel"/>
              </a:rPr>
              <a:t>t</a:t>
            </a:r>
            <a:r>
              <a:rPr sz="3200" spc="5" dirty="0">
                <a:latin typeface="Corbel"/>
                <a:cs typeface="Corbel"/>
              </a:rPr>
              <a:t>e</a:t>
            </a:r>
            <a:r>
              <a:rPr sz="3200" spc="-5" dirty="0">
                <a:latin typeface="Corbel"/>
                <a:cs typeface="Corbel"/>
              </a:rPr>
              <a:t>r</a:t>
            </a:r>
            <a:r>
              <a:rPr sz="3200" dirty="0">
                <a:latin typeface="Corbel"/>
                <a:cs typeface="Corbel"/>
              </a:rPr>
              <a:t>ns	</a:t>
            </a:r>
            <a:r>
              <a:rPr sz="3200" spc="-5" dirty="0">
                <a:latin typeface="Corbel"/>
                <a:cs typeface="Corbel"/>
              </a:rPr>
              <a:t>i</a:t>
            </a:r>
            <a:r>
              <a:rPr sz="3200" spc="5" dirty="0">
                <a:latin typeface="Corbel"/>
                <a:cs typeface="Corbel"/>
              </a:rPr>
              <a:t>de</a:t>
            </a:r>
            <a:r>
              <a:rPr sz="3200" dirty="0">
                <a:latin typeface="Corbel"/>
                <a:cs typeface="Corbel"/>
              </a:rPr>
              <a:t>n</a:t>
            </a:r>
            <a:r>
              <a:rPr sz="3200" spc="-5" dirty="0">
                <a:latin typeface="Corbel"/>
                <a:cs typeface="Corbel"/>
              </a:rPr>
              <a:t>t</a:t>
            </a:r>
            <a:r>
              <a:rPr sz="3200" spc="5" dirty="0">
                <a:latin typeface="Corbel"/>
                <a:cs typeface="Corbel"/>
              </a:rPr>
              <a:t>i</a:t>
            </a:r>
            <a:r>
              <a:rPr sz="3200" dirty="0">
                <a:latin typeface="Corbel"/>
                <a:cs typeface="Corbel"/>
              </a:rPr>
              <a:t>f</a:t>
            </a:r>
            <a:r>
              <a:rPr sz="3200" spc="-5" dirty="0">
                <a:latin typeface="Corbel"/>
                <a:cs typeface="Corbel"/>
              </a:rPr>
              <a:t>ic</a:t>
            </a:r>
            <a:r>
              <a:rPr sz="3200" spc="10" dirty="0">
                <a:latin typeface="Corbel"/>
                <a:cs typeface="Corbel"/>
              </a:rPr>
              <a:t>a</a:t>
            </a:r>
            <a:r>
              <a:rPr sz="3200" spc="-5" dirty="0">
                <a:latin typeface="Corbel"/>
                <a:cs typeface="Corbel"/>
              </a:rPr>
              <a:t>t</a:t>
            </a:r>
            <a:r>
              <a:rPr sz="3200" spc="5" dirty="0">
                <a:latin typeface="Corbel"/>
                <a:cs typeface="Corbel"/>
              </a:rPr>
              <a:t>i</a:t>
            </a:r>
            <a:r>
              <a:rPr sz="3200" spc="-10" dirty="0">
                <a:latin typeface="Corbel"/>
                <a:cs typeface="Corbel"/>
              </a:rPr>
              <a:t>o</a:t>
            </a:r>
            <a:r>
              <a:rPr sz="3200" dirty="0">
                <a:latin typeface="Corbel"/>
                <a:cs typeface="Corbel"/>
              </a:rPr>
              <a:t>n	(</a:t>
            </a:r>
            <a:r>
              <a:rPr sz="3200" spc="5" dirty="0">
                <a:latin typeface="Corbel"/>
                <a:cs typeface="Corbel"/>
              </a:rPr>
              <a:t>s</a:t>
            </a:r>
            <a:r>
              <a:rPr sz="3200" spc="-5" dirty="0">
                <a:latin typeface="Corbel"/>
                <a:cs typeface="Corbel"/>
              </a:rPr>
              <a:t>c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5" dirty="0">
                <a:latin typeface="Corbel"/>
                <a:cs typeface="Corbel"/>
              </a:rPr>
              <a:t>l</a:t>
            </a:r>
            <a:r>
              <a:rPr sz="3200" dirty="0">
                <a:latin typeface="Corbel"/>
                <a:cs typeface="Corbel"/>
              </a:rPr>
              <a:t>e	</a:t>
            </a:r>
            <a:r>
              <a:rPr sz="3200" spc="-5" dirty="0">
                <a:latin typeface="Corbel"/>
                <a:cs typeface="Corbel"/>
              </a:rPr>
              <a:t>e</a:t>
            </a:r>
            <a:r>
              <a:rPr sz="3200" spc="5" dirty="0">
                <a:latin typeface="Corbel"/>
                <a:cs typeface="Corbel"/>
              </a:rPr>
              <a:t>c</a:t>
            </a:r>
            <a:r>
              <a:rPr sz="3200" spc="-10" dirty="0">
                <a:latin typeface="Corbel"/>
                <a:cs typeface="Corbel"/>
              </a:rPr>
              <a:t>o</a:t>
            </a:r>
            <a:r>
              <a:rPr sz="3200" dirty="0">
                <a:latin typeface="Corbel"/>
                <a:cs typeface="Corbel"/>
              </a:rPr>
              <a:t>no</a:t>
            </a:r>
            <a:r>
              <a:rPr sz="3200" spc="-5" dirty="0">
                <a:latin typeface="Corbel"/>
                <a:cs typeface="Corbel"/>
              </a:rPr>
              <a:t>mi</a:t>
            </a:r>
            <a:r>
              <a:rPr sz="3200" spc="5" dirty="0">
                <a:latin typeface="Corbel"/>
                <a:cs typeface="Corbel"/>
              </a:rPr>
              <a:t>e</a:t>
            </a:r>
            <a:r>
              <a:rPr sz="3200" spc="-5" dirty="0">
                <a:latin typeface="Corbel"/>
                <a:cs typeface="Corbel"/>
              </a:rPr>
              <a:t>s</a:t>
            </a:r>
            <a:r>
              <a:rPr sz="3200" dirty="0">
                <a:latin typeface="Corbel"/>
                <a:cs typeface="Corbel"/>
              </a:rPr>
              <a:t>,  </a:t>
            </a:r>
            <a:r>
              <a:rPr sz="3200" spc="-5" dirty="0">
                <a:latin typeface="Corbel"/>
                <a:cs typeface="Corbel"/>
              </a:rPr>
              <a:t>simplifying logistics, similar</a:t>
            </a:r>
            <a:r>
              <a:rPr sz="320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promotions)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3129" y="5384800"/>
            <a:ext cx="4552950" cy="933450"/>
          </a:xfrm>
          <a:custGeom>
            <a:avLst/>
            <a:gdLst/>
            <a:ahLst/>
            <a:cxnLst/>
            <a:rect l="l" t="t" r="r" b="b"/>
            <a:pathLst>
              <a:path w="4552950" h="933450">
                <a:moveTo>
                  <a:pt x="162559" y="0"/>
                </a:moveTo>
                <a:lnTo>
                  <a:pt x="0" y="7619"/>
                </a:lnTo>
                <a:lnTo>
                  <a:pt x="198119" y="111759"/>
                </a:lnTo>
                <a:lnTo>
                  <a:pt x="275589" y="284480"/>
                </a:lnTo>
                <a:lnTo>
                  <a:pt x="223519" y="405130"/>
                </a:lnTo>
                <a:lnTo>
                  <a:pt x="499109" y="561340"/>
                </a:lnTo>
                <a:lnTo>
                  <a:pt x="534669" y="777240"/>
                </a:lnTo>
                <a:lnTo>
                  <a:pt x="914400" y="933450"/>
                </a:lnTo>
                <a:lnTo>
                  <a:pt x="1753870" y="915669"/>
                </a:lnTo>
                <a:lnTo>
                  <a:pt x="2919730" y="864869"/>
                </a:lnTo>
                <a:lnTo>
                  <a:pt x="3507740" y="674370"/>
                </a:lnTo>
                <a:lnTo>
                  <a:pt x="4249420" y="525780"/>
                </a:lnTo>
                <a:lnTo>
                  <a:pt x="3982720" y="387350"/>
                </a:lnTo>
                <a:lnTo>
                  <a:pt x="4552950" y="320040"/>
                </a:lnTo>
                <a:lnTo>
                  <a:pt x="162559" y="0"/>
                </a:lnTo>
                <a:close/>
              </a:path>
            </a:pathLst>
          </a:custGeom>
          <a:solidFill>
            <a:srgbClr val="EED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3161" y="4170679"/>
            <a:ext cx="3865879" cy="1127760"/>
          </a:xfrm>
          <a:custGeom>
            <a:avLst/>
            <a:gdLst/>
            <a:ahLst/>
            <a:cxnLst/>
            <a:rect l="l" t="t" r="r" b="b"/>
            <a:pathLst>
              <a:path w="3865879" h="1127760">
                <a:moveTo>
                  <a:pt x="538479" y="375920"/>
                </a:moveTo>
                <a:lnTo>
                  <a:pt x="345439" y="388620"/>
                </a:lnTo>
                <a:lnTo>
                  <a:pt x="151129" y="582930"/>
                </a:lnTo>
                <a:lnTo>
                  <a:pt x="125729" y="764540"/>
                </a:lnTo>
                <a:lnTo>
                  <a:pt x="238759" y="920750"/>
                </a:lnTo>
                <a:lnTo>
                  <a:pt x="0" y="1078230"/>
                </a:lnTo>
                <a:lnTo>
                  <a:pt x="3865879" y="1127760"/>
                </a:lnTo>
                <a:lnTo>
                  <a:pt x="3303269" y="927100"/>
                </a:lnTo>
                <a:lnTo>
                  <a:pt x="3454400" y="657860"/>
                </a:lnTo>
                <a:lnTo>
                  <a:pt x="3452675" y="652780"/>
                </a:lnTo>
                <a:lnTo>
                  <a:pt x="769619" y="652780"/>
                </a:lnTo>
                <a:lnTo>
                  <a:pt x="538479" y="375920"/>
                </a:lnTo>
                <a:close/>
              </a:path>
              <a:path w="3865879" h="1127760">
                <a:moveTo>
                  <a:pt x="1325879" y="369570"/>
                </a:moveTo>
                <a:lnTo>
                  <a:pt x="1201419" y="388620"/>
                </a:lnTo>
                <a:lnTo>
                  <a:pt x="1032509" y="582930"/>
                </a:lnTo>
                <a:lnTo>
                  <a:pt x="769619" y="652780"/>
                </a:lnTo>
                <a:lnTo>
                  <a:pt x="3452675" y="652780"/>
                </a:lnTo>
                <a:lnTo>
                  <a:pt x="3441895" y="621030"/>
                </a:lnTo>
                <a:lnTo>
                  <a:pt x="1532889" y="621030"/>
                </a:lnTo>
                <a:lnTo>
                  <a:pt x="1521460" y="483870"/>
                </a:lnTo>
                <a:lnTo>
                  <a:pt x="1325879" y="369570"/>
                </a:lnTo>
                <a:close/>
              </a:path>
              <a:path w="3865879" h="1127760">
                <a:moveTo>
                  <a:pt x="1889760" y="6350"/>
                </a:moveTo>
                <a:lnTo>
                  <a:pt x="1670050" y="44450"/>
                </a:lnTo>
                <a:lnTo>
                  <a:pt x="1564639" y="157480"/>
                </a:lnTo>
                <a:lnTo>
                  <a:pt x="1570989" y="332740"/>
                </a:lnTo>
                <a:lnTo>
                  <a:pt x="1690369" y="519430"/>
                </a:lnTo>
                <a:lnTo>
                  <a:pt x="1620519" y="544830"/>
                </a:lnTo>
                <a:lnTo>
                  <a:pt x="1532889" y="621030"/>
                </a:lnTo>
                <a:lnTo>
                  <a:pt x="3441895" y="621030"/>
                </a:lnTo>
                <a:lnTo>
                  <a:pt x="3384550" y="452120"/>
                </a:lnTo>
                <a:lnTo>
                  <a:pt x="3205488" y="320040"/>
                </a:lnTo>
                <a:lnTo>
                  <a:pt x="2922269" y="320040"/>
                </a:lnTo>
                <a:lnTo>
                  <a:pt x="2890519" y="219710"/>
                </a:lnTo>
                <a:lnTo>
                  <a:pt x="2798659" y="137160"/>
                </a:lnTo>
                <a:lnTo>
                  <a:pt x="2127250" y="137160"/>
                </a:lnTo>
                <a:lnTo>
                  <a:pt x="1996439" y="20320"/>
                </a:lnTo>
                <a:lnTo>
                  <a:pt x="1889760" y="6350"/>
                </a:lnTo>
                <a:close/>
              </a:path>
              <a:path w="3865879" h="1127760">
                <a:moveTo>
                  <a:pt x="3128010" y="262890"/>
                </a:moveTo>
                <a:lnTo>
                  <a:pt x="2922269" y="320040"/>
                </a:lnTo>
                <a:lnTo>
                  <a:pt x="3205488" y="320040"/>
                </a:lnTo>
                <a:lnTo>
                  <a:pt x="3128010" y="262890"/>
                </a:lnTo>
                <a:close/>
              </a:path>
              <a:path w="3865879" h="1127760">
                <a:moveTo>
                  <a:pt x="2421890" y="0"/>
                </a:moveTo>
                <a:lnTo>
                  <a:pt x="2227579" y="69850"/>
                </a:lnTo>
                <a:lnTo>
                  <a:pt x="2127250" y="137160"/>
                </a:lnTo>
                <a:lnTo>
                  <a:pt x="2798659" y="137160"/>
                </a:lnTo>
                <a:lnTo>
                  <a:pt x="2702560" y="50800"/>
                </a:lnTo>
                <a:lnTo>
                  <a:pt x="2421890" y="0"/>
                </a:lnTo>
                <a:close/>
              </a:path>
            </a:pathLst>
          </a:custGeom>
          <a:solidFill>
            <a:srgbClr val="B1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4579" y="5347970"/>
            <a:ext cx="4053840" cy="795020"/>
          </a:xfrm>
          <a:custGeom>
            <a:avLst/>
            <a:gdLst/>
            <a:ahLst/>
            <a:cxnLst/>
            <a:rect l="l" t="t" r="r" b="b"/>
            <a:pathLst>
              <a:path w="4053840" h="795020">
                <a:moveTo>
                  <a:pt x="406400" y="0"/>
                </a:moveTo>
                <a:lnTo>
                  <a:pt x="0" y="31749"/>
                </a:lnTo>
                <a:lnTo>
                  <a:pt x="600709" y="113029"/>
                </a:lnTo>
                <a:lnTo>
                  <a:pt x="119380" y="163829"/>
                </a:lnTo>
                <a:lnTo>
                  <a:pt x="455930" y="401319"/>
                </a:lnTo>
                <a:lnTo>
                  <a:pt x="707389" y="789939"/>
                </a:lnTo>
                <a:lnTo>
                  <a:pt x="1333499" y="795019"/>
                </a:lnTo>
                <a:lnTo>
                  <a:pt x="1983740" y="638809"/>
                </a:lnTo>
                <a:lnTo>
                  <a:pt x="3185160" y="621029"/>
                </a:lnTo>
                <a:lnTo>
                  <a:pt x="3564890" y="520699"/>
                </a:lnTo>
                <a:lnTo>
                  <a:pt x="2683510" y="270509"/>
                </a:lnTo>
                <a:lnTo>
                  <a:pt x="4008162" y="270509"/>
                </a:lnTo>
                <a:lnTo>
                  <a:pt x="4053840" y="256539"/>
                </a:lnTo>
                <a:lnTo>
                  <a:pt x="3698240" y="182879"/>
                </a:lnTo>
                <a:lnTo>
                  <a:pt x="2578099" y="132079"/>
                </a:lnTo>
                <a:lnTo>
                  <a:pt x="3397250" y="69849"/>
                </a:lnTo>
                <a:lnTo>
                  <a:pt x="406400" y="0"/>
                </a:lnTo>
                <a:close/>
              </a:path>
              <a:path w="4053840" h="795020">
                <a:moveTo>
                  <a:pt x="4008162" y="270509"/>
                </a:moveTo>
                <a:lnTo>
                  <a:pt x="2683510" y="270509"/>
                </a:lnTo>
                <a:lnTo>
                  <a:pt x="3684270" y="369569"/>
                </a:lnTo>
                <a:lnTo>
                  <a:pt x="4008162" y="270509"/>
                </a:lnTo>
                <a:close/>
              </a:path>
            </a:pathLst>
          </a:custGeom>
          <a:solidFill>
            <a:srgbClr val="98D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8460" y="5768340"/>
            <a:ext cx="1169670" cy="275590"/>
          </a:xfrm>
          <a:custGeom>
            <a:avLst/>
            <a:gdLst/>
            <a:ahLst/>
            <a:cxnLst/>
            <a:rect l="l" t="t" r="r" b="b"/>
            <a:pathLst>
              <a:path w="1169670" h="275589">
                <a:moveTo>
                  <a:pt x="0" y="0"/>
                </a:moveTo>
                <a:lnTo>
                  <a:pt x="148589" y="118110"/>
                </a:lnTo>
                <a:lnTo>
                  <a:pt x="331469" y="255270"/>
                </a:lnTo>
                <a:lnTo>
                  <a:pt x="588010" y="275590"/>
                </a:lnTo>
                <a:lnTo>
                  <a:pt x="1169669" y="181610"/>
                </a:lnTo>
                <a:lnTo>
                  <a:pt x="720089" y="176530"/>
                </a:lnTo>
                <a:lnTo>
                  <a:pt x="631351" y="149860"/>
                </a:lnTo>
                <a:lnTo>
                  <a:pt x="331469" y="149860"/>
                </a:lnTo>
                <a:lnTo>
                  <a:pt x="0" y="0"/>
                </a:lnTo>
                <a:close/>
              </a:path>
              <a:path w="1169670" h="275589">
                <a:moveTo>
                  <a:pt x="487679" y="106680"/>
                </a:moveTo>
                <a:lnTo>
                  <a:pt x="331469" y="149860"/>
                </a:lnTo>
                <a:lnTo>
                  <a:pt x="631351" y="149860"/>
                </a:lnTo>
                <a:lnTo>
                  <a:pt x="487679" y="106680"/>
                </a:lnTo>
                <a:close/>
              </a:path>
            </a:pathLst>
          </a:custGeom>
          <a:solidFill>
            <a:srgbClr val="25C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3201" y="4030980"/>
            <a:ext cx="3630929" cy="1706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9459" y="5781040"/>
            <a:ext cx="1244600" cy="168910"/>
          </a:xfrm>
          <a:custGeom>
            <a:avLst/>
            <a:gdLst/>
            <a:ahLst/>
            <a:cxnLst/>
            <a:rect l="l" t="t" r="r" b="b"/>
            <a:pathLst>
              <a:path w="1244600" h="168910">
                <a:moveTo>
                  <a:pt x="918210" y="0"/>
                </a:moveTo>
                <a:lnTo>
                  <a:pt x="906779" y="55880"/>
                </a:lnTo>
                <a:lnTo>
                  <a:pt x="0" y="168910"/>
                </a:lnTo>
                <a:lnTo>
                  <a:pt x="857250" y="143510"/>
                </a:lnTo>
                <a:lnTo>
                  <a:pt x="1244600" y="73660"/>
                </a:lnTo>
                <a:lnTo>
                  <a:pt x="918210" y="0"/>
                </a:lnTo>
                <a:close/>
              </a:path>
            </a:pathLst>
          </a:custGeom>
          <a:solidFill>
            <a:srgbClr val="25C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8410" y="5563870"/>
            <a:ext cx="3514090" cy="626110"/>
          </a:xfrm>
          <a:custGeom>
            <a:avLst/>
            <a:gdLst/>
            <a:ahLst/>
            <a:cxnLst/>
            <a:rect l="l" t="t" r="r" b="b"/>
            <a:pathLst>
              <a:path w="3514090" h="626110">
                <a:moveTo>
                  <a:pt x="0" y="0"/>
                </a:moveTo>
                <a:lnTo>
                  <a:pt x="224789" y="220979"/>
                </a:lnTo>
                <a:lnTo>
                  <a:pt x="476250" y="506729"/>
                </a:lnTo>
                <a:lnTo>
                  <a:pt x="741679" y="626109"/>
                </a:lnTo>
                <a:lnTo>
                  <a:pt x="1060450" y="590549"/>
                </a:lnTo>
                <a:lnTo>
                  <a:pt x="829309" y="590549"/>
                </a:lnTo>
                <a:lnTo>
                  <a:pt x="594359" y="513079"/>
                </a:lnTo>
                <a:lnTo>
                  <a:pt x="0" y="0"/>
                </a:lnTo>
                <a:close/>
              </a:path>
              <a:path w="3514090" h="626110">
                <a:moveTo>
                  <a:pt x="2357119" y="5079"/>
                </a:moveTo>
                <a:lnTo>
                  <a:pt x="2341879" y="25399"/>
                </a:lnTo>
                <a:lnTo>
                  <a:pt x="3191510" y="234949"/>
                </a:lnTo>
                <a:lnTo>
                  <a:pt x="3392169" y="307339"/>
                </a:lnTo>
                <a:lnTo>
                  <a:pt x="2956560" y="394969"/>
                </a:lnTo>
                <a:lnTo>
                  <a:pt x="1725929" y="455929"/>
                </a:lnTo>
                <a:lnTo>
                  <a:pt x="829309" y="590549"/>
                </a:lnTo>
                <a:lnTo>
                  <a:pt x="1060450" y="590549"/>
                </a:lnTo>
                <a:lnTo>
                  <a:pt x="3223260" y="384809"/>
                </a:lnTo>
                <a:lnTo>
                  <a:pt x="3510279" y="318769"/>
                </a:lnTo>
                <a:lnTo>
                  <a:pt x="3289300" y="234949"/>
                </a:lnTo>
                <a:lnTo>
                  <a:pt x="2618740" y="66039"/>
                </a:lnTo>
                <a:lnTo>
                  <a:pt x="2787620" y="66039"/>
                </a:lnTo>
                <a:lnTo>
                  <a:pt x="2357119" y="5079"/>
                </a:lnTo>
                <a:close/>
              </a:path>
              <a:path w="3514090" h="626110">
                <a:moveTo>
                  <a:pt x="2787620" y="66039"/>
                </a:moveTo>
                <a:lnTo>
                  <a:pt x="2618740" y="66039"/>
                </a:lnTo>
                <a:lnTo>
                  <a:pt x="3514090" y="168909"/>
                </a:lnTo>
                <a:lnTo>
                  <a:pt x="2787620" y="66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7079" y="5604509"/>
            <a:ext cx="1076960" cy="72390"/>
          </a:xfrm>
          <a:custGeom>
            <a:avLst/>
            <a:gdLst/>
            <a:ahLst/>
            <a:cxnLst/>
            <a:rect l="l" t="t" r="r" b="b"/>
            <a:pathLst>
              <a:path w="1076960" h="72389">
                <a:moveTo>
                  <a:pt x="855980" y="0"/>
                </a:moveTo>
                <a:lnTo>
                  <a:pt x="0" y="30479"/>
                </a:lnTo>
                <a:lnTo>
                  <a:pt x="280669" y="72389"/>
                </a:lnTo>
                <a:lnTo>
                  <a:pt x="866140" y="40639"/>
                </a:lnTo>
                <a:lnTo>
                  <a:pt x="980038" y="40639"/>
                </a:lnTo>
                <a:lnTo>
                  <a:pt x="855980" y="0"/>
                </a:lnTo>
                <a:close/>
              </a:path>
              <a:path w="1076960" h="72389">
                <a:moveTo>
                  <a:pt x="980038" y="40639"/>
                </a:moveTo>
                <a:lnTo>
                  <a:pt x="866140" y="40639"/>
                </a:lnTo>
                <a:lnTo>
                  <a:pt x="1076959" y="72389"/>
                </a:lnTo>
                <a:lnTo>
                  <a:pt x="980038" y="40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1479" y="5584190"/>
            <a:ext cx="562610" cy="67310"/>
          </a:xfrm>
          <a:custGeom>
            <a:avLst/>
            <a:gdLst/>
            <a:ahLst/>
            <a:cxnLst/>
            <a:rect l="l" t="t" r="r" b="b"/>
            <a:pathLst>
              <a:path w="562610" h="67310">
                <a:moveTo>
                  <a:pt x="81280" y="0"/>
                </a:moveTo>
                <a:lnTo>
                  <a:pt x="0" y="26670"/>
                </a:lnTo>
                <a:lnTo>
                  <a:pt x="290830" y="67310"/>
                </a:lnTo>
                <a:lnTo>
                  <a:pt x="562610" y="36830"/>
                </a:lnTo>
                <a:lnTo>
                  <a:pt x="214630" y="36830"/>
                </a:lnTo>
                <a:lnTo>
                  <a:pt x="81280" y="0"/>
                </a:lnTo>
                <a:close/>
              </a:path>
              <a:path w="562610" h="67310">
                <a:moveTo>
                  <a:pt x="313690" y="11430"/>
                </a:moveTo>
                <a:lnTo>
                  <a:pt x="214630" y="36830"/>
                </a:lnTo>
                <a:lnTo>
                  <a:pt x="562610" y="36830"/>
                </a:lnTo>
                <a:lnTo>
                  <a:pt x="31369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21220" y="5557520"/>
            <a:ext cx="349250" cy="46990"/>
          </a:xfrm>
          <a:custGeom>
            <a:avLst/>
            <a:gdLst/>
            <a:ahLst/>
            <a:cxnLst/>
            <a:rect l="l" t="t" r="r" b="b"/>
            <a:pathLst>
              <a:path w="349250" h="46989">
                <a:moveTo>
                  <a:pt x="267969" y="0"/>
                </a:moveTo>
                <a:lnTo>
                  <a:pt x="168909" y="11429"/>
                </a:lnTo>
                <a:lnTo>
                  <a:pt x="0" y="11429"/>
                </a:lnTo>
                <a:lnTo>
                  <a:pt x="168909" y="46989"/>
                </a:lnTo>
                <a:lnTo>
                  <a:pt x="349250" y="36829"/>
                </a:lnTo>
                <a:lnTo>
                  <a:pt x="267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3190" y="5563870"/>
            <a:ext cx="143510" cy="30480"/>
          </a:xfrm>
          <a:custGeom>
            <a:avLst/>
            <a:gdLst/>
            <a:ahLst/>
            <a:cxnLst/>
            <a:rect l="l" t="t" r="r" b="b"/>
            <a:pathLst>
              <a:path w="143510" h="30479">
                <a:moveTo>
                  <a:pt x="0" y="0"/>
                </a:moveTo>
                <a:lnTo>
                  <a:pt x="143510" y="30479"/>
                </a:lnTo>
                <a:lnTo>
                  <a:pt x="14351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0860" y="4458970"/>
            <a:ext cx="250190" cy="817880"/>
          </a:xfrm>
          <a:custGeom>
            <a:avLst/>
            <a:gdLst/>
            <a:ahLst/>
            <a:cxnLst/>
            <a:rect l="l" t="t" r="r" b="b"/>
            <a:pathLst>
              <a:path w="250189" h="817879">
                <a:moveTo>
                  <a:pt x="227964" y="31749"/>
                </a:moveTo>
                <a:lnTo>
                  <a:pt x="81279" y="31749"/>
                </a:lnTo>
                <a:lnTo>
                  <a:pt x="135889" y="46989"/>
                </a:lnTo>
                <a:lnTo>
                  <a:pt x="182879" y="96519"/>
                </a:lnTo>
                <a:lnTo>
                  <a:pt x="176529" y="153669"/>
                </a:lnTo>
                <a:lnTo>
                  <a:pt x="187959" y="817879"/>
                </a:lnTo>
                <a:lnTo>
                  <a:pt x="234950" y="817879"/>
                </a:lnTo>
                <a:lnTo>
                  <a:pt x="250189" y="63499"/>
                </a:lnTo>
                <a:lnTo>
                  <a:pt x="227964" y="31749"/>
                </a:lnTo>
                <a:close/>
              </a:path>
              <a:path w="250189" h="817879">
                <a:moveTo>
                  <a:pt x="153669" y="0"/>
                </a:moveTo>
                <a:lnTo>
                  <a:pt x="83819" y="3809"/>
                </a:lnTo>
                <a:lnTo>
                  <a:pt x="25400" y="40639"/>
                </a:lnTo>
                <a:lnTo>
                  <a:pt x="0" y="113029"/>
                </a:lnTo>
                <a:lnTo>
                  <a:pt x="36829" y="55879"/>
                </a:lnTo>
                <a:lnTo>
                  <a:pt x="81279" y="31749"/>
                </a:lnTo>
                <a:lnTo>
                  <a:pt x="227964" y="31749"/>
                </a:lnTo>
                <a:lnTo>
                  <a:pt x="223519" y="25399"/>
                </a:lnTo>
                <a:lnTo>
                  <a:pt x="153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3700" y="4448809"/>
            <a:ext cx="26670" cy="247650"/>
          </a:xfrm>
          <a:custGeom>
            <a:avLst/>
            <a:gdLst/>
            <a:ahLst/>
            <a:cxnLst/>
            <a:rect l="l" t="t" r="r" b="b"/>
            <a:pathLst>
              <a:path w="26669" h="247650">
                <a:moveTo>
                  <a:pt x="17780" y="0"/>
                </a:moveTo>
                <a:lnTo>
                  <a:pt x="0" y="242569"/>
                </a:lnTo>
                <a:lnTo>
                  <a:pt x="26669" y="24765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5475" y="4937759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50189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0"/>
            <a:ext cx="8229600" cy="177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151" y="1347211"/>
            <a:ext cx="4347845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MACROSEGMENTATION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6260" y="3761740"/>
            <a:ext cx="2663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Corbel"/>
                <a:cs typeface="Corbel"/>
              </a:rPr>
              <a:t>Similar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markets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369" y="5251450"/>
            <a:ext cx="2077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Corbel"/>
                <a:cs typeface="Corbel"/>
              </a:rPr>
              <a:t>D</a:t>
            </a:r>
            <a:r>
              <a:rPr sz="2000" spc="-5" dirty="0">
                <a:latin typeface="Corbel"/>
                <a:cs typeface="Corbel"/>
              </a:rPr>
              <a:t>IVERSIFICATION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3110" y="5251450"/>
            <a:ext cx="4661535" cy="10096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93470" marR="5080" indent="-1080770">
              <a:lnSpc>
                <a:spcPct val="101800"/>
              </a:lnSpc>
              <a:spcBef>
                <a:spcPts val="30"/>
              </a:spcBef>
            </a:pPr>
            <a:r>
              <a:rPr sz="3200" spc="-5" dirty="0">
                <a:latin typeface="Corbel"/>
                <a:cs typeface="Corbel"/>
              </a:rPr>
              <a:t>Global </a:t>
            </a:r>
            <a:r>
              <a:rPr sz="3200" dirty="0">
                <a:latin typeface="Corbel"/>
                <a:cs typeface="Corbel"/>
              </a:rPr>
              <a:t>strategies tend </a:t>
            </a:r>
            <a:r>
              <a:rPr sz="3200" spc="-5" dirty="0">
                <a:latin typeface="Corbel"/>
                <a:cs typeface="Corbel"/>
              </a:rPr>
              <a:t>to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be  different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0990" y="2428239"/>
            <a:ext cx="571500" cy="857250"/>
          </a:xfrm>
          <a:custGeom>
            <a:avLst/>
            <a:gdLst/>
            <a:ahLst/>
            <a:cxnLst/>
            <a:rect l="l" t="t" r="r" b="b"/>
            <a:pathLst>
              <a:path w="571500" h="857250">
                <a:moveTo>
                  <a:pt x="571500" y="571500"/>
                </a:moveTo>
                <a:lnTo>
                  <a:pt x="0" y="571500"/>
                </a:lnTo>
                <a:lnTo>
                  <a:pt x="285750" y="857250"/>
                </a:lnTo>
                <a:lnTo>
                  <a:pt x="571500" y="571500"/>
                </a:lnTo>
                <a:close/>
              </a:path>
              <a:path w="571500" h="857250">
                <a:moveTo>
                  <a:pt x="429260" y="0"/>
                </a:moveTo>
                <a:lnTo>
                  <a:pt x="143510" y="0"/>
                </a:lnTo>
                <a:lnTo>
                  <a:pt x="143510" y="571500"/>
                </a:lnTo>
                <a:lnTo>
                  <a:pt x="429260" y="571500"/>
                </a:lnTo>
                <a:lnTo>
                  <a:pt x="429260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0990" y="2428239"/>
            <a:ext cx="571500" cy="857250"/>
          </a:xfrm>
          <a:custGeom>
            <a:avLst/>
            <a:gdLst/>
            <a:ahLst/>
            <a:cxnLst/>
            <a:rect l="l" t="t" r="r" b="b"/>
            <a:pathLst>
              <a:path w="571500" h="857250">
                <a:moveTo>
                  <a:pt x="143510" y="0"/>
                </a:moveTo>
                <a:lnTo>
                  <a:pt x="143510" y="571500"/>
                </a:lnTo>
                <a:lnTo>
                  <a:pt x="0" y="571500"/>
                </a:lnTo>
                <a:lnTo>
                  <a:pt x="285750" y="857250"/>
                </a:lnTo>
                <a:lnTo>
                  <a:pt x="571500" y="571500"/>
                </a:lnTo>
                <a:lnTo>
                  <a:pt x="429260" y="571500"/>
                </a:lnTo>
                <a:lnTo>
                  <a:pt x="429260" y="0"/>
                </a:lnTo>
                <a:lnTo>
                  <a:pt x="143510" y="0"/>
                </a:lnTo>
                <a:close/>
              </a:path>
            </a:pathLst>
          </a:custGeom>
          <a:ln w="47801">
            <a:solidFill>
              <a:srgbClr val="AF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8880" y="4969510"/>
            <a:ext cx="118109" cy="100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6350" y="4282440"/>
            <a:ext cx="1281430" cy="745490"/>
          </a:xfrm>
          <a:custGeom>
            <a:avLst/>
            <a:gdLst/>
            <a:ahLst/>
            <a:cxnLst/>
            <a:rect l="l" t="t" r="r" b="b"/>
            <a:pathLst>
              <a:path w="1281429" h="745489">
                <a:moveTo>
                  <a:pt x="1277620" y="0"/>
                </a:moveTo>
                <a:lnTo>
                  <a:pt x="0" y="739140"/>
                </a:lnTo>
                <a:lnTo>
                  <a:pt x="2539" y="745490"/>
                </a:lnTo>
                <a:lnTo>
                  <a:pt x="1281429" y="6350"/>
                </a:lnTo>
                <a:lnTo>
                  <a:pt x="1277620" y="0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9740" y="5143500"/>
            <a:ext cx="786130" cy="857250"/>
          </a:xfrm>
          <a:custGeom>
            <a:avLst/>
            <a:gdLst/>
            <a:ahLst/>
            <a:cxnLst/>
            <a:rect l="l" t="t" r="r" b="b"/>
            <a:pathLst>
              <a:path w="786129" h="857250">
                <a:moveTo>
                  <a:pt x="393700" y="0"/>
                </a:moveTo>
                <a:lnTo>
                  <a:pt x="393700" y="214630"/>
                </a:lnTo>
                <a:lnTo>
                  <a:pt x="0" y="214630"/>
                </a:lnTo>
                <a:lnTo>
                  <a:pt x="0" y="642619"/>
                </a:lnTo>
                <a:lnTo>
                  <a:pt x="393700" y="642619"/>
                </a:lnTo>
                <a:lnTo>
                  <a:pt x="393700" y="857250"/>
                </a:lnTo>
                <a:lnTo>
                  <a:pt x="786130" y="427990"/>
                </a:lnTo>
                <a:lnTo>
                  <a:pt x="393700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9740" y="5143500"/>
            <a:ext cx="786130" cy="857250"/>
          </a:xfrm>
          <a:custGeom>
            <a:avLst/>
            <a:gdLst/>
            <a:ahLst/>
            <a:cxnLst/>
            <a:rect l="l" t="t" r="r" b="b"/>
            <a:pathLst>
              <a:path w="786129" h="857250">
                <a:moveTo>
                  <a:pt x="0" y="214630"/>
                </a:moveTo>
                <a:lnTo>
                  <a:pt x="393700" y="214630"/>
                </a:lnTo>
                <a:lnTo>
                  <a:pt x="393700" y="0"/>
                </a:lnTo>
                <a:lnTo>
                  <a:pt x="786130" y="427990"/>
                </a:lnTo>
                <a:lnTo>
                  <a:pt x="393700" y="857250"/>
                </a:lnTo>
                <a:lnTo>
                  <a:pt x="393700" y="642619"/>
                </a:lnTo>
                <a:lnTo>
                  <a:pt x="0" y="642619"/>
                </a:lnTo>
                <a:lnTo>
                  <a:pt x="0" y="214630"/>
                </a:lnTo>
                <a:close/>
              </a:path>
            </a:pathLst>
          </a:custGeom>
          <a:ln w="47801">
            <a:solidFill>
              <a:srgbClr val="AF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0"/>
            <a:ext cx="8229600" cy="177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2991" y="2334259"/>
            <a:ext cx="7491095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200" spc="-5" dirty="0">
                <a:latin typeface="Corbel"/>
                <a:cs typeface="Corbel"/>
              </a:rPr>
              <a:t>FOCUS STRATEGY </a:t>
            </a:r>
            <a:r>
              <a:rPr sz="2200" dirty="0">
                <a:latin typeface="Corbel"/>
                <a:cs typeface="Corbel"/>
              </a:rPr>
              <a:t>ON A </a:t>
            </a:r>
            <a:r>
              <a:rPr sz="2200" spc="-5" dirty="0">
                <a:latin typeface="Corbel"/>
                <a:cs typeface="Corbel"/>
              </a:rPr>
              <a:t>FEW SIMILAR MARKETS IN THE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SAME</a:t>
            </a:r>
            <a:endParaRPr sz="2200">
              <a:latin typeface="Corbel"/>
              <a:cs typeface="Corbel"/>
            </a:endParaRPr>
          </a:p>
          <a:p>
            <a:pPr marL="271145" algn="ctr">
              <a:spcBef>
                <a:spcPts val="40"/>
              </a:spcBef>
            </a:pPr>
            <a:r>
              <a:rPr sz="2200" spc="-5" dirty="0">
                <a:latin typeface="Corbel"/>
                <a:cs typeface="Corbel"/>
              </a:rPr>
              <a:t>CLUSTER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9830" y="4008120"/>
            <a:ext cx="4714875" cy="171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200" spc="-5" dirty="0">
                <a:latin typeface="Corbel"/>
                <a:cs typeface="Corbel"/>
              </a:rPr>
              <a:t>MARKET POSITIONS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FORTIFIED</a:t>
            </a:r>
            <a:endParaRPr sz="2200">
              <a:latin typeface="Corbel"/>
              <a:cs typeface="Corbel"/>
            </a:endParaRPr>
          </a:p>
          <a:p>
            <a:pPr>
              <a:spcBef>
                <a:spcPts val="20"/>
              </a:spcBef>
            </a:pPr>
            <a:endParaRPr sz="2200">
              <a:latin typeface="Corbel"/>
              <a:cs typeface="Corbel"/>
            </a:endParaRPr>
          </a:p>
          <a:p>
            <a:pPr algn="ctr">
              <a:spcBef>
                <a:spcPts val="5"/>
              </a:spcBef>
            </a:pPr>
            <a:r>
              <a:rPr sz="2200" dirty="0">
                <a:latin typeface="Corbel"/>
                <a:cs typeface="Corbel"/>
              </a:rPr>
              <a:t>* </a:t>
            </a:r>
            <a:r>
              <a:rPr sz="2200" spc="-5" dirty="0">
                <a:latin typeface="Corbel"/>
                <a:cs typeface="Corbel"/>
              </a:rPr>
              <a:t>Spillover effects are </a:t>
            </a:r>
            <a:r>
              <a:rPr sz="2200" spc="-10" dirty="0">
                <a:latin typeface="Corbel"/>
                <a:cs typeface="Corbel"/>
              </a:rPr>
              <a:t>shared </a:t>
            </a:r>
            <a:r>
              <a:rPr sz="2200" spc="-5" dirty="0">
                <a:latin typeface="Corbel"/>
                <a:cs typeface="Corbel"/>
              </a:rPr>
              <a:t>more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easily</a:t>
            </a:r>
            <a:endParaRPr sz="2200">
              <a:latin typeface="Corbel"/>
              <a:cs typeface="Corbel"/>
            </a:endParaRPr>
          </a:p>
          <a:p>
            <a:pPr algn="ctr">
              <a:spcBef>
                <a:spcPts val="30"/>
              </a:spcBef>
            </a:pPr>
            <a:r>
              <a:rPr sz="2200" dirty="0">
                <a:latin typeface="Corbel"/>
                <a:cs typeface="Corbel"/>
              </a:rPr>
              <a:t>* Good </a:t>
            </a:r>
            <a:r>
              <a:rPr sz="2200" spc="-5" dirty="0">
                <a:latin typeface="Corbel"/>
                <a:cs typeface="Corbel"/>
              </a:rPr>
              <a:t>advertising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copy</a:t>
            </a:r>
            <a:endParaRPr sz="2200">
              <a:latin typeface="Corbel"/>
              <a:cs typeface="Corbel"/>
            </a:endParaRPr>
          </a:p>
          <a:p>
            <a:pPr marL="1270" algn="ctr">
              <a:spcBef>
                <a:spcPts val="40"/>
              </a:spcBef>
            </a:pPr>
            <a:r>
              <a:rPr sz="2200" dirty="0">
                <a:latin typeface="Corbel"/>
                <a:cs typeface="Corbel"/>
              </a:rPr>
              <a:t>* </a:t>
            </a:r>
            <a:r>
              <a:rPr sz="2200" spc="-5" dirty="0">
                <a:latin typeface="Corbel"/>
                <a:cs typeface="Corbel"/>
              </a:rPr>
              <a:t>Same Product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Line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24501" y="3143250"/>
            <a:ext cx="928369" cy="786130"/>
          </a:xfrm>
          <a:custGeom>
            <a:avLst/>
            <a:gdLst/>
            <a:ahLst/>
            <a:cxnLst/>
            <a:rect l="l" t="t" r="r" b="b"/>
            <a:pathLst>
              <a:path w="928370" h="786129">
                <a:moveTo>
                  <a:pt x="928370" y="392429"/>
                </a:moveTo>
                <a:lnTo>
                  <a:pt x="0" y="392429"/>
                </a:lnTo>
                <a:lnTo>
                  <a:pt x="464820" y="786130"/>
                </a:lnTo>
                <a:lnTo>
                  <a:pt x="928370" y="392429"/>
                </a:lnTo>
                <a:close/>
              </a:path>
              <a:path w="928370" h="786129">
                <a:moveTo>
                  <a:pt x="695960" y="0"/>
                </a:moveTo>
                <a:lnTo>
                  <a:pt x="232410" y="0"/>
                </a:lnTo>
                <a:lnTo>
                  <a:pt x="232410" y="392429"/>
                </a:lnTo>
                <a:lnTo>
                  <a:pt x="695960" y="392429"/>
                </a:lnTo>
                <a:lnTo>
                  <a:pt x="695960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4501" y="3143250"/>
            <a:ext cx="928369" cy="786130"/>
          </a:xfrm>
          <a:custGeom>
            <a:avLst/>
            <a:gdLst/>
            <a:ahLst/>
            <a:cxnLst/>
            <a:rect l="l" t="t" r="r" b="b"/>
            <a:pathLst>
              <a:path w="928370" h="786129">
                <a:moveTo>
                  <a:pt x="232410" y="0"/>
                </a:moveTo>
                <a:lnTo>
                  <a:pt x="232410" y="392429"/>
                </a:lnTo>
                <a:lnTo>
                  <a:pt x="0" y="392429"/>
                </a:lnTo>
                <a:lnTo>
                  <a:pt x="464820" y="786130"/>
                </a:lnTo>
                <a:lnTo>
                  <a:pt x="928370" y="392429"/>
                </a:lnTo>
                <a:lnTo>
                  <a:pt x="695960" y="392429"/>
                </a:lnTo>
                <a:lnTo>
                  <a:pt x="695960" y="0"/>
                </a:lnTo>
                <a:lnTo>
                  <a:pt x="232410" y="0"/>
                </a:lnTo>
                <a:close/>
              </a:path>
            </a:pathLst>
          </a:custGeom>
          <a:ln w="47801">
            <a:solidFill>
              <a:srgbClr val="AF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345268" y="1967518"/>
            <a:ext cx="10549467" cy="991297"/>
          </a:xfrm>
          <a:prstGeom prst="rect">
            <a:avLst/>
          </a:prstGeom>
        </p:spPr>
        <p:txBody>
          <a:bodyPr vert="horz" wrap="square" lIns="0" tIns="3810" rIns="0" bIns="0" rtlCol="0" anchor="ctr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30"/>
              </a:spcBef>
            </a:pPr>
            <a:r>
              <a:rPr dirty="0"/>
              <a:t>Market factor to </a:t>
            </a:r>
            <a:r>
              <a:rPr spc="-5" dirty="0"/>
              <a:t>be considered </a:t>
            </a:r>
            <a:r>
              <a:rPr dirty="0"/>
              <a:t>when selecting  between </a:t>
            </a:r>
            <a:r>
              <a:rPr spc="-5" dirty="0"/>
              <a:t>diversifying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overextending.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345268" y="3448051"/>
            <a:ext cx="10549467" cy="99129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30"/>
              </a:spcBef>
            </a:pPr>
            <a:r>
              <a:rPr dirty="0"/>
              <a:t>Exhibit </a:t>
            </a:r>
            <a:r>
              <a:rPr spc="5" dirty="0"/>
              <a:t>11.4 </a:t>
            </a:r>
            <a:r>
              <a:rPr spc="-5" dirty="0"/>
              <a:t>Market </a:t>
            </a:r>
            <a:r>
              <a:rPr dirty="0"/>
              <a:t>Factor affecting the </a:t>
            </a:r>
            <a:r>
              <a:rPr spc="-5" dirty="0"/>
              <a:t>choice  </a:t>
            </a:r>
            <a:r>
              <a:rPr dirty="0"/>
              <a:t>of </a:t>
            </a:r>
            <a:r>
              <a:rPr spc="-5" dirty="0"/>
              <a:t>market</a:t>
            </a:r>
            <a:r>
              <a:rPr spc="-10" dirty="0"/>
              <a:t> </a:t>
            </a:r>
            <a:r>
              <a:rPr spc="-5" dirty="0"/>
              <a:t>portfolio.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2602230"/>
          </a:xfrm>
          <a:custGeom>
            <a:avLst/>
            <a:gdLst/>
            <a:ahLst/>
            <a:cxnLst/>
            <a:rect l="l" t="t" r="r" b="b"/>
            <a:pathLst>
              <a:path w="9144000" h="2602230">
                <a:moveTo>
                  <a:pt x="9144000" y="0"/>
                </a:moveTo>
                <a:lnTo>
                  <a:pt x="0" y="0"/>
                </a:lnTo>
                <a:lnTo>
                  <a:pt x="0" y="2602229"/>
                </a:lnTo>
                <a:lnTo>
                  <a:pt x="9144000" y="26022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1950" y="2653029"/>
            <a:ext cx="9036050" cy="0"/>
          </a:xfrm>
          <a:custGeom>
            <a:avLst/>
            <a:gdLst/>
            <a:ahLst/>
            <a:cxnLst/>
            <a:rect l="l" t="t" r="r" b="b"/>
            <a:pathLst>
              <a:path w="9036050">
                <a:moveTo>
                  <a:pt x="0" y="0"/>
                </a:moveTo>
                <a:lnTo>
                  <a:pt x="903605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2602229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3279" y="1573530"/>
            <a:ext cx="6858000" cy="241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9940" y="360679"/>
            <a:ext cx="7467600" cy="925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80870" y="4071620"/>
            <a:ext cx="3312160" cy="2343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8370" y="2499360"/>
            <a:ext cx="2786380" cy="2727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7880" y="1642110"/>
            <a:ext cx="2678429" cy="2024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95871" y="3427729"/>
            <a:ext cx="2500629" cy="3253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1570989"/>
            <a:ext cx="3500120" cy="2613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74321"/>
            <a:ext cx="7467600" cy="975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3630" y="1344929"/>
            <a:ext cx="7195820" cy="1506220"/>
          </a:xfrm>
          <a:prstGeom prst="rect">
            <a:avLst/>
          </a:prstGeom>
        </p:spPr>
        <p:txBody>
          <a:bodyPr vert="horz" wrap="square" lIns="0" tIns="3810" rIns="0" bIns="0" rtlCol="0" anchor="ctr">
            <a:spAutoFit/>
          </a:bodyPr>
          <a:lstStyle/>
          <a:p>
            <a:pPr marL="890905" marR="5080" indent="-878840">
              <a:lnSpc>
                <a:spcPct val="101800"/>
              </a:lnSpc>
              <a:spcBef>
                <a:spcPts val="30"/>
              </a:spcBef>
            </a:pPr>
            <a:r>
              <a:rPr spc="-5" dirty="0"/>
              <a:t>Selection of </a:t>
            </a:r>
            <a:r>
              <a:rPr dirty="0"/>
              <a:t>similar target segments </a:t>
            </a:r>
            <a:r>
              <a:rPr spc="-5" dirty="0"/>
              <a:t>within  </a:t>
            </a:r>
            <a:r>
              <a:rPr dirty="0"/>
              <a:t>the set </a:t>
            </a:r>
            <a:r>
              <a:rPr spc="-5" dirty="0"/>
              <a:t>of countries </a:t>
            </a:r>
            <a:r>
              <a:rPr dirty="0"/>
              <a:t>selected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dirty="0"/>
              <a:t>the</a:t>
            </a:r>
          </a:p>
          <a:p>
            <a:pPr marL="1494155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macrosegmentation </a:t>
            </a:r>
            <a:r>
              <a:rPr dirty="0"/>
              <a:t>stage.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96690" y="3448089"/>
            <a:ext cx="387159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0"/>
              </a:lnSpc>
            </a:pPr>
            <a:r>
              <a:rPr sz="3200" dirty="0">
                <a:latin typeface="Corbel"/>
                <a:cs typeface="Corbel"/>
              </a:rPr>
              <a:t>High demand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potential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0511" y="3214371"/>
            <a:ext cx="6501129" cy="3143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4500" y="2786379"/>
            <a:ext cx="642620" cy="571500"/>
          </a:xfrm>
          <a:custGeom>
            <a:avLst/>
            <a:gdLst/>
            <a:ahLst/>
            <a:cxnLst/>
            <a:rect l="l" t="t" r="r" b="b"/>
            <a:pathLst>
              <a:path w="642620" h="571500">
                <a:moveTo>
                  <a:pt x="642620" y="285750"/>
                </a:moveTo>
                <a:lnTo>
                  <a:pt x="0" y="285750"/>
                </a:lnTo>
                <a:lnTo>
                  <a:pt x="321310" y="571500"/>
                </a:lnTo>
                <a:lnTo>
                  <a:pt x="642620" y="285750"/>
                </a:lnTo>
                <a:close/>
              </a:path>
              <a:path w="642620" h="571500">
                <a:moveTo>
                  <a:pt x="481329" y="0"/>
                </a:moveTo>
                <a:lnTo>
                  <a:pt x="160020" y="0"/>
                </a:lnTo>
                <a:lnTo>
                  <a:pt x="160020" y="285750"/>
                </a:lnTo>
                <a:lnTo>
                  <a:pt x="481329" y="285750"/>
                </a:lnTo>
                <a:lnTo>
                  <a:pt x="48132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4500" y="2786379"/>
            <a:ext cx="642620" cy="571500"/>
          </a:xfrm>
          <a:custGeom>
            <a:avLst/>
            <a:gdLst/>
            <a:ahLst/>
            <a:cxnLst/>
            <a:rect l="l" t="t" r="r" b="b"/>
            <a:pathLst>
              <a:path w="642620" h="571500">
                <a:moveTo>
                  <a:pt x="160020" y="0"/>
                </a:moveTo>
                <a:lnTo>
                  <a:pt x="160020" y="285750"/>
                </a:lnTo>
                <a:lnTo>
                  <a:pt x="0" y="285750"/>
                </a:lnTo>
                <a:lnTo>
                  <a:pt x="321310" y="571500"/>
                </a:lnTo>
                <a:lnTo>
                  <a:pt x="642620" y="285750"/>
                </a:lnTo>
                <a:lnTo>
                  <a:pt x="481329" y="285750"/>
                </a:lnTo>
                <a:lnTo>
                  <a:pt x="481329" y="0"/>
                </a:lnTo>
                <a:lnTo>
                  <a:pt x="160020" y="0"/>
                </a:lnTo>
                <a:close/>
              </a:path>
            </a:pathLst>
          </a:custGeom>
          <a:ln w="47801">
            <a:solidFill>
              <a:srgbClr val="AF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490" y="1826260"/>
            <a:ext cx="7990840" cy="3427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indent="-318770">
              <a:spcBef>
                <a:spcPts val="100"/>
              </a:spcBef>
              <a:buClr>
                <a:srgbClr val="EFAC00"/>
              </a:buClr>
              <a:buSzPct val="79545"/>
              <a:buFont typeface="Wingdings 2"/>
              <a:buChar char=""/>
              <a:tabLst>
                <a:tab pos="331470" algn="l"/>
              </a:tabLst>
            </a:pPr>
            <a:r>
              <a:rPr sz="4400" b="1" dirty="0">
                <a:latin typeface="Corbel"/>
                <a:cs typeface="Corbel"/>
              </a:rPr>
              <a:t>What </a:t>
            </a:r>
            <a:r>
              <a:rPr sz="4400" b="1" spc="-5" dirty="0">
                <a:latin typeface="Corbel"/>
                <a:cs typeface="Corbel"/>
              </a:rPr>
              <a:t>is</a:t>
            </a:r>
            <a:r>
              <a:rPr sz="4400" b="1" spc="5" dirty="0">
                <a:latin typeface="Corbel"/>
                <a:cs typeface="Corbel"/>
              </a:rPr>
              <a:t> </a:t>
            </a:r>
            <a:r>
              <a:rPr sz="4400" b="1" spc="-5" dirty="0">
                <a:latin typeface="Corbel"/>
                <a:cs typeface="Corbel"/>
              </a:rPr>
              <a:t>it?</a:t>
            </a:r>
            <a:endParaRPr sz="4400">
              <a:latin typeface="Corbel"/>
              <a:cs typeface="Corbel"/>
            </a:endParaRPr>
          </a:p>
          <a:p>
            <a:pPr>
              <a:spcBef>
                <a:spcPts val="55"/>
              </a:spcBef>
            </a:pPr>
            <a:endParaRPr sz="4350">
              <a:latin typeface="Corbel"/>
              <a:cs typeface="Corbel"/>
            </a:endParaRPr>
          </a:p>
          <a:p>
            <a:pPr marL="330835" marR="5080" indent="-318770" algn="just">
              <a:lnSpc>
                <a:spcPct val="101899"/>
              </a:lnSpc>
              <a:spcBef>
                <a:spcPts val="5"/>
              </a:spcBef>
            </a:pPr>
            <a:r>
              <a:rPr sz="4400" dirty="0">
                <a:latin typeface="Corbel"/>
                <a:cs typeface="Corbel"/>
              </a:rPr>
              <a:t>«Grouping customers according </a:t>
            </a:r>
            <a:r>
              <a:rPr sz="4400" spc="-5" dirty="0">
                <a:latin typeface="Corbel"/>
                <a:cs typeface="Corbel"/>
              </a:rPr>
              <a:t>to  similar </a:t>
            </a:r>
            <a:r>
              <a:rPr sz="4400" dirty="0">
                <a:latin typeface="Corbel"/>
                <a:cs typeface="Corbel"/>
              </a:rPr>
              <a:t>characteristics needs </a:t>
            </a:r>
            <a:r>
              <a:rPr sz="4400" spc="5" dirty="0">
                <a:latin typeface="Corbel"/>
                <a:cs typeface="Corbel"/>
              </a:rPr>
              <a:t>and  </a:t>
            </a:r>
            <a:r>
              <a:rPr sz="4400" spc="-5" dirty="0">
                <a:latin typeface="Corbel"/>
                <a:cs typeface="Corbel"/>
              </a:rPr>
              <a:t>wants»</a:t>
            </a:r>
            <a:endParaRPr sz="4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39701"/>
            <a:ext cx="7467600" cy="1281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8260" y="1882141"/>
            <a:ext cx="6581140" cy="378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940" indent="-457200">
              <a:spcBef>
                <a:spcPts val="100"/>
              </a:spcBef>
              <a:buClr>
                <a:srgbClr val="EFAC00"/>
              </a:buClr>
              <a:buSzPct val="80000"/>
              <a:buFont typeface="Corbel"/>
              <a:buAutoNum type="arabicPeriod" startAt="2"/>
              <a:tabLst>
                <a:tab pos="535305" algn="l"/>
                <a:tab pos="535940" algn="l"/>
              </a:tabLst>
            </a:pPr>
            <a:r>
              <a:rPr sz="3000" spc="-5" dirty="0">
                <a:latin typeface="Corbel"/>
                <a:cs typeface="Corbel"/>
              </a:rPr>
              <a:t>Identifiable: what distinguishes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them?</a:t>
            </a:r>
            <a:endParaRPr sz="3000">
              <a:latin typeface="Corbel"/>
              <a:cs typeface="Corbel"/>
            </a:endParaRPr>
          </a:p>
          <a:p>
            <a:pPr marL="469900" indent="-457200">
              <a:spcBef>
                <a:spcPts val="60"/>
              </a:spcBef>
              <a:buClr>
                <a:srgbClr val="EFAC00"/>
              </a:buClr>
              <a:buSzPct val="80000"/>
              <a:buAutoNum type="arabicPeriod" startAt="2"/>
              <a:tabLst>
                <a:tab pos="469265" algn="l"/>
                <a:tab pos="469900" algn="l"/>
              </a:tabLst>
            </a:pPr>
            <a:r>
              <a:rPr sz="3000" spc="-5" dirty="0">
                <a:latin typeface="Corbel"/>
                <a:cs typeface="Corbel"/>
              </a:rPr>
              <a:t>Measurable: How many belong to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each</a:t>
            </a:r>
            <a:endParaRPr sz="3000">
              <a:latin typeface="Corbel"/>
              <a:cs typeface="Corbel"/>
            </a:endParaRPr>
          </a:p>
          <a:p>
            <a:pPr marL="2743835">
              <a:spcBef>
                <a:spcPts val="70"/>
              </a:spcBef>
            </a:pPr>
            <a:r>
              <a:rPr sz="3000" spc="-5" dirty="0">
                <a:latin typeface="Corbel"/>
                <a:cs typeface="Corbel"/>
              </a:rPr>
              <a:t>segment?</a:t>
            </a:r>
            <a:endParaRPr sz="3000">
              <a:latin typeface="Corbel"/>
              <a:cs typeface="Corbel"/>
            </a:endParaRPr>
          </a:p>
          <a:p>
            <a:pPr marL="829310" marR="240665" indent="-582930">
              <a:lnSpc>
                <a:spcPts val="3660"/>
              </a:lnSpc>
              <a:spcBef>
                <a:spcPts val="130"/>
              </a:spcBef>
              <a:buClr>
                <a:srgbClr val="EFAC00"/>
              </a:buClr>
              <a:buSzPct val="80000"/>
              <a:buAutoNum type="arabicPeriod" startAt="4"/>
              <a:tabLst>
                <a:tab pos="702945" algn="l"/>
                <a:tab pos="703580" algn="l"/>
              </a:tabLst>
            </a:pPr>
            <a:r>
              <a:rPr sz="3000" spc="-5" dirty="0">
                <a:latin typeface="Corbel"/>
                <a:cs typeface="Corbel"/>
              </a:rPr>
              <a:t>Reachable: How to distribute </a:t>
            </a:r>
            <a:r>
              <a:rPr sz="3000" dirty="0">
                <a:latin typeface="Corbel"/>
                <a:cs typeface="Corbel"/>
              </a:rPr>
              <a:t>to </a:t>
            </a:r>
            <a:r>
              <a:rPr sz="3000" spc="-5" dirty="0">
                <a:latin typeface="Corbel"/>
                <a:cs typeface="Corbel"/>
              </a:rPr>
              <a:t>and  communicate with each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segment?</a:t>
            </a:r>
            <a:endParaRPr sz="3000">
              <a:latin typeface="Corbel"/>
              <a:cs typeface="Corbel"/>
            </a:endParaRPr>
          </a:p>
          <a:p>
            <a:pPr marL="1113790" indent="-457200">
              <a:lnSpc>
                <a:spcPts val="3529"/>
              </a:lnSpc>
              <a:buClr>
                <a:srgbClr val="EFAC00"/>
              </a:buClr>
              <a:buSzPct val="80000"/>
              <a:buAutoNum type="arabicPeriod" startAt="4"/>
              <a:tabLst>
                <a:tab pos="1113155" algn="l"/>
                <a:tab pos="1113790" algn="l"/>
              </a:tabLst>
            </a:pPr>
            <a:r>
              <a:rPr sz="3000" spc="-5" dirty="0">
                <a:latin typeface="Corbel"/>
                <a:cs typeface="Corbel"/>
              </a:rPr>
              <a:t>Able </a:t>
            </a:r>
            <a:r>
              <a:rPr sz="3000" dirty="0">
                <a:latin typeface="Corbel"/>
                <a:cs typeface="Corbel"/>
              </a:rPr>
              <a:t>to </a:t>
            </a:r>
            <a:r>
              <a:rPr sz="3000" spc="-5" dirty="0">
                <a:latin typeface="Corbel"/>
                <a:cs typeface="Corbel"/>
              </a:rPr>
              <a:t>buy: can they afford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it?</a:t>
            </a:r>
            <a:endParaRPr sz="3000">
              <a:latin typeface="Corbel"/>
              <a:cs typeface="Corbel"/>
            </a:endParaRPr>
          </a:p>
          <a:p>
            <a:pPr marL="1088390" indent="-457200">
              <a:spcBef>
                <a:spcPts val="60"/>
              </a:spcBef>
              <a:buClr>
                <a:srgbClr val="EFAC00"/>
              </a:buClr>
              <a:buSzPct val="80000"/>
              <a:buAutoNum type="arabicPeriod" startAt="4"/>
              <a:tabLst>
                <a:tab pos="1087755" algn="l"/>
                <a:tab pos="1088390" algn="l"/>
              </a:tabLst>
            </a:pPr>
            <a:r>
              <a:rPr sz="3000" spc="-5" dirty="0">
                <a:latin typeface="Corbel"/>
                <a:cs typeface="Corbel"/>
              </a:rPr>
              <a:t>Willing to buy: </a:t>
            </a:r>
            <a:r>
              <a:rPr sz="3000" dirty="0">
                <a:latin typeface="Corbel"/>
                <a:cs typeface="Corbel"/>
              </a:rPr>
              <a:t>do </a:t>
            </a:r>
            <a:r>
              <a:rPr sz="3000" spc="-5" dirty="0">
                <a:latin typeface="Corbel"/>
                <a:cs typeface="Corbel"/>
              </a:rPr>
              <a:t>they want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it?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39701"/>
            <a:ext cx="7467600" cy="1281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3941" y="1835150"/>
            <a:ext cx="7451725" cy="424475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69595" marR="517525" indent="-127000">
              <a:lnSpc>
                <a:spcPts val="2920"/>
              </a:lnSpc>
              <a:spcBef>
                <a:spcPts val="760"/>
              </a:spcBef>
              <a:buClr>
                <a:srgbClr val="EFAC00"/>
              </a:buClr>
              <a:buSzPct val="80000"/>
              <a:buFont typeface="Corbel"/>
              <a:buAutoNum type="arabicPeriod"/>
              <a:tabLst>
                <a:tab pos="899794" algn="l"/>
                <a:tab pos="900430" algn="l"/>
              </a:tabLst>
            </a:pPr>
            <a:r>
              <a:rPr sz="3000" b="1" dirty="0">
                <a:latin typeface="Corbel"/>
                <a:cs typeface="Corbel"/>
              </a:rPr>
              <a:t>What </a:t>
            </a:r>
            <a:r>
              <a:rPr sz="3000" b="1" spc="-5" dirty="0">
                <a:latin typeface="Corbel"/>
                <a:cs typeface="Corbel"/>
              </a:rPr>
              <a:t>INFLUENCES buying behavior:  Measure consumption level </a:t>
            </a:r>
            <a:r>
              <a:rPr sz="3000" b="1" dirty="0">
                <a:latin typeface="Corbel"/>
                <a:cs typeface="Corbel"/>
              </a:rPr>
              <a:t>and </a:t>
            </a:r>
            <a:r>
              <a:rPr sz="3000" b="1" spc="-5" dirty="0">
                <a:latin typeface="Corbel"/>
                <a:cs typeface="Corbel"/>
              </a:rPr>
              <a:t>choise</a:t>
            </a:r>
            <a:endParaRPr sz="3000">
              <a:latin typeface="Corbel"/>
              <a:cs typeface="Corbel"/>
            </a:endParaRPr>
          </a:p>
          <a:p>
            <a:pPr algn="ctr">
              <a:spcBef>
                <a:spcPts val="2280"/>
              </a:spcBef>
            </a:pPr>
            <a:r>
              <a:rPr sz="3000" spc="-5" dirty="0">
                <a:latin typeface="Corbel"/>
                <a:cs typeface="Corbel"/>
              </a:rPr>
              <a:t>Political party affiliation </a:t>
            </a:r>
            <a:r>
              <a:rPr sz="3000" dirty="0">
                <a:latin typeface="Corbel"/>
                <a:cs typeface="Corbel"/>
              </a:rPr>
              <a:t>V/S </a:t>
            </a:r>
            <a:r>
              <a:rPr sz="3000" spc="-5" dirty="0">
                <a:latin typeface="Corbel"/>
                <a:cs typeface="Corbel"/>
              </a:rPr>
              <a:t>number of children</a:t>
            </a:r>
            <a:endParaRPr sz="3000">
              <a:latin typeface="Corbel"/>
              <a:cs typeface="Corbel"/>
            </a:endParaRPr>
          </a:p>
          <a:p>
            <a:pPr marL="852169" indent="-852805">
              <a:lnSpc>
                <a:spcPts val="3265"/>
              </a:lnSpc>
              <a:spcBef>
                <a:spcPts val="2260"/>
              </a:spcBef>
              <a:buAutoNum type="arabicPeriod" startAt="2"/>
              <a:tabLst>
                <a:tab pos="852805" algn="l"/>
              </a:tabLst>
            </a:pPr>
            <a:r>
              <a:rPr sz="3000" b="1" spc="-5" dirty="0">
                <a:latin typeface="Corbel"/>
                <a:cs typeface="Corbel"/>
              </a:rPr>
              <a:t>Reflected and published </a:t>
            </a:r>
            <a:r>
              <a:rPr sz="3000" b="1" dirty="0">
                <a:latin typeface="Corbel"/>
                <a:cs typeface="Corbel"/>
              </a:rPr>
              <a:t>in </a:t>
            </a:r>
            <a:r>
              <a:rPr sz="3000" b="1" spc="-5" dirty="0">
                <a:latin typeface="Corbel"/>
                <a:cs typeface="Corbel"/>
              </a:rPr>
              <a:t>data</a:t>
            </a:r>
            <a:r>
              <a:rPr sz="3000" b="1" spc="15" dirty="0">
                <a:latin typeface="Corbel"/>
                <a:cs typeface="Corbel"/>
              </a:rPr>
              <a:t> </a:t>
            </a:r>
            <a:r>
              <a:rPr sz="3000" b="1" spc="-5" dirty="0">
                <a:latin typeface="Corbel"/>
                <a:cs typeface="Corbel"/>
              </a:rPr>
              <a:t>SIZE:</a:t>
            </a:r>
            <a:endParaRPr sz="3000">
              <a:latin typeface="Corbel"/>
              <a:cs typeface="Corbel"/>
            </a:endParaRPr>
          </a:p>
          <a:p>
            <a:pPr marL="76200" algn="ctr">
              <a:lnSpc>
                <a:spcPts val="3265"/>
              </a:lnSpc>
            </a:pPr>
            <a:r>
              <a:rPr sz="3000" spc="-5" dirty="0">
                <a:latin typeface="Corbel"/>
                <a:cs typeface="Corbel"/>
              </a:rPr>
              <a:t>Lifestyle </a:t>
            </a:r>
            <a:r>
              <a:rPr sz="3000" dirty="0">
                <a:latin typeface="Corbel"/>
                <a:cs typeface="Corbel"/>
              </a:rPr>
              <a:t>V/S </a:t>
            </a:r>
            <a:r>
              <a:rPr sz="3000" spc="-5" dirty="0">
                <a:latin typeface="Corbel"/>
                <a:cs typeface="Corbel"/>
              </a:rPr>
              <a:t>level of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education</a:t>
            </a:r>
            <a:endParaRPr sz="3000">
              <a:latin typeface="Corbel"/>
              <a:cs typeface="Corbel"/>
            </a:endParaRPr>
          </a:p>
          <a:p>
            <a:pPr>
              <a:spcBef>
                <a:spcPts val="50"/>
              </a:spcBef>
            </a:pPr>
            <a:endParaRPr sz="4200">
              <a:latin typeface="Corbel"/>
              <a:cs typeface="Corbel"/>
            </a:endParaRPr>
          </a:p>
          <a:p>
            <a:pPr marL="1827530" marR="74295" indent="-1828164">
              <a:lnSpc>
                <a:spcPts val="3265"/>
              </a:lnSpc>
              <a:buAutoNum type="arabicPeriod" startAt="3"/>
              <a:tabLst>
                <a:tab pos="1828164" algn="l"/>
              </a:tabLst>
            </a:pPr>
            <a:r>
              <a:rPr sz="3000" b="1" spc="-5" dirty="0">
                <a:latin typeface="Corbel"/>
                <a:cs typeface="Corbel"/>
              </a:rPr>
              <a:t>Help identify </a:t>
            </a:r>
            <a:r>
              <a:rPr sz="3000" b="1" dirty="0">
                <a:latin typeface="Corbel"/>
                <a:cs typeface="Corbel"/>
              </a:rPr>
              <a:t>the</a:t>
            </a:r>
            <a:r>
              <a:rPr sz="3000" b="1" spc="-5" dirty="0">
                <a:latin typeface="Corbel"/>
                <a:cs typeface="Corbel"/>
              </a:rPr>
              <a:t> MEDIA:</a:t>
            </a:r>
            <a:endParaRPr sz="3000">
              <a:latin typeface="Corbel"/>
              <a:cs typeface="Corbel"/>
            </a:endParaRPr>
          </a:p>
          <a:p>
            <a:pPr marL="76200" algn="ctr">
              <a:lnSpc>
                <a:spcPts val="3265"/>
              </a:lnSpc>
            </a:pPr>
            <a:r>
              <a:rPr sz="3000" spc="-5" dirty="0">
                <a:latin typeface="Corbel"/>
                <a:cs typeface="Corbel"/>
              </a:rPr>
              <a:t>Teenagers </a:t>
            </a:r>
            <a:r>
              <a:rPr sz="3000" dirty="0">
                <a:latin typeface="Corbel"/>
                <a:cs typeface="Corbel"/>
              </a:rPr>
              <a:t>V/S </a:t>
            </a:r>
            <a:r>
              <a:rPr sz="3000" spc="-5" dirty="0">
                <a:latin typeface="Corbel"/>
                <a:cs typeface="Corbel"/>
              </a:rPr>
              <a:t>social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class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33351"/>
            <a:ext cx="7467600" cy="128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3110" y="1841500"/>
            <a:ext cx="2693035" cy="448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indent="-298450">
              <a:spcBef>
                <a:spcPts val="100"/>
              </a:spcBef>
              <a:buFont typeface="Corbel"/>
              <a:buChar char="*"/>
              <a:tabLst>
                <a:tab pos="311150" algn="l"/>
              </a:tabLst>
            </a:pPr>
            <a:r>
              <a:rPr sz="3200" b="1" dirty="0">
                <a:latin typeface="Corbel"/>
                <a:cs typeface="Corbel"/>
              </a:rPr>
              <a:t>Economic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10"/>
              </a:spcBef>
              <a:buFont typeface="Corbel"/>
              <a:buChar char="*"/>
            </a:pPr>
            <a:endParaRPr sz="3250">
              <a:latin typeface="Corbel"/>
              <a:cs typeface="Corbel"/>
            </a:endParaRPr>
          </a:p>
          <a:p>
            <a:pPr marL="310515" indent="-298450">
              <a:buChar char="*"/>
              <a:tabLst>
                <a:tab pos="311150" algn="l"/>
              </a:tabLst>
            </a:pPr>
            <a:r>
              <a:rPr sz="3200" b="1" spc="5" dirty="0">
                <a:latin typeface="Corbel"/>
                <a:cs typeface="Corbel"/>
              </a:rPr>
              <a:t>D</a:t>
            </a:r>
            <a:r>
              <a:rPr sz="3200" b="1" spc="10" dirty="0">
                <a:latin typeface="Corbel"/>
                <a:cs typeface="Corbel"/>
              </a:rPr>
              <a:t>e</a:t>
            </a:r>
            <a:r>
              <a:rPr sz="3200" b="1" dirty="0">
                <a:latin typeface="Corbel"/>
                <a:cs typeface="Corbel"/>
              </a:rPr>
              <a:t>m</a:t>
            </a:r>
            <a:r>
              <a:rPr sz="3200" b="1" spc="5" dirty="0">
                <a:latin typeface="Corbel"/>
                <a:cs typeface="Corbel"/>
              </a:rPr>
              <a:t>o</a:t>
            </a:r>
            <a:r>
              <a:rPr sz="3200" b="1" dirty="0">
                <a:latin typeface="Corbel"/>
                <a:cs typeface="Corbel"/>
              </a:rPr>
              <a:t>gr</a:t>
            </a:r>
            <a:r>
              <a:rPr sz="3200" b="1" spc="-10" dirty="0">
                <a:latin typeface="Corbel"/>
                <a:cs typeface="Corbel"/>
              </a:rPr>
              <a:t>a</a:t>
            </a:r>
            <a:r>
              <a:rPr sz="3200" b="1" spc="10" dirty="0">
                <a:latin typeface="Corbel"/>
                <a:cs typeface="Corbel"/>
              </a:rPr>
              <a:t>p</a:t>
            </a:r>
            <a:r>
              <a:rPr sz="3200" b="1" spc="-15" dirty="0">
                <a:latin typeface="Corbel"/>
                <a:cs typeface="Corbel"/>
              </a:rPr>
              <a:t>h</a:t>
            </a:r>
            <a:r>
              <a:rPr sz="3200" b="1" dirty="0">
                <a:latin typeface="Corbel"/>
                <a:cs typeface="Corbel"/>
              </a:rPr>
              <a:t>ic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25"/>
              </a:spcBef>
              <a:buFont typeface="Corbel"/>
              <a:buChar char="*"/>
            </a:pPr>
            <a:endParaRPr sz="3250">
              <a:latin typeface="Corbel"/>
              <a:cs typeface="Corbel"/>
            </a:endParaRPr>
          </a:p>
          <a:p>
            <a:pPr marL="310515" indent="-298450">
              <a:buChar char="*"/>
              <a:tabLst>
                <a:tab pos="311150" algn="l"/>
              </a:tabLst>
            </a:pPr>
            <a:r>
              <a:rPr sz="3200" b="1" dirty="0">
                <a:latin typeface="Corbel"/>
                <a:cs typeface="Corbel"/>
              </a:rPr>
              <a:t>Culture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10"/>
              </a:spcBef>
              <a:buFont typeface="Corbel"/>
              <a:buChar char="*"/>
            </a:pPr>
            <a:endParaRPr sz="3250">
              <a:latin typeface="Corbel"/>
              <a:cs typeface="Corbel"/>
            </a:endParaRPr>
          </a:p>
          <a:p>
            <a:pPr marL="310515" indent="-298450">
              <a:buChar char="*"/>
              <a:tabLst>
                <a:tab pos="311150" algn="l"/>
              </a:tabLst>
            </a:pPr>
            <a:r>
              <a:rPr sz="3200" b="1" dirty="0">
                <a:latin typeface="Corbel"/>
                <a:cs typeface="Corbel"/>
              </a:rPr>
              <a:t>Benefits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15"/>
              </a:spcBef>
              <a:buFont typeface="Corbel"/>
              <a:buChar char="*"/>
            </a:pPr>
            <a:endParaRPr sz="3250">
              <a:latin typeface="Corbel"/>
              <a:cs typeface="Corbel"/>
            </a:endParaRPr>
          </a:p>
          <a:p>
            <a:pPr marL="310515" indent="-298450">
              <a:buChar char="*"/>
              <a:tabLst>
                <a:tab pos="311150" algn="l"/>
              </a:tabLst>
            </a:pPr>
            <a:r>
              <a:rPr sz="3200" b="1" dirty="0">
                <a:latin typeface="Corbel"/>
                <a:cs typeface="Corbel"/>
              </a:rPr>
              <a:t>Lifestyle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7090" y="1473200"/>
            <a:ext cx="7748270" cy="54800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56235" marR="503555" indent="-318770">
              <a:lnSpc>
                <a:spcPct val="101800"/>
              </a:lnSpc>
              <a:spcBef>
                <a:spcPts val="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spc="-5" dirty="0">
                <a:latin typeface="Corbel"/>
                <a:cs typeface="Corbel"/>
              </a:rPr>
              <a:t>Require resources </a:t>
            </a:r>
            <a:r>
              <a:rPr sz="3200" dirty="0">
                <a:latin typeface="Corbel"/>
                <a:cs typeface="Corbel"/>
              </a:rPr>
              <a:t>and advance analytical  techniques.</a:t>
            </a:r>
            <a:endParaRPr sz="3200">
              <a:latin typeface="Corbel"/>
              <a:cs typeface="Corbel"/>
            </a:endParaRPr>
          </a:p>
          <a:p>
            <a:pPr marL="356235" marR="536575" indent="-318770">
              <a:lnSpc>
                <a:spcPct val="1018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spc="-5" dirty="0">
                <a:latin typeface="Corbel"/>
                <a:cs typeface="Corbel"/>
              </a:rPr>
              <a:t>Difficulties in </a:t>
            </a:r>
            <a:r>
              <a:rPr sz="3200" dirty="0">
                <a:latin typeface="Corbel"/>
                <a:cs typeface="Corbel"/>
              </a:rPr>
              <a:t>getting </a:t>
            </a:r>
            <a:r>
              <a:rPr sz="3200" spc="-5" dirty="0">
                <a:latin typeface="Corbel"/>
                <a:cs typeface="Corbel"/>
              </a:rPr>
              <a:t>info from individual  </a:t>
            </a:r>
            <a:r>
              <a:rPr sz="3200" dirty="0">
                <a:latin typeface="Corbel"/>
                <a:cs typeface="Corbel"/>
              </a:rPr>
              <a:t>respondants.</a:t>
            </a:r>
            <a:endParaRPr sz="3200">
              <a:latin typeface="Corbel"/>
              <a:cs typeface="Corbel"/>
            </a:endParaRPr>
          </a:p>
          <a:p>
            <a:pPr marL="356235" marR="30480" indent="-318770">
              <a:lnSpc>
                <a:spcPts val="3920"/>
              </a:lnSpc>
              <a:spcBef>
                <a:spcPts val="13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spc="-5" dirty="0">
                <a:latin typeface="Corbel"/>
                <a:cs typeface="Corbel"/>
              </a:rPr>
              <a:t>Some market´s prefferences are </a:t>
            </a:r>
            <a:r>
              <a:rPr sz="3200" dirty="0">
                <a:latin typeface="Corbel"/>
                <a:cs typeface="Corbel"/>
              </a:rPr>
              <a:t>not </a:t>
            </a:r>
            <a:r>
              <a:rPr sz="3200" spc="-5" dirty="0">
                <a:latin typeface="Corbel"/>
                <a:cs typeface="Corbel"/>
              </a:rPr>
              <a:t>mature  yet</a:t>
            </a:r>
            <a:endParaRPr sz="3200">
              <a:latin typeface="Corbel"/>
              <a:cs typeface="Corbel"/>
            </a:endParaRPr>
          </a:p>
          <a:p>
            <a:pPr marL="356870" indent="-318770">
              <a:lnSpc>
                <a:spcPts val="376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spc="-5" dirty="0">
                <a:latin typeface="Corbel"/>
                <a:cs typeface="Corbel"/>
              </a:rPr>
              <a:t>There is </a:t>
            </a:r>
            <a:r>
              <a:rPr sz="3200" dirty="0">
                <a:latin typeface="Corbel"/>
                <a:cs typeface="Corbel"/>
              </a:rPr>
              <a:t>always a </a:t>
            </a:r>
            <a:r>
              <a:rPr sz="3200" spc="-5" dirty="0">
                <a:latin typeface="Corbel"/>
                <a:cs typeface="Corbel"/>
              </a:rPr>
              <a:t>reward </a:t>
            </a:r>
            <a:r>
              <a:rPr sz="3200" dirty="0">
                <a:latin typeface="Corbel"/>
                <a:cs typeface="Corbel"/>
              </a:rPr>
              <a:t>on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researching</a:t>
            </a:r>
            <a:endParaRPr sz="3200">
              <a:latin typeface="Corbel"/>
              <a:cs typeface="Corbel"/>
            </a:endParaRPr>
          </a:p>
          <a:p>
            <a:pPr marL="356235" marR="718820" indent="-318770">
              <a:lnSpc>
                <a:spcPct val="1018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56235" algn="l"/>
                <a:tab pos="356870" algn="l"/>
              </a:tabLst>
            </a:pPr>
            <a:r>
              <a:rPr sz="3200" spc="-5" dirty="0">
                <a:latin typeface="Corbel"/>
                <a:cs typeface="Corbel"/>
              </a:rPr>
              <a:t>Secondary </a:t>
            </a:r>
            <a:r>
              <a:rPr sz="3200" dirty="0">
                <a:latin typeface="Corbel"/>
                <a:cs typeface="Corbel"/>
              </a:rPr>
              <a:t>Data </a:t>
            </a:r>
            <a:r>
              <a:rPr sz="3200" spc="-5" dirty="0">
                <a:latin typeface="Corbel"/>
                <a:cs typeface="Corbel"/>
              </a:rPr>
              <a:t>sources become critical  </a:t>
            </a:r>
            <a:r>
              <a:rPr sz="3200" dirty="0">
                <a:latin typeface="Corbel"/>
                <a:cs typeface="Corbel"/>
              </a:rPr>
              <a:t>(Ex11.5)</a:t>
            </a:r>
            <a:endParaRPr sz="3200">
              <a:latin typeface="Corbel"/>
              <a:cs typeface="Corbel"/>
            </a:endParaRPr>
          </a:p>
          <a:p>
            <a:pPr marL="38100" marR="2606675">
              <a:lnSpc>
                <a:spcPct val="101800"/>
              </a:lnSpc>
            </a:pPr>
            <a:r>
              <a:rPr sz="3200" spc="-5" dirty="0">
                <a:solidFill>
                  <a:srgbClr val="158AB9"/>
                </a:solidFill>
                <a:latin typeface="Corbel"/>
                <a:cs typeface="Corbel"/>
                <a:hlinkClick r:id="rId3"/>
              </a:rPr>
              <a:t>http://www.euromonitor.com/ </a:t>
            </a:r>
            <a:r>
              <a:rPr sz="3200" spc="-5" dirty="0">
                <a:solidFill>
                  <a:srgbClr val="158AB9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158AB9"/>
                </a:solidFill>
                <a:latin typeface="Corbel"/>
                <a:cs typeface="Corbel"/>
                <a:hlinkClick r:id="rId4"/>
              </a:rPr>
              <a:t>http://bx.businessweek.com/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6459" y="2434002"/>
            <a:ext cx="8413857" cy="3070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5480" y="1720669"/>
            <a:ext cx="8327390" cy="350202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31470" indent="-318770">
              <a:spcBef>
                <a:spcPts val="99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0835" algn="l"/>
                <a:tab pos="331470" algn="l"/>
              </a:tabLst>
            </a:pPr>
            <a:r>
              <a:rPr sz="3200" b="1" dirty="0">
                <a:latin typeface="Corbel"/>
                <a:cs typeface="Corbel"/>
              </a:rPr>
              <a:t>Market </a:t>
            </a:r>
            <a:r>
              <a:rPr sz="3200" b="1" spc="-5" dirty="0">
                <a:latin typeface="Corbel"/>
                <a:cs typeface="Corbel"/>
              </a:rPr>
              <a:t>Penetration: </a:t>
            </a:r>
            <a:r>
              <a:rPr sz="3200" dirty="0">
                <a:latin typeface="Corbel"/>
                <a:cs typeface="Corbel"/>
              </a:rPr>
              <a:t>Agressive </a:t>
            </a:r>
            <a:r>
              <a:rPr sz="3200" spc="-5" dirty="0">
                <a:latin typeface="Corbel"/>
                <a:cs typeface="Corbel"/>
              </a:rPr>
              <a:t>Mix </a:t>
            </a:r>
            <a:r>
              <a:rPr sz="3200" dirty="0">
                <a:latin typeface="Corbel"/>
                <a:cs typeface="Corbel"/>
              </a:rPr>
              <a:t>= </a:t>
            </a:r>
            <a:r>
              <a:rPr sz="3200" spc="-5" dirty="0">
                <a:latin typeface="Corbel"/>
                <a:cs typeface="Corbel"/>
              </a:rPr>
              <a:t>strong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CR</a:t>
            </a:r>
            <a:endParaRPr sz="3200">
              <a:latin typeface="Corbel"/>
              <a:cs typeface="Corbel"/>
            </a:endParaRPr>
          </a:p>
          <a:p>
            <a:pPr marL="623570" marR="1181735" lvl="1" indent="-273050">
              <a:lnSpc>
                <a:spcPct val="101800"/>
              </a:lnSpc>
              <a:spcBef>
                <a:spcPts val="72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  <a:tab pos="2672715" algn="l"/>
                <a:tab pos="3367404" algn="l"/>
              </a:tabLst>
            </a:pPr>
            <a:r>
              <a:rPr sz="2800" spc="-5" dirty="0">
                <a:latin typeface="Corbel"/>
                <a:cs typeface="Corbel"/>
              </a:rPr>
              <a:t>Increase rate of use, repeat purchase, attract  competitor´s	and	nonusers.</a:t>
            </a:r>
            <a:endParaRPr sz="2800">
              <a:latin typeface="Corbel"/>
              <a:cs typeface="Corbel"/>
            </a:endParaRPr>
          </a:p>
          <a:p>
            <a:pPr marL="623570" marR="331470" lvl="1" indent="-273050">
              <a:lnSpc>
                <a:spcPct val="101800"/>
              </a:lnSpc>
              <a:spcBef>
                <a:spcPts val="70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How? Home page </a:t>
            </a:r>
            <a:r>
              <a:rPr sz="2800" spc="-10" dirty="0">
                <a:latin typeface="Corbel"/>
                <a:cs typeface="Corbel"/>
              </a:rPr>
              <a:t>on </a:t>
            </a:r>
            <a:r>
              <a:rPr sz="2800" dirty="0">
                <a:latin typeface="Corbel"/>
                <a:cs typeface="Corbel"/>
              </a:rPr>
              <a:t>web, </a:t>
            </a:r>
            <a:r>
              <a:rPr sz="2800" spc="-5" dirty="0">
                <a:latin typeface="Corbel"/>
                <a:cs typeface="Corbel"/>
              </a:rPr>
              <a:t>more stores, short term  price cuts,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cuppons.</a:t>
            </a:r>
            <a:endParaRPr sz="2800">
              <a:latin typeface="Corbel"/>
              <a:cs typeface="Corbel"/>
            </a:endParaRPr>
          </a:p>
          <a:p>
            <a:pPr marL="623570" marR="641350" indent="-273050">
              <a:lnSpc>
                <a:spcPct val="101800"/>
              </a:lnSpc>
              <a:spcBef>
                <a:spcPts val="700"/>
              </a:spcBef>
              <a:tabLst>
                <a:tab pos="4021454" algn="l"/>
              </a:tabLst>
            </a:pPr>
            <a:r>
              <a:rPr sz="2800" b="1" spc="-5" dirty="0">
                <a:latin typeface="Corbel"/>
                <a:cs typeface="Corbel"/>
              </a:rPr>
              <a:t>Eg.</a:t>
            </a:r>
            <a:r>
              <a:rPr sz="2800" b="1" spc="5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Visa</a:t>
            </a:r>
            <a:r>
              <a:rPr sz="2800" b="1" spc="10" dirty="0">
                <a:latin typeface="Corbel"/>
                <a:cs typeface="Corbel"/>
              </a:rPr>
              <a:t> </a:t>
            </a:r>
            <a:r>
              <a:rPr sz="2800" b="1" spc="-10" dirty="0">
                <a:latin typeface="Corbel"/>
                <a:cs typeface="Corbel"/>
              </a:rPr>
              <a:t>advertisement	</a:t>
            </a:r>
            <a:r>
              <a:rPr sz="2800" spc="-5" dirty="0">
                <a:latin typeface="Corbel"/>
                <a:cs typeface="Corbel"/>
              </a:rPr>
              <a:t>with interesting places  where…. </a:t>
            </a:r>
            <a:r>
              <a:rPr sz="2800" spc="-10" dirty="0">
                <a:latin typeface="Corbel"/>
                <a:cs typeface="Corbel"/>
              </a:rPr>
              <a:t>«They </a:t>
            </a:r>
            <a:r>
              <a:rPr sz="2800" spc="-5" dirty="0">
                <a:latin typeface="Corbel"/>
                <a:cs typeface="Corbel"/>
              </a:rPr>
              <a:t>don´t accept American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Express»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4679" y="1751329"/>
            <a:ext cx="8343900" cy="44704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2270" indent="-318770">
              <a:spcBef>
                <a:spcPts val="90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81635" algn="l"/>
                <a:tab pos="382270" algn="l"/>
              </a:tabLst>
            </a:pPr>
            <a:r>
              <a:rPr sz="3200" b="1" dirty="0">
                <a:latin typeface="Corbel"/>
                <a:cs typeface="Corbel"/>
              </a:rPr>
              <a:t>Market </a:t>
            </a:r>
            <a:r>
              <a:rPr sz="3200" b="1" spc="-5" dirty="0">
                <a:latin typeface="Corbel"/>
                <a:cs typeface="Corbel"/>
              </a:rPr>
              <a:t>Development:</a:t>
            </a:r>
            <a:endParaRPr sz="3200">
              <a:latin typeface="Corbel"/>
              <a:cs typeface="Corbel"/>
            </a:endParaRPr>
          </a:p>
          <a:p>
            <a:pPr marL="674370" marR="90170" lvl="1" indent="-273050">
              <a:lnSpc>
                <a:spcPts val="3350"/>
              </a:lnSpc>
              <a:spcBef>
                <a:spcPts val="82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74370" algn="l"/>
              </a:tabLst>
            </a:pPr>
            <a:r>
              <a:rPr sz="2800" spc="-5" dirty="0">
                <a:latin typeface="Corbel"/>
                <a:cs typeface="Corbel"/>
              </a:rPr>
              <a:t>How?Adv in different media reach new targets, new  channels, new stores or new uses for the</a:t>
            </a:r>
            <a:r>
              <a:rPr sz="2800" spc="2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product.</a:t>
            </a:r>
            <a:endParaRPr sz="2800">
              <a:latin typeface="Corbel"/>
              <a:cs typeface="Corbel"/>
            </a:endParaRPr>
          </a:p>
          <a:p>
            <a:pPr>
              <a:spcBef>
                <a:spcPts val="10"/>
              </a:spcBef>
            </a:pPr>
            <a:endParaRPr sz="3800">
              <a:latin typeface="Corbel"/>
              <a:cs typeface="Corbel"/>
            </a:endParaRPr>
          </a:p>
          <a:p>
            <a:pPr marL="674370" marR="991235" indent="-273050"/>
            <a:r>
              <a:rPr sz="2800" b="1" spc="-5" dirty="0">
                <a:latin typeface="Corbel"/>
                <a:cs typeface="Corbel"/>
              </a:rPr>
              <a:t>Eg. </a:t>
            </a:r>
            <a:r>
              <a:rPr sz="2800" b="1" dirty="0">
                <a:latin typeface="Corbel"/>
                <a:cs typeface="Corbel"/>
              </a:rPr>
              <a:t>Mc </a:t>
            </a:r>
            <a:r>
              <a:rPr sz="2800" b="1" spc="-5" dirty="0">
                <a:latin typeface="Corbel"/>
                <a:cs typeface="Corbel"/>
              </a:rPr>
              <a:t>Donalds </a:t>
            </a:r>
            <a:r>
              <a:rPr sz="2800" spc="-5" dirty="0">
                <a:latin typeface="Corbel"/>
                <a:cs typeface="Corbel"/>
              </a:rPr>
              <a:t>outlets in 800 Wal-mart stores,  airports, office buildings, zoos </a:t>
            </a:r>
            <a:r>
              <a:rPr sz="2800" dirty="0">
                <a:latin typeface="Corbel"/>
                <a:cs typeface="Corbel"/>
              </a:rPr>
              <a:t>&amp;</a:t>
            </a:r>
            <a:r>
              <a:rPr sz="2800" spc="1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casinos.</a:t>
            </a:r>
            <a:endParaRPr sz="2800">
              <a:latin typeface="Corbel"/>
              <a:cs typeface="Corbel"/>
            </a:endParaRPr>
          </a:p>
          <a:p>
            <a:pPr>
              <a:spcBef>
                <a:spcPts val="50"/>
              </a:spcBef>
            </a:pPr>
            <a:endParaRPr sz="3850">
              <a:latin typeface="Corbel"/>
              <a:cs typeface="Corbel"/>
            </a:endParaRPr>
          </a:p>
          <a:p>
            <a:pPr marL="674370" marR="17780" indent="-273050"/>
            <a:r>
              <a:rPr sz="2800" b="1" spc="-5" dirty="0">
                <a:latin typeface="Corbel"/>
                <a:cs typeface="Corbel"/>
              </a:rPr>
              <a:t>Lipton </a:t>
            </a:r>
            <a:r>
              <a:rPr sz="2800" spc="-5" dirty="0">
                <a:latin typeface="Corbel"/>
                <a:cs typeface="Corbel"/>
              </a:rPr>
              <a:t>recipies showing how to use </a:t>
            </a:r>
            <a:r>
              <a:rPr sz="2800" dirty="0">
                <a:latin typeface="Corbel"/>
                <a:cs typeface="Corbel"/>
              </a:rPr>
              <a:t>dry </a:t>
            </a:r>
            <a:r>
              <a:rPr sz="2800" spc="-5" dirty="0">
                <a:latin typeface="Corbel"/>
                <a:cs typeface="Corbel"/>
              </a:rPr>
              <a:t>soup mixes for  chip </a:t>
            </a:r>
            <a:r>
              <a:rPr sz="2800" dirty="0">
                <a:latin typeface="Corbel"/>
                <a:cs typeface="Corbel"/>
              </a:rPr>
              <a:t>dip.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379" y="1751329"/>
            <a:ext cx="8274050" cy="31013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9570" indent="-318770">
              <a:spcBef>
                <a:spcPts val="90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68935" algn="l"/>
                <a:tab pos="369570" algn="l"/>
              </a:tabLst>
            </a:pPr>
            <a:r>
              <a:rPr sz="3200" b="1" dirty="0">
                <a:latin typeface="Corbel"/>
                <a:cs typeface="Corbel"/>
              </a:rPr>
              <a:t>Product</a:t>
            </a:r>
            <a:r>
              <a:rPr sz="3200" b="1" spc="-1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Development:</a:t>
            </a:r>
            <a:endParaRPr sz="3200">
              <a:latin typeface="Corbel"/>
              <a:cs typeface="Corbel"/>
            </a:endParaRPr>
          </a:p>
          <a:p>
            <a:pPr marL="661670" lvl="1" indent="-273050">
              <a:spcBef>
                <a:spcPts val="70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61670" algn="l"/>
              </a:tabLst>
            </a:pPr>
            <a:r>
              <a:rPr sz="2800" spc="-5" dirty="0">
                <a:latin typeface="Corbel"/>
                <a:cs typeface="Corbel"/>
              </a:rPr>
              <a:t>How? New </a:t>
            </a:r>
            <a:r>
              <a:rPr sz="2800" spc="-10" dirty="0">
                <a:latin typeface="Corbel"/>
                <a:cs typeface="Corbel"/>
              </a:rPr>
              <a:t>or </a:t>
            </a:r>
            <a:r>
              <a:rPr sz="2800" spc="-5" dirty="0">
                <a:latin typeface="Corbel"/>
                <a:cs typeface="Corbel"/>
              </a:rPr>
              <a:t>improved products for current</a:t>
            </a:r>
            <a:r>
              <a:rPr sz="2800" spc="2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market</a:t>
            </a:r>
            <a:endParaRPr sz="2800">
              <a:latin typeface="Corbel"/>
              <a:cs typeface="Corbel"/>
            </a:endParaRPr>
          </a:p>
          <a:p>
            <a:pPr>
              <a:spcBef>
                <a:spcPts val="50"/>
              </a:spcBef>
            </a:pPr>
            <a:endParaRPr sz="3850">
              <a:latin typeface="Corbel"/>
              <a:cs typeface="Corbel"/>
            </a:endParaRPr>
          </a:p>
          <a:p>
            <a:pPr marL="388620"/>
            <a:r>
              <a:rPr sz="2800" b="1" spc="-5" dirty="0">
                <a:latin typeface="Corbel"/>
                <a:cs typeface="Corbel"/>
              </a:rPr>
              <a:t>Eg. Microsoft </a:t>
            </a:r>
            <a:r>
              <a:rPr sz="2800" spc="-5" dirty="0">
                <a:latin typeface="Corbel"/>
                <a:cs typeface="Corbel"/>
              </a:rPr>
              <a:t>with new versions of popular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programs</a:t>
            </a:r>
            <a:endParaRPr sz="2800">
              <a:latin typeface="Corbel"/>
              <a:cs typeface="Corbel"/>
            </a:endParaRPr>
          </a:p>
          <a:p>
            <a:pPr marL="661670" marR="387985" indent="-273050">
              <a:spcBef>
                <a:spcPts val="690"/>
              </a:spcBef>
            </a:pPr>
            <a:r>
              <a:rPr sz="2800" b="1" spc="-10" dirty="0">
                <a:latin typeface="Corbel"/>
                <a:cs typeface="Corbel"/>
              </a:rPr>
              <a:t>Ski Resorts </a:t>
            </a:r>
            <a:r>
              <a:rPr sz="2800" spc="-5" dirty="0">
                <a:latin typeface="Corbel"/>
                <a:cs typeface="Corbel"/>
              </a:rPr>
              <a:t>Develope trials </a:t>
            </a:r>
            <a:r>
              <a:rPr sz="2800" spc="-10" dirty="0">
                <a:latin typeface="Corbel"/>
                <a:cs typeface="Corbel"/>
              </a:rPr>
              <a:t>for </a:t>
            </a:r>
            <a:r>
              <a:rPr sz="2800" spc="-5" dirty="0">
                <a:latin typeface="Corbel"/>
                <a:cs typeface="Corbel"/>
              </a:rPr>
              <a:t>Hiking and M.Biking  customers when </a:t>
            </a:r>
            <a:r>
              <a:rPr sz="2800" dirty="0">
                <a:latin typeface="Corbel"/>
                <a:cs typeface="Corbel"/>
              </a:rPr>
              <a:t>no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snow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380" y="1751330"/>
            <a:ext cx="8170545" cy="34404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9570" indent="-318770">
              <a:spcBef>
                <a:spcPts val="90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68935" algn="l"/>
                <a:tab pos="369570" algn="l"/>
              </a:tabLst>
            </a:pPr>
            <a:r>
              <a:rPr sz="3200" b="1" spc="-5" dirty="0">
                <a:latin typeface="Corbel"/>
                <a:cs typeface="Corbel"/>
              </a:rPr>
              <a:t>Diversification:</a:t>
            </a:r>
            <a:endParaRPr sz="3200">
              <a:latin typeface="Corbel"/>
              <a:cs typeface="Corbel"/>
            </a:endParaRPr>
          </a:p>
          <a:p>
            <a:pPr marL="661670" marR="43180" lvl="1" indent="-273050">
              <a:lnSpc>
                <a:spcPts val="3350"/>
              </a:lnSpc>
              <a:spcBef>
                <a:spcPts val="82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61670" algn="l"/>
              </a:tabLst>
            </a:pPr>
            <a:r>
              <a:rPr sz="2800" spc="-5" dirty="0">
                <a:latin typeface="Corbel"/>
                <a:cs typeface="Corbel"/>
              </a:rPr>
              <a:t>How? Entering into completely unfamiliar products  and</a:t>
            </a:r>
            <a:r>
              <a:rPr sz="2800" spc="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markets</a:t>
            </a:r>
            <a:endParaRPr sz="2800">
              <a:latin typeface="Corbel"/>
              <a:cs typeface="Corbel"/>
            </a:endParaRPr>
          </a:p>
          <a:p>
            <a:pPr>
              <a:spcBef>
                <a:spcPts val="10"/>
              </a:spcBef>
            </a:pPr>
            <a:endParaRPr sz="3800">
              <a:latin typeface="Corbel"/>
              <a:cs typeface="Corbel"/>
            </a:endParaRPr>
          </a:p>
          <a:p>
            <a:pPr marL="661670" marR="307340" indent="-273050">
              <a:tabLst>
                <a:tab pos="4806315" algn="l"/>
              </a:tabLst>
            </a:pPr>
            <a:r>
              <a:rPr sz="2800" b="1" spc="-5" dirty="0">
                <a:latin typeface="Corbel"/>
                <a:cs typeface="Corbel"/>
              </a:rPr>
              <a:t>Eg. Coleman </a:t>
            </a:r>
            <a:r>
              <a:rPr sz="2800" spc="-5" dirty="0">
                <a:latin typeface="Corbel"/>
                <a:cs typeface="Corbel"/>
              </a:rPr>
              <a:t>added </a:t>
            </a:r>
            <a:r>
              <a:rPr sz="2800" dirty="0">
                <a:latin typeface="Corbel"/>
                <a:cs typeface="Corbel"/>
              </a:rPr>
              <a:t>a </a:t>
            </a:r>
            <a:r>
              <a:rPr sz="2800" spc="-5" dirty="0">
                <a:latin typeface="Corbel"/>
                <a:cs typeface="Corbel"/>
              </a:rPr>
              <a:t>line </a:t>
            </a:r>
            <a:r>
              <a:rPr sz="2800" spc="-10" dirty="0">
                <a:latin typeface="Corbel"/>
                <a:cs typeface="Corbel"/>
              </a:rPr>
              <a:t>of </a:t>
            </a:r>
            <a:r>
              <a:rPr sz="2800" spc="-5" dirty="0">
                <a:latin typeface="Corbel"/>
                <a:cs typeface="Corbel"/>
              </a:rPr>
              <a:t>air compressors which  attract</a:t>
            </a:r>
            <a:r>
              <a:rPr sz="2800" spc="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building</a:t>
            </a:r>
            <a:r>
              <a:rPr sz="2800" spc="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contractors	rather than outdoor  enthusiasts.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9791" y="1833879"/>
            <a:ext cx="7985125" cy="34937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43535" marR="17780" indent="-318770">
              <a:lnSpc>
                <a:spcPct val="101800"/>
              </a:lnSpc>
              <a:spcBef>
                <a:spcPts val="3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43535" algn="l"/>
                <a:tab pos="344170" algn="l"/>
              </a:tabLst>
            </a:pPr>
            <a:r>
              <a:rPr sz="3200" dirty="0">
                <a:latin typeface="Corbel"/>
                <a:cs typeface="Corbel"/>
              </a:rPr>
              <a:t>A </a:t>
            </a:r>
            <a:r>
              <a:rPr sz="3200" b="1" spc="-5" dirty="0">
                <a:latin typeface="Corbel"/>
                <a:cs typeface="Corbel"/>
              </a:rPr>
              <a:t>generic market </a:t>
            </a:r>
            <a:r>
              <a:rPr sz="3200" spc="-5" dirty="0">
                <a:latin typeface="Corbel"/>
                <a:cs typeface="Corbel"/>
              </a:rPr>
              <a:t>is </a:t>
            </a:r>
            <a:r>
              <a:rPr sz="3200" dirty="0">
                <a:latin typeface="Corbel"/>
                <a:cs typeface="Corbel"/>
              </a:rPr>
              <a:t>a </a:t>
            </a:r>
            <a:r>
              <a:rPr sz="3200" spc="-5" dirty="0">
                <a:latin typeface="Corbel"/>
                <a:cs typeface="Corbel"/>
              </a:rPr>
              <a:t>market </a:t>
            </a:r>
            <a:r>
              <a:rPr sz="3200" dirty="0">
                <a:latin typeface="Corbel"/>
                <a:cs typeface="Corbel"/>
              </a:rPr>
              <a:t>with </a:t>
            </a:r>
            <a:r>
              <a:rPr sz="3200" i="1" spc="-5" dirty="0">
                <a:latin typeface="Corbel"/>
                <a:cs typeface="Corbel"/>
              </a:rPr>
              <a:t>broadly  </a:t>
            </a:r>
            <a:r>
              <a:rPr sz="3200" spc="-5" dirty="0">
                <a:latin typeface="Corbel"/>
                <a:cs typeface="Corbel"/>
              </a:rPr>
              <a:t>similar </a:t>
            </a:r>
            <a:r>
              <a:rPr sz="3200" dirty="0">
                <a:latin typeface="Corbel"/>
                <a:cs typeface="Corbel"/>
              </a:rPr>
              <a:t>needs and </a:t>
            </a:r>
            <a:r>
              <a:rPr sz="3200" spc="-5" dirty="0">
                <a:latin typeface="Corbel"/>
                <a:cs typeface="Corbel"/>
              </a:rPr>
              <a:t>sellersoffering various—  </a:t>
            </a:r>
            <a:r>
              <a:rPr sz="3200" i="1" dirty="0">
                <a:latin typeface="Corbel"/>
                <a:cs typeface="Corbel"/>
              </a:rPr>
              <a:t>often diverse</a:t>
            </a:r>
            <a:r>
              <a:rPr sz="3200" dirty="0">
                <a:latin typeface="Corbel"/>
                <a:cs typeface="Corbel"/>
              </a:rPr>
              <a:t>—ways </a:t>
            </a:r>
            <a:r>
              <a:rPr sz="3200" spc="-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satisfying </a:t>
            </a:r>
            <a:r>
              <a:rPr sz="3200" spc="-5" dirty="0">
                <a:latin typeface="Corbel"/>
                <a:cs typeface="Corbel"/>
              </a:rPr>
              <a:t>those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needs.</a:t>
            </a:r>
            <a:endParaRPr sz="3200">
              <a:latin typeface="Corbel"/>
              <a:cs typeface="Corbel"/>
            </a:endParaRPr>
          </a:p>
          <a:p>
            <a:pPr>
              <a:spcBef>
                <a:spcPts val="55"/>
              </a:spcBef>
              <a:buClr>
                <a:srgbClr val="EFAC00"/>
              </a:buClr>
              <a:buFont typeface="Wingdings 2"/>
              <a:buChar char=""/>
            </a:pPr>
            <a:endParaRPr sz="3150">
              <a:latin typeface="Corbel"/>
              <a:cs typeface="Corbel"/>
            </a:endParaRPr>
          </a:p>
          <a:p>
            <a:pPr marL="343535" marR="130810" indent="-318770">
              <a:lnSpc>
                <a:spcPct val="102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43535" algn="l"/>
                <a:tab pos="344170" algn="l"/>
              </a:tabLst>
            </a:pPr>
            <a:r>
              <a:rPr sz="3200" b="1" dirty="0">
                <a:latin typeface="Corbel"/>
                <a:cs typeface="Corbel"/>
              </a:rPr>
              <a:t>product-market </a:t>
            </a:r>
            <a:r>
              <a:rPr sz="3200" spc="-5" dirty="0">
                <a:latin typeface="Corbel"/>
                <a:cs typeface="Corbel"/>
              </a:rPr>
              <a:t>is </a:t>
            </a:r>
            <a:r>
              <a:rPr sz="3200" dirty="0">
                <a:latin typeface="Corbel"/>
                <a:cs typeface="Corbel"/>
              </a:rPr>
              <a:t>a </a:t>
            </a:r>
            <a:r>
              <a:rPr sz="3200" spc="-5" dirty="0">
                <a:latin typeface="Corbel"/>
                <a:cs typeface="Corbel"/>
              </a:rPr>
              <a:t>market </a:t>
            </a:r>
            <a:r>
              <a:rPr sz="3200" dirty="0">
                <a:latin typeface="Corbel"/>
                <a:cs typeface="Corbel"/>
              </a:rPr>
              <a:t>with </a:t>
            </a:r>
            <a:r>
              <a:rPr sz="3200" i="1" dirty="0">
                <a:latin typeface="Corbel"/>
                <a:cs typeface="Corbel"/>
              </a:rPr>
              <a:t>very </a:t>
            </a:r>
            <a:r>
              <a:rPr sz="3200" dirty="0">
                <a:latin typeface="Corbel"/>
                <a:cs typeface="Corbel"/>
              </a:rPr>
              <a:t>similar  needs and </a:t>
            </a:r>
            <a:r>
              <a:rPr sz="3200" spc="-5" dirty="0">
                <a:latin typeface="Corbel"/>
                <a:cs typeface="Corbel"/>
              </a:rPr>
              <a:t>sellers offering various </a:t>
            </a:r>
            <a:r>
              <a:rPr sz="3200" i="1" dirty="0">
                <a:latin typeface="Corbel"/>
                <a:cs typeface="Corbel"/>
              </a:rPr>
              <a:t>close  </a:t>
            </a:r>
            <a:r>
              <a:rPr sz="3200" i="1" spc="-5" dirty="0">
                <a:latin typeface="Corbel"/>
                <a:cs typeface="Corbel"/>
              </a:rPr>
              <a:t>substitute </a:t>
            </a:r>
            <a:r>
              <a:rPr sz="3200" dirty="0">
                <a:latin typeface="Corbel"/>
                <a:cs typeface="Corbel"/>
              </a:rPr>
              <a:t>ways </a:t>
            </a:r>
            <a:r>
              <a:rPr sz="3200" spc="-5" dirty="0">
                <a:latin typeface="Corbel"/>
                <a:cs typeface="Corbel"/>
              </a:rPr>
              <a:t>of satisfying those</a:t>
            </a:r>
            <a:r>
              <a:rPr sz="3200" spc="1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needs.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491" y="1720669"/>
            <a:ext cx="5895975" cy="3597139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31470" indent="-318770">
              <a:spcBef>
                <a:spcPts val="99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0835" algn="l"/>
                <a:tab pos="331470" algn="l"/>
              </a:tabLst>
            </a:pPr>
            <a:r>
              <a:rPr sz="3200" b="1" dirty="0">
                <a:latin typeface="Corbel"/>
                <a:cs typeface="Corbel"/>
              </a:rPr>
              <a:t>How can we do</a:t>
            </a:r>
            <a:r>
              <a:rPr sz="3200" b="1" spc="-2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it?</a:t>
            </a:r>
            <a:endParaRPr sz="3200">
              <a:latin typeface="Corbel"/>
              <a:cs typeface="Corbel"/>
            </a:endParaRPr>
          </a:p>
          <a:p>
            <a:pPr marL="623570" lvl="1" indent="-273685">
              <a:spcBef>
                <a:spcPts val="78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Intuition (experience and judgment)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Imitating </a:t>
            </a:r>
            <a:r>
              <a:rPr sz="2800" dirty="0">
                <a:latin typeface="Corbel"/>
                <a:cs typeface="Corbel"/>
              </a:rPr>
              <a:t>( </a:t>
            </a:r>
            <a:r>
              <a:rPr sz="2800" spc="-5" dirty="0">
                <a:latin typeface="Corbel"/>
                <a:cs typeface="Corbel"/>
              </a:rPr>
              <a:t>Act </a:t>
            </a:r>
            <a:r>
              <a:rPr sz="2800" spc="-10" dirty="0">
                <a:latin typeface="Corbel"/>
                <a:cs typeface="Corbel"/>
              </a:rPr>
              <a:t>as</a:t>
            </a:r>
            <a:r>
              <a:rPr sz="2800" spc="2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followers)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Structured</a:t>
            </a:r>
            <a:r>
              <a:rPr sz="2800" spc="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analisis</a:t>
            </a:r>
            <a:endParaRPr sz="2800">
              <a:latin typeface="Corbel"/>
              <a:cs typeface="Corbel"/>
            </a:endParaRPr>
          </a:p>
          <a:p>
            <a:pPr marL="889000" lvl="2" indent="-228600">
              <a:spcBef>
                <a:spcPts val="680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2400" spc="-5" dirty="0">
                <a:latin typeface="Corbel"/>
                <a:cs typeface="Corbel"/>
              </a:rPr>
              <a:t>Identify current and potential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needs</a:t>
            </a:r>
            <a:endParaRPr sz="2400">
              <a:latin typeface="Corbel"/>
              <a:cs typeface="Corbel"/>
            </a:endParaRPr>
          </a:p>
          <a:p>
            <a:pPr marL="889000" lvl="2" indent="-228600">
              <a:spcBef>
                <a:spcPts val="650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2400" spc="-5" dirty="0">
                <a:latin typeface="Corbel"/>
                <a:cs typeface="Corbel"/>
              </a:rPr>
              <a:t>Identify differenciating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characteristics</a:t>
            </a:r>
            <a:endParaRPr sz="2400">
              <a:latin typeface="Corbel"/>
              <a:cs typeface="Corbel"/>
            </a:endParaRPr>
          </a:p>
          <a:p>
            <a:pPr marL="889000" lvl="2" indent="-228600">
              <a:spcBef>
                <a:spcPts val="650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2400" spc="-5" dirty="0">
                <a:latin typeface="Corbel"/>
                <a:cs typeface="Corbel"/>
              </a:rPr>
              <a:t>Determine whose </a:t>
            </a:r>
            <a:r>
              <a:rPr sz="2400" dirty="0">
                <a:latin typeface="Corbel"/>
                <a:cs typeface="Corbel"/>
              </a:rPr>
              <a:t>need </a:t>
            </a:r>
            <a:r>
              <a:rPr sz="2400" spc="-5" dirty="0">
                <a:latin typeface="Corbel"/>
                <a:cs typeface="Corbel"/>
              </a:rPr>
              <a:t>is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it!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8700" y="1479550"/>
            <a:ext cx="7829550" cy="3750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8240" y="5334000"/>
            <a:ext cx="745870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 </a:t>
            </a:r>
            <a:r>
              <a:rPr spc="-10" dirty="0">
                <a:latin typeface="Arial"/>
                <a:cs typeface="Arial"/>
              </a:rPr>
              <a:t>generic </a:t>
            </a:r>
            <a:r>
              <a:rPr spc="-5" dirty="0">
                <a:latin typeface="Arial"/>
                <a:cs typeface="Arial"/>
              </a:rPr>
              <a:t>market </a:t>
            </a:r>
            <a:r>
              <a:rPr spc="-10" dirty="0">
                <a:latin typeface="Arial"/>
                <a:cs typeface="Arial"/>
              </a:rPr>
              <a:t>description </a:t>
            </a:r>
            <a:r>
              <a:rPr i="1" spc="-10" dirty="0">
                <a:latin typeface="Arial"/>
                <a:cs typeface="Arial"/>
              </a:rPr>
              <a:t>doesn’t include </a:t>
            </a:r>
            <a:r>
              <a:rPr i="1" spc="-5" dirty="0">
                <a:latin typeface="Arial"/>
                <a:cs typeface="Arial"/>
              </a:rPr>
              <a:t>any product-type terms. </a:t>
            </a:r>
            <a:r>
              <a:rPr spc="-5" dirty="0">
                <a:latin typeface="Arial"/>
                <a:cs typeface="Arial"/>
              </a:rPr>
              <a:t>This  emphasizes that any </a:t>
            </a:r>
            <a:r>
              <a:rPr spc="-10" dirty="0">
                <a:latin typeface="Arial"/>
                <a:cs typeface="Arial"/>
              </a:rPr>
              <a:t>product </a:t>
            </a:r>
            <a:r>
              <a:rPr spc="-5" dirty="0">
                <a:latin typeface="Arial"/>
                <a:cs typeface="Arial"/>
              </a:rPr>
              <a:t>type that satisfies the customer’s </a:t>
            </a:r>
            <a:r>
              <a:rPr spc="-10" dirty="0">
                <a:latin typeface="Arial"/>
                <a:cs typeface="Arial"/>
              </a:rPr>
              <a:t>needs </a:t>
            </a:r>
            <a:r>
              <a:rPr dirty="0">
                <a:latin typeface="Arial"/>
                <a:cs typeface="Arial"/>
              </a:rPr>
              <a:t>can  </a:t>
            </a:r>
            <a:r>
              <a:rPr spc="-5" dirty="0">
                <a:latin typeface="Arial"/>
                <a:cs typeface="Arial"/>
              </a:rPr>
              <a:t>compete in </a:t>
            </a:r>
            <a:r>
              <a:rPr dirty="0">
                <a:latin typeface="Arial"/>
                <a:cs typeface="Arial"/>
              </a:rPr>
              <a:t>a </a:t>
            </a:r>
            <a:r>
              <a:rPr spc="-10" dirty="0">
                <a:latin typeface="Arial"/>
                <a:cs typeface="Arial"/>
              </a:rPr>
              <a:t>generic </a:t>
            </a:r>
            <a:r>
              <a:rPr spc="-5" dirty="0">
                <a:latin typeface="Arial"/>
                <a:cs typeface="Arial"/>
              </a:rPr>
              <a:t>market.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4203" y="2249787"/>
            <a:ext cx="7335771" cy="30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8994" y="1869437"/>
            <a:ext cx="7667020" cy="443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9951" y="1827529"/>
            <a:ext cx="7999095" cy="3110230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25"/>
              </a:spcBef>
            </a:pPr>
            <a:r>
              <a:rPr sz="4000" spc="-5" dirty="0"/>
              <a:t>This depends on the firm’s </a:t>
            </a:r>
            <a:r>
              <a:rPr sz="4000" dirty="0"/>
              <a:t>resources,  the </a:t>
            </a:r>
            <a:r>
              <a:rPr sz="4000" spc="-5" dirty="0"/>
              <a:t>nature of </a:t>
            </a:r>
            <a:r>
              <a:rPr sz="4000" dirty="0"/>
              <a:t>competition, and most  important </a:t>
            </a:r>
            <a:r>
              <a:rPr sz="4000" spc="-5" dirty="0"/>
              <a:t>the similarity of</a:t>
            </a:r>
            <a:r>
              <a:rPr sz="4000" spc="675" dirty="0"/>
              <a:t> </a:t>
            </a:r>
            <a:r>
              <a:rPr sz="4000" spc="-5" dirty="0"/>
              <a:t>customer  </a:t>
            </a:r>
            <a:r>
              <a:rPr sz="4000" dirty="0"/>
              <a:t>needs, </a:t>
            </a:r>
            <a:r>
              <a:rPr sz="4000" spc="-5" dirty="0"/>
              <a:t>attitudes, </a:t>
            </a:r>
            <a:r>
              <a:rPr sz="4000" dirty="0"/>
              <a:t>and </a:t>
            </a:r>
            <a:r>
              <a:rPr sz="4000" spc="-5" dirty="0"/>
              <a:t>buying  behavior.</a:t>
            </a:r>
            <a:endParaRPr sz="4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5982" y="1563369"/>
            <a:ext cx="8193694" cy="506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491" y="1647008"/>
            <a:ext cx="7879715" cy="4576894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31470" indent="-318770">
              <a:spcBef>
                <a:spcPts val="99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0835" algn="l"/>
                <a:tab pos="331470" algn="l"/>
              </a:tabLst>
            </a:pPr>
            <a:r>
              <a:rPr sz="3200" b="1" dirty="0">
                <a:latin typeface="Corbel"/>
                <a:cs typeface="Corbel"/>
              </a:rPr>
              <a:t>CRITERIAS</a:t>
            </a:r>
            <a:endParaRPr sz="3200">
              <a:latin typeface="Corbel"/>
              <a:cs typeface="Corbel"/>
            </a:endParaRPr>
          </a:p>
          <a:p>
            <a:pPr marL="623570" lvl="1" indent="-273685">
              <a:spcBef>
                <a:spcPts val="78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Geographic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Demographic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Psychographic (Social Life, </a:t>
            </a:r>
            <a:r>
              <a:rPr sz="2800" spc="-10" dirty="0">
                <a:latin typeface="Corbel"/>
                <a:cs typeface="Corbel"/>
              </a:rPr>
              <a:t>Life </a:t>
            </a:r>
            <a:r>
              <a:rPr sz="2800" spc="-5" dirty="0">
                <a:latin typeface="Corbel"/>
                <a:cs typeface="Corbel"/>
              </a:rPr>
              <a:t>style,</a:t>
            </a:r>
            <a:r>
              <a:rPr sz="2800" spc="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Personality)</a:t>
            </a:r>
            <a:endParaRPr sz="2800">
              <a:latin typeface="Corbel"/>
              <a:cs typeface="Corbel"/>
            </a:endParaRPr>
          </a:p>
          <a:p>
            <a:pPr marL="623570" lvl="1" indent="-273685"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3570" algn="l"/>
              </a:tabLst>
            </a:pPr>
            <a:r>
              <a:rPr sz="2800" spc="-5" dirty="0">
                <a:latin typeface="Corbel"/>
                <a:cs typeface="Corbel"/>
              </a:rPr>
              <a:t>Behavioral</a:t>
            </a:r>
            <a:endParaRPr sz="2800">
              <a:latin typeface="Corbel"/>
              <a:cs typeface="Corbel"/>
            </a:endParaRPr>
          </a:p>
          <a:p>
            <a:pPr marL="889000" lvl="2" indent="-228600">
              <a:spcBef>
                <a:spcPts val="680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2400" dirty="0">
                <a:latin typeface="Corbel"/>
                <a:cs typeface="Corbel"/>
              </a:rPr>
              <a:t>Frequency </a:t>
            </a:r>
            <a:r>
              <a:rPr sz="2400" spc="-5" dirty="0">
                <a:latin typeface="Corbel"/>
                <a:cs typeface="Corbel"/>
              </a:rPr>
              <a:t>and level of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usage</a:t>
            </a:r>
            <a:endParaRPr sz="2400">
              <a:latin typeface="Corbel"/>
              <a:cs typeface="Corbel"/>
            </a:endParaRPr>
          </a:p>
          <a:p>
            <a:pPr marL="889000" lvl="2" indent="-228600">
              <a:spcBef>
                <a:spcPts val="650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2400" spc="-5" dirty="0">
                <a:latin typeface="Corbel"/>
                <a:cs typeface="Corbel"/>
              </a:rPr>
              <a:t>Percieved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Benefits</a:t>
            </a:r>
            <a:endParaRPr sz="2400">
              <a:latin typeface="Corbel"/>
              <a:cs typeface="Corbel"/>
            </a:endParaRPr>
          </a:p>
          <a:p>
            <a:pPr marL="889000" lvl="2" indent="-228600">
              <a:spcBef>
                <a:spcPts val="650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2400" spc="-10" dirty="0">
                <a:latin typeface="Corbel"/>
                <a:cs typeface="Corbel"/>
              </a:rPr>
              <a:t>Willigness </a:t>
            </a:r>
            <a:r>
              <a:rPr sz="2400" spc="-5" dirty="0">
                <a:latin typeface="Corbel"/>
                <a:cs typeface="Corbel"/>
              </a:rPr>
              <a:t>to buy</a:t>
            </a:r>
            <a:endParaRPr sz="2400">
              <a:latin typeface="Corbel"/>
              <a:cs typeface="Corbel"/>
            </a:endParaRPr>
          </a:p>
          <a:p>
            <a:pPr marL="889000" lvl="2" indent="-228600">
              <a:spcBef>
                <a:spcPts val="640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2400" spc="-5" dirty="0">
                <a:latin typeface="Corbel"/>
                <a:cs typeface="Corbel"/>
              </a:rPr>
              <a:t>Attitude toward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product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490" y="1686419"/>
            <a:ext cx="7816850" cy="380428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331470" indent="-318770">
              <a:spcBef>
                <a:spcPts val="121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sz="4000" b="1" spc="-5" dirty="0">
                <a:latin typeface="Corbel"/>
                <a:cs typeface="Corbel"/>
              </a:rPr>
              <a:t>Psychographic</a:t>
            </a:r>
            <a:endParaRPr sz="4000">
              <a:latin typeface="Corbel"/>
              <a:cs typeface="Corbel"/>
            </a:endParaRPr>
          </a:p>
          <a:p>
            <a:pPr marL="622935" marR="53340" lvl="1" indent="-273050">
              <a:lnSpc>
                <a:spcPct val="102099"/>
              </a:lnSpc>
              <a:spcBef>
                <a:spcPts val="910"/>
              </a:spcBef>
              <a:buClr>
                <a:srgbClr val="5FB4CC"/>
              </a:buClr>
              <a:buSzPct val="90277"/>
              <a:buFont typeface="Wingdings"/>
              <a:buChar char=""/>
              <a:tabLst>
                <a:tab pos="623570" algn="l"/>
              </a:tabLst>
            </a:pPr>
            <a:r>
              <a:rPr sz="3600" i="1" spc="-5" dirty="0">
                <a:latin typeface="Corbel"/>
                <a:cs typeface="Corbel"/>
              </a:rPr>
              <a:t>Social </a:t>
            </a:r>
            <a:r>
              <a:rPr sz="3600" i="1" dirty="0">
                <a:latin typeface="Corbel"/>
                <a:cs typeface="Corbel"/>
              </a:rPr>
              <a:t>Class: </a:t>
            </a:r>
            <a:r>
              <a:rPr sz="3600" dirty="0">
                <a:latin typeface="Corbel"/>
                <a:cs typeface="Corbel"/>
              </a:rPr>
              <a:t>Car – </a:t>
            </a:r>
            <a:r>
              <a:rPr sz="3600" spc="-5" dirty="0">
                <a:latin typeface="Corbel"/>
                <a:cs typeface="Corbel"/>
              </a:rPr>
              <a:t>Clothes </a:t>
            </a:r>
            <a:r>
              <a:rPr sz="3600" dirty="0">
                <a:latin typeface="Corbel"/>
                <a:cs typeface="Corbel"/>
              </a:rPr>
              <a:t>– </a:t>
            </a:r>
            <a:r>
              <a:rPr sz="3600" spc="-5" dirty="0">
                <a:latin typeface="Corbel"/>
                <a:cs typeface="Corbel"/>
              </a:rPr>
              <a:t>Leissure</a:t>
            </a:r>
            <a:r>
              <a:rPr sz="3600" spc="-10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–  </a:t>
            </a:r>
            <a:r>
              <a:rPr sz="3600" spc="-5" dirty="0">
                <a:latin typeface="Corbel"/>
                <a:cs typeface="Corbel"/>
              </a:rPr>
              <a:t>Reading </a:t>
            </a:r>
            <a:r>
              <a:rPr sz="3600" dirty="0">
                <a:latin typeface="Corbel"/>
                <a:cs typeface="Corbel"/>
              </a:rPr>
              <a:t>– </a:t>
            </a:r>
            <a:r>
              <a:rPr sz="3600" spc="-5" dirty="0">
                <a:latin typeface="Corbel"/>
                <a:cs typeface="Corbel"/>
              </a:rPr>
              <a:t>Home</a:t>
            </a:r>
            <a:r>
              <a:rPr sz="3600" spc="-15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Furnishing.</a:t>
            </a:r>
            <a:endParaRPr sz="3600">
              <a:latin typeface="Corbel"/>
              <a:cs typeface="Corbel"/>
            </a:endParaRPr>
          </a:p>
          <a:p>
            <a:pPr marL="622935" marR="5080" lvl="1" indent="-273050">
              <a:lnSpc>
                <a:spcPct val="102000"/>
              </a:lnSpc>
              <a:spcBef>
                <a:spcPts val="890"/>
              </a:spcBef>
              <a:buClr>
                <a:srgbClr val="5FB4CC"/>
              </a:buClr>
              <a:buSzPct val="90277"/>
              <a:buFont typeface="Wingdings"/>
              <a:buChar char=""/>
              <a:tabLst>
                <a:tab pos="623570" algn="l"/>
              </a:tabLst>
            </a:pPr>
            <a:r>
              <a:rPr sz="3600" spc="-5" dirty="0">
                <a:latin typeface="Corbel"/>
                <a:cs typeface="Corbel"/>
              </a:rPr>
              <a:t>Life Style: </a:t>
            </a:r>
            <a:r>
              <a:rPr sz="3600" dirty="0">
                <a:latin typeface="Corbel"/>
                <a:cs typeface="Corbel"/>
              </a:rPr>
              <a:t>«Me </a:t>
            </a:r>
            <a:r>
              <a:rPr sz="3600" spc="-5" dirty="0">
                <a:latin typeface="Corbel"/>
                <a:cs typeface="Corbel"/>
              </a:rPr>
              <a:t>Generation» Work Out  Shoes-Healthy Food </a:t>
            </a:r>
            <a:r>
              <a:rPr sz="3600" dirty="0">
                <a:latin typeface="Corbel"/>
                <a:cs typeface="Corbel"/>
              </a:rPr>
              <a:t>– </a:t>
            </a:r>
            <a:r>
              <a:rPr sz="3600" spc="-5" dirty="0">
                <a:latin typeface="Corbel"/>
                <a:cs typeface="Corbel"/>
              </a:rPr>
              <a:t>Fitness  Products.</a:t>
            </a:r>
            <a:endParaRPr sz="3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490" y="1469249"/>
            <a:ext cx="7028180" cy="508571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331470" indent="-318770">
              <a:spcBef>
                <a:spcPts val="121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sz="4000" b="1" spc="-5" dirty="0">
                <a:latin typeface="Corbel"/>
                <a:cs typeface="Corbel"/>
              </a:rPr>
              <a:t>Behavioral:</a:t>
            </a:r>
            <a:endParaRPr sz="4000">
              <a:latin typeface="Corbel"/>
              <a:cs typeface="Corbel"/>
            </a:endParaRPr>
          </a:p>
          <a:p>
            <a:pPr marL="622935" marR="5080" lvl="1" indent="-273050">
              <a:lnSpc>
                <a:spcPct val="102099"/>
              </a:lnSpc>
              <a:spcBef>
                <a:spcPts val="910"/>
              </a:spcBef>
              <a:buClr>
                <a:srgbClr val="5FB4CC"/>
              </a:buClr>
              <a:buSzPct val="90277"/>
              <a:buFont typeface="Wingdings"/>
              <a:buChar char=""/>
              <a:tabLst>
                <a:tab pos="623570" algn="l"/>
              </a:tabLst>
            </a:pPr>
            <a:r>
              <a:rPr sz="3600" spc="-5" dirty="0">
                <a:latin typeface="Corbel"/>
                <a:cs typeface="Corbel"/>
              </a:rPr>
              <a:t>Occassion of usage: Orange Juice,  Disposable Camera,</a:t>
            </a:r>
            <a:r>
              <a:rPr sz="3600" spc="-10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Flowers.</a:t>
            </a:r>
            <a:endParaRPr sz="3600">
              <a:latin typeface="Corbel"/>
              <a:cs typeface="Corbel"/>
            </a:endParaRPr>
          </a:p>
          <a:p>
            <a:pPr marL="623570" lvl="1" indent="-273685">
              <a:spcBef>
                <a:spcPts val="980"/>
              </a:spcBef>
              <a:buClr>
                <a:srgbClr val="5FB4CC"/>
              </a:buClr>
              <a:buSzPct val="90277"/>
              <a:buFont typeface="Wingdings"/>
              <a:buChar char=""/>
              <a:tabLst>
                <a:tab pos="623570" algn="l"/>
              </a:tabLst>
            </a:pPr>
            <a:r>
              <a:rPr sz="3600" spc="-5" dirty="0">
                <a:latin typeface="Corbel"/>
                <a:cs typeface="Corbel"/>
              </a:rPr>
              <a:t>Benefits Sought:</a:t>
            </a:r>
            <a:r>
              <a:rPr sz="3600" spc="-25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(Toothpaste)</a:t>
            </a:r>
            <a:endParaRPr sz="3600">
              <a:latin typeface="Corbel"/>
              <a:cs typeface="Corbel"/>
            </a:endParaRPr>
          </a:p>
          <a:p>
            <a:pPr marL="889000" lvl="2" indent="-228600">
              <a:spcBef>
                <a:spcPts val="919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3200" spc="-5" dirty="0">
                <a:latin typeface="Corbel"/>
                <a:cs typeface="Corbel"/>
              </a:rPr>
              <a:t>Economical</a:t>
            </a:r>
            <a:endParaRPr sz="3200">
              <a:latin typeface="Corbel"/>
              <a:cs typeface="Corbel"/>
            </a:endParaRPr>
          </a:p>
          <a:p>
            <a:pPr marL="889000" lvl="2" indent="-228600">
              <a:spcBef>
                <a:spcPts val="869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3200" dirty="0">
                <a:latin typeface="Corbel"/>
                <a:cs typeface="Corbel"/>
              </a:rPr>
              <a:t>Medical</a:t>
            </a:r>
            <a:endParaRPr sz="3200">
              <a:latin typeface="Corbel"/>
              <a:cs typeface="Corbel"/>
            </a:endParaRPr>
          </a:p>
          <a:p>
            <a:pPr marL="889000" lvl="2" indent="-228600">
              <a:spcBef>
                <a:spcPts val="869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3200" spc="-5" dirty="0">
                <a:latin typeface="Corbel"/>
                <a:cs typeface="Corbel"/>
              </a:rPr>
              <a:t>Cosmetic</a:t>
            </a:r>
            <a:endParaRPr sz="3200">
              <a:latin typeface="Corbel"/>
              <a:cs typeface="Corbel"/>
            </a:endParaRPr>
          </a:p>
          <a:p>
            <a:pPr marL="889000" lvl="2" indent="-228600">
              <a:spcBef>
                <a:spcPts val="880"/>
              </a:spcBef>
              <a:buClr>
                <a:srgbClr val="E56B7C"/>
              </a:buClr>
              <a:buFont typeface="Arial"/>
              <a:buChar char="▪"/>
              <a:tabLst>
                <a:tab pos="889000" algn="l"/>
              </a:tabLst>
            </a:pPr>
            <a:r>
              <a:rPr sz="3200" dirty="0">
                <a:latin typeface="Corbel"/>
                <a:cs typeface="Corbel"/>
              </a:rPr>
              <a:t>Taste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1463039"/>
            <a:ext cx="8229600" cy="4804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8751"/>
            <a:ext cx="8229600" cy="124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550" dirty="0">
                <a:solidFill>
                  <a:srgbClr val="EFAC00"/>
                </a:solidFill>
              </a:rPr>
              <a:t>1.	</a:t>
            </a:r>
            <a:r>
              <a:rPr spc="-5" dirty="0"/>
              <a:t>Research</a:t>
            </a:r>
            <a:endParaRPr sz="255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62200" y="1825626"/>
            <a:ext cx="10515600" cy="3657411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626110" indent="-273685">
              <a:lnSpc>
                <a:spcPct val="100000"/>
              </a:lnSpc>
              <a:spcBef>
                <a:spcPts val="8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6110" algn="l"/>
              </a:tabLst>
            </a:pPr>
            <a:r>
              <a:rPr spc="-5" dirty="0"/>
              <a:t>Identify</a:t>
            </a:r>
            <a:r>
              <a:rPr dirty="0"/>
              <a:t> </a:t>
            </a:r>
            <a:r>
              <a:rPr spc="-5" dirty="0"/>
              <a:t>needs</a:t>
            </a:r>
            <a:endParaRPr/>
          </a:p>
          <a:p>
            <a:pPr marL="626110" indent="-273685">
              <a:lnSpc>
                <a:spcPct val="100000"/>
              </a:lnSpc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6110" algn="l"/>
              </a:tabLst>
            </a:pPr>
            <a:r>
              <a:rPr spc="-5" dirty="0"/>
              <a:t>Qualitative (motivations,</a:t>
            </a:r>
            <a:r>
              <a:rPr spc="5" dirty="0"/>
              <a:t> </a:t>
            </a:r>
            <a:r>
              <a:rPr spc="-5" dirty="0"/>
              <a:t>attitude)</a:t>
            </a:r>
            <a:endParaRPr/>
          </a:p>
          <a:p>
            <a:pPr marL="626110" indent="-273685">
              <a:lnSpc>
                <a:spcPct val="100000"/>
              </a:lnSpc>
              <a:spcBef>
                <a:spcPts val="760"/>
              </a:spcBef>
              <a:buClr>
                <a:srgbClr val="5FB4CC"/>
              </a:buClr>
              <a:buSzPct val="89285"/>
              <a:buFont typeface="Wingdings"/>
              <a:buChar char=""/>
              <a:tabLst>
                <a:tab pos="626110" algn="l"/>
              </a:tabLst>
            </a:pPr>
            <a:r>
              <a:rPr spc="-5" dirty="0"/>
              <a:t>Quantitative (brand recognition, usage</a:t>
            </a:r>
            <a:r>
              <a:rPr spc="10" dirty="0"/>
              <a:t> </a:t>
            </a:r>
            <a:r>
              <a:rPr spc="-5" dirty="0"/>
              <a:t>forms)</a:t>
            </a:r>
            <a:endParaRPr/>
          </a:p>
          <a:p>
            <a:pPr marL="528320" indent="-515620">
              <a:lnSpc>
                <a:spcPct val="100000"/>
              </a:lnSpc>
              <a:spcBef>
                <a:spcPts val="50"/>
              </a:spcBef>
              <a:buClr>
                <a:srgbClr val="EFAC00"/>
              </a:buClr>
              <a:buSzPct val="79687"/>
              <a:buAutoNum type="arabicPeriod" startAt="2"/>
              <a:tabLst>
                <a:tab pos="527685" algn="l"/>
                <a:tab pos="528320" algn="l"/>
              </a:tabLst>
            </a:pPr>
            <a:r>
              <a:rPr sz="3200" spc="-5" dirty="0"/>
              <a:t>Analysis</a:t>
            </a:r>
            <a:endParaRPr sz="3200"/>
          </a:p>
          <a:p>
            <a:pPr marL="528320" indent="-515620">
              <a:lnSpc>
                <a:spcPct val="100000"/>
              </a:lnSpc>
              <a:spcBef>
                <a:spcPts val="70"/>
              </a:spcBef>
              <a:buClr>
                <a:srgbClr val="EFAC00"/>
              </a:buClr>
              <a:buSzPct val="79687"/>
              <a:buAutoNum type="arabicPeriod" startAt="2"/>
              <a:tabLst>
                <a:tab pos="527685" algn="l"/>
                <a:tab pos="528320" algn="l"/>
              </a:tabLst>
            </a:pPr>
            <a:r>
              <a:rPr sz="3200" spc="-5" dirty="0"/>
              <a:t>Identify </a:t>
            </a:r>
            <a:r>
              <a:rPr sz="3200" dirty="0"/>
              <a:t>segment</a:t>
            </a:r>
            <a:r>
              <a:rPr sz="3200" spc="-15" dirty="0"/>
              <a:t> </a:t>
            </a:r>
            <a:r>
              <a:rPr sz="3200" spc="-5" dirty="0"/>
              <a:t>Profile</a:t>
            </a:r>
            <a:endParaRPr sz="3200"/>
          </a:p>
          <a:p>
            <a:pPr marL="424180">
              <a:lnSpc>
                <a:spcPct val="100000"/>
              </a:lnSpc>
              <a:spcBef>
                <a:spcPts val="780"/>
              </a:spcBef>
            </a:pPr>
            <a:r>
              <a:rPr spc="-5" dirty="0"/>
              <a:t>(Pass from heterogenous to homogenous</a:t>
            </a:r>
            <a:r>
              <a:rPr spc="-30" dirty="0"/>
              <a:t> </a:t>
            </a:r>
            <a:r>
              <a:rPr spc="-5" dirty="0"/>
              <a:t>group)</a:t>
            </a:r>
          </a:p>
          <a:p>
            <a:pPr marL="528320" indent="-515620">
              <a:lnSpc>
                <a:spcPct val="100000"/>
              </a:lnSpc>
              <a:spcBef>
                <a:spcPts val="50"/>
              </a:spcBef>
              <a:buClr>
                <a:srgbClr val="EFAC00"/>
              </a:buClr>
              <a:buSzPct val="79687"/>
              <a:buAutoNum type="arabicPeriod" startAt="4"/>
              <a:tabLst>
                <a:tab pos="527685" algn="l"/>
                <a:tab pos="528320" algn="l"/>
              </a:tabLst>
            </a:pPr>
            <a:r>
              <a:rPr sz="3200" spc="-5" dirty="0"/>
              <a:t>Describe</a:t>
            </a:r>
            <a:r>
              <a:rPr sz="3200" spc="-10" dirty="0"/>
              <a:t> </a:t>
            </a:r>
            <a:r>
              <a:rPr sz="3200" dirty="0"/>
              <a:t>it!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1076</Words>
  <Application>Microsoft Office PowerPoint</Application>
  <PresentationFormat>Widescreen</PresentationFormat>
  <Paragraphs>197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Corbel</vt:lpstr>
      <vt:lpstr>Times New Roman</vt:lpstr>
      <vt:lpstr>Wingdings</vt:lpstr>
      <vt:lpstr>Wingdings 2</vt:lpstr>
      <vt:lpstr>Tema di Office</vt:lpstr>
      <vt:lpstr>International market segmentation</vt:lpstr>
      <vt:lpstr>Tedtalk: the agony of trying to unsubscribe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1. Research</vt:lpstr>
      <vt:lpstr>Presentazione standard di PowerPoint</vt:lpstr>
      <vt:lpstr>Presentazione standard di PowerPoint</vt:lpstr>
      <vt:lpstr>Presentazione standard di PowerPoint</vt:lpstr>
      <vt:lpstr>What does Segmentation permit? Wide vision and perspective of clients to be  satisfied Right Mix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Grouping countries on the basis of common  characteristics considered to be important for marketing purposes.</vt:lpstr>
      <vt:lpstr>Presentazione standard di PowerPoint</vt:lpstr>
      <vt:lpstr>Some examples!!!!!</vt:lpstr>
      <vt:lpstr>Presentazione standard di PowerPoint</vt:lpstr>
      <vt:lpstr>MACROSEGMENTATION</vt:lpstr>
      <vt:lpstr>Presentazione standard di PowerPoint</vt:lpstr>
      <vt:lpstr>Market factor to be considered when selecting  between diversifying or overextending.</vt:lpstr>
      <vt:lpstr>Presentazione standard di PowerPoint</vt:lpstr>
      <vt:lpstr>Presentazione standard di PowerPoint</vt:lpstr>
      <vt:lpstr>Selection of similar target segments within  the set of countries selected in the macrosegmentation stage.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This depends on the firm’s resources,  the nature of competition, and most  important the similarity of customer  needs, attitudes, and buying  behavior.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market segmentation</dc:title>
  <dc:creator>beatrice orlando</dc:creator>
  <cp:lastModifiedBy>beatrice orlando</cp:lastModifiedBy>
  <cp:revision>3</cp:revision>
  <dcterms:created xsi:type="dcterms:W3CDTF">2020-06-02T14:39:41Z</dcterms:created>
  <dcterms:modified xsi:type="dcterms:W3CDTF">2020-06-02T14:42:52Z</dcterms:modified>
</cp:coreProperties>
</file>