
<file path=[Content_Types].xml><?xml version="1.0" encoding="utf-8"?>
<Types xmlns="http://schemas.openxmlformats.org/package/2006/content-types"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9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B67ADE-BFDB-43C5-AC3E-502DB8DC64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CDD4CCA-8AD1-4872-BF53-55C807493D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CBF20F-B310-4E38-9629-FF2786DEE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BBFD-B626-46BF-A4A3-D497FAA5F935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F5914C-210B-4BEA-A6A5-F9215484A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E4AE92-962B-4BA3-ACB7-BEC8EC7D1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AD05-43D9-40DC-882A-75F6B666A30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06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E54FEC-7617-4A55-BBB1-81E29525B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73B2C99-F5AD-42BB-B99F-A6BE424E8D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06B1E9-52C2-4261-A8B5-919478F09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BBFD-B626-46BF-A4A3-D497FAA5F935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18C216-58B9-43D2-9FB4-26167B1D5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FD5E322-8B9C-4340-82C4-6069FB0C0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AD05-43D9-40DC-882A-75F6B666A30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06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E412532-53AA-4DB5-8AAB-931EBE8E96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034D41B-7F91-4B90-A685-28401E120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0D71C7-93CD-4796-934F-292BA9BB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BBFD-B626-46BF-A4A3-D497FAA5F935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073683-047D-4E93-84A4-CDCB2A0DD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92F8B3-C49B-4874-962A-BFD44D066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AD05-43D9-40DC-882A-75F6B666A30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247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60218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515361" y="266801"/>
            <a:ext cx="5161279" cy="6093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29372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B50914-17F0-47CF-8911-01C77650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64B7CE-67FB-4EF8-98EA-719744473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632D69-3214-466A-A600-FADE5EC58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BBFD-B626-46BF-A4A3-D497FAA5F935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1D4864-15D6-438B-A7D7-A58FD1C30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3CF494-E5C1-471B-8BA3-4F26450E4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AD05-43D9-40DC-882A-75F6B666A30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725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3BB9F3-5C97-44D0-9D03-15C1B7D34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99AB415-AC17-4D92-888A-65A49BC1A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F81A658-1FED-4B12-8572-F4617736E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BBFD-B626-46BF-A4A3-D497FAA5F935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9EE205-8340-4607-A047-FBC3D25FD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3F5F74-37F6-4F5B-9F32-7C8589483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AD05-43D9-40DC-882A-75F6B666A30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82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85CAE6-1A51-4B43-9F19-F3FACDC10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6339E0-C85A-4177-9137-F8385D472E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065335F-59C3-44E0-9CD3-75F55C88C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29A7D49-224C-427D-874E-AC2C7D307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BBFD-B626-46BF-A4A3-D497FAA5F935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08E7F61-4140-4A84-8176-D82992D9E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1716A92-F32E-444A-B97B-809C0841E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AD05-43D9-40DC-882A-75F6B666A30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128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9E2FE3-4827-4027-ACD5-D13FD31D5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46872BF-1209-46A3-A952-C9F1D4F02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3B9FA36-F745-420F-B74C-462126AAA1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A5E5714-5A5E-44DE-A612-8895FD0B0B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F7B6EEC-36CC-4FCF-BC2C-3A96FFCAD2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89E3A9B-7732-40EB-AEDE-47721F695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BBFD-B626-46BF-A4A3-D497FAA5F935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C67741B-A986-4787-A7CD-8F6A3F365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C471E8E-1736-41E9-B355-72EB9E433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AD05-43D9-40DC-882A-75F6B666A30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00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D66EB6-9F08-4B0C-9805-DFCA5B337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0514E57-08AD-4887-9121-2665CF197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BBFD-B626-46BF-A4A3-D497FAA5F935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10C63E6-18CF-4C16-9D43-AE396D17B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2C87765-9381-4CFE-BBF0-6281440AA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AD05-43D9-40DC-882A-75F6B666A30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5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B453BBD-A5FD-478C-82D5-06C01A482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BBFD-B626-46BF-A4A3-D497FAA5F935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A482FB2-A37D-4983-A19F-F349573BD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EBD0B2B-F609-4F3F-8703-21F61C5CC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AD05-43D9-40DC-882A-75F6B666A30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568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2F2C23-C394-4088-99E8-2805D9B1B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F06CCE-056B-4686-8CB8-485E74768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26AF6D2-A259-4767-9B94-26771181E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BA485E4-0E25-45CA-A64A-B26FDCAB4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BBFD-B626-46BF-A4A3-D497FAA5F935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C51BDD0-D545-4721-A847-BA75A0667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B81C6A3-84EC-47EB-99EB-F05B9D72E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AD05-43D9-40DC-882A-75F6B666A30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BA0375-E269-4651-BA2B-F903EAFAA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B8E15C6-639C-4268-B098-FAB4307FE3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38F2854-222E-4E0A-9EA1-7B3B30EE13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1EAB07E-11AF-4957-B850-4EF9E5B08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BBFD-B626-46BF-A4A3-D497FAA5F935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DD3A63B-357E-45B5-B616-30E854832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3AF592C-AB10-4226-9495-A07AE5880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AD05-43D9-40DC-882A-75F6B666A30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014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3762874-E6D2-4EC3-8967-00B8CEDB4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29F7FC2-9FE6-4B20-8B41-E9FCF1AD4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6173A5-FA62-4387-ADD1-DD5F1D8630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CBBFD-B626-46BF-A4A3-D497FAA5F935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B724C8-D38A-4CF5-A2E8-3B4AFE1ED5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C1C59CE-491E-41BC-B5C1-3A4EFC65BD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8AD05-43D9-40DC-882A-75F6B666A30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8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F22A1B-874A-4675-B649-9CEEEB672B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International </a:t>
            </a:r>
            <a:r>
              <a:rPr lang="it-IT" dirty="0" err="1"/>
              <a:t>distribution</a:t>
            </a:r>
            <a:endParaRPr lang="en-GB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94D6811-03C2-4000-AD36-EF6E931CD7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Prof. B. Orlando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756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09569" y="604520"/>
            <a:ext cx="6280150" cy="48260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International </a:t>
            </a:r>
            <a:r>
              <a:rPr spc="-10" dirty="0"/>
              <a:t>Supply </a:t>
            </a:r>
            <a:r>
              <a:rPr spc="-5" dirty="0"/>
              <a:t>Chain</a:t>
            </a:r>
            <a:r>
              <a:rPr spc="-2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3" name="object 3"/>
          <p:cNvSpPr/>
          <p:nvPr/>
        </p:nvSpPr>
        <p:spPr>
          <a:xfrm>
            <a:off x="1982469" y="2057400"/>
            <a:ext cx="8304530" cy="4191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52600" y="990600"/>
            <a:ext cx="8788400" cy="563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58489" y="254000"/>
            <a:ext cx="5868670" cy="48260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Aspects of </a:t>
            </a:r>
            <a:r>
              <a:rPr spc="-10" dirty="0"/>
              <a:t>Supply </a:t>
            </a:r>
            <a:r>
              <a:rPr spc="-5" dirty="0"/>
              <a:t>Chain</a:t>
            </a:r>
            <a:r>
              <a:rPr spc="-15" dirty="0"/>
              <a:t> </a:t>
            </a:r>
            <a:r>
              <a:rPr spc="-5" dirty="0"/>
              <a:t>Management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17040" y="1532890"/>
            <a:ext cx="8646795" cy="4889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3050" indent="-222250">
              <a:spcBef>
                <a:spcPts val="100"/>
              </a:spcBef>
              <a:buFont typeface="Arial"/>
              <a:buChar char="•"/>
              <a:tabLst>
                <a:tab pos="272415" algn="l"/>
                <a:tab pos="27305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Distribution</a:t>
            </a:r>
            <a:endParaRPr sz="2000">
              <a:latin typeface="Calibri"/>
              <a:cs typeface="Calibri"/>
            </a:endParaRPr>
          </a:p>
          <a:p>
            <a:pPr marL="568960" marR="487045" lvl="1" indent="-181610">
              <a:lnSpc>
                <a:spcPct val="150000"/>
              </a:lnSpc>
              <a:spcBef>
                <a:spcPts val="500"/>
              </a:spcBef>
              <a:buFont typeface="Symbol"/>
              <a:buChar char="▪"/>
              <a:tabLst>
                <a:tab pos="56896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Physically moving products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establishing intermediary relationships </a:t>
            </a:r>
            <a:r>
              <a:rPr sz="2000" spc="-250" dirty="0">
                <a:solidFill>
                  <a:srgbClr val="FFFFFF"/>
                </a:solidFill>
                <a:latin typeface="Calibri"/>
                <a:cs typeface="Calibri"/>
              </a:rPr>
              <a:t>to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support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such</a:t>
            </a:r>
            <a:r>
              <a:rPr sz="20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movement.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Clr>
                <a:srgbClr val="FFFFFF"/>
              </a:buClr>
              <a:buFont typeface="Symbol"/>
              <a:buChar char="▪"/>
            </a:pP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Clr>
                <a:srgbClr val="FFFFFF"/>
              </a:buClr>
              <a:buFont typeface="Symbol"/>
              <a:buChar char="▪"/>
            </a:pPr>
            <a:endParaRPr sz="2750">
              <a:latin typeface="Calibri"/>
              <a:cs typeface="Calibri"/>
            </a:endParaRPr>
          </a:p>
          <a:p>
            <a:pPr marL="273050" indent="-222250">
              <a:buFont typeface="Arial"/>
              <a:buChar char="•"/>
              <a:tabLst>
                <a:tab pos="272415" algn="l"/>
                <a:tab pos="27305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Physical Distribution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(Logistics)</a:t>
            </a:r>
            <a:endParaRPr sz="2000">
              <a:latin typeface="Calibri"/>
              <a:cs typeface="Calibri"/>
            </a:endParaRPr>
          </a:p>
          <a:p>
            <a:pPr marL="568960" lvl="1" indent="-181610">
              <a:spcBef>
                <a:spcPts val="1700"/>
              </a:spcBef>
              <a:buFont typeface="Symbol"/>
              <a:buChar char="▪"/>
              <a:tabLst>
                <a:tab pos="56896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The activities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distribution involved in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physical relocation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0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products.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Clr>
                <a:srgbClr val="FFFFFF"/>
              </a:buClr>
              <a:buFont typeface="Symbol"/>
              <a:buChar char="▪"/>
            </a:pPr>
            <a:endParaRPr sz="25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Clr>
                <a:srgbClr val="FFFFFF"/>
              </a:buClr>
              <a:buFont typeface="Symbol"/>
              <a:buChar char="▪"/>
            </a:pPr>
            <a:endParaRPr sz="2250">
              <a:latin typeface="Calibri"/>
              <a:cs typeface="Calibri"/>
            </a:endParaRPr>
          </a:p>
          <a:p>
            <a:pPr marL="273050" indent="-222250">
              <a:buFont typeface="Arial"/>
              <a:buChar char="•"/>
              <a:tabLst>
                <a:tab pos="272415" algn="l"/>
                <a:tab pos="27305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Channel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Distribution</a:t>
            </a:r>
            <a:endParaRPr sz="2000">
              <a:latin typeface="Calibri"/>
              <a:cs typeface="Calibri"/>
            </a:endParaRPr>
          </a:p>
          <a:p>
            <a:pPr marL="568960" marR="43180" lvl="1" indent="-181610">
              <a:lnSpc>
                <a:spcPct val="150000"/>
              </a:lnSpc>
              <a:spcBef>
                <a:spcPts val="500"/>
              </a:spcBef>
              <a:buFont typeface="Symbol"/>
              <a:buChar char="▪"/>
              <a:tabLst>
                <a:tab pos="56896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The system of intermediaries (business relationships) established to guide </a:t>
            </a:r>
            <a:r>
              <a:rPr sz="2000" spc="-160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movement of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product.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98671" y="173731"/>
            <a:ext cx="2903855" cy="136704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Distribution</a:t>
            </a:r>
            <a:r>
              <a:rPr spc="-70" dirty="0"/>
              <a:t> </a:t>
            </a:r>
            <a:r>
              <a:rPr spc="-5" dirty="0"/>
              <a:t>Terms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0151" y="173731"/>
            <a:ext cx="7242175" cy="136704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The Role </a:t>
            </a:r>
            <a:r>
              <a:rPr dirty="0"/>
              <a:t>of </a:t>
            </a:r>
            <a:r>
              <a:rPr spc="-5" dirty="0"/>
              <a:t>Distribution Activities in</a:t>
            </a:r>
            <a:r>
              <a:rPr spc="-50" dirty="0"/>
              <a:t> </a:t>
            </a:r>
            <a:r>
              <a:rPr spc="-5" dirty="0"/>
              <a:t>Marketing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8540" y="1633220"/>
            <a:ext cx="6920230" cy="4494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4950" indent="-222250">
              <a:spcBef>
                <a:spcPts val="100"/>
              </a:spcBef>
              <a:buFont typeface="Arial"/>
              <a:buChar char="•"/>
              <a:tabLst>
                <a:tab pos="234315" algn="l"/>
                <a:tab pos="23495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Functions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Intermediaries</a:t>
            </a:r>
            <a:endParaRPr sz="2000">
              <a:latin typeface="Calibri"/>
              <a:cs typeface="Calibri"/>
            </a:endParaRPr>
          </a:p>
          <a:p>
            <a:pPr marL="530860" lvl="1" indent="-181610">
              <a:spcBef>
                <a:spcPts val="1700"/>
              </a:spcBef>
              <a:buFont typeface="Symbol"/>
              <a:buChar char="▪"/>
              <a:tabLst>
                <a:tab pos="53086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Perform the marketing function</a:t>
            </a:r>
            <a:r>
              <a:rPr sz="20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better.</a:t>
            </a:r>
            <a:endParaRPr sz="2000">
              <a:latin typeface="Calibri"/>
              <a:cs typeface="Calibri"/>
            </a:endParaRPr>
          </a:p>
          <a:p>
            <a:pPr marL="530860" lvl="1" indent="-181610">
              <a:spcBef>
                <a:spcPts val="1700"/>
              </a:spcBef>
              <a:buFont typeface="Symbol"/>
              <a:buChar char="▪"/>
              <a:tabLst>
                <a:tab pos="53086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Provide efficient distribution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product.</a:t>
            </a:r>
            <a:endParaRPr sz="2000">
              <a:latin typeface="Calibri"/>
              <a:cs typeface="Calibri"/>
            </a:endParaRPr>
          </a:p>
          <a:p>
            <a:pPr marL="932180" lvl="2" indent="-182880">
              <a:spcBef>
                <a:spcPts val="1700"/>
              </a:spcBef>
              <a:buFont typeface="Symbol"/>
              <a:buChar char="▪"/>
              <a:tabLst>
                <a:tab pos="93218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Breaking bulk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sell to customers in smaller</a:t>
            </a:r>
            <a:r>
              <a:rPr sz="20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quantities.</a:t>
            </a:r>
            <a:endParaRPr sz="2000">
              <a:latin typeface="Calibri"/>
              <a:cs typeface="Calibri"/>
            </a:endParaRPr>
          </a:p>
          <a:p>
            <a:pPr marL="932180" lvl="2" indent="-182880">
              <a:spcBef>
                <a:spcPts val="1700"/>
              </a:spcBef>
              <a:buFont typeface="Symbol"/>
              <a:buChar char="▪"/>
              <a:tabLst>
                <a:tab pos="93218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Assorting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bringing together similar lines of</a:t>
            </a:r>
            <a:r>
              <a:rPr sz="20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goods.</a:t>
            </a:r>
            <a:endParaRPr sz="2000">
              <a:latin typeface="Calibri"/>
              <a:cs typeface="Calibri"/>
            </a:endParaRPr>
          </a:p>
          <a:p>
            <a:pPr lvl="2">
              <a:lnSpc>
                <a:spcPct val="100000"/>
              </a:lnSpc>
              <a:buClr>
                <a:srgbClr val="FFFFFF"/>
              </a:buClr>
              <a:buFont typeface="Symbol"/>
              <a:buChar char="▪"/>
            </a:pPr>
            <a:endParaRPr sz="2500">
              <a:latin typeface="Calibri"/>
              <a:cs typeface="Calibri"/>
            </a:endParaRPr>
          </a:p>
          <a:p>
            <a:pPr lvl="2">
              <a:spcBef>
                <a:spcPts val="50"/>
              </a:spcBef>
              <a:buClr>
                <a:srgbClr val="FFFFFF"/>
              </a:buClr>
              <a:buFont typeface="Symbol"/>
              <a:buChar char="▪"/>
            </a:pPr>
            <a:endParaRPr sz="2200">
              <a:latin typeface="Calibri"/>
              <a:cs typeface="Calibri"/>
            </a:endParaRPr>
          </a:p>
          <a:p>
            <a:pPr marL="530860" lvl="1" indent="-181610">
              <a:buFont typeface="Symbol"/>
              <a:buChar char="▪"/>
              <a:tabLst>
                <a:tab pos="53086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Shifting risks.</a:t>
            </a:r>
            <a:endParaRPr sz="2000">
              <a:latin typeface="Calibri"/>
              <a:cs typeface="Calibri"/>
            </a:endParaRPr>
          </a:p>
          <a:p>
            <a:pPr marL="932180" lvl="2" indent="-182880">
              <a:spcBef>
                <a:spcPts val="1700"/>
              </a:spcBef>
              <a:buFont typeface="Symbol"/>
              <a:buChar char="▪"/>
              <a:tabLst>
                <a:tab pos="93218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Merchant middlemen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- take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title to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 goods</a:t>
            </a:r>
            <a:r>
              <a:rPr sz="20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distributed.</a:t>
            </a:r>
            <a:endParaRPr sz="2000">
              <a:latin typeface="Calibri"/>
              <a:cs typeface="Calibri"/>
            </a:endParaRPr>
          </a:p>
          <a:p>
            <a:pPr marL="932180" lvl="2" indent="-182880">
              <a:spcBef>
                <a:spcPts val="1700"/>
              </a:spcBef>
              <a:buFont typeface="Symbol"/>
              <a:buChar char="▪"/>
              <a:tabLst>
                <a:tab pos="93218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Agents/brokers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-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distribute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goods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only.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91690" y="1141729"/>
            <a:ext cx="2278380" cy="1658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310" indent="-181610">
              <a:spcBef>
                <a:spcPts val="100"/>
              </a:spcBef>
              <a:buFont typeface="Symbol"/>
              <a:buChar char="▪"/>
              <a:tabLst>
                <a:tab pos="19431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Direct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channel</a:t>
            </a:r>
            <a:endParaRPr sz="2400">
              <a:latin typeface="Calibri"/>
              <a:cs typeface="Calibri"/>
            </a:endParaRPr>
          </a:p>
          <a:p>
            <a:pPr marL="194310" indent="-181610">
              <a:spcBef>
                <a:spcPts val="2110"/>
              </a:spcBef>
              <a:buFont typeface="Symbol"/>
              <a:buChar char="▪"/>
              <a:tabLst>
                <a:tab pos="19431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Indirect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channel</a:t>
            </a:r>
            <a:endParaRPr sz="2400">
              <a:latin typeface="Calibri"/>
              <a:cs typeface="Calibri"/>
            </a:endParaRPr>
          </a:p>
          <a:p>
            <a:pPr marL="194310" indent="-181610">
              <a:spcBef>
                <a:spcPts val="2110"/>
              </a:spcBef>
              <a:buFont typeface="Symbol"/>
              <a:buChar char="▪"/>
              <a:tabLst>
                <a:tab pos="19431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Dual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60" dirty="0">
                <a:solidFill>
                  <a:srgbClr val="FFFFFF"/>
                </a:solidFill>
                <a:latin typeface="Calibri"/>
                <a:cs typeface="Calibri"/>
              </a:rPr>
              <a:t>distribution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7429" y="455929"/>
            <a:ext cx="5054600" cy="51308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Types of Distribution</a:t>
            </a:r>
            <a:r>
              <a:rPr sz="3200" spc="-75" dirty="0"/>
              <a:t> </a:t>
            </a:r>
            <a:r>
              <a:rPr sz="3200" spc="-5" dirty="0"/>
              <a:t>Channels</a:t>
            </a:r>
            <a:endParaRPr sz="3200"/>
          </a:p>
        </p:txBody>
      </p:sp>
      <p:sp>
        <p:nvSpPr>
          <p:cNvPr id="4" name="object 4"/>
          <p:cNvSpPr/>
          <p:nvPr/>
        </p:nvSpPr>
        <p:spPr>
          <a:xfrm>
            <a:off x="1676400" y="3354071"/>
            <a:ext cx="8839200" cy="3427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790663"/>
            <a:ext cx="10515600" cy="474489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6002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Alternative </a:t>
            </a:r>
            <a:r>
              <a:rPr spc="-10" dirty="0"/>
              <a:t>Channels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spc="-5" dirty="0"/>
              <a:t>Distribution</a:t>
            </a:r>
          </a:p>
        </p:txBody>
      </p:sp>
      <p:sp>
        <p:nvSpPr>
          <p:cNvPr id="3" name="object 3"/>
          <p:cNvSpPr/>
          <p:nvPr/>
        </p:nvSpPr>
        <p:spPr>
          <a:xfrm>
            <a:off x="2514600" y="1066800"/>
            <a:ext cx="7040880" cy="51320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60520" y="223520"/>
            <a:ext cx="38633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400" spc="-5" dirty="0">
                <a:solidFill>
                  <a:srgbClr val="FFFFFF"/>
                </a:solidFill>
                <a:latin typeface="Calibri"/>
                <a:cs typeface="Calibri"/>
              </a:rPr>
              <a:t>Direct</a:t>
            </a:r>
            <a:r>
              <a:rPr sz="44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spc="-5" dirty="0">
                <a:solidFill>
                  <a:srgbClr val="FFFFFF"/>
                </a:solidFill>
                <a:latin typeface="Calibri"/>
                <a:cs typeface="Calibri"/>
              </a:rPr>
              <a:t>Marketing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19800" y="2818130"/>
            <a:ext cx="4197350" cy="3554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753870" y="1329690"/>
            <a:ext cx="7975600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Direct marketing is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channel-agnostic form of advertising which  allows businesses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nonprofit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organizations to communicate  straight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customer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9951" y="162301"/>
            <a:ext cx="5280025" cy="136704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Structuring </a:t>
            </a:r>
            <a:r>
              <a:rPr dirty="0"/>
              <a:t>a </a:t>
            </a:r>
            <a:r>
              <a:rPr spc="-10" dirty="0"/>
              <a:t>Distribution</a:t>
            </a:r>
            <a:r>
              <a:rPr spc="-5" dirty="0"/>
              <a:t> </a:t>
            </a:r>
            <a:r>
              <a:rPr spc="-10" dirty="0"/>
              <a:t>Channel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9941" y="1785620"/>
            <a:ext cx="7007225" cy="2349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4950" indent="-222250">
              <a:spcBef>
                <a:spcPts val="100"/>
              </a:spcBef>
              <a:buFont typeface="Arial"/>
              <a:buChar char="•"/>
              <a:tabLst>
                <a:tab pos="234315" algn="l"/>
                <a:tab pos="234950" algn="l"/>
              </a:tabLst>
            </a:pPr>
            <a:r>
              <a:rPr sz="2000" spc="-5" dirty="0">
                <a:latin typeface="Calibri"/>
                <a:cs typeface="Calibri"/>
              </a:rPr>
              <a:t>Important Factors in Building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Distribution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Channel</a:t>
            </a:r>
            <a:endParaRPr sz="2000">
              <a:latin typeface="Calibri"/>
              <a:cs typeface="Calibri"/>
            </a:endParaRPr>
          </a:p>
          <a:p>
            <a:pPr marL="530860" lvl="1" indent="-181610">
              <a:spcBef>
                <a:spcPts val="1700"/>
              </a:spcBef>
              <a:buFont typeface="Symbol"/>
              <a:buChar char="▪"/>
              <a:tabLst>
                <a:tab pos="530860" algn="l"/>
              </a:tabLst>
            </a:pPr>
            <a:r>
              <a:rPr sz="2000" spc="-5" dirty="0">
                <a:latin typeface="Calibri"/>
                <a:cs typeface="Calibri"/>
              </a:rPr>
              <a:t>Costs associated with establishing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direct channel</a:t>
            </a:r>
            <a:r>
              <a:rPr sz="2000" spc="110" dirty="0">
                <a:latin typeface="Calibri"/>
                <a:cs typeface="Calibri"/>
              </a:rPr>
              <a:t> </a:t>
            </a:r>
            <a:r>
              <a:rPr sz="2000" spc="-45" dirty="0">
                <a:latin typeface="Calibri"/>
                <a:cs typeface="Calibri"/>
              </a:rPr>
              <a:t>distribution</a:t>
            </a:r>
            <a:endParaRPr sz="2000">
              <a:latin typeface="Calibri"/>
              <a:cs typeface="Calibri"/>
            </a:endParaRPr>
          </a:p>
          <a:p>
            <a:pPr marL="530860" marR="165735" lvl="1" indent="-181610">
              <a:lnSpc>
                <a:spcPct val="150000"/>
              </a:lnSpc>
              <a:spcBef>
                <a:spcPts val="500"/>
              </a:spcBef>
              <a:buFont typeface="Symbol"/>
              <a:buChar char="▪"/>
              <a:tabLst>
                <a:tab pos="530860" algn="l"/>
              </a:tabLst>
            </a:pPr>
            <a:r>
              <a:rPr sz="2000" spc="-5" dirty="0">
                <a:latin typeface="Calibri"/>
                <a:cs typeface="Calibri"/>
              </a:rPr>
              <a:t>Coverage is increased through </a:t>
            </a:r>
            <a:r>
              <a:rPr sz="2000" dirty="0">
                <a:latin typeface="Calibri"/>
                <a:cs typeface="Calibri"/>
              </a:rPr>
              <a:t>the use of </a:t>
            </a:r>
            <a:r>
              <a:rPr sz="2000" spc="-5" dirty="0">
                <a:latin typeface="Calibri"/>
                <a:cs typeface="Calibri"/>
              </a:rPr>
              <a:t>indirect </a:t>
            </a:r>
            <a:r>
              <a:rPr sz="2000" dirty="0">
                <a:latin typeface="Calibri"/>
                <a:cs typeface="Calibri"/>
              </a:rPr>
              <a:t>channels </a:t>
            </a:r>
            <a:r>
              <a:rPr sz="2000" spc="-270" dirty="0">
                <a:latin typeface="Calibri"/>
                <a:cs typeface="Calibri"/>
              </a:rPr>
              <a:t>of  </a:t>
            </a:r>
            <a:r>
              <a:rPr sz="2000" spc="-5" dirty="0">
                <a:latin typeface="Calibri"/>
                <a:cs typeface="Calibri"/>
              </a:rPr>
              <a:t>distribution.</a:t>
            </a:r>
            <a:endParaRPr sz="2000">
              <a:latin typeface="Calibri"/>
              <a:cs typeface="Calibri"/>
            </a:endParaRPr>
          </a:p>
          <a:p>
            <a:pPr marL="530860" lvl="1" indent="-181610">
              <a:spcBef>
                <a:spcPts val="1700"/>
              </a:spcBef>
              <a:buFont typeface="Symbol"/>
              <a:buChar char="▪"/>
              <a:tabLst>
                <a:tab pos="530860" algn="l"/>
              </a:tabLst>
            </a:pPr>
            <a:r>
              <a:rPr sz="2000" spc="-5" dirty="0">
                <a:latin typeface="Calibri"/>
                <a:cs typeface="Calibri"/>
              </a:rPr>
              <a:t>Control is enhanced using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direct distribution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channel.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09010" y="40381"/>
            <a:ext cx="5166360" cy="136704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Strategy Options for Global</a:t>
            </a:r>
            <a:r>
              <a:rPr spc="-50" dirty="0"/>
              <a:t> </a:t>
            </a:r>
            <a:r>
              <a:rPr spc="-5" dirty="0"/>
              <a:t>Firms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55140" y="1633220"/>
            <a:ext cx="8501380" cy="4888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4950" indent="-222250">
              <a:spcBef>
                <a:spcPts val="100"/>
              </a:spcBef>
              <a:buFont typeface="Arial"/>
              <a:buChar char="•"/>
              <a:tabLst>
                <a:tab pos="234315" algn="l"/>
                <a:tab pos="23495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Foreign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Licensing</a:t>
            </a:r>
            <a:endParaRPr sz="2000">
              <a:latin typeface="Calibri"/>
              <a:cs typeface="Calibri"/>
            </a:endParaRPr>
          </a:p>
          <a:p>
            <a:pPr marL="530860" marR="5080" lvl="1" indent="-181610">
              <a:lnSpc>
                <a:spcPct val="150000"/>
              </a:lnSpc>
              <a:spcBef>
                <a:spcPts val="500"/>
              </a:spcBef>
              <a:buFont typeface="Symbol"/>
              <a:buChar char="▪"/>
              <a:tabLst>
                <a:tab pos="53086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Allowing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 company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in another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country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to purchase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right to </a:t>
            </a:r>
            <a:r>
              <a:rPr sz="2000" spc="-55" dirty="0">
                <a:solidFill>
                  <a:srgbClr val="FFFFFF"/>
                </a:solidFill>
                <a:latin typeface="Calibri"/>
                <a:cs typeface="Calibri"/>
              </a:rPr>
              <a:t>manufacture 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sell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company’s products in international</a:t>
            </a:r>
            <a:r>
              <a:rPr sz="20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markets</a:t>
            </a:r>
            <a:endParaRPr sz="2000">
              <a:latin typeface="Calibri"/>
              <a:cs typeface="Calibri"/>
            </a:endParaRPr>
          </a:p>
          <a:p>
            <a:pPr marL="530860" lvl="1" indent="-181610">
              <a:spcBef>
                <a:spcPts val="1700"/>
              </a:spcBef>
              <a:buFont typeface="Symbol"/>
              <a:buChar char="▪"/>
              <a:tabLst>
                <a:tab pos="53086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Licensee</a:t>
            </a:r>
            <a:endParaRPr sz="2000">
              <a:latin typeface="Calibri"/>
              <a:cs typeface="Calibri"/>
            </a:endParaRPr>
          </a:p>
          <a:p>
            <a:pPr marL="866140" lvl="2" indent="-220345">
              <a:spcBef>
                <a:spcPts val="1700"/>
              </a:spcBef>
              <a:buFont typeface="Arial"/>
              <a:buChar char="•"/>
              <a:tabLst>
                <a:tab pos="865505" algn="l"/>
                <a:tab pos="86614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The company buying the licensing</a:t>
            </a:r>
            <a:r>
              <a:rPr sz="20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rights</a:t>
            </a:r>
            <a:endParaRPr sz="2000">
              <a:latin typeface="Calibri"/>
              <a:cs typeface="Calibri"/>
            </a:endParaRPr>
          </a:p>
          <a:p>
            <a:pPr marL="530860" lvl="1" indent="-181610">
              <a:spcBef>
                <a:spcPts val="1700"/>
              </a:spcBef>
              <a:buFont typeface="Symbol"/>
              <a:buChar char="▪"/>
              <a:tabLst>
                <a:tab pos="53086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Licensor</a:t>
            </a:r>
            <a:endParaRPr sz="2000">
              <a:latin typeface="Calibri"/>
              <a:cs typeface="Calibri"/>
            </a:endParaRPr>
          </a:p>
          <a:p>
            <a:pPr marL="866140" lvl="2" indent="-220345">
              <a:spcBef>
                <a:spcPts val="1700"/>
              </a:spcBef>
              <a:buFont typeface="Arial"/>
              <a:buChar char="•"/>
              <a:tabLst>
                <a:tab pos="865505" algn="l"/>
                <a:tab pos="86614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The company selling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licensing</a:t>
            </a:r>
            <a:r>
              <a:rPr sz="20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rights</a:t>
            </a:r>
            <a:endParaRPr sz="2000">
              <a:latin typeface="Calibri"/>
              <a:cs typeface="Calibri"/>
            </a:endParaRPr>
          </a:p>
          <a:p>
            <a:pPr marL="530860" lvl="1" indent="-181610">
              <a:spcBef>
                <a:spcPts val="1690"/>
              </a:spcBef>
              <a:buFont typeface="Symbol"/>
              <a:buChar char="▪"/>
              <a:tabLst>
                <a:tab pos="53086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Royalties</a:t>
            </a:r>
            <a:endParaRPr sz="2000">
              <a:latin typeface="Calibri"/>
              <a:cs typeface="Calibri"/>
            </a:endParaRPr>
          </a:p>
          <a:p>
            <a:pPr marL="866140" lvl="2" indent="-220345">
              <a:spcBef>
                <a:spcPts val="1700"/>
              </a:spcBef>
              <a:buFont typeface="Arial"/>
              <a:buChar char="•"/>
              <a:tabLst>
                <a:tab pos="865505" algn="l"/>
                <a:tab pos="86614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Fees paid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by the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licensee to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licensor</a:t>
            </a:r>
            <a:endParaRPr sz="2000">
              <a:latin typeface="Calibri"/>
              <a:cs typeface="Calibri"/>
            </a:endParaRPr>
          </a:p>
          <a:p>
            <a:pPr marL="866140">
              <a:spcBef>
                <a:spcPts val="1200"/>
              </a:spcBef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for each unit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produced under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licensing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contract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12719" y="497840"/>
            <a:ext cx="6752590" cy="69596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Challenges to Global</a:t>
            </a:r>
            <a:r>
              <a:rPr dirty="0"/>
              <a:t> </a:t>
            </a:r>
            <a:r>
              <a:rPr spc="-5" dirty="0"/>
              <a:t>Business</a:t>
            </a:r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59941" y="1785620"/>
            <a:ext cx="7921625" cy="424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4950" indent="-222250">
              <a:spcBef>
                <a:spcPts val="100"/>
              </a:spcBef>
              <a:buFont typeface="Arial"/>
              <a:buChar char="•"/>
              <a:tabLst>
                <a:tab pos="234315" algn="l"/>
                <a:tab pos="23495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Political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Risk</a:t>
            </a:r>
            <a:endParaRPr sz="2000">
              <a:latin typeface="Calibri"/>
              <a:cs typeface="Calibri"/>
            </a:endParaRPr>
          </a:p>
          <a:p>
            <a:pPr marL="530860" marR="349885" lvl="1" indent="-181610">
              <a:lnSpc>
                <a:spcPct val="150000"/>
              </a:lnSpc>
              <a:spcBef>
                <a:spcPts val="500"/>
              </a:spcBef>
              <a:buFont typeface="Symbol"/>
              <a:buChar char="▪"/>
              <a:tabLst>
                <a:tab pos="53086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The potential for political forces in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country to negatively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affect </a:t>
            </a:r>
            <a:r>
              <a:rPr sz="2000" spc="-175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performance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businesses operating</a:t>
            </a:r>
            <a:r>
              <a:rPr sz="20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within</a:t>
            </a:r>
            <a:endParaRPr sz="2000">
              <a:latin typeface="Calibri"/>
              <a:cs typeface="Calibri"/>
            </a:endParaRPr>
          </a:p>
          <a:p>
            <a:pPr marL="234950" indent="-222250">
              <a:spcBef>
                <a:spcPts val="1700"/>
              </a:spcBef>
              <a:buFont typeface="Arial"/>
              <a:buChar char="•"/>
              <a:tabLst>
                <a:tab pos="234315" algn="l"/>
                <a:tab pos="23495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Economic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Risk</a:t>
            </a:r>
            <a:endParaRPr sz="2000">
              <a:latin typeface="Calibri"/>
              <a:cs typeface="Calibri"/>
            </a:endParaRPr>
          </a:p>
          <a:p>
            <a:pPr marL="530860" marR="420370" lvl="1" indent="-181610">
              <a:lnSpc>
                <a:spcPct val="150000"/>
              </a:lnSpc>
              <a:spcBef>
                <a:spcPts val="500"/>
              </a:spcBef>
              <a:buFont typeface="Symbol"/>
              <a:buChar char="▪"/>
              <a:tabLst>
                <a:tab pos="53086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The probability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that 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government will mismanage its economy </a:t>
            </a:r>
            <a:r>
              <a:rPr sz="2000" spc="-180" dirty="0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thereby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change the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business environment in ways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hinder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performance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firms operating</a:t>
            </a:r>
            <a:r>
              <a:rPr sz="20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there.</a:t>
            </a:r>
            <a:endParaRPr sz="2000">
              <a:latin typeface="Calibri"/>
              <a:cs typeface="Calibri"/>
            </a:endParaRPr>
          </a:p>
          <a:p>
            <a:pPr marL="866140" marR="5080" lvl="2" indent="-219710">
              <a:lnSpc>
                <a:spcPct val="150000"/>
              </a:lnSpc>
              <a:spcBef>
                <a:spcPts val="500"/>
              </a:spcBef>
              <a:buFont typeface="Arial"/>
              <a:buChar char="•"/>
              <a:tabLst>
                <a:tab pos="865505" algn="l"/>
                <a:tab pos="86614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Exchange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rates—the value of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one country’s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currency relative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to that  of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another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country.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332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Tema di Office</vt:lpstr>
      <vt:lpstr>International distribution</vt:lpstr>
      <vt:lpstr>Distribution Terms</vt:lpstr>
      <vt:lpstr>The Role of Distribution Activities in Marketing</vt:lpstr>
      <vt:lpstr>Types of Distribution Channels</vt:lpstr>
      <vt:lpstr>Alternative Channels of Distribution</vt:lpstr>
      <vt:lpstr>Presentazione standard di PowerPoint</vt:lpstr>
      <vt:lpstr>Structuring a Distribution Channel</vt:lpstr>
      <vt:lpstr>Strategy Options for Global Firms</vt:lpstr>
      <vt:lpstr>Challenges to Global Business</vt:lpstr>
      <vt:lpstr>International Supply Chain Management</vt:lpstr>
      <vt:lpstr>Aspects of Supply Chain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distribution</dc:title>
  <dc:creator>beatrice orlando</dc:creator>
  <cp:lastModifiedBy>beatrice orlando</cp:lastModifiedBy>
  <cp:revision>1</cp:revision>
  <dcterms:created xsi:type="dcterms:W3CDTF">2020-06-02T15:01:47Z</dcterms:created>
  <dcterms:modified xsi:type="dcterms:W3CDTF">2020-06-02T15:05:19Z</dcterms:modified>
</cp:coreProperties>
</file>