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 varScale="1">
        <p:scale>
          <a:sx n="76" d="100"/>
          <a:sy n="76" d="100"/>
        </p:scale>
        <p:origin x="164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08/05/2020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hbr.org/video/2226811685001/collaboration-by-differenc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</a:t>
            </a:r>
            <a:r>
              <a:rPr lang="it-IT"/>
              <a:t>B. Orlando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Explainer</a:t>
            </a:r>
            <a:r>
              <a:rPr lang="it-IT" dirty="0"/>
              <a:t> video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>
                <a:hlinkClick r:id="rId2"/>
              </a:rPr>
              <a:t>collaborating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call</a:t>
            </a:r>
            <a:r>
              <a:rPr lang="it-IT" dirty="0"/>
              <a:t> </a:t>
            </a:r>
            <a:r>
              <a:rPr lang="it-IT" dirty="0" err="1"/>
              <a:t>impediments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collaboration</a:t>
            </a:r>
            <a:r>
              <a:rPr lang="it-IT" dirty="0"/>
              <a:t> “</a:t>
            </a:r>
            <a:r>
              <a:rPr lang="it-IT" dirty="0" err="1"/>
              <a:t>governace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”</a:t>
            </a:r>
          </a:p>
          <a:p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prevent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 and </a:t>
            </a:r>
            <a:r>
              <a:rPr lang="it-IT" dirty="0" err="1"/>
              <a:t>act</a:t>
            </a:r>
            <a:r>
              <a:rPr lang="it-IT" dirty="0"/>
              <a:t> </a:t>
            </a:r>
            <a:r>
              <a:rPr lang="it-IT" dirty="0" err="1"/>
              <a:t>like</a:t>
            </a:r>
            <a:r>
              <a:rPr lang="it-IT" dirty="0"/>
              <a:t> </a:t>
            </a:r>
            <a:r>
              <a:rPr lang="it-IT" dirty="0" err="1"/>
              <a:t>taxes</a:t>
            </a:r>
            <a:endParaRPr lang="it-IT" dirty="0"/>
          </a:p>
          <a:p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depend</a:t>
            </a:r>
            <a:r>
              <a:rPr lang="it-IT" dirty="0"/>
              <a:t> on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structure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Where</a:t>
            </a:r>
            <a:r>
              <a:rPr lang="it-IT" dirty="0"/>
              <a:t> do </a:t>
            </a:r>
            <a:r>
              <a:rPr lang="it-IT" dirty="0" err="1"/>
              <a:t>they</a:t>
            </a:r>
            <a:r>
              <a:rPr lang="it-IT" dirty="0"/>
              <a:t> come </a:t>
            </a:r>
            <a:r>
              <a:rPr lang="it-IT" dirty="0" err="1"/>
              <a:t>from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They</a:t>
            </a:r>
            <a:r>
              <a:rPr lang="it-IT" dirty="0"/>
              <a:t> are </a:t>
            </a:r>
            <a:r>
              <a:rPr lang="it-IT" dirty="0" err="1"/>
              <a:t>costs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achieving</a:t>
            </a:r>
            <a:r>
              <a:rPr lang="it-IT" dirty="0"/>
              <a:t> </a:t>
            </a:r>
            <a:r>
              <a:rPr lang="it-IT" dirty="0" err="1"/>
              <a:t>effective</a:t>
            </a:r>
            <a:r>
              <a:rPr lang="it-IT" dirty="0"/>
              <a:t> </a:t>
            </a:r>
            <a:r>
              <a:rPr lang="it-IT" dirty="0" err="1"/>
              <a:t>collaboration</a:t>
            </a:r>
            <a:endParaRPr lang="it-IT" dirty="0"/>
          </a:p>
          <a:p>
            <a:r>
              <a:rPr lang="it-IT" dirty="0" err="1"/>
              <a:t>If</a:t>
            </a:r>
            <a:r>
              <a:rPr lang="it-IT" dirty="0"/>
              <a:t> the </a:t>
            </a:r>
            <a:r>
              <a:rPr lang="it-IT" dirty="0" err="1"/>
              <a:t>ownership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common,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call</a:t>
            </a:r>
            <a:r>
              <a:rPr lang="it-IT" dirty="0"/>
              <a:t> </a:t>
            </a:r>
            <a:r>
              <a:rPr lang="it-IT" dirty="0" err="1"/>
              <a:t>them</a:t>
            </a:r>
            <a:r>
              <a:rPr lang="it-IT" dirty="0"/>
              <a:t> </a:t>
            </a:r>
            <a:r>
              <a:rPr lang="it-IT" dirty="0" err="1"/>
              <a:t>ownership</a:t>
            </a:r>
            <a:r>
              <a:rPr lang="it-IT" dirty="0"/>
              <a:t> </a:t>
            </a:r>
            <a:r>
              <a:rPr lang="it-IT" dirty="0" err="1"/>
              <a:t>costs</a:t>
            </a:r>
            <a:endParaRPr lang="it-IT" dirty="0"/>
          </a:p>
          <a:p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arise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 dirty="0"/>
              <a:t> </a:t>
            </a:r>
            <a:r>
              <a:rPr lang="it-IT" dirty="0" err="1"/>
              <a:t>transaction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external</a:t>
            </a:r>
            <a:r>
              <a:rPr lang="it-IT" dirty="0"/>
              <a:t> </a:t>
            </a:r>
            <a:r>
              <a:rPr lang="it-IT" dirty="0" err="1"/>
              <a:t>actors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are </a:t>
            </a:r>
            <a:r>
              <a:rPr lang="it-IT" dirty="0" err="1"/>
              <a:t>transaction</a:t>
            </a:r>
            <a:r>
              <a:rPr lang="it-IT" dirty="0"/>
              <a:t> </a:t>
            </a:r>
            <a:r>
              <a:rPr lang="it-IT" dirty="0" err="1"/>
              <a:t>costs</a:t>
            </a:r>
            <a:endParaRPr lang="it-IT" dirty="0"/>
          </a:p>
          <a:p>
            <a:r>
              <a:rPr lang="it-IT" dirty="0" err="1"/>
              <a:t>They</a:t>
            </a:r>
            <a:r>
              <a:rPr lang="it-IT" dirty="0"/>
              <a:t> are </a:t>
            </a:r>
            <a:r>
              <a:rPr lang="it-IT" dirty="0" err="1"/>
              <a:t>impediments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collaboration</a:t>
            </a:r>
            <a:r>
              <a:rPr lang="it-IT" dirty="0"/>
              <a:t> and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control</a:t>
            </a:r>
            <a:r>
              <a:rPr lang="it-IT" dirty="0"/>
              <a:t> the </a:t>
            </a:r>
            <a:r>
              <a:rPr lang="it-IT" dirty="0" err="1"/>
              <a:t>process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A </a:t>
            </a:r>
            <a:r>
              <a:rPr lang="it-IT" dirty="0" err="1"/>
              <a:t>typical</a:t>
            </a:r>
            <a:r>
              <a:rPr lang="it-IT" dirty="0"/>
              <a:t> </a:t>
            </a:r>
            <a:r>
              <a:rPr lang="it-IT" dirty="0" err="1"/>
              <a:t>example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given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rewards</a:t>
            </a:r>
            <a:r>
              <a:rPr lang="it-IT" dirty="0"/>
              <a:t> or incentive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collaborating</a:t>
            </a:r>
            <a:r>
              <a:rPr lang="it-IT" dirty="0"/>
              <a:t> </a:t>
            </a:r>
            <a:r>
              <a:rPr lang="it-IT" dirty="0" err="1"/>
              <a:t>units</a:t>
            </a:r>
            <a:r>
              <a:rPr lang="it-IT" dirty="0"/>
              <a:t>/</a:t>
            </a:r>
            <a:r>
              <a:rPr lang="it-IT" dirty="0" err="1"/>
              <a:t>actors</a:t>
            </a:r>
            <a:r>
              <a:rPr lang="it-IT" dirty="0"/>
              <a:t>: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stimulate</a:t>
            </a:r>
            <a:r>
              <a:rPr lang="it-IT" dirty="0"/>
              <a:t> </a:t>
            </a:r>
            <a:r>
              <a:rPr lang="it-IT" dirty="0" err="1"/>
              <a:t>cooperation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additional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monitoring</a:t>
            </a:r>
            <a:r>
              <a:rPr lang="it-IT" dirty="0"/>
              <a:t> </a:t>
            </a:r>
            <a:r>
              <a:rPr lang="it-IT" dirty="0" err="1"/>
              <a:t>suppliers</a:t>
            </a:r>
            <a:r>
              <a:rPr lang="it-IT" dirty="0"/>
              <a:t>; </a:t>
            </a:r>
            <a:r>
              <a:rPr lang="it-IT" dirty="0" err="1"/>
              <a:t>resolving</a:t>
            </a:r>
            <a:r>
              <a:rPr lang="it-IT" dirty="0"/>
              <a:t> </a:t>
            </a:r>
            <a:r>
              <a:rPr lang="it-IT" dirty="0" err="1"/>
              <a:t>disputes</a:t>
            </a:r>
            <a:r>
              <a:rPr lang="it-IT" dirty="0"/>
              <a:t>; </a:t>
            </a:r>
            <a:r>
              <a:rPr lang="it-IT" dirty="0" err="1"/>
              <a:t>etc</a:t>
            </a:r>
            <a:r>
              <a:rPr lang="it-IT" dirty="0"/>
              <a:t>..</a:t>
            </a:r>
          </a:p>
          <a:p>
            <a:r>
              <a:rPr lang="it-IT" dirty="0" err="1"/>
              <a:t>Other</a:t>
            </a:r>
            <a:r>
              <a:rPr lang="it-IT" dirty="0"/>
              <a:t>: </a:t>
            </a:r>
            <a:r>
              <a:rPr lang="it-IT" dirty="0" err="1"/>
              <a:t>freeriding</a:t>
            </a:r>
            <a:r>
              <a:rPr lang="it-IT" dirty="0"/>
              <a:t>; </a:t>
            </a:r>
            <a:r>
              <a:rPr lang="it-IT" dirty="0" err="1"/>
              <a:t>cheating</a:t>
            </a:r>
            <a:r>
              <a:rPr lang="it-IT" dirty="0"/>
              <a:t>; </a:t>
            </a:r>
            <a:r>
              <a:rPr lang="it-IT" dirty="0" err="1"/>
              <a:t>misrepresentation</a:t>
            </a:r>
            <a:endParaRPr lang="it-IT" dirty="0"/>
          </a:p>
          <a:p>
            <a:r>
              <a:rPr lang="it-IT" dirty="0" err="1"/>
              <a:t>Another</a:t>
            </a:r>
            <a:r>
              <a:rPr lang="it-IT" dirty="0"/>
              <a:t> </a:t>
            </a:r>
            <a:r>
              <a:rPr lang="it-IT" dirty="0" err="1"/>
              <a:t>problem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difficulty</a:t>
            </a:r>
            <a:r>
              <a:rPr lang="it-IT" dirty="0"/>
              <a:t> in </a:t>
            </a:r>
            <a:r>
              <a:rPr lang="it-IT" dirty="0" err="1"/>
              <a:t>coordination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geographical</a:t>
            </a:r>
            <a:r>
              <a:rPr lang="it-IT" dirty="0"/>
              <a:t> </a:t>
            </a:r>
            <a:r>
              <a:rPr lang="it-IT" dirty="0" err="1"/>
              <a:t>matters</a:t>
            </a:r>
            <a:r>
              <a:rPr lang="it-IT" dirty="0"/>
              <a:t>;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professions</a:t>
            </a:r>
            <a:r>
              <a:rPr lang="it-IT" dirty="0"/>
              <a:t>; </a:t>
            </a:r>
            <a:r>
              <a:rPr lang="it-IT" dirty="0" err="1"/>
              <a:t>etc</a:t>
            </a:r>
            <a:r>
              <a:rPr lang="it-IT" dirty="0"/>
              <a:t>..: </a:t>
            </a:r>
            <a:r>
              <a:rPr lang="it-IT" dirty="0" err="1"/>
              <a:t>they</a:t>
            </a:r>
            <a:r>
              <a:rPr lang="it-IT" dirty="0"/>
              <a:t> cause </a:t>
            </a:r>
            <a:r>
              <a:rPr lang="it-IT" dirty="0" err="1"/>
              <a:t>lenghty</a:t>
            </a:r>
            <a:r>
              <a:rPr lang="it-IT" dirty="0"/>
              <a:t> </a:t>
            </a:r>
            <a:r>
              <a:rPr lang="it-IT" dirty="0" err="1"/>
              <a:t>meetings</a:t>
            </a:r>
            <a:r>
              <a:rPr lang="it-IT" dirty="0"/>
              <a:t>; </a:t>
            </a:r>
            <a:r>
              <a:rPr lang="it-IT" dirty="0" err="1"/>
              <a:t>costs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manuals</a:t>
            </a:r>
            <a:r>
              <a:rPr lang="it-IT" dirty="0"/>
              <a:t> or </a:t>
            </a:r>
            <a:r>
              <a:rPr lang="it-IT" dirty="0" err="1"/>
              <a:t>coordinators</a:t>
            </a:r>
            <a:r>
              <a:rPr lang="it-IT" dirty="0"/>
              <a:t>; </a:t>
            </a:r>
            <a:r>
              <a:rPr lang="it-IT" dirty="0" err="1"/>
              <a:t>etc</a:t>
            </a:r>
            <a:r>
              <a:rPr lang="it-IT" dirty="0"/>
              <a:t>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The link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and </a:t>
            </a:r>
            <a:r>
              <a:rPr lang="it-IT" dirty="0" err="1"/>
              <a:t>synergies</a:t>
            </a:r>
            <a:r>
              <a:rPr lang="it-IT" dirty="0"/>
              <a:t>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are </a:t>
            </a:r>
            <a:r>
              <a:rPr lang="it-IT" dirty="0" err="1"/>
              <a:t>higher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require</a:t>
            </a:r>
            <a:r>
              <a:rPr lang="it-IT" dirty="0"/>
              <a:t> massive </a:t>
            </a:r>
            <a:r>
              <a:rPr lang="it-IT" dirty="0" err="1"/>
              <a:t>modification</a:t>
            </a:r>
            <a:r>
              <a:rPr lang="it-IT" dirty="0"/>
              <a:t> or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one-sided</a:t>
            </a:r>
            <a:r>
              <a:rPr lang="it-IT" dirty="0"/>
              <a:t> </a:t>
            </a:r>
            <a:r>
              <a:rPr lang="it-IT" dirty="0" err="1"/>
              <a:t>type</a:t>
            </a:r>
            <a:r>
              <a:rPr lang="it-IT" dirty="0"/>
              <a:t>.</a:t>
            </a:r>
          </a:p>
          <a:p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preventing</a:t>
            </a:r>
            <a:r>
              <a:rPr lang="it-IT" dirty="0"/>
              <a:t> </a:t>
            </a:r>
            <a:r>
              <a:rPr lang="it-IT" dirty="0" err="1"/>
              <a:t>issues</a:t>
            </a:r>
            <a:r>
              <a:rPr lang="it-IT" dirty="0"/>
              <a:t> </a:t>
            </a:r>
            <a:r>
              <a:rPr lang="it-IT" dirty="0" err="1"/>
              <a:t>during</a:t>
            </a:r>
            <a:r>
              <a:rPr lang="it-IT" dirty="0"/>
              <a:t> </a:t>
            </a:r>
            <a:r>
              <a:rPr lang="it-IT" dirty="0" err="1"/>
              <a:t>transactions</a:t>
            </a:r>
            <a:r>
              <a:rPr lang="it-IT" dirty="0"/>
              <a:t> (</a:t>
            </a:r>
            <a:r>
              <a:rPr lang="it-IT" dirty="0" err="1"/>
              <a:t>within</a:t>
            </a:r>
            <a:r>
              <a:rPr lang="it-IT" dirty="0"/>
              <a:t> or </a:t>
            </a:r>
            <a:r>
              <a:rPr lang="it-IT" dirty="0" err="1"/>
              <a:t>without</a:t>
            </a:r>
            <a:r>
              <a:rPr lang="it-IT" dirty="0"/>
              <a:t> the </a:t>
            </a:r>
            <a:r>
              <a:rPr lang="it-IT" dirty="0" err="1"/>
              <a:t>organization</a:t>
            </a:r>
            <a:r>
              <a:rPr lang="it-IT" dirty="0"/>
              <a:t>) are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The link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and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structure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/>
              <a:t>Eg</a:t>
            </a:r>
            <a:r>
              <a:rPr lang="it-IT" dirty="0"/>
              <a:t>. Common </a:t>
            </a:r>
            <a:r>
              <a:rPr lang="it-IT" dirty="0" err="1"/>
              <a:t>ownership</a:t>
            </a:r>
            <a:r>
              <a:rPr lang="it-IT" dirty="0"/>
              <a:t> vs </a:t>
            </a:r>
            <a:r>
              <a:rPr lang="it-IT" dirty="0" err="1"/>
              <a:t>separately</a:t>
            </a:r>
            <a:r>
              <a:rPr lang="it-IT" dirty="0"/>
              <a:t> </a:t>
            </a:r>
            <a:r>
              <a:rPr lang="it-IT" dirty="0" err="1"/>
              <a:t>owned</a:t>
            </a:r>
            <a:r>
              <a:rPr lang="it-IT" dirty="0"/>
              <a:t> business.</a:t>
            </a:r>
          </a:p>
          <a:p>
            <a:r>
              <a:rPr lang="it-IT" dirty="0"/>
              <a:t>In the first case, the ultimate </a:t>
            </a:r>
            <a:r>
              <a:rPr lang="it-IT" dirty="0" err="1"/>
              <a:t>control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entirely</a:t>
            </a:r>
            <a:r>
              <a:rPr lang="it-IT" dirty="0"/>
              <a:t> in the </a:t>
            </a:r>
            <a:r>
              <a:rPr lang="it-IT" dirty="0" err="1"/>
              <a:t>hands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CEO, </a:t>
            </a:r>
            <a:r>
              <a:rPr lang="it-IT" dirty="0" err="1"/>
              <a:t>therefore</a:t>
            </a:r>
            <a:r>
              <a:rPr lang="it-IT" dirty="0"/>
              <a:t> </a:t>
            </a:r>
            <a:r>
              <a:rPr lang="it-IT" dirty="0" err="1"/>
              <a:t>transactions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divisions</a:t>
            </a:r>
            <a:r>
              <a:rPr lang="it-IT" dirty="0"/>
              <a:t> are </a:t>
            </a:r>
            <a:r>
              <a:rPr lang="it-IT" dirty="0" err="1"/>
              <a:t>reduced</a:t>
            </a:r>
            <a:r>
              <a:rPr lang="it-IT" dirty="0"/>
              <a:t> and </a:t>
            </a:r>
            <a:r>
              <a:rPr lang="it-IT" dirty="0" err="1"/>
              <a:t>coordination</a:t>
            </a:r>
            <a:r>
              <a:rPr lang="it-IT" dirty="0"/>
              <a:t> </a:t>
            </a:r>
            <a:r>
              <a:rPr lang="it-IT" dirty="0" err="1"/>
              <a:t>problem</a:t>
            </a:r>
            <a:r>
              <a:rPr lang="it-IT" dirty="0"/>
              <a:t> are more easy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avoid</a:t>
            </a:r>
            <a:r>
              <a:rPr lang="it-IT" dirty="0"/>
              <a:t>.</a:t>
            </a:r>
          </a:p>
          <a:p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cause a </a:t>
            </a:r>
            <a:r>
              <a:rPr lang="it-IT" dirty="0" err="1"/>
              <a:t>diluition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managers</a:t>
            </a:r>
            <a:r>
              <a:rPr lang="it-IT" dirty="0"/>
              <a:t>’ </a:t>
            </a:r>
            <a:r>
              <a:rPr lang="it-IT" dirty="0" err="1"/>
              <a:t>incentives</a:t>
            </a:r>
            <a:r>
              <a:rPr lang="it-IT" dirty="0"/>
              <a:t> in case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synergie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negative </a:t>
            </a:r>
            <a:r>
              <a:rPr lang="it-IT" dirty="0" err="1"/>
              <a:t>behaviors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free-riding</a:t>
            </a:r>
            <a:r>
              <a:rPr lang="it-IT" dirty="0"/>
              <a:t> on </a:t>
            </a:r>
            <a:r>
              <a:rPr lang="it-IT" dirty="0" err="1"/>
              <a:t>other</a:t>
            </a:r>
            <a:r>
              <a:rPr lang="it-IT" dirty="0"/>
              <a:t> business </a:t>
            </a:r>
            <a:r>
              <a:rPr lang="it-IT" dirty="0" err="1"/>
              <a:t>customers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Decision</a:t>
            </a:r>
            <a:r>
              <a:rPr lang="it-IT" dirty="0"/>
              <a:t> </a:t>
            </a:r>
            <a:r>
              <a:rPr lang="it-IT" dirty="0" err="1"/>
              <a:t>making</a:t>
            </a:r>
            <a:r>
              <a:rPr lang="it-IT" dirty="0"/>
              <a:t> </a:t>
            </a:r>
            <a:r>
              <a:rPr lang="it-IT" dirty="0" err="1"/>
              <a:t>results</a:t>
            </a:r>
            <a:r>
              <a:rPr lang="it-IT" dirty="0"/>
              <a:t> </a:t>
            </a:r>
            <a:r>
              <a:rPr lang="it-IT" dirty="0" err="1"/>
              <a:t>slowed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 dirty="0"/>
              <a:t> </a:t>
            </a:r>
            <a:r>
              <a:rPr lang="it-IT" dirty="0" err="1"/>
              <a:t>adding</a:t>
            </a:r>
            <a:r>
              <a:rPr lang="it-IT" dirty="0"/>
              <a:t> </a:t>
            </a:r>
            <a:r>
              <a:rPr lang="it-IT" dirty="0" err="1"/>
              <a:t>layers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hierarchy</a:t>
            </a:r>
            <a:endParaRPr lang="it-IT" dirty="0"/>
          </a:p>
          <a:p>
            <a:r>
              <a:rPr lang="it-IT" dirty="0"/>
              <a:t>The </a:t>
            </a:r>
            <a:r>
              <a:rPr lang="it-IT" dirty="0" err="1"/>
              <a:t>greater</a:t>
            </a:r>
            <a:r>
              <a:rPr lang="it-IT" dirty="0"/>
              <a:t> are </a:t>
            </a:r>
            <a:r>
              <a:rPr lang="it-IT" dirty="0" err="1"/>
              <a:t>modifications</a:t>
            </a:r>
            <a:r>
              <a:rPr lang="it-IT" dirty="0"/>
              <a:t> </a:t>
            </a:r>
            <a:r>
              <a:rPr lang="it-IT" dirty="0" err="1"/>
              <a:t>needed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implementing</a:t>
            </a:r>
            <a:r>
              <a:rPr lang="it-IT" dirty="0"/>
              <a:t> </a:t>
            </a:r>
            <a:r>
              <a:rPr lang="it-IT" dirty="0" err="1"/>
              <a:t>synergies</a:t>
            </a:r>
            <a:r>
              <a:rPr lang="it-IT" dirty="0"/>
              <a:t>; the </a:t>
            </a:r>
            <a:r>
              <a:rPr lang="it-IT" dirty="0" err="1"/>
              <a:t>less</a:t>
            </a:r>
            <a:r>
              <a:rPr lang="it-IT" dirty="0"/>
              <a:t> </a:t>
            </a:r>
            <a:r>
              <a:rPr lang="it-IT" dirty="0" err="1"/>
              <a:t>effective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synergie</a:t>
            </a:r>
            <a:r>
              <a:rPr lang="it-IT" dirty="0"/>
              <a:t> </a:t>
            </a:r>
            <a:r>
              <a:rPr lang="it-IT" dirty="0" err="1"/>
              <a:t>itself</a:t>
            </a:r>
            <a:r>
              <a:rPr lang="it-IT" dirty="0"/>
              <a:t> due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. </a:t>
            </a:r>
          </a:p>
          <a:p>
            <a:r>
              <a:rPr lang="it-IT" dirty="0" err="1"/>
              <a:t>Model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choosing</a:t>
            </a:r>
            <a:r>
              <a:rPr lang="it-IT" dirty="0"/>
              <a:t>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structure</a:t>
            </a:r>
            <a:r>
              <a:rPr lang="it-IT" dirty="0"/>
              <a:t>: </a:t>
            </a:r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theories</a:t>
            </a:r>
            <a:r>
              <a:rPr lang="it-IT" dirty="0"/>
              <a:t>/</a:t>
            </a:r>
            <a:r>
              <a:rPr lang="it-IT" dirty="0" err="1"/>
              <a:t>readings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 dirty="0"/>
              <a:t> </a:t>
            </a:r>
            <a:r>
              <a:rPr lang="it-IT" dirty="0" err="1"/>
              <a:t>Coase</a:t>
            </a:r>
            <a:r>
              <a:rPr lang="it-IT" dirty="0"/>
              <a:t> and </a:t>
            </a:r>
            <a:r>
              <a:rPr lang="it-IT" dirty="0" err="1"/>
              <a:t>Williamson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three</a:t>
            </a:r>
            <a:r>
              <a:rPr lang="it-IT" dirty="0"/>
              <a:t> </a:t>
            </a:r>
            <a:r>
              <a:rPr lang="it-IT" dirty="0" err="1"/>
              <a:t>conceptual</a:t>
            </a:r>
            <a:r>
              <a:rPr lang="it-IT" dirty="0"/>
              <a:t> </a:t>
            </a:r>
            <a:r>
              <a:rPr lang="it-IT" dirty="0" err="1"/>
              <a:t>pillars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corporate </a:t>
            </a:r>
            <a:r>
              <a:rPr lang="it-IT" dirty="0" err="1"/>
              <a:t>strategy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Corporate </a:t>
            </a:r>
            <a:r>
              <a:rPr lang="it-IT" dirty="0" err="1"/>
              <a:t>advantage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joint </a:t>
            </a:r>
            <a:r>
              <a:rPr lang="it-IT" dirty="0" err="1"/>
              <a:t>ownership</a:t>
            </a:r>
            <a:endParaRPr lang="it-IT" dirty="0"/>
          </a:p>
          <a:p>
            <a:r>
              <a:rPr lang="it-IT" dirty="0" err="1"/>
              <a:t>Synergies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joint </a:t>
            </a:r>
            <a:r>
              <a:rPr lang="it-IT" dirty="0" err="1"/>
              <a:t>operations</a:t>
            </a:r>
            <a:endParaRPr lang="it-IT" dirty="0"/>
          </a:p>
          <a:p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and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form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 the </a:t>
            </a:r>
            <a:r>
              <a:rPr lang="it-IT" dirty="0" err="1"/>
              <a:t>absence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governace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; the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no </a:t>
            </a:r>
            <a:r>
              <a:rPr lang="it-IT" dirty="0" err="1"/>
              <a:t>effect</a:t>
            </a:r>
            <a:r>
              <a:rPr lang="it-IT" dirty="0"/>
              <a:t> on </a:t>
            </a:r>
            <a:r>
              <a:rPr lang="it-IT" dirty="0" err="1"/>
              <a:t>collaboration</a:t>
            </a:r>
            <a:endParaRPr lang="it-IT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349</Words>
  <Application>Microsoft Office PowerPoint</Application>
  <PresentationFormat>Presentazione su schermo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di Office</vt:lpstr>
      <vt:lpstr>Governance costs</vt:lpstr>
      <vt:lpstr>Governance costs</vt:lpstr>
      <vt:lpstr>Where do they come from?</vt:lpstr>
      <vt:lpstr>….</vt:lpstr>
      <vt:lpstr>The link between governance costs and synergies.</vt:lpstr>
      <vt:lpstr>The link between governance costs and governance structure</vt:lpstr>
      <vt:lpstr>…</vt:lpstr>
      <vt:lpstr>The three conceptual pillars of corporate strategy</vt:lpstr>
      <vt:lpstr>…</vt:lpstr>
      <vt:lpstr>Explainer 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</dc:title>
  <dc:creator>Beatrice</dc:creator>
  <cp:lastModifiedBy>beatrice orlando</cp:lastModifiedBy>
  <cp:revision>19</cp:revision>
  <dcterms:created xsi:type="dcterms:W3CDTF">2016-10-14T10:55:23Z</dcterms:created>
  <dcterms:modified xsi:type="dcterms:W3CDTF">2020-05-08T19:09:10Z</dcterms:modified>
</cp:coreProperties>
</file>