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7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07260F-7127-40D3-AE38-26028A903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0075FB9-991B-4EE0-A22A-0ACD404A2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59CDCC-9683-47D6-A05E-3CA15FABF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277F24-33A3-4EC3-9320-9FDCD015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D5F872-815F-4DA8-A493-9498ED3EF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96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F53D8F-A099-4781-B3ED-3CECA708F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5EE7DE7-7E6F-4CED-83C8-70B97DA67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2F800B-CF7F-4FC0-98F8-0DDCD038E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7A9319-F621-4A6D-A4EE-E4F2A96AD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4060EE-1FCE-4188-AB1E-2A000B1E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22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998612E-5FD8-49CA-A197-CBCCBF086B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6722CFD-EDEA-4CAC-9298-10DE371CB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9192D9-CAB5-45BA-A49E-3AFFD1C1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143EBC-5AF3-4B23-9CE3-D9019F2F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617C9D-F72B-4B49-BFD0-F5ACB330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47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A77279-21ED-4A81-8609-0B86481A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AC9FC0-A353-49AA-80E5-91CB6DCAB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3CCE13F-53E3-4B9E-A7C4-F0CCB98ED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E77DC6-2F4D-4BBB-80D4-54C5B4F7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E78CDF-F226-40E7-8A4A-D7956834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95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0CE77A-B1F0-4457-8E59-02BCC2A1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0372213-2E24-4273-83F5-7014E0441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813AB8-B3E2-4944-A97E-2C590DB58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813F98-4ED8-4239-8E53-BFF2F858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A90742-537C-4843-89DE-F51784C6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18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B26C8A-7320-49A3-BD20-E5F8F7A02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AC3119-1A33-424B-A563-27221BA4F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D3D2E0-AAC3-4F2E-B048-54FCD081B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2C0438D-9525-40F1-A191-301CC8441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457C127-1933-47FC-83DB-70AEE4DC4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078C72A-D742-4674-B09A-230E95789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50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72CAAD-177D-48FB-9D8C-839B8AA3E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675AAAC-68FB-49FB-B207-45F356116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AC80D5C-B45B-48B7-ADE9-C687CA4026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5EF1417-423C-4906-8184-C24F1FE861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36A327C-357F-4D7D-9AC9-9A77E3911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A209F4C-3D2F-46A4-A96F-FABCF2FE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F8ECDDE-90A5-4FBF-84FE-1620397A4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BB68889-7FCA-43BE-8951-E71B5DB5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1E1CE6-D563-4237-B4EC-3188D1EE2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161706D-1EF7-4FA0-8286-C4B09CD68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7E01256-93E5-4F05-9DC4-756E603BA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CF1551E-8965-4C93-8413-C66BEE95B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005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3442E57-36D4-4E2B-B7D0-A95BD1C3D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A90F4C0-42DB-4037-A1B7-EECE774CD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E9E33AE-6F53-4764-9CEE-4545F2490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15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14FCAE-0264-4F1D-9CD1-C4FF4E014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5D7F0A-2FA7-48A3-8AD8-540D80034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8F4F5E-AC01-4528-B9E3-A2792B55F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E9C9515-F8E6-418F-BAC2-7319C9B10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FB5745-D7B7-41AB-962F-061A6B2F3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7064D1-170E-4D1F-9415-D05DAD9F8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359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C73B43-5E80-41F6-B99E-06CE0541F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D11A402-018C-40A0-814E-D95253E2C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3A898B9-7790-43D7-A6B3-988ADD8E7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A786FD-562D-49B9-94D6-66780FFB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D472B1-0634-4956-8220-D63F65D0D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7C54AB8-93BD-4B04-91AA-76ED3244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6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D844028-3581-463B-B4A7-899E72015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E646C9-C257-4A0B-A2BA-A37742E8D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9A2879-DAE5-4A0B-BD56-11B2D762B0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F6C53-EC07-4A2C-A902-6351FB4645E7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E7BEE1-3C78-47C7-BC25-76F97D03F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BD2B8A-9B38-4E22-9DD4-3A9938BA0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F92FD-F5EE-4C73-95FF-313FD1B0D8B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91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david_lee_why_jobs_of_the_future_won_t_feel_like_work?language=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-KKy-03O5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FE98CC-7F66-49BA-A260-389871D3DB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b="1" dirty="0"/>
              <a:t>Market Selection &amp; </a:t>
            </a:r>
            <a:br>
              <a:rPr lang="en-GB" altLang="en-US" b="1" dirty="0"/>
            </a:br>
            <a:r>
              <a:rPr lang="en-GB" altLang="en-US" b="1" dirty="0"/>
              <a:t>Market Entry Alternatives - </a:t>
            </a:r>
            <a:br>
              <a:rPr lang="en-GB" altLang="en-US" b="1" dirty="0"/>
            </a:br>
            <a:r>
              <a:rPr lang="en-GB" altLang="en-US" b="1" dirty="0"/>
              <a:t>Exporting</a:t>
            </a:r>
            <a:endParaRPr lang="en-GB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E2CF104-5B72-4552-98A5-80A81CB332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7778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FF4498-1F7B-4DD0-8EB9-CCD136F61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US" dirty="0">
                <a:solidFill>
                  <a:schemeClr val="tx1"/>
                </a:solidFill>
              </a:rPr>
              <a:t>Direct Exporting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26917C-1D10-434A-881A-ABE5A33D8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>
                <a:latin typeface="Times New Roman" panose="02020603050405020304" pitchFamily="18" charset="0"/>
              </a:rPr>
              <a:t>Direct market representation</a:t>
            </a:r>
          </a:p>
          <a:p>
            <a:pPr lvl="1"/>
            <a:r>
              <a:rPr lang="en-GB" altLang="en-US" dirty="0">
                <a:latin typeface="Times New Roman" panose="02020603050405020304" pitchFamily="18" charset="0"/>
              </a:rPr>
              <a:t>via wholesalers or retailers or directly to the consumers</a:t>
            </a:r>
          </a:p>
          <a:p>
            <a:r>
              <a:rPr lang="en-GB" altLang="en-US" dirty="0">
                <a:latin typeface="Times New Roman" panose="02020603050405020304" pitchFamily="18" charset="0"/>
              </a:rPr>
              <a:t>Independent representation</a:t>
            </a:r>
          </a:p>
          <a:p>
            <a:pPr lvl="1"/>
            <a:r>
              <a:rPr lang="en-GB" altLang="en-US" dirty="0">
                <a:latin typeface="Times New Roman" panose="02020603050405020304" pitchFamily="18" charset="0"/>
              </a:rPr>
              <a:t>independent distributor</a:t>
            </a:r>
          </a:p>
          <a:p>
            <a:r>
              <a:rPr lang="en-GB" altLang="en-US" dirty="0">
                <a:latin typeface="Times New Roman" panose="02020603050405020304" pitchFamily="18" charset="0"/>
              </a:rPr>
              <a:t>Piggyback marketing</a:t>
            </a:r>
          </a:p>
          <a:p>
            <a:pPr lvl="1"/>
            <a:r>
              <a:rPr lang="de-AT" altLang="en-US" dirty="0" err="1">
                <a:latin typeface="Times New Roman" panose="02020603050405020304" pitchFamily="18" charset="0"/>
              </a:rPr>
              <a:t>distribution</a:t>
            </a:r>
            <a:r>
              <a:rPr lang="de-AT" altLang="en-US" dirty="0">
                <a:latin typeface="Times New Roman" panose="02020603050405020304" pitchFamily="18" charset="0"/>
              </a:rPr>
              <a:t> </a:t>
            </a:r>
            <a:r>
              <a:rPr lang="de-AT" altLang="en-US" dirty="0" err="1">
                <a:latin typeface="Times New Roman" panose="02020603050405020304" pitchFamily="18" charset="0"/>
              </a:rPr>
              <a:t>through</a:t>
            </a:r>
            <a:r>
              <a:rPr lang="de-AT" altLang="en-US" dirty="0">
                <a:latin typeface="Times New Roman" panose="02020603050405020304" pitchFamily="18" charset="0"/>
              </a:rPr>
              <a:t> </a:t>
            </a:r>
            <a:r>
              <a:rPr lang="de-AT" altLang="en-US" dirty="0" err="1">
                <a:latin typeface="Times New Roman" panose="02020603050405020304" pitchFamily="18" charset="0"/>
              </a:rPr>
              <a:t>another</a:t>
            </a:r>
            <a:r>
              <a:rPr lang="de-AT" altLang="en-US" dirty="0">
                <a:latin typeface="Times New Roman" panose="02020603050405020304" pitchFamily="18" charset="0"/>
              </a:rPr>
              <a:t> </a:t>
            </a:r>
            <a:r>
              <a:rPr lang="de-AT" altLang="en-US" dirty="0" err="1">
                <a:latin typeface="Times New Roman" panose="02020603050405020304" pitchFamily="18" charset="0"/>
              </a:rPr>
              <a:t>distributor´s</a:t>
            </a:r>
            <a:r>
              <a:rPr lang="de-AT" altLang="en-US" dirty="0">
                <a:latin typeface="Times New Roman" panose="02020603050405020304" pitchFamily="18" charset="0"/>
              </a:rPr>
              <a:t> </a:t>
            </a:r>
            <a:r>
              <a:rPr lang="de-AT" altLang="en-US" dirty="0" err="1">
                <a:latin typeface="Times New Roman" panose="02020603050405020304" pitchFamily="18" charset="0"/>
              </a:rPr>
              <a:t>channel</a:t>
            </a:r>
            <a:endParaRPr kumimoji="0" lang="de-AT" altLang="en-US" dirty="0"/>
          </a:p>
        </p:txBody>
      </p:sp>
    </p:spTree>
    <p:extLst>
      <p:ext uri="{BB962C8B-B14F-4D97-AF65-F5344CB8AC3E}">
        <p14:creationId xmlns:p14="http://schemas.microsoft.com/office/powerpoint/2010/main" val="3697403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47A0B8-3B59-4D88-874D-C7A9E8DBF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US" dirty="0">
                <a:solidFill>
                  <a:schemeClr val="tx1"/>
                </a:solidFill>
              </a:rPr>
              <a:t>Exporting: A Developmental Process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AA2D7A-1300-4BA6-9483-29F919801C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800" dirty="0">
                <a:latin typeface="Times New Roman" panose="02020603050405020304" pitchFamily="18" charset="0"/>
              </a:rPr>
              <a:t>The firm </a:t>
            </a:r>
          </a:p>
          <a:p>
            <a:pPr algn="just"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200" dirty="0">
                <a:latin typeface="Times New Roman" panose="02020603050405020304" pitchFamily="18" charset="0"/>
              </a:rPr>
              <a:t>1. ... is unwilling to export.</a:t>
            </a:r>
          </a:p>
          <a:p>
            <a:pPr algn="just"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200" dirty="0">
                <a:latin typeface="Times New Roman" panose="02020603050405020304" pitchFamily="18" charset="0"/>
              </a:rPr>
              <a:t>2. ... fills unsolicited export orders (export seller).</a:t>
            </a:r>
          </a:p>
          <a:p>
            <a:pPr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200" dirty="0">
                <a:latin typeface="Times New Roman" panose="02020603050405020304" pitchFamily="18" charset="0"/>
              </a:rPr>
              <a:t>3. ... explores the feasibility of exporting (this stage may bypass stage 2).</a:t>
            </a:r>
          </a:p>
          <a:p>
            <a:pPr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200" dirty="0">
                <a:latin typeface="Times New Roman" panose="02020603050405020304" pitchFamily="18" charset="0"/>
              </a:rPr>
              <a:t>4. ... exports to one or more markets on a trial basis.</a:t>
            </a:r>
          </a:p>
          <a:p>
            <a:pPr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200" dirty="0">
                <a:latin typeface="Times New Roman" panose="02020603050405020304" pitchFamily="18" charset="0"/>
              </a:rPr>
              <a:t>5. ... is an experienced exporter to one or more markets.</a:t>
            </a:r>
          </a:p>
          <a:p>
            <a:pPr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200" dirty="0">
                <a:latin typeface="Times New Roman" panose="02020603050405020304" pitchFamily="18" charset="0"/>
              </a:rPr>
              <a:t>6. ... pursues country or region focused marketing.</a:t>
            </a:r>
          </a:p>
          <a:p>
            <a:pPr>
              <a:lnSpc>
                <a:spcPct val="96000"/>
              </a:lnSpc>
              <a:buFont typeface="Monotype Sorts" pitchFamily="2" charset="2"/>
              <a:buNone/>
            </a:pPr>
            <a:r>
              <a:rPr lang="en-GB" altLang="en-US" sz="2200" dirty="0">
                <a:latin typeface="Times New Roman" panose="02020603050405020304" pitchFamily="18" charset="0"/>
              </a:rPr>
              <a:t>7. ... evaluates the global market potential. All markets, domestic and international, are regarded as equally worthy of consideration.</a:t>
            </a:r>
            <a:endParaRPr lang="de-AT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371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48280E-6BB3-4A3C-9293-588EC71D6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en-US" dirty="0"/>
              <a:t>The „Born </a:t>
            </a:r>
            <a:r>
              <a:rPr lang="de-AT" altLang="en-US" dirty="0" err="1"/>
              <a:t>Globals</a:t>
            </a:r>
            <a:r>
              <a:rPr lang="de-AT" altLang="en-US" dirty="0"/>
              <a:t>“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9C9310-C9AF-4A75-B201-274534A795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>
                <a:latin typeface="Times New Roman" panose="02020603050405020304" pitchFamily="18" charset="0"/>
              </a:rPr>
              <a:t>= global start-ups = international new ventures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... do not follow the traditional developmental process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... are small firms which, at a very early stage of their business, already target international markets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... are innovative and take advantage of new technologies to excel in service to their customers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... in most cases achieve more than a quarter of their sales in foreign markets after 2 years in business</a:t>
            </a:r>
            <a:endParaRPr lang="de-AT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918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4D1479-37AB-41AF-9A6C-77A4EEC70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Export-Related Problems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7033BA-9162-49A1-9AEF-69743D7DBF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4351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>
                <a:latin typeface="Times New Roman" panose="02020603050405020304" pitchFamily="18" charset="0"/>
              </a:rPr>
              <a:t>Logistics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Legal procedure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Servicing exports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Sales promotion</a:t>
            </a:r>
          </a:p>
          <a:p>
            <a:r>
              <a:rPr lang="en-GB" altLang="en-US" sz="2800" dirty="0">
                <a:latin typeface="Times New Roman" panose="02020603050405020304" pitchFamily="18" charset="0"/>
              </a:rPr>
              <a:t>Foreign market intelligence</a:t>
            </a:r>
            <a:endParaRPr lang="de-AT" altLang="en-US" b="1" dirty="0"/>
          </a:p>
        </p:txBody>
      </p:sp>
    </p:spTree>
    <p:extLst>
      <p:ext uri="{BB962C8B-B14F-4D97-AF65-F5344CB8AC3E}">
        <p14:creationId xmlns:p14="http://schemas.microsoft.com/office/powerpoint/2010/main" val="2819330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B92589-2116-42A1-80AF-409A3EAE1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The World’s Leading </a:t>
            </a:r>
            <a:br>
              <a:rPr lang="en-GB" altLang="en-US" dirty="0">
                <a:solidFill>
                  <a:schemeClr val="tx1"/>
                </a:solidFill>
              </a:rPr>
            </a:br>
            <a:r>
              <a:rPr lang="en-GB" altLang="en-US" dirty="0">
                <a:solidFill>
                  <a:schemeClr val="tx1"/>
                </a:solidFill>
              </a:rPr>
              <a:t>Exporting and Importing Nations</a:t>
            </a:r>
            <a:endParaRPr lang="en-GB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111CC5C3-6A27-4CEE-902F-992729D14F4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2644775" y="2696369"/>
          <a:ext cx="6902450" cy="260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kument" r:id="rId3" imgW="6903000" imgH="2610000" progId="Word.Document.8">
                  <p:embed/>
                </p:oleObj>
              </mc:Choice>
              <mc:Fallback>
                <p:oleObj name="Dokument" r:id="rId3" imgW="6903000" imgH="2610000" progId="Word.Document.8">
                  <p:embed/>
                  <p:pic>
                    <p:nvPicPr>
                      <p:cNvPr id="21509" name="Object 5">
                        <a:extLst>
                          <a:ext uri="{FF2B5EF4-FFF2-40B4-BE49-F238E27FC236}">
                            <a16:creationId xmlns:a16="http://schemas.microsoft.com/office/drawing/2014/main" id="{6F97B952-0D35-4C68-86B0-E2CAA949D6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2696369"/>
                        <a:ext cx="6902450" cy="260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0EA3967D-E397-4917-96B9-161B65318DF5}"/>
              </a:ext>
            </a:extLst>
          </p:cNvPr>
          <p:cNvSpPr/>
          <p:nvPr/>
        </p:nvSpPr>
        <p:spPr>
          <a:xfrm>
            <a:off x="2314471" y="507748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AT" altLang="en-US" i="1" dirty="0"/>
              <a:t>Source: „World Trade Growth </a:t>
            </a:r>
            <a:r>
              <a:rPr lang="de-AT" altLang="en-US" i="1" dirty="0" err="1"/>
              <a:t>Accelerated</a:t>
            </a:r>
            <a:r>
              <a:rPr lang="de-AT" altLang="en-US" i="1" dirty="0"/>
              <a:t> in 1997, </a:t>
            </a:r>
            <a:r>
              <a:rPr lang="de-AT" altLang="en-US" i="1" dirty="0" err="1"/>
              <a:t>Despite</a:t>
            </a:r>
            <a:r>
              <a:rPr lang="de-AT" altLang="en-US" i="1" dirty="0"/>
              <a:t> </a:t>
            </a:r>
            <a:r>
              <a:rPr lang="de-AT" altLang="en-US" i="1" dirty="0" err="1"/>
              <a:t>Turmoil</a:t>
            </a:r>
            <a:r>
              <a:rPr lang="de-AT" altLang="en-US" i="1" dirty="0"/>
              <a:t> in </a:t>
            </a:r>
            <a:r>
              <a:rPr lang="de-AT" altLang="en-US" i="1" dirty="0" err="1"/>
              <a:t>Some</a:t>
            </a:r>
            <a:r>
              <a:rPr lang="de-AT" altLang="en-US" i="1" dirty="0"/>
              <a:t> Asian Financial </a:t>
            </a:r>
            <a:r>
              <a:rPr lang="de-AT" altLang="en-US" i="1" dirty="0" err="1"/>
              <a:t>Markets</a:t>
            </a:r>
            <a:r>
              <a:rPr lang="de-AT" altLang="en-US" i="1" dirty="0"/>
              <a:t>“, World Trade Organisation 1998</a:t>
            </a:r>
            <a:endParaRPr lang="de-AT" altLang="en-US" dirty="0"/>
          </a:p>
        </p:txBody>
      </p:sp>
    </p:spTree>
    <p:extLst>
      <p:ext uri="{BB962C8B-B14F-4D97-AF65-F5344CB8AC3E}">
        <p14:creationId xmlns:p14="http://schemas.microsoft.com/office/powerpoint/2010/main" val="2248569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27D9CD-19ED-495C-B898-F4C560E8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Market Entry Decision:</a:t>
            </a:r>
            <a:br>
              <a:rPr lang="en-GB" altLang="en-US" dirty="0"/>
            </a:br>
            <a:r>
              <a:rPr lang="en-GB" altLang="en-US" dirty="0"/>
              <a:t>3 Key Questions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BE4A52-2152-4191-993B-A4047848A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altLang="en-US" dirty="0">
                <a:latin typeface="Times New Roman" panose="02020603050405020304" pitchFamily="18" charset="0"/>
              </a:rPr>
              <a:t>1. How many resources and what investment are necessary to enter the market?</a:t>
            </a:r>
          </a:p>
          <a:p>
            <a:pPr>
              <a:buFont typeface="Monotype Sorts" pitchFamily="2" charset="2"/>
              <a:buNone/>
            </a:pPr>
            <a:r>
              <a:rPr lang="en-GB" altLang="en-US" dirty="0">
                <a:latin typeface="Times New Roman" panose="02020603050405020304" pitchFamily="18" charset="0"/>
              </a:rPr>
              <a:t>2. How much control of activities in the foreign market is desired?</a:t>
            </a:r>
          </a:p>
          <a:p>
            <a:pPr>
              <a:buFont typeface="Monotype Sorts" pitchFamily="2" charset="2"/>
              <a:buNone/>
            </a:pPr>
            <a:r>
              <a:rPr lang="en-GB" altLang="en-US" dirty="0">
                <a:latin typeface="Times New Roman" panose="02020603050405020304" pitchFamily="18" charset="0"/>
              </a:rPr>
              <a:t>3. How much market knowledge can the manufacturer gain by a specific market entry alternative?</a:t>
            </a:r>
            <a:endParaRPr lang="de-AT" altLang="en-US" dirty="0">
              <a:latin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405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1B064B-D150-4799-87EE-F4D1F1399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</a:rPr>
              <a:t>Methods of Export Financing</a:t>
            </a:r>
            <a:endParaRPr lang="en-GB" dirty="0"/>
          </a:p>
        </p:txBody>
      </p:sp>
      <p:grpSp>
        <p:nvGrpSpPr>
          <p:cNvPr id="6" name="Group 85">
            <a:extLst>
              <a:ext uri="{FF2B5EF4-FFF2-40B4-BE49-F238E27FC236}">
                <a16:creationId xmlns:a16="http://schemas.microsoft.com/office/drawing/2014/main" id="{C932C1F6-734E-4325-A6E1-DF6DC8AD2F09}"/>
              </a:ext>
            </a:extLst>
          </p:cNvPr>
          <p:cNvGrpSpPr>
            <a:grpSpLocks/>
          </p:cNvGrpSpPr>
          <p:nvPr/>
        </p:nvGrpSpPr>
        <p:grpSpPr bwMode="auto">
          <a:xfrm>
            <a:off x="628650" y="2051050"/>
            <a:ext cx="7842250" cy="2554288"/>
            <a:chOff x="396" y="1292"/>
            <a:chExt cx="4940" cy="1609"/>
          </a:xfrm>
        </p:grpSpPr>
        <p:sp>
          <p:nvSpPr>
            <p:cNvPr id="7" name="Line 4">
              <a:extLst>
                <a:ext uri="{FF2B5EF4-FFF2-40B4-BE49-F238E27FC236}">
                  <a16:creationId xmlns:a16="http://schemas.microsoft.com/office/drawing/2014/main" id="{D47B9147-4820-481C-A8AD-41A0F0FFB6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0" y="1566"/>
              <a:ext cx="1" cy="8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Line 5">
              <a:extLst>
                <a:ext uri="{FF2B5EF4-FFF2-40B4-BE49-F238E27FC236}">
                  <a16:creationId xmlns:a16="http://schemas.microsoft.com/office/drawing/2014/main" id="{11A0FB23-DC8D-4310-AE13-D52E065F4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" y="1648"/>
              <a:ext cx="1" cy="8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Line 6">
              <a:extLst>
                <a:ext uri="{FF2B5EF4-FFF2-40B4-BE49-F238E27FC236}">
                  <a16:creationId xmlns:a16="http://schemas.microsoft.com/office/drawing/2014/main" id="{382C86FD-6646-4AEE-83D3-F1827AF290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3" y="1648"/>
              <a:ext cx="1" cy="8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Line 7">
              <a:extLst>
                <a:ext uri="{FF2B5EF4-FFF2-40B4-BE49-F238E27FC236}">
                  <a16:creationId xmlns:a16="http://schemas.microsoft.com/office/drawing/2014/main" id="{CE638A25-EBEF-421A-BDC2-F8F17676B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2" y="1648"/>
              <a:ext cx="1" cy="8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Line 8">
              <a:extLst>
                <a:ext uri="{FF2B5EF4-FFF2-40B4-BE49-F238E27FC236}">
                  <a16:creationId xmlns:a16="http://schemas.microsoft.com/office/drawing/2014/main" id="{AEBDCFC7-0334-473C-B5EC-99346E6730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1" y="1648"/>
              <a:ext cx="1" cy="8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Line 9">
              <a:extLst>
                <a:ext uri="{FF2B5EF4-FFF2-40B4-BE49-F238E27FC236}">
                  <a16:creationId xmlns:a16="http://schemas.microsoft.com/office/drawing/2014/main" id="{B35906BA-1F54-48A2-9926-8A0688C5E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" y="1648"/>
              <a:ext cx="112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Line 10">
              <a:extLst>
                <a:ext uri="{FF2B5EF4-FFF2-40B4-BE49-F238E27FC236}">
                  <a16:creationId xmlns:a16="http://schemas.microsoft.com/office/drawing/2014/main" id="{C7D7275D-37AB-491D-9ED6-6DA91F3373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3" y="1648"/>
              <a:ext cx="9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Line 11">
              <a:extLst>
                <a:ext uri="{FF2B5EF4-FFF2-40B4-BE49-F238E27FC236}">
                  <a16:creationId xmlns:a16="http://schemas.microsoft.com/office/drawing/2014/main" id="{0D84CA23-BE63-4C63-A0B9-B4D9FE753F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0" y="1648"/>
              <a:ext cx="16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Line 12">
              <a:extLst>
                <a:ext uri="{FF2B5EF4-FFF2-40B4-BE49-F238E27FC236}">
                  <a16:creationId xmlns:a16="http://schemas.microsoft.com/office/drawing/2014/main" id="{12B7567D-F8C1-4038-8F07-55D6BF3DD9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2" y="1648"/>
              <a:ext cx="116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Line 13">
              <a:extLst>
                <a:ext uri="{FF2B5EF4-FFF2-40B4-BE49-F238E27FC236}">
                  <a16:creationId xmlns:a16="http://schemas.microsoft.com/office/drawing/2014/main" id="{E669942F-376B-4838-A21A-90444EAFF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004"/>
              <a:ext cx="1" cy="21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Line 14">
              <a:extLst>
                <a:ext uri="{FF2B5EF4-FFF2-40B4-BE49-F238E27FC236}">
                  <a16:creationId xmlns:a16="http://schemas.microsoft.com/office/drawing/2014/main" id="{6EC5BB59-D9A9-412A-8F0A-79B849737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220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Line 15">
              <a:extLst>
                <a:ext uri="{FF2B5EF4-FFF2-40B4-BE49-F238E27FC236}">
                  <a16:creationId xmlns:a16="http://schemas.microsoft.com/office/drawing/2014/main" id="{E0669603-7E93-4892-98C0-BD07D9E76B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324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Line 16">
              <a:extLst>
                <a:ext uri="{FF2B5EF4-FFF2-40B4-BE49-F238E27FC236}">
                  <a16:creationId xmlns:a16="http://schemas.microsoft.com/office/drawing/2014/main" id="{47BEE392-7151-433B-9DF5-9BB853CDE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429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FA3B418F-3DD9-4D0D-A598-E1779C09A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533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Line 18">
              <a:extLst>
                <a:ext uri="{FF2B5EF4-FFF2-40B4-BE49-F238E27FC236}">
                  <a16:creationId xmlns:a16="http://schemas.microsoft.com/office/drawing/2014/main" id="{264787F2-37B7-422C-875A-65BD411A1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220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Line 19">
              <a:extLst>
                <a:ext uri="{FF2B5EF4-FFF2-40B4-BE49-F238E27FC236}">
                  <a16:creationId xmlns:a16="http://schemas.microsoft.com/office/drawing/2014/main" id="{35FBDB90-BF4B-4383-84A9-8B6A90D30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324"/>
              <a:ext cx="1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Line 20">
              <a:extLst>
                <a:ext uri="{FF2B5EF4-FFF2-40B4-BE49-F238E27FC236}">
                  <a16:creationId xmlns:a16="http://schemas.microsoft.com/office/drawing/2014/main" id="{3A50D581-11E7-45D6-AA30-F75043FA57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429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Rectangle 21">
              <a:extLst>
                <a:ext uri="{FF2B5EF4-FFF2-40B4-BE49-F238E27FC236}">
                  <a16:creationId xmlns:a16="http://schemas.microsoft.com/office/drawing/2014/main" id="{7727A3EE-5F0F-4462-9CF3-A44CB0C6D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" y="2169"/>
              <a:ext cx="99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Electronic Funds Transfer</a:t>
              </a:r>
              <a:endParaRPr lang="de-AT" altLang="en-US"/>
            </a:p>
          </p:txBody>
        </p:sp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5BCB03C2-8D7B-49EC-AF8E-31C6702FE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" y="2273"/>
              <a:ext cx="32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Cheques</a:t>
              </a:r>
              <a:endParaRPr lang="de-AT" altLang="en-US"/>
            </a:p>
          </p:txBody>
        </p: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979AAB59-C2E6-4E43-9C00-161F3F162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" y="2378"/>
              <a:ext cx="67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Payments in Cash</a:t>
              </a:r>
              <a:endParaRPr lang="de-AT" altLang="en-US"/>
            </a:p>
          </p:txBody>
        </p:sp>
        <p:sp>
          <p:nvSpPr>
            <p:cNvPr id="27" name="Rectangle 24">
              <a:extLst>
                <a:ext uri="{FF2B5EF4-FFF2-40B4-BE49-F238E27FC236}">
                  <a16:creationId xmlns:a16="http://schemas.microsoft.com/office/drawing/2014/main" id="{74976D43-1B4A-4471-B3C0-65F0112E4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" y="2482"/>
              <a:ext cx="144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>
                  <a:solidFill>
                    <a:srgbClr val="000000"/>
                  </a:solidFill>
                </a:rPr>
                <a:t>.....</a:t>
              </a:r>
              <a:endParaRPr lang="de-AT" altLang="en-US"/>
            </a:p>
          </p:txBody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F99F7D74-D2DF-414C-9A30-1C5AB9D72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" y="1731"/>
              <a:ext cx="751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Rectangle 26">
              <a:extLst>
                <a:ext uri="{FF2B5EF4-FFF2-40B4-BE49-F238E27FC236}">
                  <a16:creationId xmlns:a16="http://schemas.microsoft.com/office/drawing/2014/main" id="{6E996251-4A4A-49B6-855F-8514D7966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" y="1766"/>
              <a:ext cx="71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Non-Documentary</a:t>
              </a:r>
              <a:endParaRPr lang="de-AT" altLang="en-US"/>
            </a:p>
          </p:txBody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834E0466-3509-4274-B87F-BCB9A5984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" y="1871"/>
              <a:ext cx="393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Payments</a:t>
              </a:r>
              <a:endParaRPr lang="de-AT" altLang="en-US"/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659BDF67-2276-46AE-9851-B0A5C3D0A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" y="1731"/>
              <a:ext cx="751" cy="273"/>
            </a:xfrm>
            <a:prstGeom prst="rect">
              <a:avLst/>
            </a:prstGeom>
            <a:noFill/>
            <a:ln w="11113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Line 29">
              <a:extLst>
                <a:ext uri="{FF2B5EF4-FFF2-40B4-BE49-F238E27FC236}">
                  <a16:creationId xmlns:a16="http://schemas.microsoft.com/office/drawing/2014/main" id="{6A85BC41-0756-4352-A223-1EFE647965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8" y="2004"/>
              <a:ext cx="1" cy="21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Line 30">
              <a:extLst>
                <a:ext uri="{FF2B5EF4-FFF2-40B4-BE49-F238E27FC236}">
                  <a16:creationId xmlns:a16="http://schemas.microsoft.com/office/drawing/2014/main" id="{E9F7AAD4-33AA-4F01-8070-DCD86814AD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8" y="2220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Line 31">
              <a:extLst>
                <a:ext uri="{FF2B5EF4-FFF2-40B4-BE49-F238E27FC236}">
                  <a16:creationId xmlns:a16="http://schemas.microsoft.com/office/drawing/2014/main" id="{BFAC0562-C9B8-463B-ACDA-9AA0A2BAE4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8" y="2324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Line 32">
              <a:extLst>
                <a:ext uri="{FF2B5EF4-FFF2-40B4-BE49-F238E27FC236}">
                  <a16:creationId xmlns:a16="http://schemas.microsoft.com/office/drawing/2014/main" id="{532F56B0-FC82-4788-9467-D828BE1ED8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8" y="2429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Line 33">
              <a:extLst>
                <a:ext uri="{FF2B5EF4-FFF2-40B4-BE49-F238E27FC236}">
                  <a16:creationId xmlns:a16="http://schemas.microsoft.com/office/drawing/2014/main" id="{0CAADEE1-9A70-4865-AF8A-C709EA416E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8" y="2220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Line 34">
              <a:extLst>
                <a:ext uri="{FF2B5EF4-FFF2-40B4-BE49-F238E27FC236}">
                  <a16:creationId xmlns:a16="http://schemas.microsoft.com/office/drawing/2014/main" id="{A062E6A1-8C9F-4283-A32B-46552141D5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8" y="2324"/>
              <a:ext cx="1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Rectangle 35">
              <a:extLst>
                <a:ext uri="{FF2B5EF4-FFF2-40B4-BE49-F238E27FC236}">
                  <a16:creationId xmlns:a16="http://schemas.microsoft.com/office/drawing/2014/main" id="{79C89A35-78C1-47DE-88CB-D63FD1558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7" y="2169"/>
              <a:ext cx="91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Documentary Collection</a:t>
              </a:r>
              <a:endParaRPr lang="de-AT" altLang="en-US"/>
            </a:p>
          </p:txBody>
        </p:sp>
        <p:sp>
          <p:nvSpPr>
            <p:cNvPr id="39" name="Rectangle 36">
              <a:extLst>
                <a:ext uri="{FF2B5EF4-FFF2-40B4-BE49-F238E27FC236}">
                  <a16:creationId xmlns:a16="http://schemas.microsoft.com/office/drawing/2014/main" id="{6B1A0357-2E58-4112-91BF-9E7916DED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7" y="2273"/>
              <a:ext cx="59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Letter of Credit</a:t>
              </a:r>
              <a:endParaRPr lang="de-AT" altLang="en-US"/>
            </a:p>
          </p:txBody>
        </p:sp>
        <p:sp>
          <p:nvSpPr>
            <p:cNvPr id="40" name="Rectangle 37">
              <a:extLst>
                <a:ext uri="{FF2B5EF4-FFF2-40B4-BE49-F238E27FC236}">
                  <a16:creationId xmlns:a16="http://schemas.microsoft.com/office/drawing/2014/main" id="{B7D08D57-F44C-4F07-B6D8-3361A0C002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7" y="2378"/>
              <a:ext cx="101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>
                  <a:solidFill>
                    <a:srgbClr val="000000"/>
                  </a:solidFill>
                </a:rPr>
                <a:t>...</a:t>
              </a:r>
              <a:endParaRPr lang="de-AT" altLang="en-US"/>
            </a:p>
          </p:txBody>
        </p:sp>
        <p:sp>
          <p:nvSpPr>
            <p:cNvPr id="41" name="Rectangle 38">
              <a:extLst>
                <a:ext uri="{FF2B5EF4-FFF2-40B4-BE49-F238E27FC236}">
                  <a16:creationId xmlns:a16="http://schemas.microsoft.com/office/drawing/2014/main" id="{351B45BD-F05E-4CBD-B710-9965B53F28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8" y="1731"/>
              <a:ext cx="751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id="{82C73DE5-82C7-4AB6-A576-8E324A530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7" y="1766"/>
              <a:ext cx="646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Payment against</a:t>
              </a:r>
              <a:endParaRPr lang="de-AT" altLang="en-US"/>
            </a:p>
          </p:txBody>
        </p:sp>
        <p:sp>
          <p:nvSpPr>
            <p:cNvPr id="43" name="Rectangle 40">
              <a:extLst>
                <a:ext uri="{FF2B5EF4-FFF2-40B4-BE49-F238E27FC236}">
                  <a16:creationId xmlns:a16="http://schemas.microsoft.com/office/drawing/2014/main" id="{03FAC039-0876-4D7F-8252-487BF04DF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" y="1871"/>
              <a:ext cx="444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Documents</a:t>
              </a:r>
              <a:endParaRPr lang="de-AT" altLang="en-US"/>
            </a:p>
          </p:txBody>
        </p:sp>
        <p:sp>
          <p:nvSpPr>
            <p:cNvPr id="44" name="Rectangle 41">
              <a:extLst>
                <a:ext uri="{FF2B5EF4-FFF2-40B4-BE49-F238E27FC236}">
                  <a16:creationId xmlns:a16="http://schemas.microsoft.com/office/drawing/2014/main" id="{4C7A0DD3-40BB-4EC2-A1BC-3D854BD7D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8" y="1731"/>
              <a:ext cx="751" cy="273"/>
            </a:xfrm>
            <a:prstGeom prst="rect">
              <a:avLst/>
            </a:prstGeom>
            <a:noFill/>
            <a:ln w="11113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Line 42">
              <a:extLst>
                <a:ext uri="{FF2B5EF4-FFF2-40B4-BE49-F238E27FC236}">
                  <a16:creationId xmlns:a16="http://schemas.microsoft.com/office/drawing/2014/main" id="{A65A57C8-9132-44D6-8864-37A1CF5313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004"/>
              <a:ext cx="1" cy="21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Line 43">
              <a:extLst>
                <a:ext uri="{FF2B5EF4-FFF2-40B4-BE49-F238E27FC236}">
                  <a16:creationId xmlns:a16="http://schemas.microsoft.com/office/drawing/2014/main" id="{5F7B531B-9EE9-4A32-90C3-7C6C7F1DAC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220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Line 44">
              <a:extLst>
                <a:ext uri="{FF2B5EF4-FFF2-40B4-BE49-F238E27FC236}">
                  <a16:creationId xmlns:a16="http://schemas.microsoft.com/office/drawing/2014/main" id="{C35C712E-D12A-465A-8F2F-3CE3145955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324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Line 45">
              <a:extLst>
                <a:ext uri="{FF2B5EF4-FFF2-40B4-BE49-F238E27FC236}">
                  <a16:creationId xmlns:a16="http://schemas.microsoft.com/office/drawing/2014/main" id="{D0878B50-692D-4EFC-A67A-2BE4FE974F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429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Line 46">
              <a:extLst>
                <a:ext uri="{FF2B5EF4-FFF2-40B4-BE49-F238E27FC236}">
                  <a16:creationId xmlns:a16="http://schemas.microsoft.com/office/drawing/2014/main" id="{1267E68D-6D15-4817-9594-4FDC6644DD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533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Line 47">
              <a:extLst>
                <a:ext uri="{FF2B5EF4-FFF2-40B4-BE49-F238E27FC236}">
                  <a16:creationId xmlns:a16="http://schemas.microsoft.com/office/drawing/2014/main" id="{CE35E732-B515-4452-BD1B-3E5A10B51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220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Line 48">
              <a:extLst>
                <a:ext uri="{FF2B5EF4-FFF2-40B4-BE49-F238E27FC236}">
                  <a16:creationId xmlns:a16="http://schemas.microsoft.com/office/drawing/2014/main" id="{6CDB9213-796A-42A7-A256-80376DAB3C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324"/>
              <a:ext cx="1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Line 49">
              <a:extLst>
                <a:ext uri="{FF2B5EF4-FFF2-40B4-BE49-F238E27FC236}">
                  <a16:creationId xmlns:a16="http://schemas.microsoft.com/office/drawing/2014/main" id="{7D1988A4-9655-472F-A4BC-8E6C2834B3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429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Rectangle 50">
              <a:extLst>
                <a:ext uri="{FF2B5EF4-FFF2-40B4-BE49-F238E27FC236}">
                  <a16:creationId xmlns:a16="http://schemas.microsoft.com/office/drawing/2014/main" id="{54E38A96-1235-4128-BED2-C1DEEFCDC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" y="2169"/>
              <a:ext cx="38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Bid Bonds</a:t>
              </a:r>
              <a:endParaRPr lang="de-AT" altLang="en-US"/>
            </a:p>
          </p:txBody>
        </p:sp>
        <p:sp>
          <p:nvSpPr>
            <p:cNvPr id="54" name="Rectangle 51">
              <a:extLst>
                <a:ext uri="{FF2B5EF4-FFF2-40B4-BE49-F238E27FC236}">
                  <a16:creationId xmlns:a16="http://schemas.microsoft.com/office/drawing/2014/main" id="{D8F97CCF-F62A-4471-9D50-09E0FBED5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" y="2273"/>
              <a:ext cx="74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Performance Bonds</a:t>
              </a:r>
              <a:endParaRPr lang="de-AT" altLang="en-US"/>
            </a:p>
          </p:txBody>
        </p:sp>
        <p:sp>
          <p:nvSpPr>
            <p:cNvPr id="55" name="Rectangle 52">
              <a:extLst>
                <a:ext uri="{FF2B5EF4-FFF2-40B4-BE49-F238E27FC236}">
                  <a16:creationId xmlns:a16="http://schemas.microsoft.com/office/drawing/2014/main" id="{8FB8F5DF-5474-411E-8D65-83E152BCE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" y="2378"/>
              <a:ext cx="103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Down Payment Guarantees</a:t>
              </a:r>
              <a:endParaRPr lang="de-AT" altLang="en-US"/>
            </a:p>
          </p:txBody>
        </p:sp>
        <p:sp>
          <p:nvSpPr>
            <p:cNvPr id="56" name="Rectangle 53">
              <a:extLst>
                <a:ext uri="{FF2B5EF4-FFF2-40B4-BE49-F238E27FC236}">
                  <a16:creationId xmlns:a16="http://schemas.microsoft.com/office/drawing/2014/main" id="{A26F89DA-AEE4-4F09-B6C8-CB41C8A9B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5" y="2482"/>
              <a:ext cx="123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>
                  <a:solidFill>
                    <a:srgbClr val="000000"/>
                  </a:solidFill>
                </a:rPr>
                <a:t>....</a:t>
              </a:r>
              <a:endParaRPr lang="de-AT" altLang="en-US"/>
            </a:p>
          </p:txBody>
        </p:sp>
        <p:sp>
          <p:nvSpPr>
            <p:cNvPr id="57" name="Rectangle 54">
              <a:extLst>
                <a:ext uri="{FF2B5EF4-FFF2-40B4-BE49-F238E27FC236}">
                  <a16:creationId xmlns:a16="http://schemas.microsoft.com/office/drawing/2014/main" id="{EF183BDE-34E9-4D2F-AD7D-6728642D8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7" y="1731"/>
              <a:ext cx="750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Rectangle 55">
              <a:extLst>
                <a:ext uri="{FF2B5EF4-FFF2-40B4-BE49-F238E27FC236}">
                  <a16:creationId xmlns:a16="http://schemas.microsoft.com/office/drawing/2014/main" id="{55FFBE15-0277-47CB-A038-3B305CCEF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1766"/>
              <a:ext cx="678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Bank Guarantees</a:t>
              </a:r>
              <a:endParaRPr lang="de-AT" altLang="en-US"/>
            </a:p>
          </p:txBody>
        </p:sp>
        <p:sp>
          <p:nvSpPr>
            <p:cNvPr id="59" name="Rectangle 56">
              <a:extLst>
                <a:ext uri="{FF2B5EF4-FFF2-40B4-BE49-F238E27FC236}">
                  <a16:creationId xmlns:a16="http://schemas.microsoft.com/office/drawing/2014/main" id="{C09C37E6-4A5B-4DDB-AB14-CA4E0D093D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7" y="1731"/>
              <a:ext cx="750" cy="273"/>
            </a:xfrm>
            <a:prstGeom prst="rect">
              <a:avLst/>
            </a:prstGeom>
            <a:noFill/>
            <a:ln w="11113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Line 57">
              <a:extLst>
                <a:ext uri="{FF2B5EF4-FFF2-40B4-BE49-F238E27FC236}">
                  <a16:creationId xmlns:a16="http://schemas.microsoft.com/office/drawing/2014/main" id="{42226376-683B-40B4-AEBD-EA32C4F917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004"/>
              <a:ext cx="1" cy="21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Line 58">
              <a:extLst>
                <a:ext uri="{FF2B5EF4-FFF2-40B4-BE49-F238E27FC236}">
                  <a16:creationId xmlns:a16="http://schemas.microsoft.com/office/drawing/2014/main" id="{162935AA-2F52-48CA-8CBC-9254C22565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220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" name="Line 59">
              <a:extLst>
                <a:ext uri="{FF2B5EF4-FFF2-40B4-BE49-F238E27FC236}">
                  <a16:creationId xmlns:a16="http://schemas.microsoft.com/office/drawing/2014/main" id="{B668EDE1-05FE-4977-9998-C1FC775423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324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Line 60">
              <a:extLst>
                <a:ext uri="{FF2B5EF4-FFF2-40B4-BE49-F238E27FC236}">
                  <a16:creationId xmlns:a16="http://schemas.microsoft.com/office/drawing/2014/main" id="{971DB4F7-41B3-422A-93E9-FF9191C91F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429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Line 61">
              <a:extLst>
                <a:ext uri="{FF2B5EF4-FFF2-40B4-BE49-F238E27FC236}">
                  <a16:creationId xmlns:a16="http://schemas.microsoft.com/office/drawing/2014/main" id="{A33912C9-2041-481A-963B-F4ADA5DA7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533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Line 62">
              <a:extLst>
                <a:ext uri="{FF2B5EF4-FFF2-40B4-BE49-F238E27FC236}">
                  <a16:creationId xmlns:a16="http://schemas.microsoft.com/office/drawing/2014/main" id="{D9DCA372-E6EF-42C8-9285-4832C72401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637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Line 63">
              <a:extLst>
                <a:ext uri="{FF2B5EF4-FFF2-40B4-BE49-F238E27FC236}">
                  <a16:creationId xmlns:a16="http://schemas.microsoft.com/office/drawing/2014/main" id="{8984F7D5-8504-4CBC-AB1F-0BE552B86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741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Line 64">
              <a:extLst>
                <a:ext uri="{FF2B5EF4-FFF2-40B4-BE49-F238E27FC236}">
                  <a16:creationId xmlns:a16="http://schemas.microsoft.com/office/drawing/2014/main" id="{04872FF2-E379-469A-BC96-91615836DC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846"/>
              <a:ext cx="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Line 65">
              <a:extLst>
                <a:ext uri="{FF2B5EF4-FFF2-40B4-BE49-F238E27FC236}">
                  <a16:creationId xmlns:a16="http://schemas.microsoft.com/office/drawing/2014/main" id="{706411E9-1AD5-4D73-9F00-3FC3AB87E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220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Line 66">
              <a:extLst>
                <a:ext uri="{FF2B5EF4-FFF2-40B4-BE49-F238E27FC236}">
                  <a16:creationId xmlns:a16="http://schemas.microsoft.com/office/drawing/2014/main" id="{340B5B53-E867-43A3-B9CB-75AA809701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324"/>
              <a:ext cx="1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Line 67">
              <a:extLst>
                <a:ext uri="{FF2B5EF4-FFF2-40B4-BE49-F238E27FC236}">
                  <a16:creationId xmlns:a16="http://schemas.microsoft.com/office/drawing/2014/main" id="{10FE26DA-2218-4B50-AE2C-341F812A4F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429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Line 68">
              <a:extLst>
                <a:ext uri="{FF2B5EF4-FFF2-40B4-BE49-F238E27FC236}">
                  <a16:creationId xmlns:a16="http://schemas.microsoft.com/office/drawing/2014/main" id="{0F20E187-C1CE-4E70-A5F5-F01E5D979E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533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Line 69">
              <a:extLst>
                <a:ext uri="{FF2B5EF4-FFF2-40B4-BE49-F238E27FC236}">
                  <a16:creationId xmlns:a16="http://schemas.microsoft.com/office/drawing/2014/main" id="{19947A7D-1927-4A61-BC15-2AE6485085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637"/>
              <a:ext cx="1" cy="10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Line 70">
              <a:extLst>
                <a:ext uri="{FF2B5EF4-FFF2-40B4-BE49-F238E27FC236}">
                  <a16:creationId xmlns:a16="http://schemas.microsoft.com/office/drawing/2014/main" id="{2D5ADEFB-F3BF-4553-A58A-C19B3D0E4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6" y="2741"/>
              <a:ext cx="1" cy="10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Rectangle 71">
              <a:extLst>
                <a:ext uri="{FF2B5EF4-FFF2-40B4-BE49-F238E27FC236}">
                  <a16:creationId xmlns:a16="http://schemas.microsoft.com/office/drawing/2014/main" id="{5B7DFCA5-3BD9-4345-A1E9-DB6A35CE9A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4" y="2169"/>
              <a:ext cx="2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Barter</a:t>
              </a:r>
              <a:endParaRPr lang="de-AT" altLang="en-US"/>
            </a:p>
          </p:txBody>
        </p:sp>
        <p:sp>
          <p:nvSpPr>
            <p:cNvPr id="75" name="Rectangle 72">
              <a:extLst>
                <a:ext uri="{FF2B5EF4-FFF2-40B4-BE49-F238E27FC236}">
                  <a16:creationId xmlns:a16="http://schemas.microsoft.com/office/drawing/2014/main" id="{035EE833-F7CD-43C0-BDAC-C42AE39F0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4" y="2273"/>
              <a:ext cx="65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Counterpurchase</a:t>
              </a:r>
              <a:endParaRPr lang="de-AT" altLang="en-US"/>
            </a:p>
          </p:txBody>
        </p:sp>
        <p:sp>
          <p:nvSpPr>
            <p:cNvPr id="76" name="Rectangle 73">
              <a:extLst>
                <a:ext uri="{FF2B5EF4-FFF2-40B4-BE49-F238E27FC236}">
                  <a16:creationId xmlns:a16="http://schemas.microsoft.com/office/drawing/2014/main" id="{309F044B-CEF5-4FB4-9632-B1931DF8F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4" y="2378"/>
              <a:ext cx="22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Offset</a:t>
              </a:r>
              <a:endParaRPr lang="de-AT" altLang="en-US"/>
            </a:p>
          </p:txBody>
        </p:sp>
        <p:sp>
          <p:nvSpPr>
            <p:cNvPr id="77" name="Rectangle 74">
              <a:extLst>
                <a:ext uri="{FF2B5EF4-FFF2-40B4-BE49-F238E27FC236}">
                  <a16:creationId xmlns:a16="http://schemas.microsoft.com/office/drawing/2014/main" id="{EE46AAE8-D95E-42A3-9151-777991C78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4" y="2482"/>
              <a:ext cx="87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Compensation Trading</a:t>
              </a:r>
              <a:endParaRPr lang="de-AT" altLang="en-US"/>
            </a:p>
          </p:txBody>
        </p:sp>
        <p:sp>
          <p:nvSpPr>
            <p:cNvPr id="78" name="Rectangle 75">
              <a:extLst>
                <a:ext uri="{FF2B5EF4-FFF2-40B4-BE49-F238E27FC236}">
                  <a16:creationId xmlns:a16="http://schemas.microsoft.com/office/drawing/2014/main" id="{2ACD8840-1FEC-4AC6-B244-8C3E755C9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4" y="2586"/>
              <a:ext cx="94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Cooperation Agreements</a:t>
              </a:r>
              <a:endParaRPr lang="de-AT" altLang="en-US"/>
            </a:p>
          </p:txBody>
        </p:sp>
        <p:sp>
          <p:nvSpPr>
            <p:cNvPr id="79" name="Rectangle 76">
              <a:extLst>
                <a:ext uri="{FF2B5EF4-FFF2-40B4-BE49-F238E27FC236}">
                  <a16:creationId xmlns:a16="http://schemas.microsoft.com/office/drawing/2014/main" id="{7D6243EE-A458-4877-ADA1-3FEB924B9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4" y="2691"/>
              <a:ext cx="137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Hybrid Countertrade Arrangements</a:t>
              </a:r>
              <a:endParaRPr lang="de-AT" altLang="en-US"/>
            </a:p>
          </p:txBody>
        </p:sp>
        <p:sp>
          <p:nvSpPr>
            <p:cNvPr id="80" name="Rectangle 77">
              <a:extLst>
                <a:ext uri="{FF2B5EF4-FFF2-40B4-BE49-F238E27FC236}">
                  <a16:creationId xmlns:a16="http://schemas.microsoft.com/office/drawing/2014/main" id="{23D74C7B-D373-4822-8074-8520B1266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4" y="2795"/>
              <a:ext cx="58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Switch Trading</a:t>
              </a:r>
              <a:endParaRPr lang="de-AT" altLang="en-US"/>
            </a:p>
          </p:txBody>
        </p:sp>
        <p:sp>
          <p:nvSpPr>
            <p:cNvPr id="81" name="Rectangle 78">
              <a:extLst>
                <a:ext uri="{FF2B5EF4-FFF2-40B4-BE49-F238E27FC236}">
                  <a16:creationId xmlns:a16="http://schemas.microsoft.com/office/drawing/2014/main" id="{B6B67CED-27DC-410C-94B0-28B7907A4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1731"/>
              <a:ext cx="750" cy="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Rectangle 79">
              <a:extLst>
                <a:ext uri="{FF2B5EF4-FFF2-40B4-BE49-F238E27FC236}">
                  <a16:creationId xmlns:a16="http://schemas.microsoft.com/office/drawing/2014/main" id="{D96BF67C-1C3E-434F-850E-F13F2AE35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1766"/>
              <a:ext cx="541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Countertrade</a:t>
              </a:r>
              <a:endParaRPr lang="de-AT" altLang="en-US"/>
            </a:p>
          </p:txBody>
        </p:sp>
        <p:sp>
          <p:nvSpPr>
            <p:cNvPr id="83" name="Rectangle 80">
              <a:extLst>
                <a:ext uri="{FF2B5EF4-FFF2-40B4-BE49-F238E27FC236}">
                  <a16:creationId xmlns:a16="http://schemas.microsoft.com/office/drawing/2014/main" id="{0D49C06B-2795-4538-A30F-EFDCA2156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6" y="1731"/>
              <a:ext cx="750" cy="273"/>
            </a:xfrm>
            <a:prstGeom prst="rect">
              <a:avLst/>
            </a:prstGeom>
            <a:noFill/>
            <a:ln w="11113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Rectangle 81">
              <a:extLst>
                <a:ext uri="{FF2B5EF4-FFF2-40B4-BE49-F238E27FC236}">
                  <a16:creationId xmlns:a16="http://schemas.microsoft.com/office/drawing/2014/main" id="{B7E55F8F-4D45-4B85-94AF-7D1E41D4F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5" y="1292"/>
              <a:ext cx="830" cy="27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Rectangle 82">
              <a:extLst>
                <a:ext uri="{FF2B5EF4-FFF2-40B4-BE49-F238E27FC236}">
                  <a16:creationId xmlns:a16="http://schemas.microsoft.com/office/drawing/2014/main" id="{F01261EE-ABA4-4C19-A8E1-064FF1BF55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1328"/>
              <a:ext cx="714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Export Financing/</a:t>
              </a:r>
              <a:endParaRPr lang="de-AT" altLang="en-US"/>
            </a:p>
          </p:txBody>
        </p:sp>
        <p:sp>
          <p:nvSpPr>
            <p:cNvPr id="86" name="Rectangle 83">
              <a:extLst>
                <a:ext uri="{FF2B5EF4-FFF2-40B4-BE49-F238E27FC236}">
                  <a16:creationId xmlns:a16="http://schemas.microsoft.com/office/drawing/2014/main" id="{7465D44F-C3DC-4BE5-BA61-5BEF8FCD2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7" y="1432"/>
              <a:ext cx="794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de-AT" altLang="en-US" sz="1100" b="1">
                  <a:solidFill>
                    <a:srgbClr val="000000"/>
                  </a:solidFill>
                </a:rPr>
                <a:t>Methods of Payment</a:t>
              </a:r>
              <a:endParaRPr lang="de-AT" altLang="en-US"/>
            </a:p>
          </p:txBody>
        </p:sp>
        <p:sp>
          <p:nvSpPr>
            <p:cNvPr id="87" name="Rectangle 84">
              <a:extLst>
                <a:ext uri="{FF2B5EF4-FFF2-40B4-BE49-F238E27FC236}">
                  <a16:creationId xmlns:a16="http://schemas.microsoft.com/office/drawing/2014/main" id="{29AA6716-D973-4267-AAD7-D2F74AA7F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5" y="1292"/>
              <a:ext cx="830" cy="274"/>
            </a:xfrm>
            <a:prstGeom prst="rect">
              <a:avLst/>
            </a:prstGeom>
            <a:noFill/>
            <a:ln w="11113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8" name="Freeform 86">
            <a:extLst>
              <a:ext uri="{FF2B5EF4-FFF2-40B4-BE49-F238E27FC236}">
                <a16:creationId xmlns:a16="http://schemas.microsoft.com/office/drawing/2014/main" id="{E91EE30A-E3E0-4F7E-9B10-3EF158724ABF}"/>
              </a:ext>
            </a:extLst>
          </p:cNvPr>
          <p:cNvSpPr>
            <a:spLocks/>
          </p:cNvSpPr>
          <p:nvPr/>
        </p:nvSpPr>
        <p:spPr bwMode="auto">
          <a:xfrm>
            <a:off x="4213225" y="5076825"/>
            <a:ext cx="4102100" cy="223838"/>
          </a:xfrm>
          <a:custGeom>
            <a:avLst/>
            <a:gdLst>
              <a:gd name="T0" fmla="*/ 0 w 5167"/>
              <a:gd name="T1" fmla="*/ 0 h 282"/>
              <a:gd name="T2" fmla="*/ 1 w 5167"/>
              <a:gd name="T3" fmla="*/ 13 h 282"/>
              <a:gd name="T4" fmla="*/ 9 w 5167"/>
              <a:gd name="T5" fmla="*/ 26 h 282"/>
              <a:gd name="T6" fmla="*/ 18 w 5167"/>
              <a:gd name="T7" fmla="*/ 39 h 282"/>
              <a:gd name="T8" fmla="*/ 33 w 5167"/>
              <a:gd name="T9" fmla="*/ 52 h 282"/>
              <a:gd name="T10" fmla="*/ 52 w 5167"/>
              <a:gd name="T11" fmla="*/ 63 h 282"/>
              <a:gd name="T12" fmla="*/ 74 w 5167"/>
              <a:gd name="T13" fmla="*/ 74 h 282"/>
              <a:gd name="T14" fmla="*/ 98 w 5167"/>
              <a:gd name="T15" fmla="*/ 86 h 282"/>
              <a:gd name="T16" fmla="*/ 126 w 5167"/>
              <a:gd name="T17" fmla="*/ 95 h 282"/>
              <a:gd name="T18" fmla="*/ 157 w 5167"/>
              <a:gd name="T19" fmla="*/ 104 h 282"/>
              <a:gd name="T20" fmla="*/ 189 w 5167"/>
              <a:gd name="T21" fmla="*/ 112 h 282"/>
              <a:gd name="T22" fmla="*/ 226 w 5167"/>
              <a:gd name="T23" fmla="*/ 119 h 282"/>
              <a:gd name="T24" fmla="*/ 263 w 5167"/>
              <a:gd name="T25" fmla="*/ 125 h 282"/>
              <a:gd name="T26" fmla="*/ 302 w 5167"/>
              <a:gd name="T27" fmla="*/ 128 h 282"/>
              <a:gd name="T28" fmla="*/ 343 w 5167"/>
              <a:gd name="T29" fmla="*/ 132 h 282"/>
              <a:gd name="T30" fmla="*/ 430 w 5167"/>
              <a:gd name="T31" fmla="*/ 136 h 282"/>
              <a:gd name="T32" fmla="*/ 2153 w 5167"/>
              <a:gd name="T33" fmla="*/ 147 h 282"/>
              <a:gd name="T34" fmla="*/ 2240 w 5167"/>
              <a:gd name="T35" fmla="*/ 151 h 282"/>
              <a:gd name="T36" fmla="*/ 2281 w 5167"/>
              <a:gd name="T37" fmla="*/ 152 h 282"/>
              <a:gd name="T38" fmla="*/ 2320 w 5167"/>
              <a:gd name="T39" fmla="*/ 158 h 282"/>
              <a:gd name="T40" fmla="*/ 2359 w 5167"/>
              <a:gd name="T41" fmla="*/ 164 h 282"/>
              <a:gd name="T42" fmla="*/ 2394 w 5167"/>
              <a:gd name="T43" fmla="*/ 171 h 282"/>
              <a:gd name="T44" fmla="*/ 2428 w 5167"/>
              <a:gd name="T45" fmla="*/ 178 h 282"/>
              <a:gd name="T46" fmla="*/ 2457 w 5167"/>
              <a:gd name="T47" fmla="*/ 188 h 282"/>
              <a:gd name="T48" fmla="*/ 2485 w 5167"/>
              <a:gd name="T49" fmla="*/ 197 h 282"/>
              <a:gd name="T50" fmla="*/ 2509 w 5167"/>
              <a:gd name="T51" fmla="*/ 206 h 282"/>
              <a:gd name="T52" fmla="*/ 2532 w 5167"/>
              <a:gd name="T53" fmla="*/ 217 h 282"/>
              <a:gd name="T54" fmla="*/ 2550 w 5167"/>
              <a:gd name="T55" fmla="*/ 230 h 282"/>
              <a:gd name="T56" fmla="*/ 2565 w 5167"/>
              <a:gd name="T57" fmla="*/ 241 h 282"/>
              <a:gd name="T58" fmla="*/ 2574 w 5167"/>
              <a:gd name="T59" fmla="*/ 254 h 282"/>
              <a:gd name="T60" fmla="*/ 2582 w 5167"/>
              <a:gd name="T61" fmla="*/ 269 h 282"/>
              <a:gd name="T62" fmla="*/ 2584 w 5167"/>
              <a:gd name="T63" fmla="*/ 282 h 282"/>
              <a:gd name="T64" fmla="*/ 2585 w 5167"/>
              <a:gd name="T65" fmla="*/ 269 h 282"/>
              <a:gd name="T66" fmla="*/ 2593 w 5167"/>
              <a:gd name="T67" fmla="*/ 254 h 282"/>
              <a:gd name="T68" fmla="*/ 2602 w 5167"/>
              <a:gd name="T69" fmla="*/ 243 h 282"/>
              <a:gd name="T70" fmla="*/ 2617 w 5167"/>
              <a:gd name="T71" fmla="*/ 230 h 282"/>
              <a:gd name="T72" fmla="*/ 2635 w 5167"/>
              <a:gd name="T73" fmla="*/ 219 h 282"/>
              <a:gd name="T74" fmla="*/ 2658 w 5167"/>
              <a:gd name="T75" fmla="*/ 208 h 282"/>
              <a:gd name="T76" fmla="*/ 2682 w 5167"/>
              <a:gd name="T77" fmla="*/ 199 h 282"/>
              <a:gd name="T78" fmla="*/ 2710 w 5167"/>
              <a:gd name="T79" fmla="*/ 190 h 282"/>
              <a:gd name="T80" fmla="*/ 2741 w 5167"/>
              <a:gd name="T81" fmla="*/ 180 h 282"/>
              <a:gd name="T82" fmla="*/ 2773 w 5167"/>
              <a:gd name="T83" fmla="*/ 173 h 282"/>
              <a:gd name="T84" fmla="*/ 2810 w 5167"/>
              <a:gd name="T85" fmla="*/ 165 h 282"/>
              <a:gd name="T86" fmla="*/ 2847 w 5167"/>
              <a:gd name="T87" fmla="*/ 162 h 282"/>
              <a:gd name="T88" fmla="*/ 2886 w 5167"/>
              <a:gd name="T89" fmla="*/ 156 h 282"/>
              <a:gd name="T90" fmla="*/ 2927 w 5167"/>
              <a:gd name="T91" fmla="*/ 152 h 282"/>
              <a:gd name="T92" fmla="*/ 3014 w 5167"/>
              <a:gd name="T93" fmla="*/ 151 h 282"/>
              <a:gd name="T94" fmla="*/ 4737 w 5167"/>
              <a:gd name="T95" fmla="*/ 162 h 282"/>
              <a:gd name="T96" fmla="*/ 4824 w 5167"/>
              <a:gd name="T97" fmla="*/ 160 h 282"/>
              <a:gd name="T98" fmla="*/ 4865 w 5167"/>
              <a:gd name="T99" fmla="*/ 156 h 282"/>
              <a:gd name="T100" fmla="*/ 4904 w 5167"/>
              <a:gd name="T101" fmla="*/ 152 h 282"/>
              <a:gd name="T102" fmla="*/ 4943 w 5167"/>
              <a:gd name="T103" fmla="*/ 147 h 282"/>
              <a:gd name="T104" fmla="*/ 4978 w 5167"/>
              <a:gd name="T105" fmla="*/ 141 h 282"/>
              <a:gd name="T106" fmla="*/ 5011 w 5167"/>
              <a:gd name="T107" fmla="*/ 132 h 282"/>
              <a:gd name="T108" fmla="*/ 5041 w 5167"/>
              <a:gd name="T109" fmla="*/ 125 h 282"/>
              <a:gd name="T110" fmla="*/ 5069 w 5167"/>
              <a:gd name="T111" fmla="*/ 115 h 282"/>
              <a:gd name="T112" fmla="*/ 5093 w 5167"/>
              <a:gd name="T113" fmla="*/ 104 h 282"/>
              <a:gd name="T114" fmla="*/ 5115 w 5167"/>
              <a:gd name="T115" fmla="*/ 93 h 282"/>
              <a:gd name="T116" fmla="*/ 5134 w 5167"/>
              <a:gd name="T117" fmla="*/ 82 h 282"/>
              <a:gd name="T118" fmla="*/ 5149 w 5167"/>
              <a:gd name="T119" fmla="*/ 71 h 282"/>
              <a:gd name="T120" fmla="*/ 5158 w 5167"/>
              <a:gd name="T121" fmla="*/ 58 h 282"/>
              <a:gd name="T122" fmla="*/ 5166 w 5167"/>
              <a:gd name="T123" fmla="*/ 43 h 282"/>
              <a:gd name="T124" fmla="*/ 5167 w 5167"/>
              <a:gd name="T125" fmla="*/ 30 h 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167" h="282">
                <a:moveTo>
                  <a:pt x="0" y="0"/>
                </a:moveTo>
                <a:lnTo>
                  <a:pt x="1" y="13"/>
                </a:lnTo>
                <a:lnTo>
                  <a:pt x="9" y="26"/>
                </a:lnTo>
                <a:lnTo>
                  <a:pt x="18" y="39"/>
                </a:lnTo>
                <a:lnTo>
                  <a:pt x="33" y="52"/>
                </a:lnTo>
                <a:lnTo>
                  <a:pt x="52" y="63"/>
                </a:lnTo>
                <a:lnTo>
                  <a:pt x="74" y="74"/>
                </a:lnTo>
                <a:lnTo>
                  <a:pt x="98" y="86"/>
                </a:lnTo>
                <a:lnTo>
                  <a:pt x="126" y="95"/>
                </a:lnTo>
                <a:lnTo>
                  <a:pt x="157" y="104"/>
                </a:lnTo>
                <a:lnTo>
                  <a:pt x="189" y="112"/>
                </a:lnTo>
                <a:lnTo>
                  <a:pt x="226" y="119"/>
                </a:lnTo>
                <a:lnTo>
                  <a:pt x="263" y="125"/>
                </a:lnTo>
                <a:lnTo>
                  <a:pt x="302" y="128"/>
                </a:lnTo>
                <a:lnTo>
                  <a:pt x="343" y="132"/>
                </a:lnTo>
                <a:lnTo>
                  <a:pt x="430" y="136"/>
                </a:lnTo>
                <a:lnTo>
                  <a:pt x="2153" y="147"/>
                </a:lnTo>
                <a:lnTo>
                  <a:pt x="2240" y="151"/>
                </a:lnTo>
                <a:lnTo>
                  <a:pt x="2281" y="152"/>
                </a:lnTo>
                <a:lnTo>
                  <a:pt x="2320" y="158"/>
                </a:lnTo>
                <a:lnTo>
                  <a:pt x="2359" y="164"/>
                </a:lnTo>
                <a:lnTo>
                  <a:pt x="2394" y="171"/>
                </a:lnTo>
                <a:lnTo>
                  <a:pt x="2428" y="178"/>
                </a:lnTo>
                <a:lnTo>
                  <a:pt x="2457" y="188"/>
                </a:lnTo>
                <a:lnTo>
                  <a:pt x="2485" y="197"/>
                </a:lnTo>
                <a:lnTo>
                  <a:pt x="2509" y="206"/>
                </a:lnTo>
                <a:lnTo>
                  <a:pt x="2532" y="217"/>
                </a:lnTo>
                <a:lnTo>
                  <a:pt x="2550" y="230"/>
                </a:lnTo>
                <a:lnTo>
                  <a:pt x="2565" y="241"/>
                </a:lnTo>
                <a:lnTo>
                  <a:pt x="2574" y="254"/>
                </a:lnTo>
                <a:lnTo>
                  <a:pt x="2582" y="269"/>
                </a:lnTo>
                <a:lnTo>
                  <a:pt x="2584" y="282"/>
                </a:lnTo>
                <a:lnTo>
                  <a:pt x="2585" y="269"/>
                </a:lnTo>
                <a:lnTo>
                  <a:pt x="2593" y="254"/>
                </a:lnTo>
                <a:lnTo>
                  <a:pt x="2602" y="243"/>
                </a:lnTo>
                <a:lnTo>
                  <a:pt x="2617" y="230"/>
                </a:lnTo>
                <a:lnTo>
                  <a:pt x="2635" y="219"/>
                </a:lnTo>
                <a:lnTo>
                  <a:pt x="2658" y="208"/>
                </a:lnTo>
                <a:lnTo>
                  <a:pt x="2682" y="199"/>
                </a:lnTo>
                <a:lnTo>
                  <a:pt x="2710" y="190"/>
                </a:lnTo>
                <a:lnTo>
                  <a:pt x="2741" y="180"/>
                </a:lnTo>
                <a:lnTo>
                  <a:pt x="2773" y="173"/>
                </a:lnTo>
                <a:lnTo>
                  <a:pt x="2810" y="165"/>
                </a:lnTo>
                <a:lnTo>
                  <a:pt x="2847" y="162"/>
                </a:lnTo>
                <a:lnTo>
                  <a:pt x="2886" y="156"/>
                </a:lnTo>
                <a:lnTo>
                  <a:pt x="2927" y="152"/>
                </a:lnTo>
                <a:lnTo>
                  <a:pt x="3014" y="151"/>
                </a:lnTo>
                <a:lnTo>
                  <a:pt x="4737" y="162"/>
                </a:lnTo>
                <a:lnTo>
                  <a:pt x="4824" y="160"/>
                </a:lnTo>
                <a:lnTo>
                  <a:pt x="4865" y="156"/>
                </a:lnTo>
                <a:lnTo>
                  <a:pt x="4904" y="152"/>
                </a:lnTo>
                <a:lnTo>
                  <a:pt x="4943" y="147"/>
                </a:lnTo>
                <a:lnTo>
                  <a:pt x="4978" y="141"/>
                </a:lnTo>
                <a:lnTo>
                  <a:pt x="5011" y="132"/>
                </a:lnTo>
                <a:lnTo>
                  <a:pt x="5041" y="125"/>
                </a:lnTo>
                <a:lnTo>
                  <a:pt x="5069" y="115"/>
                </a:lnTo>
                <a:lnTo>
                  <a:pt x="5093" y="104"/>
                </a:lnTo>
                <a:lnTo>
                  <a:pt x="5115" y="93"/>
                </a:lnTo>
                <a:lnTo>
                  <a:pt x="5134" y="82"/>
                </a:lnTo>
                <a:lnTo>
                  <a:pt x="5149" y="71"/>
                </a:lnTo>
                <a:lnTo>
                  <a:pt x="5158" y="58"/>
                </a:lnTo>
                <a:lnTo>
                  <a:pt x="5166" y="43"/>
                </a:lnTo>
                <a:lnTo>
                  <a:pt x="5167" y="30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9" name="Freeform 87">
            <a:extLst>
              <a:ext uri="{FF2B5EF4-FFF2-40B4-BE49-F238E27FC236}">
                <a16:creationId xmlns:a16="http://schemas.microsoft.com/office/drawing/2014/main" id="{5DA47BB8-C9AD-4732-8A45-D5E9A5BB69D7}"/>
              </a:ext>
            </a:extLst>
          </p:cNvPr>
          <p:cNvSpPr>
            <a:spLocks/>
          </p:cNvSpPr>
          <p:nvPr/>
        </p:nvSpPr>
        <p:spPr bwMode="auto">
          <a:xfrm>
            <a:off x="676275" y="5075238"/>
            <a:ext cx="3395663" cy="222250"/>
          </a:xfrm>
          <a:custGeom>
            <a:avLst/>
            <a:gdLst>
              <a:gd name="T0" fmla="*/ 0 w 4276"/>
              <a:gd name="T1" fmla="*/ 0 h 281"/>
              <a:gd name="T2" fmla="*/ 1 w 4276"/>
              <a:gd name="T3" fmla="*/ 13 h 281"/>
              <a:gd name="T4" fmla="*/ 7 w 4276"/>
              <a:gd name="T5" fmla="*/ 28 h 281"/>
              <a:gd name="T6" fmla="*/ 16 w 4276"/>
              <a:gd name="T7" fmla="*/ 41 h 281"/>
              <a:gd name="T8" fmla="*/ 27 w 4276"/>
              <a:gd name="T9" fmla="*/ 52 h 281"/>
              <a:gd name="T10" fmla="*/ 42 w 4276"/>
              <a:gd name="T11" fmla="*/ 65 h 281"/>
              <a:gd name="T12" fmla="*/ 61 w 4276"/>
              <a:gd name="T13" fmla="*/ 76 h 281"/>
              <a:gd name="T14" fmla="*/ 81 w 4276"/>
              <a:gd name="T15" fmla="*/ 86 h 281"/>
              <a:gd name="T16" fmla="*/ 104 w 4276"/>
              <a:gd name="T17" fmla="*/ 97 h 281"/>
              <a:gd name="T18" fmla="*/ 130 w 4276"/>
              <a:gd name="T19" fmla="*/ 104 h 281"/>
              <a:gd name="T20" fmla="*/ 157 w 4276"/>
              <a:gd name="T21" fmla="*/ 112 h 281"/>
              <a:gd name="T22" fmla="*/ 187 w 4276"/>
              <a:gd name="T23" fmla="*/ 119 h 281"/>
              <a:gd name="T24" fmla="*/ 217 w 4276"/>
              <a:gd name="T25" fmla="*/ 125 h 281"/>
              <a:gd name="T26" fmla="*/ 284 w 4276"/>
              <a:gd name="T27" fmla="*/ 134 h 281"/>
              <a:gd name="T28" fmla="*/ 356 w 4276"/>
              <a:gd name="T29" fmla="*/ 136 h 281"/>
              <a:gd name="T30" fmla="*/ 1782 w 4276"/>
              <a:gd name="T31" fmla="*/ 145 h 281"/>
              <a:gd name="T32" fmla="*/ 1854 w 4276"/>
              <a:gd name="T33" fmla="*/ 149 h 281"/>
              <a:gd name="T34" fmla="*/ 1921 w 4276"/>
              <a:gd name="T35" fmla="*/ 156 h 281"/>
              <a:gd name="T36" fmla="*/ 1952 w 4276"/>
              <a:gd name="T37" fmla="*/ 162 h 281"/>
              <a:gd name="T38" fmla="*/ 1980 w 4276"/>
              <a:gd name="T39" fmla="*/ 169 h 281"/>
              <a:gd name="T40" fmla="*/ 2008 w 4276"/>
              <a:gd name="T41" fmla="*/ 177 h 281"/>
              <a:gd name="T42" fmla="*/ 2034 w 4276"/>
              <a:gd name="T43" fmla="*/ 186 h 281"/>
              <a:gd name="T44" fmla="*/ 2056 w 4276"/>
              <a:gd name="T45" fmla="*/ 195 h 281"/>
              <a:gd name="T46" fmla="*/ 2077 w 4276"/>
              <a:gd name="T47" fmla="*/ 205 h 281"/>
              <a:gd name="T48" fmla="*/ 2095 w 4276"/>
              <a:gd name="T49" fmla="*/ 216 h 281"/>
              <a:gd name="T50" fmla="*/ 2110 w 4276"/>
              <a:gd name="T51" fmla="*/ 229 h 281"/>
              <a:gd name="T52" fmla="*/ 2121 w 4276"/>
              <a:gd name="T53" fmla="*/ 240 h 281"/>
              <a:gd name="T54" fmla="*/ 2131 w 4276"/>
              <a:gd name="T55" fmla="*/ 253 h 281"/>
              <a:gd name="T56" fmla="*/ 2136 w 4276"/>
              <a:gd name="T57" fmla="*/ 268 h 281"/>
              <a:gd name="T58" fmla="*/ 2138 w 4276"/>
              <a:gd name="T59" fmla="*/ 281 h 281"/>
              <a:gd name="T60" fmla="*/ 2140 w 4276"/>
              <a:gd name="T61" fmla="*/ 268 h 281"/>
              <a:gd name="T62" fmla="*/ 2145 w 4276"/>
              <a:gd name="T63" fmla="*/ 253 h 281"/>
              <a:gd name="T64" fmla="*/ 2155 w 4276"/>
              <a:gd name="T65" fmla="*/ 242 h 281"/>
              <a:gd name="T66" fmla="*/ 2166 w 4276"/>
              <a:gd name="T67" fmla="*/ 229 h 281"/>
              <a:gd name="T68" fmla="*/ 2181 w 4276"/>
              <a:gd name="T69" fmla="*/ 217 h 281"/>
              <a:gd name="T70" fmla="*/ 2199 w 4276"/>
              <a:gd name="T71" fmla="*/ 206 h 281"/>
              <a:gd name="T72" fmla="*/ 2220 w 4276"/>
              <a:gd name="T73" fmla="*/ 197 h 281"/>
              <a:gd name="T74" fmla="*/ 2242 w 4276"/>
              <a:gd name="T75" fmla="*/ 188 h 281"/>
              <a:gd name="T76" fmla="*/ 2268 w 4276"/>
              <a:gd name="T77" fmla="*/ 179 h 281"/>
              <a:gd name="T78" fmla="*/ 2296 w 4276"/>
              <a:gd name="T79" fmla="*/ 171 h 281"/>
              <a:gd name="T80" fmla="*/ 2325 w 4276"/>
              <a:gd name="T81" fmla="*/ 164 h 281"/>
              <a:gd name="T82" fmla="*/ 2355 w 4276"/>
              <a:gd name="T83" fmla="*/ 160 h 281"/>
              <a:gd name="T84" fmla="*/ 2422 w 4276"/>
              <a:gd name="T85" fmla="*/ 151 h 281"/>
              <a:gd name="T86" fmla="*/ 2494 w 4276"/>
              <a:gd name="T87" fmla="*/ 149 h 281"/>
              <a:gd name="T88" fmla="*/ 3920 w 4276"/>
              <a:gd name="T89" fmla="*/ 158 h 281"/>
              <a:gd name="T90" fmla="*/ 3992 w 4276"/>
              <a:gd name="T91" fmla="*/ 156 h 281"/>
              <a:gd name="T92" fmla="*/ 4059 w 4276"/>
              <a:gd name="T93" fmla="*/ 149 h 281"/>
              <a:gd name="T94" fmla="*/ 4091 w 4276"/>
              <a:gd name="T95" fmla="*/ 143 h 281"/>
              <a:gd name="T96" fmla="*/ 4119 w 4276"/>
              <a:gd name="T97" fmla="*/ 136 h 281"/>
              <a:gd name="T98" fmla="*/ 4146 w 4276"/>
              <a:gd name="T99" fmla="*/ 128 h 281"/>
              <a:gd name="T100" fmla="*/ 4172 w 4276"/>
              <a:gd name="T101" fmla="*/ 121 h 281"/>
              <a:gd name="T102" fmla="*/ 4195 w 4276"/>
              <a:gd name="T103" fmla="*/ 112 h 281"/>
              <a:gd name="T104" fmla="*/ 4215 w 4276"/>
              <a:gd name="T105" fmla="*/ 101 h 281"/>
              <a:gd name="T106" fmla="*/ 4234 w 4276"/>
              <a:gd name="T107" fmla="*/ 89 h 281"/>
              <a:gd name="T108" fmla="*/ 4249 w 4276"/>
              <a:gd name="T109" fmla="*/ 78 h 281"/>
              <a:gd name="T110" fmla="*/ 4260 w 4276"/>
              <a:gd name="T111" fmla="*/ 65 h 281"/>
              <a:gd name="T112" fmla="*/ 4269 w 4276"/>
              <a:gd name="T113" fmla="*/ 54 h 281"/>
              <a:gd name="T114" fmla="*/ 4275 w 4276"/>
              <a:gd name="T115" fmla="*/ 39 h 281"/>
              <a:gd name="T116" fmla="*/ 4276 w 4276"/>
              <a:gd name="T117" fmla="*/ 26 h 2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276" h="281">
                <a:moveTo>
                  <a:pt x="0" y="0"/>
                </a:moveTo>
                <a:lnTo>
                  <a:pt x="1" y="13"/>
                </a:lnTo>
                <a:lnTo>
                  <a:pt x="7" y="28"/>
                </a:lnTo>
                <a:lnTo>
                  <a:pt x="16" y="41"/>
                </a:lnTo>
                <a:lnTo>
                  <a:pt x="27" y="52"/>
                </a:lnTo>
                <a:lnTo>
                  <a:pt x="42" y="65"/>
                </a:lnTo>
                <a:lnTo>
                  <a:pt x="61" y="76"/>
                </a:lnTo>
                <a:lnTo>
                  <a:pt x="81" y="86"/>
                </a:lnTo>
                <a:lnTo>
                  <a:pt x="104" y="97"/>
                </a:lnTo>
                <a:lnTo>
                  <a:pt x="130" y="104"/>
                </a:lnTo>
                <a:lnTo>
                  <a:pt x="157" y="112"/>
                </a:lnTo>
                <a:lnTo>
                  <a:pt x="187" y="119"/>
                </a:lnTo>
                <a:lnTo>
                  <a:pt x="217" y="125"/>
                </a:lnTo>
                <a:lnTo>
                  <a:pt x="284" y="134"/>
                </a:lnTo>
                <a:lnTo>
                  <a:pt x="356" y="136"/>
                </a:lnTo>
                <a:lnTo>
                  <a:pt x="1782" y="145"/>
                </a:lnTo>
                <a:lnTo>
                  <a:pt x="1854" y="149"/>
                </a:lnTo>
                <a:lnTo>
                  <a:pt x="1921" y="156"/>
                </a:lnTo>
                <a:lnTo>
                  <a:pt x="1952" y="162"/>
                </a:lnTo>
                <a:lnTo>
                  <a:pt x="1980" y="169"/>
                </a:lnTo>
                <a:lnTo>
                  <a:pt x="2008" y="177"/>
                </a:lnTo>
                <a:lnTo>
                  <a:pt x="2034" y="186"/>
                </a:lnTo>
                <a:lnTo>
                  <a:pt x="2056" y="195"/>
                </a:lnTo>
                <a:lnTo>
                  <a:pt x="2077" y="205"/>
                </a:lnTo>
                <a:lnTo>
                  <a:pt x="2095" y="216"/>
                </a:lnTo>
                <a:lnTo>
                  <a:pt x="2110" y="229"/>
                </a:lnTo>
                <a:lnTo>
                  <a:pt x="2121" y="240"/>
                </a:lnTo>
                <a:lnTo>
                  <a:pt x="2131" y="253"/>
                </a:lnTo>
                <a:lnTo>
                  <a:pt x="2136" y="268"/>
                </a:lnTo>
                <a:lnTo>
                  <a:pt x="2138" y="281"/>
                </a:lnTo>
                <a:lnTo>
                  <a:pt x="2140" y="268"/>
                </a:lnTo>
                <a:lnTo>
                  <a:pt x="2145" y="253"/>
                </a:lnTo>
                <a:lnTo>
                  <a:pt x="2155" y="242"/>
                </a:lnTo>
                <a:lnTo>
                  <a:pt x="2166" y="229"/>
                </a:lnTo>
                <a:lnTo>
                  <a:pt x="2181" y="217"/>
                </a:lnTo>
                <a:lnTo>
                  <a:pt x="2199" y="206"/>
                </a:lnTo>
                <a:lnTo>
                  <a:pt x="2220" y="197"/>
                </a:lnTo>
                <a:lnTo>
                  <a:pt x="2242" y="188"/>
                </a:lnTo>
                <a:lnTo>
                  <a:pt x="2268" y="179"/>
                </a:lnTo>
                <a:lnTo>
                  <a:pt x="2296" y="171"/>
                </a:lnTo>
                <a:lnTo>
                  <a:pt x="2325" y="164"/>
                </a:lnTo>
                <a:lnTo>
                  <a:pt x="2355" y="160"/>
                </a:lnTo>
                <a:lnTo>
                  <a:pt x="2422" y="151"/>
                </a:lnTo>
                <a:lnTo>
                  <a:pt x="2494" y="149"/>
                </a:lnTo>
                <a:lnTo>
                  <a:pt x="3920" y="158"/>
                </a:lnTo>
                <a:lnTo>
                  <a:pt x="3992" y="156"/>
                </a:lnTo>
                <a:lnTo>
                  <a:pt x="4059" y="149"/>
                </a:lnTo>
                <a:lnTo>
                  <a:pt x="4091" y="143"/>
                </a:lnTo>
                <a:lnTo>
                  <a:pt x="4119" y="136"/>
                </a:lnTo>
                <a:lnTo>
                  <a:pt x="4146" y="128"/>
                </a:lnTo>
                <a:lnTo>
                  <a:pt x="4172" y="121"/>
                </a:lnTo>
                <a:lnTo>
                  <a:pt x="4195" y="112"/>
                </a:lnTo>
                <a:lnTo>
                  <a:pt x="4215" y="101"/>
                </a:lnTo>
                <a:lnTo>
                  <a:pt x="4234" y="89"/>
                </a:lnTo>
                <a:lnTo>
                  <a:pt x="4249" y="78"/>
                </a:lnTo>
                <a:lnTo>
                  <a:pt x="4260" y="65"/>
                </a:lnTo>
                <a:lnTo>
                  <a:pt x="4269" y="54"/>
                </a:lnTo>
                <a:lnTo>
                  <a:pt x="4275" y="39"/>
                </a:lnTo>
                <a:lnTo>
                  <a:pt x="4276" y="26"/>
                </a:lnTo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0" name="Rectangle 88">
            <a:extLst>
              <a:ext uri="{FF2B5EF4-FFF2-40B4-BE49-F238E27FC236}">
                <a16:creationId xmlns:a16="http://schemas.microsoft.com/office/drawing/2014/main" id="{56D1CE7D-94FA-4266-9111-F5BA3D246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438" y="5441950"/>
            <a:ext cx="1725612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1" name="Rectangle 89">
            <a:extLst>
              <a:ext uri="{FF2B5EF4-FFF2-40B4-BE49-F238E27FC236}">
                <a16:creationId xmlns:a16="http://schemas.microsoft.com/office/drawing/2014/main" id="{5E33BFC1-00B3-450B-B837-712C93AAD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63" y="5492750"/>
            <a:ext cx="442912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Short</a:t>
            </a:r>
            <a:endParaRPr lang="de-AT" altLang="en-US"/>
          </a:p>
        </p:txBody>
      </p:sp>
      <p:sp>
        <p:nvSpPr>
          <p:cNvPr id="92" name="Rectangle 90">
            <a:extLst>
              <a:ext uri="{FF2B5EF4-FFF2-40B4-BE49-F238E27FC236}">
                <a16:creationId xmlns:a16="http://schemas.microsoft.com/office/drawing/2014/main" id="{0BD1D0A5-ED6C-4BBF-BAD6-2B021B2F0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492750"/>
            <a:ext cx="122238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-</a:t>
            </a:r>
            <a:endParaRPr lang="de-AT" altLang="en-US"/>
          </a:p>
        </p:txBody>
      </p:sp>
      <p:sp>
        <p:nvSpPr>
          <p:cNvPr id="93" name="Rectangle 91">
            <a:extLst>
              <a:ext uri="{FF2B5EF4-FFF2-40B4-BE49-F238E27FC236}">
                <a16:creationId xmlns:a16="http://schemas.microsoft.com/office/drawing/2014/main" id="{F3E0CEEB-476A-4DCD-A383-D73512810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375" y="5492750"/>
            <a:ext cx="1195388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Term Financing</a:t>
            </a:r>
            <a:endParaRPr lang="de-AT" altLang="en-US"/>
          </a:p>
        </p:txBody>
      </p:sp>
      <p:sp>
        <p:nvSpPr>
          <p:cNvPr id="94" name="Rectangle 92">
            <a:extLst>
              <a:ext uri="{FF2B5EF4-FFF2-40B4-BE49-F238E27FC236}">
                <a16:creationId xmlns:a16="http://schemas.microsoft.com/office/drawing/2014/main" id="{9F0C79D0-A365-4A15-9994-9A2EEB25F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100" y="5441950"/>
            <a:ext cx="23939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5" name="Rectangle 93">
            <a:extLst>
              <a:ext uri="{FF2B5EF4-FFF2-40B4-BE49-F238E27FC236}">
                <a16:creationId xmlns:a16="http://schemas.microsoft.com/office/drawing/2014/main" id="{24EEF89C-9332-497E-8B23-6CDC839F2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5492750"/>
            <a:ext cx="544513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Middle</a:t>
            </a:r>
            <a:endParaRPr lang="de-AT" altLang="en-US"/>
          </a:p>
        </p:txBody>
      </p:sp>
      <p:sp>
        <p:nvSpPr>
          <p:cNvPr id="96" name="Rectangle 94">
            <a:extLst>
              <a:ext uri="{FF2B5EF4-FFF2-40B4-BE49-F238E27FC236}">
                <a16:creationId xmlns:a16="http://schemas.microsoft.com/office/drawing/2014/main" id="{3EB39832-E201-4CAD-AC4C-831845A0A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075" y="5492750"/>
            <a:ext cx="277813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 to </a:t>
            </a:r>
            <a:endParaRPr lang="de-AT" altLang="en-US"/>
          </a:p>
        </p:txBody>
      </p:sp>
      <p:sp>
        <p:nvSpPr>
          <p:cNvPr id="97" name="Rectangle 95">
            <a:extLst>
              <a:ext uri="{FF2B5EF4-FFF2-40B4-BE49-F238E27FC236}">
                <a16:creationId xmlns:a16="http://schemas.microsoft.com/office/drawing/2014/main" id="{4CB90129-F2D3-4674-A493-AE095CF68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4213" y="5492750"/>
            <a:ext cx="423862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Long</a:t>
            </a:r>
            <a:endParaRPr lang="de-AT" altLang="en-US"/>
          </a:p>
        </p:txBody>
      </p:sp>
      <p:sp>
        <p:nvSpPr>
          <p:cNvPr id="98" name="Rectangle 96">
            <a:extLst>
              <a:ext uri="{FF2B5EF4-FFF2-40B4-BE49-F238E27FC236}">
                <a16:creationId xmlns:a16="http://schemas.microsoft.com/office/drawing/2014/main" id="{60E9923F-E361-4FD5-95FA-A5A825878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1400" y="5492750"/>
            <a:ext cx="122238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-</a:t>
            </a:r>
            <a:endParaRPr lang="de-AT" altLang="en-US"/>
          </a:p>
        </p:txBody>
      </p:sp>
      <p:sp>
        <p:nvSpPr>
          <p:cNvPr id="99" name="Rectangle 97">
            <a:extLst>
              <a:ext uri="{FF2B5EF4-FFF2-40B4-BE49-F238E27FC236}">
                <a16:creationId xmlns:a16="http://schemas.microsoft.com/office/drawing/2014/main" id="{A4F42212-2863-4DEB-9B83-3FBD511CE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75" y="5492750"/>
            <a:ext cx="1195388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de-AT" altLang="en-US" sz="1300" b="1" i="1">
                <a:solidFill>
                  <a:srgbClr val="000000"/>
                </a:solidFill>
              </a:rPr>
              <a:t>Term Financing</a:t>
            </a:r>
            <a:endParaRPr lang="de-AT" altLang="en-US"/>
          </a:p>
        </p:txBody>
      </p:sp>
      <p:sp>
        <p:nvSpPr>
          <p:cNvPr id="100" name="Rectangle 98">
            <a:extLst>
              <a:ext uri="{FF2B5EF4-FFF2-40B4-BE49-F238E27FC236}">
                <a16:creationId xmlns:a16="http://schemas.microsoft.com/office/drawing/2014/main" id="{5DD6063C-9287-4D4A-94FD-244212EAC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8" y="1836738"/>
            <a:ext cx="8062912" cy="395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915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3EB1F2-1D0E-4BDE-9F57-6A52DBF94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ECD877-8541-499B-A6C2-EC52CEF87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altLang="en-US" sz="3200" dirty="0">
                <a:latin typeface="Times New Roman" panose="02020603050405020304" pitchFamily="18" charset="0"/>
              </a:rPr>
              <a:t>Examples:</a:t>
            </a:r>
          </a:p>
          <a:p>
            <a:r>
              <a:rPr lang="en-GB" altLang="en-US" dirty="0">
                <a:latin typeface="Times New Roman" panose="02020603050405020304" pitchFamily="18" charset="0"/>
              </a:rPr>
              <a:t>Letter of credit: Substitutes a bank’s creditworthiness for that of the buyer. Issued by the bank on behalf of the buyer to a seller, it assures payment if the seller complies with the terms set forth in the letter of credit.</a:t>
            </a:r>
          </a:p>
          <a:p>
            <a:r>
              <a:rPr lang="en-GB" altLang="en-US" dirty="0">
                <a:latin typeface="Times New Roman" panose="02020603050405020304" pitchFamily="18" charset="0"/>
              </a:rPr>
              <a:t>Countertrade: Full or partial payment is taken in some form other than money. It flourishes when hard currency is scarce.</a:t>
            </a:r>
            <a:endParaRPr lang="de-AT" altLang="en-US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050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3D203D-C798-4869-B378-438D596BB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Tedtalk</a:t>
            </a:r>
            <a:r>
              <a:rPr lang="it-IT" dirty="0"/>
              <a:t>: </a:t>
            </a:r>
            <a:r>
              <a:rPr lang="it-IT" dirty="0" err="1"/>
              <a:t>why</a:t>
            </a:r>
            <a:r>
              <a:rPr lang="it-IT" dirty="0"/>
              <a:t> jobs of the future </a:t>
            </a:r>
            <a:r>
              <a:rPr lang="it-IT" dirty="0" err="1"/>
              <a:t>won’t</a:t>
            </a:r>
            <a:r>
              <a:rPr lang="it-IT" dirty="0"/>
              <a:t> </a:t>
            </a:r>
            <a:r>
              <a:rPr lang="it-IT" dirty="0" err="1"/>
              <a:t>feel</a:t>
            </a:r>
            <a:r>
              <a:rPr lang="it-IT" dirty="0"/>
              <a:t> like work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5BD952-818A-4019-9448-85493B10B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https://www.ted.com/talks/david_lee_why_jobs_of_the_future_won_t_feel_like_work?language=en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97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C7BB66-285C-450D-B0D4-D412D387D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Selecting Foreign Markets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EFF985-C077-44F4-A08C-86C036757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altLang="en-US" sz="2600" dirty="0">
                <a:latin typeface="Times New Roman" panose="02020603050405020304" pitchFamily="18" charset="0"/>
              </a:rPr>
              <a:t>... </a:t>
            </a:r>
            <a:r>
              <a:rPr lang="de-AT" altLang="en-US" sz="2600" dirty="0" err="1">
                <a:latin typeface="Times New Roman" panose="02020603050405020304" pitchFamily="18" charset="0"/>
              </a:rPr>
              <a:t>should</a:t>
            </a:r>
            <a:r>
              <a:rPr lang="de-AT" altLang="en-US" sz="2600" dirty="0">
                <a:latin typeface="Times New Roman" panose="02020603050405020304" pitchFamily="18" charset="0"/>
              </a:rPr>
              <a:t> </a:t>
            </a:r>
            <a:r>
              <a:rPr lang="de-AT" altLang="en-US" sz="2600" dirty="0" err="1">
                <a:latin typeface="Times New Roman" panose="02020603050405020304" pitchFamily="18" charset="0"/>
              </a:rPr>
              <a:t>be</a:t>
            </a:r>
            <a:r>
              <a:rPr lang="de-AT" altLang="en-US" sz="2600" dirty="0">
                <a:latin typeface="Times New Roman" panose="02020603050405020304" pitchFamily="18" charset="0"/>
              </a:rPr>
              <a:t> </a:t>
            </a:r>
            <a:r>
              <a:rPr lang="de-AT" altLang="en-US" sz="2600" dirty="0" err="1">
                <a:latin typeface="Times New Roman" panose="02020603050405020304" pitchFamily="18" charset="0"/>
              </a:rPr>
              <a:t>based</a:t>
            </a:r>
            <a:r>
              <a:rPr lang="de-AT" altLang="en-US" sz="2600" dirty="0">
                <a:latin typeface="Times New Roman" panose="02020603050405020304" pitchFamily="18" charset="0"/>
              </a:rPr>
              <a:t> </a:t>
            </a:r>
            <a:r>
              <a:rPr kumimoji="0" lang="en-GB" altLang="en-US" sz="2600" dirty="0">
                <a:latin typeface="Times New Roman" panose="02020603050405020304" pitchFamily="18" charset="0"/>
              </a:rPr>
              <a:t>on a number of criteria, for example</a:t>
            </a:r>
            <a:endParaRPr lang="en-GB" altLang="en-US" dirty="0">
              <a:latin typeface="Times New Roman" panose="02020603050405020304" pitchFamily="18" charset="0"/>
            </a:endParaRPr>
          </a:p>
          <a:p>
            <a:pPr lvl="1"/>
            <a:r>
              <a:rPr lang="en-GB" altLang="en-US" dirty="0">
                <a:latin typeface="Times New Roman" panose="02020603050405020304" pitchFamily="18" charset="0"/>
              </a:rPr>
              <a:t>market-related characteristics, such as product fit, market size and potential, </a:t>
            </a:r>
          </a:p>
          <a:p>
            <a:pPr lvl="1"/>
            <a:r>
              <a:rPr lang="en-GB" altLang="en-US" dirty="0">
                <a:latin typeface="Times New Roman" panose="02020603050405020304" pitchFamily="18" charset="0"/>
              </a:rPr>
              <a:t>cost-related aspects, such as transportation costs, </a:t>
            </a:r>
          </a:p>
          <a:p>
            <a:pPr lvl="1"/>
            <a:r>
              <a:rPr lang="en-GB" altLang="en-US" dirty="0">
                <a:latin typeface="Times New Roman" panose="02020603050405020304" pitchFamily="18" charset="0"/>
              </a:rPr>
              <a:t>the regulatory framework </a:t>
            </a:r>
          </a:p>
          <a:p>
            <a:pPr lvl="1"/>
            <a:r>
              <a:rPr lang="en-GB" altLang="en-US" dirty="0">
                <a:latin typeface="Times New Roman" panose="02020603050405020304" pitchFamily="18" charset="0"/>
              </a:rPr>
              <a:t>tariffs, duties and non-tariff trade barriers</a:t>
            </a:r>
          </a:p>
          <a:p>
            <a:r>
              <a:rPr kumimoji="0" lang="en-GB" altLang="en-US" sz="2600" dirty="0">
                <a:latin typeface="Times New Roman" panose="02020603050405020304" pitchFamily="18" charset="0"/>
              </a:rPr>
              <a:t>the importance of these selection criteria depends upon the industry and the markets taken into account</a:t>
            </a:r>
            <a:endParaRPr kumimoji="0" lang="de-AT" alt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7483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1AB381-0EDF-4065-9BF6-EF92520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en-US" dirty="0"/>
              <a:t>Critical Questions </a:t>
            </a:r>
            <a:r>
              <a:rPr lang="de-AT" altLang="en-US" dirty="0" err="1"/>
              <a:t>for</a:t>
            </a:r>
            <a:r>
              <a:rPr lang="de-AT" altLang="en-US" dirty="0"/>
              <a:t> a </a:t>
            </a:r>
            <a:br>
              <a:rPr lang="de-AT" altLang="en-US" dirty="0"/>
            </a:br>
            <a:r>
              <a:rPr lang="de-AT" altLang="en-US" dirty="0"/>
              <a:t>Product-Market Profile: The „9 </a:t>
            </a:r>
            <a:r>
              <a:rPr lang="de-AT" altLang="en-US" dirty="0" err="1"/>
              <a:t>W´s</a:t>
            </a:r>
            <a:r>
              <a:rPr lang="de-AT" altLang="en-US" dirty="0"/>
              <a:t>“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0A88BB-D5EA-457B-8AF9-707C29B64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1.Who buys our product?</a:t>
            </a:r>
          </a:p>
          <a:p>
            <a:r>
              <a:rPr lang="en-GB" dirty="0"/>
              <a:t>2.Who does not buy our product?</a:t>
            </a:r>
          </a:p>
          <a:p>
            <a:r>
              <a:rPr lang="en-GB" dirty="0"/>
              <a:t>3.What need or function does our product serve?</a:t>
            </a:r>
          </a:p>
          <a:p>
            <a:r>
              <a:rPr lang="en-GB" dirty="0"/>
              <a:t>4.What problem does our product solve?</a:t>
            </a:r>
          </a:p>
          <a:p>
            <a:r>
              <a:rPr lang="en-GB" dirty="0"/>
              <a:t>5.What are customers currently buying to satisfy the need and/or solve the problem for which our product is targeted?</a:t>
            </a:r>
          </a:p>
          <a:p>
            <a:r>
              <a:rPr lang="en-GB" dirty="0"/>
              <a:t>6.What price are they paying for the products they are currently buying?</a:t>
            </a:r>
          </a:p>
          <a:p>
            <a:r>
              <a:rPr lang="en-GB" dirty="0"/>
              <a:t>7.When is our product purchased?</a:t>
            </a:r>
          </a:p>
          <a:p>
            <a:r>
              <a:rPr lang="en-GB" dirty="0"/>
              <a:t>8.Where is our product purchased?</a:t>
            </a:r>
          </a:p>
          <a:p>
            <a:r>
              <a:rPr lang="en-GB" dirty="0"/>
              <a:t>9.Why is our product purchased?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0964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FA3F01-995D-4655-9354-E1B98BF2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US" dirty="0">
                <a:solidFill>
                  <a:schemeClr val="tx1"/>
                </a:solidFill>
              </a:rPr>
              <a:t>A Multi-Stage Selection Process 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4441AD-2BA1-4DDC-A152-E09B981E09C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681" y="1825625"/>
            <a:ext cx="7582638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C75F5F71-FCEA-41DA-BB19-0C44A09A0043}"/>
              </a:ext>
            </a:extLst>
          </p:cNvPr>
          <p:cNvSpPr/>
          <p:nvPr/>
        </p:nvSpPr>
        <p:spPr>
          <a:xfrm>
            <a:off x="4525108" y="1600716"/>
            <a:ext cx="6096000" cy="7626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GB" altLang="en-US" i="1" dirty="0"/>
              <a:t>Source: adapted from D.J.G. Schneider, and R.U. Müller, </a:t>
            </a:r>
            <a:r>
              <a:rPr lang="en-GB" altLang="en-US" i="1" dirty="0" err="1"/>
              <a:t>Datenbankgestützte</a:t>
            </a:r>
            <a:r>
              <a:rPr lang="en-GB" altLang="en-US" i="1" dirty="0"/>
              <a:t> </a:t>
            </a:r>
            <a:r>
              <a:rPr lang="en-GB" altLang="en-US" i="1" dirty="0" err="1"/>
              <a:t>Marktselektion</a:t>
            </a:r>
            <a:r>
              <a:rPr lang="en-GB" altLang="en-US" i="1" dirty="0"/>
              <a:t>: Eine </a:t>
            </a:r>
            <a:r>
              <a:rPr lang="en-GB" altLang="en-US" i="1" dirty="0" err="1"/>
              <a:t>methodische</a:t>
            </a:r>
            <a:r>
              <a:rPr lang="en-GB" altLang="en-US" i="1" dirty="0"/>
              <a:t> Basis </a:t>
            </a:r>
            <a:r>
              <a:rPr lang="en-GB" altLang="en-US" i="1" dirty="0" err="1"/>
              <a:t>für</a:t>
            </a:r>
            <a:r>
              <a:rPr lang="en-GB" altLang="en-US" i="1" dirty="0"/>
              <a:t> </a:t>
            </a:r>
            <a:r>
              <a:rPr lang="en-GB" altLang="en-US" i="1" dirty="0" err="1"/>
              <a:t>Internationalisierungs-strategien</a:t>
            </a:r>
            <a:r>
              <a:rPr lang="en-GB" altLang="en-US" i="1" dirty="0"/>
              <a:t>, Stuttgart, 1989</a:t>
            </a:r>
          </a:p>
        </p:txBody>
      </p:sp>
    </p:spTree>
    <p:extLst>
      <p:ext uri="{BB962C8B-B14F-4D97-AF65-F5344CB8AC3E}">
        <p14:creationId xmlns:p14="http://schemas.microsoft.com/office/powerpoint/2010/main" val="153292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2BED8A-E91C-4468-A4E4-7B8248465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US" dirty="0">
                <a:solidFill>
                  <a:schemeClr val="tx1"/>
                </a:solidFill>
              </a:rPr>
              <a:t>A Scoring Model for </a:t>
            </a:r>
            <a:br>
              <a:rPr kumimoji="0" lang="en-GB" altLang="en-US" dirty="0">
                <a:solidFill>
                  <a:schemeClr val="tx1"/>
                </a:solidFill>
              </a:rPr>
            </a:br>
            <a:r>
              <a:rPr kumimoji="0" lang="en-GB" altLang="en-US" dirty="0">
                <a:solidFill>
                  <a:schemeClr val="tx1"/>
                </a:solidFill>
              </a:rPr>
              <a:t>International Market Selection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758775-42DF-4893-930C-D7940607D60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555" y="1825625"/>
            <a:ext cx="719489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34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37D91D-160D-49F8-837A-D113DD5FD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en-US" dirty="0" err="1"/>
              <a:t>Visiting</a:t>
            </a:r>
            <a:r>
              <a:rPr lang="de-AT" altLang="en-US" dirty="0"/>
              <a:t> </a:t>
            </a:r>
            <a:r>
              <a:rPr lang="de-AT" altLang="en-US" dirty="0" err="1"/>
              <a:t>the</a:t>
            </a:r>
            <a:r>
              <a:rPr lang="de-AT" altLang="en-US" dirty="0"/>
              <a:t> Potential Market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D4AB4E-3058-4FDA-B949-BAECF1C92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altLang="en-US" dirty="0">
                <a:latin typeface="Times New Roman" panose="02020603050405020304" pitchFamily="18" charset="0"/>
              </a:rPr>
              <a:t>... </a:t>
            </a:r>
            <a:r>
              <a:rPr lang="de-AT" altLang="en-US" dirty="0" err="1">
                <a:latin typeface="Times New Roman" panose="02020603050405020304" pitchFamily="18" charset="0"/>
              </a:rPr>
              <a:t>is</a:t>
            </a:r>
            <a:r>
              <a:rPr lang="de-AT" altLang="en-US" dirty="0">
                <a:latin typeface="Times New Roman" panose="02020603050405020304" pitchFamily="18" charset="0"/>
              </a:rPr>
              <a:t> essential after </a:t>
            </a:r>
            <a:r>
              <a:rPr lang="de-AT" altLang="en-US" dirty="0" err="1">
                <a:latin typeface="Times New Roman" panose="02020603050405020304" pitchFamily="18" charset="0"/>
              </a:rPr>
              <a:t>assessment</a:t>
            </a:r>
            <a:r>
              <a:rPr lang="de-AT" altLang="en-US" dirty="0">
                <a:latin typeface="Times New Roman" panose="02020603050405020304" pitchFamily="18" charset="0"/>
              </a:rPr>
              <a:t> and </a:t>
            </a:r>
            <a:r>
              <a:rPr lang="de-AT" altLang="en-US" dirty="0" err="1">
                <a:latin typeface="Times New Roman" panose="02020603050405020304" pitchFamily="18" charset="0"/>
              </a:rPr>
              <a:t>selection</a:t>
            </a:r>
            <a:r>
              <a:rPr lang="de-AT" altLang="en-US" dirty="0">
                <a:latin typeface="Times New Roman" panose="02020603050405020304" pitchFamily="18" charset="0"/>
              </a:rPr>
              <a:t> </a:t>
            </a:r>
            <a:r>
              <a:rPr lang="de-AT" altLang="en-US" dirty="0" err="1">
                <a:latin typeface="Times New Roman" panose="02020603050405020304" pitchFamily="18" charset="0"/>
              </a:rPr>
              <a:t>of</a:t>
            </a:r>
            <a:r>
              <a:rPr lang="de-AT" altLang="en-US" dirty="0">
                <a:latin typeface="Times New Roman" panose="02020603050405020304" pitchFamily="18" charset="0"/>
              </a:rPr>
              <a:t> potential </a:t>
            </a:r>
            <a:r>
              <a:rPr lang="de-AT" altLang="en-US" dirty="0" err="1">
                <a:latin typeface="Times New Roman" panose="02020603050405020304" pitchFamily="18" charset="0"/>
              </a:rPr>
              <a:t>market</a:t>
            </a:r>
            <a:r>
              <a:rPr lang="de-AT" altLang="en-US" dirty="0">
                <a:latin typeface="Times New Roman" panose="02020603050405020304" pitchFamily="18" charset="0"/>
              </a:rPr>
              <a:t>(s) </a:t>
            </a:r>
          </a:p>
          <a:p>
            <a:r>
              <a:rPr lang="de-AT" altLang="en-US" dirty="0" err="1">
                <a:latin typeface="Times New Roman" panose="02020603050405020304" pitchFamily="18" charset="0"/>
              </a:rPr>
              <a:t>goals</a:t>
            </a:r>
            <a:r>
              <a:rPr lang="de-AT" altLang="en-US" dirty="0">
                <a:latin typeface="Times New Roman" panose="02020603050405020304" pitchFamily="18" charset="0"/>
              </a:rPr>
              <a:t>:</a:t>
            </a:r>
          </a:p>
          <a:p>
            <a:pPr marL="819150" lvl="1"/>
            <a:r>
              <a:rPr lang="de-AT" altLang="en-US" dirty="0" err="1">
                <a:latin typeface="Times New Roman" panose="02020603050405020304" pitchFamily="18" charset="0"/>
              </a:rPr>
              <a:t>to</a:t>
            </a:r>
            <a:r>
              <a:rPr lang="de-AT" altLang="en-US" dirty="0">
                <a:latin typeface="Times New Roman" panose="02020603050405020304" pitchFamily="18" charset="0"/>
              </a:rPr>
              <a:t> </a:t>
            </a:r>
            <a:r>
              <a:rPr lang="en-GB" altLang="en-US" dirty="0">
                <a:latin typeface="Times New Roman" panose="02020603050405020304" pitchFamily="18" charset="0"/>
              </a:rPr>
              <a:t>confirm (or contradict) assumptions regarding market potential</a:t>
            </a:r>
          </a:p>
          <a:p>
            <a:pPr marL="819150" lvl="1"/>
            <a:r>
              <a:rPr lang="en-GB" altLang="en-US" dirty="0">
                <a:latin typeface="Times New Roman" panose="02020603050405020304" pitchFamily="18" charset="0"/>
              </a:rPr>
              <a:t>to gather additional (primary) data; </a:t>
            </a:r>
            <a:r>
              <a:rPr lang="en-GB" altLang="en-US" dirty="0" err="1">
                <a:latin typeface="Times New Roman" panose="02020603050405020304" pitchFamily="18" charset="0"/>
              </a:rPr>
              <a:t>eg</a:t>
            </a:r>
            <a:r>
              <a:rPr lang="en-GB" altLang="en-US" dirty="0">
                <a:latin typeface="Times New Roman" panose="02020603050405020304" pitchFamily="18" charset="0"/>
              </a:rPr>
              <a:t> meeting potential distributors face to face </a:t>
            </a:r>
          </a:p>
          <a:p>
            <a:pPr marL="819150" lvl="1"/>
            <a:r>
              <a:rPr lang="en-GB" altLang="en-US" dirty="0">
                <a:latin typeface="Times New Roman" panose="02020603050405020304" pitchFamily="18" charset="0"/>
              </a:rPr>
              <a:t>to develop a marketing plan in co-operation with the local agent or distributor</a:t>
            </a:r>
            <a:endParaRPr lang="de-AT" altLang="en-US" dirty="0">
              <a:latin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49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FB55C5-F6DB-4118-BDB0-A4D33B2C0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US" dirty="0">
                <a:solidFill>
                  <a:schemeClr val="tx1"/>
                </a:solidFill>
              </a:rPr>
              <a:t>Market Entry Alternatives</a:t>
            </a:r>
            <a:endParaRPr lang="en-GB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CDD8AFD-4EBE-4105-95F8-ED0F2DCA654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608" y="1825625"/>
            <a:ext cx="627078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916223CB-7C47-4567-8CE4-6E1484B6ACA7}"/>
              </a:ext>
            </a:extLst>
          </p:cNvPr>
          <p:cNvSpPr/>
          <p:nvPr/>
        </p:nvSpPr>
        <p:spPr>
          <a:xfrm>
            <a:off x="9475596" y="1690689"/>
            <a:ext cx="28037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i="1" dirty="0"/>
              <a:t>Source: Adapted from Günther Müller-</a:t>
            </a:r>
            <a:r>
              <a:rPr lang="en-GB" altLang="en-US" i="1" dirty="0" err="1"/>
              <a:t>Stewens</a:t>
            </a:r>
            <a:r>
              <a:rPr lang="en-GB" altLang="en-US" i="1" dirty="0"/>
              <a:t> and Christoph Lechner, ”</a:t>
            </a:r>
            <a:r>
              <a:rPr lang="en-GB" altLang="en-US" i="1" dirty="0" err="1"/>
              <a:t>Unternehmensindividuelle</a:t>
            </a:r>
            <a:r>
              <a:rPr lang="en-GB" altLang="en-US" i="1" dirty="0"/>
              <a:t> und </a:t>
            </a:r>
            <a:r>
              <a:rPr lang="en-GB" altLang="en-US" i="1" dirty="0" err="1"/>
              <a:t>gastlandbezogene</a:t>
            </a:r>
            <a:r>
              <a:rPr lang="en-GB" altLang="en-US" i="1" dirty="0"/>
              <a:t> </a:t>
            </a:r>
            <a:r>
              <a:rPr lang="en-GB" altLang="en-US" i="1" dirty="0" err="1"/>
              <a:t>Einflußfaktoren</a:t>
            </a:r>
            <a:r>
              <a:rPr lang="en-GB" altLang="en-US" i="1" dirty="0"/>
              <a:t> der </a:t>
            </a:r>
            <a:r>
              <a:rPr lang="en-GB" altLang="en-US" i="1" dirty="0" err="1"/>
              <a:t>Markteintrittsformen</a:t>
            </a:r>
            <a:r>
              <a:rPr lang="en-GB" altLang="en-US" i="1" dirty="0"/>
              <a:t>,” in: Klaus </a:t>
            </a:r>
            <a:r>
              <a:rPr lang="en-GB" altLang="en-US" i="1" dirty="0" err="1"/>
              <a:t>Macharzina</a:t>
            </a:r>
            <a:r>
              <a:rPr lang="en-GB" altLang="en-US" i="1" dirty="0"/>
              <a:t> and Michael-</a:t>
            </a:r>
            <a:r>
              <a:rPr lang="en-GB" altLang="en-US" i="1" dirty="0" err="1"/>
              <a:t>Jörg</a:t>
            </a:r>
            <a:r>
              <a:rPr lang="en-GB" altLang="en-US" i="1" dirty="0"/>
              <a:t> Oesterle (eds.), </a:t>
            </a:r>
            <a:r>
              <a:rPr lang="en-GB" altLang="en-US" i="1" dirty="0" err="1"/>
              <a:t>Handbuch</a:t>
            </a:r>
            <a:r>
              <a:rPr lang="en-GB" altLang="en-US" i="1" dirty="0"/>
              <a:t> </a:t>
            </a:r>
            <a:r>
              <a:rPr lang="en-GB" altLang="en-US" i="1" dirty="0" err="1"/>
              <a:t>Internationales</a:t>
            </a:r>
            <a:r>
              <a:rPr lang="en-GB" altLang="en-US" i="1" dirty="0"/>
              <a:t> Management, Gabler, Wiesbaden, 1997, p. 237; Gunter </a:t>
            </a:r>
            <a:r>
              <a:rPr lang="en-GB" altLang="en-US" i="1" dirty="0" err="1"/>
              <a:t>Stahr</a:t>
            </a:r>
            <a:r>
              <a:rPr lang="en-GB" altLang="en-US" i="1" dirty="0"/>
              <a:t>, </a:t>
            </a:r>
            <a:r>
              <a:rPr lang="en-GB" altLang="en-US" i="1" dirty="0" err="1"/>
              <a:t>Auslandsmarketing</a:t>
            </a:r>
            <a:r>
              <a:rPr lang="en-GB" altLang="en-US" i="1" dirty="0"/>
              <a:t>, Vol. 1, </a:t>
            </a:r>
            <a:r>
              <a:rPr lang="en-GB" altLang="en-US" i="1" dirty="0" err="1"/>
              <a:t>Kohlhammer</a:t>
            </a:r>
            <a:r>
              <a:rPr lang="en-GB" altLang="en-US" i="1" dirty="0"/>
              <a:t>, Stuttgart, 1979, p. 162</a:t>
            </a:r>
            <a:endParaRPr lang="de-AT" altLang="en-US" dirty="0"/>
          </a:p>
        </p:txBody>
      </p:sp>
    </p:spTree>
    <p:extLst>
      <p:ext uri="{BB962C8B-B14F-4D97-AF65-F5344CB8AC3E}">
        <p14:creationId xmlns:p14="http://schemas.microsoft.com/office/powerpoint/2010/main" val="2195575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C0BC3C-7293-4EE0-8895-9E885E10B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study: Starbucks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BE46F3-2246-41F0-AF6E-D73BDC8C4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https://www.youtube.com/watch?v=c-KKy-03O5A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1924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854</Words>
  <Application>Microsoft Office PowerPoint</Application>
  <PresentationFormat>Widescreen</PresentationFormat>
  <Paragraphs>107</Paragraphs>
  <Slides>17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Monotype Sorts</vt:lpstr>
      <vt:lpstr>Times New Roman</vt:lpstr>
      <vt:lpstr>Tema di Office</vt:lpstr>
      <vt:lpstr>Dokument</vt:lpstr>
      <vt:lpstr>Market Selection &amp;  Market Entry Alternatives -  Exporting</vt:lpstr>
      <vt:lpstr>Tedtalk: why jobs of the future won’t feel like work</vt:lpstr>
      <vt:lpstr>Selecting Foreign Markets</vt:lpstr>
      <vt:lpstr>Critical Questions for a  Product-Market Profile: The „9 W´s“</vt:lpstr>
      <vt:lpstr>A Multi-Stage Selection Process </vt:lpstr>
      <vt:lpstr>A Scoring Model for  International Market Selection</vt:lpstr>
      <vt:lpstr>Visiting the Potential Market</vt:lpstr>
      <vt:lpstr>Market Entry Alternatives</vt:lpstr>
      <vt:lpstr>Case study: Starbucks</vt:lpstr>
      <vt:lpstr>Direct Exporting</vt:lpstr>
      <vt:lpstr>Exporting: A Developmental Process</vt:lpstr>
      <vt:lpstr>The „Born Globals“</vt:lpstr>
      <vt:lpstr>Export-Related Problems</vt:lpstr>
      <vt:lpstr>The World’s Leading  Exporting and Importing Nations</vt:lpstr>
      <vt:lpstr>Market Entry Decision: 3 Key Questions </vt:lpstr>
      <vt:lpstr>Methods of Export Financing</vt:lpstr>
      <vt:lpstr>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Selection &amp;  Market Entry Alternatives -  Exporting</dc:title>
  <dc:creator>beatrice orlando</dc:creator>
  <cp:lastModifiedBy>beatrice orlando</cp:lastModifiedBy>
  <cp:revision>15</cp:revision>
  <dcterms:created xsi:type="dcterms:W3CDTF">2020-06-01T09:29:39Z</dcterms:created>
  <dcterms:modified xsi:type="dcterms:W3CDTF">2020-06-01T09:49:32Z</dcterms:modified>
</cp:coreProperties>
</file>