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686" autoAdjust="0"/>
  </p:normalViewPr>
  <p:slideViewPr>
    <p:cSldViewPr>
      <p:cViewPr varScale="1">
        <p:scale>
          <a:sx n="76" d="100"/>
          <a:sy n="76" d="100"/>
        </p:scale>
        <p:origin x="1642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20/05/2020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20/05/2020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20/05/2020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20/05/2020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20/05/2020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20/05/2020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20/05/2020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20/05/2020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20/05/2020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20/05/2020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20/05/2020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6055F8-1D02-4417-9241-55C834FD9970}" type="datetimeFigureOut">
              <a:rPr lang="it-IT" smtClean="0"/>
              <a:pPr/>
              <a:t>20/05/2020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sQ6xACl8hJk" TargetMode="External"/><Relationship Id="rId2" Type="http://schemas.openxmlformats.org/officeDocument/2006/relationships/hyperlink" Target="https://youtu.be/e-1Tju7njrw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youtu.be/9dFvhq2sKfM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ed.com/talks/vinay_shandal_how_conscious_investors_can_turn_up_the_heat_and_make_companies_change" TargetMode="External"/><Relationship Id="rId2" Type="http://schemas.openxmlformats.org/officeDocument/2006/relationships/hyperlink" Target="https://www.youtube.com/watch?v=ePckLYcZ5-k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err="1"/>
              <a:t>Divesture</a:t>
            </a:r>
            <a:r>
              <a:rPr lang="it-IT" dirty="0"/>
              <a:t>: stay or </a:t>
            </a:r>
            <a:r>
              <a:rPr lang="it-IT" dirty="0" err="1"/>
              <a:t>exit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Prof. B. Orlando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Divestiture</a:t>
            </a:r>
            <a:r>
              <a:rPr lang="it-IT" dirty="0"/>
              <a:t>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err="1">
                <a:hlinkClick r:id="rId2"/>
              </a:rPr>
              <a:t>Definition</a:t>
            </a:r>
            <a:r>
              <a:rPr lang="it-IT" dirty="0"/>
              <a:t> </a:t>
            </a:r>
          </a:p>
          <a:p>
            <a:r>
              <a:rPr lang="it-IT" dirty="0" err="1">
                <a:hlinkClick r:id="rId3"/>
              </a:rPr>
              <a:t>Toward</a:t>
            </a:r>
            <a:r>
              <a:rPr lang="it-IT" dirty="0">
                <a:hlinkClick r:id="rId3"/>
              </a:rPr>
              <a:t> </a:t>
            </a:r>
            <a:r>
              <a:rPr lang="it-IT" dirty="0" err="1">
                <a:hlinkClick r:id="rId3"/>
              </a:rPr>
              <a:t>M&amp;A</a:t>
            </a:r>
            <a:r>
              <a:rPr lang="it-IT" dirty="0"/>
              <a:t> and </a:t>
            </a:r>
            <a:r>
              <a:rPr lang="it-IT" dirty="0" err="1">
                <a:hlinkClick r:id="rId4"/>
              </a:rPr>
              <a:t>failures</a:t>
            </a:r>
            <a:r>
              <a:rPr lang="it-IT" dirty="0"/>
              <a:t>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7FC56B9-5AF9-44E8-A29D-CD120C8E42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Divestiture</a:t>
            </a:r>
            <a:r>
              <a:rPr lang="it-IT" dirty="0"/>
              <a:t>: good or </a:t>
            </a:r>
            <a:r>
              <a:rPr lang="it-IT" dirty="0" err="1"/>
              <a:t>bad</a:t>
            </a:r>
            <a:r>
              <a:rPr lang="it-IT" dirty="0"/>
              <a:t>?</a:t>
            </a:r>
            <a:endParaRPr lang="en-GB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405CFE7-DEB4-43D6-A2DE-D7398527E4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hlinkClick r:id="rId2"/>
              </a:rPr>
              <a:t>https://www.youtube.com/watch?v=ePckLYcZ5-k</a:t>
            </a:r>
            <a:endParaRPr lang="en-GB" dirty="0"/>
          </a:p>
          <a:p>
            <a:endParaRPr lang="en-GB" dirty="0"/>
          </a:p>
          <a:p>
            <a:r>
              <a:rPr lang="en-GB" dirty="0" err="1"/>
              <a:t>Tedtalk</a:t>
            </a:r>
            <a:r>
              <a:rPr lang="en-GB" dirty="0"/>
              <a:t>: How conscious investors can turn up the heat and make companies change</a:t>
            </a:r>
          </a:p>
          <a:p>
            <a:r>
              <a:rPr lang="en-GB">
                <a:hlinkClick r:id="rId3"/>
              </a:rPr>
              <a:t>https://www.ted.com/talks/vinay_shandal_how_conscious_investors_can_turn_up_the_heat_and_make_companies_change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81150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3600" dirty="0" err="1"/>
              <a:t>Divestiture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400"/>
              <a:t>Divestiture</a:t>
            </a:r>
            <a:r>
              <a:rPr lang="it-IT" sz="2400" dirty="0"/>
              <a:t> </a:t>
            </a:r>
            <a:r>
              <a:rPr lang="it-IT" sz="2400" dirty="0" err="1"/>
              <a:t>refers</a:t>
            </a:r>
            <a:r>
              <a:rPr lang="it-IT" sz="2400" dirty="0"/>
              <a:t> </a:t>
            </a:r>
            <a:r>
              <a:rPr lang="it-IT" sz="2400" dirty="0" err="1"/>
              <a:t>to</a:t>
            </a:r>
            <a:r>
              <a:rPr lang="it-IT" sz="2400" dirty="0"/>
              <a:t> the </a:t>
            </a:r>
            <a:r>
              <a:rPr lang="it-IT" sz="2400" dirty="0" err="1"/>
              <a:t>process</a:t>
            </a:r>
            <a:r>
              <a:rPr lang="it-IT" sz="2400" dirty="0"/>
              <a:t> </a:t>
            </a:r>
            <a:r>
              <a:rPr lang="it-IT" sz="2400" dirty="0" err="1"/>
              <a:t>of</a:t>
            </a:r>
            <a:r>
              <a:rPr lang="it-IT" sz="2400" dirty="0"/>
              <a:t> </a:t>
            </a:r>
            <a:r>
              <a:rPr lang="it-IT" sz="2400" dirty="0" err="1"/>
              <a:t>reducing</a:t>
            </a:r>
            <a:r>
              <a:rPr lang="it-IT" sz="2400" dirty="0"/>
              <a:t> the portfolio </a:t>
            </a:r>
            <a:r>
              <a:rPr lang="it-IT" sz="2400" dirty="0" err="1"/>
              <a:t>of</a:t>
            </a:r>
            <a:r>
              <a:rPr lang="it-IT" sz="2400" dirty="0"/>
              <a:t> the business a </a:t>
            </a:r>
            <a:r>
              <a:rPr lang="it-IT" sz="2400" dirty="0" err="1"/>
              <a:t>firm</a:t>
            </a:r>
            <a:r>
              <a:rPr lang="it-IT" sz="2400" dirty="0"/>
              <a:t> </a:t>
            </a:r>
            <a:r>
              <a:rPr lang="it-IT" sz="2400" dirty="0" err="1"/>
              <a:t>owns</a:t>
            </a:r>
            <a:r>
              <a:rPr lang="it-IT" sz="2400" dirty="0"/>
              <a:t> and </a:t>
            </a:r>
            <a:r>
              <a:rPr lang="it-IT" sz="2400" dirty="0" err="1"/>
              <a:t>it</a:t>
            </a:r>
            <a:r>
              <a:rPr lang="it-IT" sz="2400" dirty="0"/>
              <a:t> </a:t>
            </a:r>
            <a:r>
              <a:rPr lang="it-IT" sz="2400" dirty="0" err="1"/>
              <a:t>is</a:t>
            </a:r>
            <a:r>
              <a:rPr lang="it-IT" sz="2400" dirty="0"/>
              <a:t> </a:t>
            </a:r>
            <a:r>
              <a:rPr lang="it-IT" sz="2400" dirty="0" err="1"/>
              <a:t>one</a:t>
            </a:r>
            <a:r>
              <a:rPr lang="it-IT" sz="2400" dirty="0"/>
              <a:t> way </a:t>
            </a:r>
            <a:r>
              <a:rPr lang="it-IT" sz="2400" dirty="0" err="1"/>
              <a:t>to</a:t>
            </a:r>
            <a:r>
              <a:rPr lang="it-IT" sz="2400" dirty="0"/>
              <a:t> reduce the scope, </a:t>
            </a:r>
            <a:r>
              <a:rPr lang="it-IT" sz="2400" dirty="0" err="1"/>
              <a:t>as</a:t>
            </a:r>
            <a:r>
              <a:rPr lang="it-IT" sz="2400" dirty="0"/>
              <a:t> alternative </a:t>
            </a:r>
            <a:r>
              <a:rPr lang="it-IT" sz="2400" dirty="0" err="1"/>
              <a:t>to</a:t>
            </a:r>
            <a:r>
              <a:rPr lang="it-IT" sz="2400" dirty="0"/>
              <a:t> outsourcing</a:t>
            </a:r>
          </a:p>
          <a:p>
            <a:r>
              <a:rPr lang="it-IT" sz="2400" dirty="0" err="1"/>
              <a:t>It</a:t>
            </a:r>
            <a:r>
              <a:rPr lang="it-IT" sz="2400" dirty="0"/>
              <a:t> </a:t>
            </a:r>
            <a:r>
              <a:rPr lang="it-IT" sz="2400" dirty="0" err="1"/>
              <a:t>occurs</a:t>
            </a:r>
            <a:r>
              <a:rPr lang="it-IT" sz="2400" dirty="0"/>
              <a:t> </a:t>
            </a:r>
            <a:r>
              <a:rPr lang="it-IT" sz="2400" dirty="0" err="1"/>
              <a:t>when</a:t>
            </a:r>
            <a:r>
              <a:rPr lang="it-IT" sz="2400" dirty="0"/>
              <a:t> a </a:t>
            </a:r>
            <a:r>
              <a:rPr lang="it-IT" sz="2400" dirty="0" err="1"/>
              <a:t>firm</a:t>
            </a:r>
            <a:r>
              <a:rPr lang="it-IT" sz="2400" dirty="0"/>
              <a:t> </a:t>
            </a:r>
            <a:r>
              <a:rPr lang="it-IT" sz="2400" dirty="0" err="1"/>
              <a:t>reduces</a:t>
            </a:r>
            <a:r>
              <a:rPr lang="it-IT" sz="2400" dirty="0"/>
              <a:t> the </a:t>
            </a:r>
            <a:r>
              <a:rPr lang="it-IT" sz="2400" dirty="0" err="1"/>
              <a:t>number</a:t>
            </a:r>
            <a:r>
              <a:rPr lang="it-IT" sz="2400" dirty="0"/>
              <a:t> </a:t>
            </a:r>
            <a:r>
              <a:rPr lang="it-IT" sz="2400" dirty="0" err="1"/>
              <a:t>of</a:t>
            </a:r>
            <a:r>
              <a:rPr lang="it-IT" sz="2400" dirty="0"/>
              <a:t> business </a:t>
            </a:r>
            <a:r>
              <a:rPr lang="it-IT" sz="2400" dirty="0" err="1"/>
              <a:t>it</a:t>
            </a:r>
            <a:r>
              <a:rPr lang="it-IT" sz="2400" dirty="0"/>
              <a:t> </a:t>
            </a:r>
            <a:r>
              <a:rPr lang="it-IT" sz="2400" dirty="0" err="1"/>
              <a:t>is</a:t>
            </a:r>
            <a:r>
              <a:rPr lang="it-IT" sz="2400" dirty="0"/>
              <a:t> </a:t>
            </a:r>
            <a:r>
              <a:rPr lang="it-IT" sz="2400" dirty="0" err="1"/>
              <a:t>active</a:t>
            </a:r>
            <a:r>
              <a:rPr lang="it-IT" sz="2400" dirty="0"/>
              <a:t> in </a:t>
            </a:r>
          </a:p>
          <a:p>
            <a:r>
              <a:rPr lang="it-IT" sz="2400" dirty="0" err="1"/>
              <a:t>There</a:t>
            </a:r>
            <a:r>
              <a:rPr lang="it-IT" sz="2400" dirty="0"/>
              <a:t> are </a:t>
            </a:r>
            <a:r>
              <a:rPr lang="it-IT" sz="2400" dirty="0" err="1"/>
              <a:t>two</a:t>
            </a:r>
            <a:r>
              <a:rPr lang="it-IT" sz="2400" dirty="0"/>
              <a:t> </a:t>
            </a:r>
            <a:r>
              <a:rPr lang="it-IT" sz="2400" dirty="0" err="1"/>
              <a:t>basic</a:t>
            </a:r>
            <a:r>
              <a:rPr lang="it-IT" sz="2400" dirty="0"/>
              <a:t> </a:t>
            </a:r>
            <a:r>
              <a:rPr lang="it-IT" sz="2400" dirty="0" err="1"/>
              <a:t>models</a:t>
            </a:r>
            <a:r>
              <a:rPr lang="it-IT" sz="2400" dirty="0"/>
              <a:t>: </a:t>
            </a:r>
            <a:r>
              <a:rPr lang="it-IT" sz="2400" dirty="0" err="1"/>
              <a:t>spin-offs</a:t>
            </a:r>
            <a:r>
              <a:rPr lang="it-IT" sz="2400" dirty="0"/>
              <a:t> and </a:t>
            </a:r>
            <a:r>
              <a:rPr lang="it-IT" sz="2400" dirty="0" err="1"/>
              <a:t>sell-offs</a:t>
            </a:r>
            <a:endParaRPr lang="it-IT" sz="2400" dirty="0"/>
          </a:p>
          <a:p>
            <a:r>
              <a:rPr lang="it-IT" sz="2400" dirty="0"/>
              <a:t>In sell-off the business </a:t>
            </a:r>
            <a:r>
              <a:rPr lang="it-IT" sz="2400" dirty="0" err="1"/>
              <a:t>is</a:t>
            </a:r>
            <a:r>
              <a:rPr lang="it-IT" sz="2400" dirty="0"/>
              <a:t> sold </a:t>
            </a:r>
            <a:r>
              <a:rPr lang="it-IT" sz="2400" dirty="0" err="1"/>
              <a:t>to</a:t>
            </a:r>
            <a:r>
              <a:rPr lang="it-IT" sz="2400" dirty="0"/>
              <a:t> </a:t>
            </a:r>
            <a:r>
              <a:rPr lang="it-IT" sz="2400" dirty="0" err="1"/>
              <a:t>another</a:t>
            </a:r>
            <a:r>
              <a:rPr lang="it-IT" sz="2400" dirty="0"/>
              <a:t> company: </a:t>
            </a:r>
            <a:r>
              <a:rPr lang="it-IT" sz="2400" dirty="0" err="1"/>
              <a:t>we</a:t>
            </a:r>
            <a:r>
              <a:rPr lang="it-IT" sz="2400" dirty="0"/>
              <a:t> can </a:t>
            </a:r>
            <a:r>
              <a:rPr lang="it-IT" sz="2400" dirty="0" err="1"/>
              <a:t>have</a:t>
            </a:r>
            <a:r>
              <a:rPr lang="it-IT" sz="2400" dirty="0"/>
              <a:t> </a:t>
            </a:r>
            <a:r>
              <a:rPr lang="it-IT" sz="2400" dirty="0" err="1"/>
              <a:t>two</a:t>
            </a:r>
            <a:r>
              <a:rPr lang="it-IT" sz="2400" dirty="0"/>
              <a:t> </a:t>
            </a:r>
            <a:r>
              <a:rPr lang="it-IT" sz="2400" dirty="0" err="1"/>
              <a:t>cases</a:t>
            </a:r>
            <a:r>
              <a:rPr lang="it-IT" sz="2400" dirty="0"/>
              <a:t>, </a:t>
            </a:r>
            <a:r>
              <a:rPr lang="it-IT" sz="2400" dirty="0" err="1"/>
              <a:t>leverage</a:t>
            </a:r>
            <a:r>
              <a:rPr lang="it-IT" sz="2400" dirty="0"/>
              <a:t> </a:t>
            </a:r>
            <a:r>
              <a:rPr lang="it-IT" sz="2400" dirty="0" err="1"/>
              <a:t>buy</a:t>
            </a:r>
            <a:r>
              <a:rPr lang="it-IT" sz="2400" dirty="0"/>
              <a:t> out and management </a:t>
            </a:r>
            <a:r>
              <a:rPr lang="it-IT" sz="2400" dirty="0" err="1"/>
              <a:t>buy</a:t>
            </a:r>
            <a:r>
              <a:rPr lang="it-IT" sz="2400" dirty="0"/>
              <a:t> out</a:t>
            </a:r>
          </a:p>
          <a:p>
            <a:r>
              <a:rPr lang="it-IT" sz="2400" dirty="0" err="1"/>
              <a:t>Leverage</a:t>
            </a:r>
            <a:r>
              <a:rPr lang="it-IT" sz="2400" dirty="0"/>
              <a:t> </a:t>
            </a:r>
            <a:r>
              <a:rPr lang="it-IT" sz="2400" dirty="0" err="1"/>
              <a:t>buy</a:t>
            </a:r>
            <a:r>
              <a:rPr lang="it-IT" sz="2400" dirty="0"/>
              <a:t> out </a:t>
            </a:r>
            <a:r>
              <a:rPr lang="it-IT" sz="2400" dirty="0" err="1"/>
              <a:t>happens</a:t>
            </a:r>
            <a:r>
              <a:rPr lang="it-IT" sz="2400" dirty="0"/>
              <a:t> </a:t>
            </a:r>
            <a:r>
              <a:rPr lang="it-IT" sz="2400" dirty="0" err="1"/>
              <a:t>when</a:t>
            </a:r>
            <a:r>
              <a:rPr lang="it-IT" sz="2400" dirty="0"/>
              <a:t> the </a:t>
            </a:r>
            <a:r>
              <a:rPr lang="it-IT" sz="2400" dirty="0" err="1"/>
              <a:t>acquiring</a:t>
            </a:r>
            <a:r>
              <a:rPr lang="it-IT" sz="2400" dirty="0"/>
              <a:t> </a:t>
            </a:r>
            <a:r>
              <a:rPr lang="it-IT" sz="2400" dirty="0" err="1"/>
              <a:t>firm</a:t>
            </a:r>
            <a:r>
              <a:rPr lang="it-IT" sz="2400" dirty="0"/>
              <a:t> </a:t>
            </a:r>
            <a:r>
              <a:rPr lang="it-IT" sz="2400" dirty="0" err="1"/>
              <a:t>uses</a:t>
            </a:r>
            <a:r>
              <a:rPr lang="it-IT" sz="2400" dirty="0"/>
              <a:t> </a:t>
            </a:r>
            <a:r>
              <a:rPr lang="it-IT" sz="2400" dirty="0" err="1"/>
              <a:t>large</a:t>
            </a:r>
            <a:r>
              <a:rPr lang="it-IT" sz="2400" dirty="0"/>
              <a:t> </a:t>
            </a:r>
            <a:r>
              <a:rPr lang="it-IT" sz="2400" dirty="0" err="1"/>
              <a:t>amount</a:t>
            </a:r>
            <a:r>
              <a:rPr lang="it-IT" sz="2400" dirty="0"/>
              <a:t> </a:t>
            </a:r>
            <a:r>
              <a:rPr lang="it-IT" sz="2400" dirty="0" err="1"/>
              <a:t>of</a:t>
            </a:r>
            <a:r>
              <a:rPr lang="it-IT" sz="2400" dirty="0"/>
              <a:t> </a:t>
            </a:r>
            <a:r>
              <a:rPr lang="it-IT" sz="2400" dirty="0" err="1"/>
              <a:t>debt</a:t>
            </a:r>
            <a:r>
              <a:rPr lang="it-IT" sz="2400" dirty="0"/>
              <a:t> </a:t>
            </a:r>
            <a:r>
              <a:rPr lang="it-IT" sz="2400" dirty="0" err="1"/>
              <a:t>for</a:t>
            </a:r>
            <a:r>
              <a:rPr lang="it-IT" sz="2400" dirty="0"/>
              <a:t> the </a:t>
            </a:r>
            <a:r>
              <a:rPr lang="it-IT" sz="2400" dirty="0" err="1"/>
              <a:t>acquisition</a:t>
            </a:r>
            <a:endParaRPr lang="it-IT" sz="2400" dirty="0"/>
          </a:p>
          <a:p>
            <a:endParaRPr lang="it-IT" sz="2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…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err="1"/>
              <a:t>If</a:t>
            </a:r>
            <a:r>
              <a:rPr lang="it-IT" dirty="0"/>
              <a:t> </a:t>
            </a:r>
            <a:r>
              <a:rPr lang="it-IT" dirty="0" err="1"/>
              <a:t>it</a:t>
            </a:r>
            <a:r>
              <a:rPr lang="it-IT" dirty="0"/>
              <a:t> the management </a:t>
            </a:r>
            <a:r>
              <a:rPr lang="it-IT" dirty="0" err="1"/>
              <a:t>itself</a:t>
            </a:r>
            <a:r>
              <a:rPr lang="it-IT" dirty="0"/>
              <a:t> </a:t>
            </a:r>
            <a:r>
              <a:rPr lang="it-IT" dirty="0" err="1"/>
              <a:t>who</a:t>
            </a:r>
            <a:r>
              <a:rPr lang="it-IT" dirty="0"/>
              <a:t>’s </a:t>
            </a:r>
            <a:r>
              <a:rPr lang="it-IT" dirty="0" err="1"/>
              <a:t>making</a:t>
            </a:r>
            <a:r>
              <a:rPr lang="it-IT" dirty="0"/>
              <a:t> the </a:t>
            </a:r>
            <a:r>
              <a:rPr lang="it-IT" dirty="0" err="1"/>
              <a:t>acquisition</a:t>
            </a:r>
            <a:r>
              <a:rPr lang="it-IT" dirty="0"/>
              <a:t>, </a:t>
            </a:r>
            <a:r>
              <a:rPr lang="it-IT" dirty="0" err="1"/>
              <a:t>then</a:t>
            </a:r>
            <a:r>
              <a:rPr lang="it-IT" dirty="0"/>
              <a:t> </a:t>
            </a:r>
            <a:r>
              <a:rPr lang="it-IT" dirty="0" err="1"/>
              <a:t>we</a:t>
            </a:r>
            <a:r>
              <a:rPr lang="it-IT" dirty="0"/>
              <a:t> </a:t>
            </a:r>
            <a:r>
              <a:rPr lang="it-IT" dirty="0" err="1"/>
              <a:t>have</a:t>
            </a:r>
            <a:r>
              <a:rPr lang="it-IT" dirty="0"/>
              <a:t> the </a:t>
            </a:r>
            <a:r>
              <a:rPr lang="it-IT" dirty="0" err="1"/>
              <a:t>special</a:t>
            </a:r>
            <a:r>
              <a:rPr lang="it-IT" dirty="0"/>
              <a:t> case </a:t>
            </a:r>
            <a:r>
              <a:rPr lang="it-IT" dirty="0" err="1"/>
              <a:t>of</a:t>
            </a:r>
            <a:r>
              <a:rPr lang="it-IT" dirty="0"/>
              <a:t> management </a:t>
            </a:r>
            <a:r>
              <a:rPr lang="it-IT" dirty="0" err="1"/>
              <a:t>buy</a:t>
            </a:r>
            <a:r>
              <a:rPr lang="it-IT" dirty="0"/>
              <a:t> out</a:t>
            </a:r>
          </a:p>
          <a:p>
            <a:r>
              <a:rPr lang="it-IT" dirty="0"/>
              <a:t>In spin-off, the </a:t>
            </a:r>
            <a:r>
              <a:rPr lang="it-IT" dirty="0" err="1"/>
              <a:t>shares</a:t>
            </a:r>
            <a:r>
              <a:rPr lang="it-IT" dirty="0"/>
              <a:t> </a:t>
            </a:r>
            <a:r>
              <a:rPr lang="it-IT" dirty="0" err="1"/>
              <a:t>of</a:t>
            </a:r>
            <a:r>
              <a:rPr lang="it-IT" dirty="0"/>
              <a:t> the </a:t>
            </a:r>
            <a:r>
              <a:rPr lang="it-IT" dirty="0" err="1"/>
              <a:t>divested</a:t>
            </a:r>
            <a:r>
              <a:rPr lang="it-IT" dirty="0"/>
              <a:t> business are </a:t>
            </a:r>
            <a:r>
              <a:rPr lang="it-IT" dirty="0" err="1"/>
              <a:t>distributed</a:t>
            </a:r>
            <a:r>
              <a:rPr lang="it-IT" dirty="0"/>
              <a:t> </a:t>
            </a:r>
            <a:r>
              <a:rPr lang="it-IT" dirty="0" err="1"/>
              <a:t>to</a:t>
            </a:r>
            <a:r>
              <a:rPr lang="it-IT" dirty="0"/>
              <a:t> </a:t>
            </a:r>
            <a:r>
              <a:rPr lang="it-IT" dirty="0" err="1"/>
              <a:t>shareholders</a:t>
            </a:r>
            <a:r>
              <a:rPr lang="it-IT" dirty="0"/>
              <a:t> </a:t>
            </a:r>
            <a:r>
              <a:rPr lang="it-IT" dirty="0" err="1"/>
              <a:t>of</a:t>
            </a:r>
            <a:r>
              <a:rPr lang="it-IT" dirty="0"/>
              <a:t> the </a:t>
            </a:r>
            <a:r>
              <a:rPr lang="it-IT" dirty="0" err="1"/>
              <a:t>refocusing</a:t>
            </a:r>
            <a:r>
              <a:rPr lang="it-IT" dirty="0"/>
              <a:t> company, </a:t>
            </a:r>
            <a:r>
              <a:rPr lang="it-IT" dirty="0" err="1"/>
              <a:t>while</a:t>
            </a:r>
            <a:r>
              <a:rPr lang="it-IT" dirty="0"/>
              <a:t> the </a:t>
            </a:r>
            <a:r>
              <a:rPr lang="it-IT" dirty="0" err="1"/>
              <a:t>divested</a:t>
            </a:r>
            <a:r>
              <a:rPr lang="it-IT" dirty="0"/>
              <a:t> business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listed</a:t>
            </a:r>
            <a:r>
              <a:rPr lang="it-IT" dirty="0"/>
              <a:t> on capital </a:t>
            </a:r>
            <a:r>
              <a:rPr lang="it-IT" dirty="0" err="1"/>
              <a:t>markets</a:t>
            </a:r>
            <a:endParaRPr lang="it-IT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…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err="1"/>
              <a:t>Other</a:t>
            </a:r>
            <a:r>
              <a:rPr lang="it-IT" dirty="0"/>
              <a:t> </a:t>
            </a:r>
            <a:r>
              <a:rPr lang="it-IT" dirty="0" err="1"/>
              <a:t>two</a:t>
            </a:r>
            <a:r>
              <a:rPr lang="it-IT" dirty="0"/>
              <a:t> </a:t>
            </a:r>
            <a:r>
              <a:rPr lang="it-IT" dirty="0" err="1"/>
              <a:t>modes</a:t>
            </a:r>
            <a:r>
              <a:rPr lang="it-IT" dirty="0"/>
              <a:t> </a:t>
            </a:r>
            <a:r>
              <a:rPr lang="it-IT" dirty="0" err="1"/>
              <a:t>of</a:t>
            </a:r>
            <a:r>
              <a:rPr lang="it-IT" dirty="0"/>
              <a:t> </a:t>
            </a:r>
            <a:r>
              <a:rPr lang="it-IT" dirty="0" err="1"/>
              <a:t>divestures</a:t>
            </a:r>
            <a:r>
              <a:rPr lang="it-IT" dirty="0"/>
              <a:t> are: </a:t>
            </a:r>
            <a:r>
              <a:rPr lang="it-IT" dirty="0" err="1"/>
              <a:t>equity</a:t>
            </a:r>
            <a:r>
              <a:rPr lang="it-IT" dirty="0"/>
              <a:t> </a:t>
            </a:r>
            <a:r>
              <a:rPr lang="it-IT" dirty="0" err="1"/>
              <a:t>carve</a:t>
            </a:r>
            <a:r>
              <a:rPr lang="it-IT" dirty="0"/>
              <a:t> </a:t>
            </a:r>
            <a:r>
              <a:rPr lang="it-IT" dirty="0" err="1"/>
              <a:t>outs</a:t>
            </a:r>
            <a:r>
              <a:rPr lang="it-IT" dirty="0"/>
              <a:t> and </a:t>
            </a:r>
            <a:r>
              <a:rPr lang="it-IT" dirty="0" err="1"/>
              <a:t>split</a:t>
            </a:r>
            <a:r>
              <a:rPr lang="it-IT" dirty="0"/>
              <a:t> </a:t>
            </a:r>
            <a:r>
              <a:rPr lang="it-IT" dirty="0" err="1"/>
              <a:t>ups</a:t>
            </a:r>
            <a:r>
              <a:rPr lang="it-IT" dirty="0"/>
              <a:t>.</a:t>
            </a:r>
          </a:p>
          <a:p>
            <a:r>
              <a:rPr lang="it-IT" dirty="0" err="1"/>
              <a:t>Equity</a:t>
            </a:r>
            <a:r>
              <a:rPr lang="it-IT" dirty="0"/>
              <a:t> </a:t>
            </a:r>
            <a:r>
              <a:rPr lang="it-IT" dirty="0" err="1"/>
              <a:t>carve</a:t>
            </a:r>
            <a:r>
              <a:rPr lang="it-IT" dirty="0"/>
              <a:t> out: part </a:t>
            </a:r>
            <a:r>
              <a:rPr lang="it-IT" dirty="0" err="1"/>
              <a:t>of</a:t>
            </a:r>
            <a:r>
              <a:rPr lang="it-IT" dirty="0"/>
              <a:t> the </a:t>
            </a:r>
            <a:r>
              <a:rPr lang="it-IT" dirty="0" err="1"/>
              <a:t>specific</a:t>
            </a:r>
            <a:r>
              <a:rPr lang="it-IT" dirty="0"/>
              <a:t> business </a:t>
            </a:r>
            <a:r>
              <a:rPr lang="it-IT" dirty="0" err="1"/>
              <a:t>stocks</a:t>
            </a:r>
            <a:r>
              <a:rPr lang="it-IT" dirty="0"/>
              <a:t> are sold </a:t>
            </a:r>
            <a:r>
              <a:rPr lang="it-IT" dirty="0" err="1"/>
              <a:t>to</a:t>
            </a:r>
            <a:r>
              <a:rPr lang="it-IT" dirty="0"/>
              <a:t> the public, part are </a:t>
            </a:r>
            <a:r>
              <a:rPr lang="it-IT" dirty="0" err="1"/>
              <a:t>kept</a:t>
            </a:r>
            <a:r>
              <a:rPr lang="it-IT" dirty="0"/>
              <a:t>. </a:t>
            </a:r>
            <a:r>
              <a:rPr lang="it-IT" dirty="0" err="1"/>
              <a:t>This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also</a:t>
            </a:r>
            <a:r>
              <a:rPr lang="it-IT" dirty="0"/>
              <a:t> </a:t>
            </a:r>
            <a:r>
              <a:rPr lang="it-IT" dirty="0" err="1"/>
              <a:t>called</a:t>
            </a:r>
            <a:r>
              <a:rPr lang="it-IT" dirty="0"/>
              <a:t> IPO. </a:t>
            </a:r>
            <a:r>
              <a:rPr lang="it-IT" dirty="0" err="1"/>
              <a:t>Initially</a:t>
            </a:r>
            <a:r>
              <a:rPr lang="it-IT" dirty="0"/>
              <a:t>, the </a:t>
            </a:r>
            <a:r>
              <a:rPr lang="it-IT" dirty="0" err="1"/>
              <a:t>parent</a:t>
            </a:r>
            <a:r>
              <a:rPr lang="it-IT" dirty="0"/>
              <a:t> business </a:t>
            </a:r>
            <a:r>
              <a:rPr lang="it-IT" dirty="0" err="1"/>
              <a:t>keeps</a:t>
            </a:r>
            <a:r>
              <a:rPr lang="it-IT" dirty="0"/>
              <a:t> </a:t>
            </a:r>
            <a:r>
              <a:rPr lang="it-IT" dirty="0" err="1"/>
              <a:t>around</a:t>
            </a:r>
            <a:r>
              <a:rPr lang="it-IT" dirty="0"/>
              <a:t> the 80% </a:t>
            </a:r>
            <a:r>
              <a:rPr lang="it-IT" dirty="0" err="1"/>
              <a:t>of</a:t>
            </a:r>
            <a:r>
              <a:rPr lang="it-IT" dirty="0"/>
              <a:t> </a:t>
            </a:r>
            <a:r>
              <a:rPr lang="it-IT" dirty="0" err="1"/>
              <a:t>shares</a:t>
            </a:r>
            <a:endParaRPr lang="it-IT" dirty="0"/>
          </a:p>
          <a:p>
            <a:r>
              <a:rPr lang="it-IT" dirty="0"/>
              <a:t>Under a </a:t>
            </a:r>
            <a:r>
              <a:rPr lang="it-IT" dirty="0" err="1"/>
              <a:t>split-up</a:t>
            </a:r>
            <a:r>
              <a:rPr lang="it-IT" dirty="0"/>
              <a:t>, </a:t>
            </a:r>
            <a:r>
              <a:rPr lang="it-IT" dirty="0" err="1"/>
              <a:t>shares</a:t>
            </a:r>
            <a:r>
              <a:rPr lang="it-IT" dirty="0"/>
              <a:t> are </a:t>
            </a:r>
            <a:r>
              <a:rPr lang="it-IT" dirty="0" err="1"/>
              <a:t>created</a:t>
            </a:r>
            <a:r>
              <a:rPr lang="it-IT" dirty="0"/>
              <a:t> in the </a:t>
            </a:r>
            <a:r>
              <a:rPr lang="it-IT" dirty="0" err="1"/>
              <a:t>underlying</a:t>
            </a:r>
            <a:r>
              <a:rPr lang="it-IT" dirty="0"/>
              <a:t> business, </a:t>
            </a:r>
            <a:r>
              <a:rPr lang="it-IT" dirty="0" err="1"/>
              <a:t>while</a:t>
            </a:r>
            <a:r>
              <a:rPr lang="it-IT" dirty="0"/>
              <a:t> </a:t>
            </a:r>
            <a:r>
              <a:rPr lang="it-IT" dirty="0" err="1"/>
              <a:t>those</a:t>
            </a:r>
            <a:r>
              <a:rPr lang="it-IT" dirty="0"/>
              <a:t> in the </a:t>
            </a:r>
            <a:r>
              <a:rPr lang="it-IT" dirty="0" err="1"/>
              <a:t>former</a:t>
            </a:r>
            <a:r>
              <a:rPr lang="it-IT" dirty="0"/>
              <a:t> </a:t>
            </a:r>
            <a:r>
              <a:rPr lang="it-IT" dirty="0" err="1"/>
              <a:t>parent</a:t>
            </a:r>
            <a:r>
              <a:rPr lang="it-IT" dirty="0"/>
              <a:t> are </a:t>
            </a:r>
            <a:r>
              <a:rPr lang="it-IT" dirty="0" err="1"/>
              <a:t>dismissed</a:t>
            </a:r>
            <a:endParaRPr lang="it-IT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…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The </a:t>
            </a:r>
            <a:r>
              <a:rPr lang="it-IT" dirty="0" err="1"/>
              <a:t>control</a:t>
            </a:r>
            <a:r>
              <a:rPr lang="it-IT" dirty="0"/>
              <a:t> </a:t>
            </a:r>
            <a:r>
              <a:rPr lang="it-IT" dirty="0" err="1"/>
              <a:t>remains</a:t>
            </a:r>
            <a:r>
              <a:rPr lang="it-IT" dirty="0"/>
              <a:t> </a:t>
            </a:r>
            <a:r>
              <a:rPr lang="it-IT" dirty="0" err="1"/>
              <a:t>only</a:t>
            </a:r>
            <a:r>
              <a:rPr lang="it-IT" dirty="0"/>
              <a:t> in </a:t>
            </a:r>
            <a:r>
              <a:rPr lang="it-IT" dirty="0" err="1"/>
              <a:t>equity</a:t>
            </a:r>
            <a:r>
              <a:rPr lang="it-IT" dirty="0"/>
              <a:t> </a:t>
            </a:r>
            <a:r>
              <a:rPr lang="it-IT" dirty="0" err="1"/>
              <a:t>carve</a:t>
            </a:r>
            <a:r>
              <a:rPr lang="it-IT" dirty="0"/>
              <a:t> out case, </a:t>
            </a:r>
            <a:r>
              <a:rPr lang="it-IT" dirty="0" err="1"/>
              <a:t>for</a:t>
            </a:r>
            <a:r>
              <a:rPr lang="it-IT" dirty="0"/>
              <a:t> some </a:t>
            </a:r>
            <a:r>
              <a:rPr lang="it-IT" dirty="0" err="1"/>
              <a:t>years</a:t>
            </a:r>
            <a:r>
              <a:rPr lang="it-IT" dirty="0"/>
              <a:t>, </a:t>
            </a:r>
            <a:r>
              <a:rPr lang="it-IT" dirty="0" err="1"/>
              <a:t>for</a:t>
            </a:r>
            <a:r>
              <a:rPr lang="it-IT" dirty="0"/>
              <a:t> </a:t>
            </a:r>
            <a:r>
              <a:rPr lang="it-IT" dirty="0" err="1"/>
              <a:t>generating</a:t>
            </a:r>
            <a:r>
              <a:rPr lang="it-IT" dirty="0"/>
              <a:t> </a:t>
            </a:r>
            <a:r>
              <a:rPr lang="it-IT" dirty="0" err="1"/>
              <a:t>further</a:t>
            </a:r>
            <a:r>
              <a:rPr lang="it-IT" dirty="0"/>
              <a:t> </a:t>
            </a:r>
            <a:r>
              <a:rPr lang="it-IT" dirty="0" err="1"/>
              <a:t>cash</a:t>
            </a:r>
            <a:r>
              <a:rPr lang="it-IT" dirty="0"/>
              <a:t> and in case </a:t>
            </a:r>
            <a:r>
              <a:rPr lang="it-IT" dirty="0" err="1"/>
              <a:t>of</a:t>
            </a:r>
            <a:r>
              <a:rPr lang="it-IT" dirty="0"/>
              <a:t> high </a:t>
            </a:r>
            <a:r>
              <a:rPr lang="it-IT" dirty="0" err="1"/>
              <a:t>uncertainty</a:t>
            </a:r>
            <a:r>
              <a:rPr lang="it-IT" dirty="0"/>
              <a:t> </a:t>
            </a:r>
            <a:r>
              <a:rPr lang="it-IT" dirty="0" err="1"/>
              <a:t>concerning</a:t>
            </a:r>
            <a:r>
              <a:rPr lang="it-IT" dirty="0"/>
              <a:t> the </a:t>
            </a:r>
            <a:r>
              <a:rPr lang="it-IT" dirty="0" err="1"/>
              <a:t>value</a:t>
            </a:r>
            <a:r>
              <a:rPr lang="it-IT" dirty="0"/>
              <a:t> </a:t>
            </a:r>
            <a:r>
              <a:rPr lang="it-IT" dirty="0" err="1"/>
              <a:t>of</a:t>
            </a:r>
            <a:r>
              <a:rPr lang="it-IT" dirty="0"/>
              <a:t> the business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The </a:t>
            </a:r>
            <a:r>
              <a:rPr lang="it-IT" dirty="0" err="1"/>
              <a:t>divestiture</a:t>
            </a:r>
            <a:r>
              <a:rPr lang="it-IT" dirty="0"/>
              <a:t> </a:t>
            </a:r>
            <a:r>
              <a:rPr lang="it-IT" dirty="0" err="1"/>
              <a:t>decision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err="1"/>
              <a:t>Reasons</a:t>
            </a:r>
            <a:r>
              <a:rPr lang="it-IT" dirty="0"/>
              <a:t> can </a:t>
            </a:r>
            <a:r>
              <a:rPr lang="it-IT" dirty="0" err="1"/>
              <a:t>be</a:t>
            </a:r>
            <a:r>
              <a:rPr lang="it-IT" dirty="0"/>
              <a:t>: </a:t>
            </a:r>
            <a:r>
              <a:rPr lang="it-IT" dirty="0" err="1"/>
              <a:t>failing</a:t>
            </a:r>
            <a:r>
              <a:rPr lang="it-IT" dirty="0"/>
              <a:t> the </a:t>
            </a:r>
            <a:r>
              <a:rPr lang="it-IT" dirty="0" err="1"/>
              <a:t>synergy</a:t>
            </a:r>
            <a:r>
              <a:rPr lang="it-IT" dirty="0"/>
              <a:t> test; </a:t>
            </a:r>
            <a:r>
              <a:rPr lang="it-IT" dirty="0" err="1"/>
              <a:t>another</a:t>
            </a:r>
            <a:r>
              <a:rPr lang="it-IT" dirty="0"/>
              <a:t> corporate </a:t>
            </a:r>
            <a:r>
              <a:rPr lang="it-IT" dirty="0" err="1"/>
              <a:t>parent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a </a:t>
            </a:r>
            <a:r>
              <a:rPr lang="it-IT" dirty="0" err="1"/>
              <a:t>better</a:t>
            </a:r>
            <a:r>
              <a:rPr lang="it-IT" dirty="0"/>
              <a:t> </a:t>
            </a:r>
            <a:r>
              <a:rPr lang="it-IT" dirty="0" err="1"/>
              <a:t>owner</a:t>
            </a:r>
            <a:endParaRPr lang="it-IT" dirty="0"/>
          </a:p>
          <a:p>
            <a:r>
              <a:rPr lang="it-IT" dirty="0"/>
              <a:t>The </a:t>
            </a:r>
            <a:r>
              <a:rPr lang="it-IT" dirty="0" err="1"/>
              <a:t>synergy</a:t>
            </a:r>
            <a:r>
              <a:rPr lang="it-IT" dirty="0"/>
              <a:t> test </a:t>
            </a:r>
            <a:r>
              <a:rPr lang="it-IT" dirty="0" err="1"/>
              <a:t>results</a:t>
            </a:r>
            <a:r>
              <a:rPr lang="it-IT" dirty="0"/>
              <a:t> can </a:t>
            </a:r>
            <a:r>
              <a:rPr lang="it-IT" dirty="0" err="1"/>
              <a:t>be</a:t>
            </a:r>
            <a:r>
              <a:rPr lang="it-IT" dirty="0"/>
              <a:t>: negative or at </a:t>
            </a:r>
            <a:r>
              <a:rPr lang="it-IT" dirty="0" err="1"/>
              <a:t>least</a:t>
            </a:r>
            <a:r>
              <a:rPr lang="it-IT" dirty="0"/>
              <a:t> </a:t>
            </a:r>
            <a:r>
              <a:rPr lang="it-IT" dirty="0" err="1"/>
              <a:t>as</a:t>
            </a:r>
            <a:r>
              <a:rPr lang="it-IT" dirty="0"/>
              <a:t> </a:t>
            </a:r>
            <a:r>
              <a:rPr lang="it-IT" dirty="0" err="1"/>
              <a:t>good</a:t>
            </a:r>
            <a:r>
              <a:rPr lang="it-IT" dirty="0"/>
              <a:t> </a:t>
            </a:r>
            <a:r>
              <a:rPr lang="it-IT" dirty="0" err="1"/>
              <a:t>as</a:t>
            </a:r>
            <a:r>
              <a:rPr lang="it-IT" dirty="0"/>
              <a:t> </a:t>
            </a:r>
            <a:r>
              <a:rPr lang="it-IT" dirty="0" err="1"/>
              <a:t>separated</a:t>
            </a:r>
            <a:r>
              <a:rPr lang="it-IT" dirty="0"/>
              <a:t> business</a:t>
            </a:r>
          </a:p>
          <a:p>
            <a:r>
              <a:rPr lang="it-IT" dirty="0"/>
              <a:t>In case </a:t>
            </a:r>
            <a:r>
              <a:rPr lang="it-IT" dirty="0" err="1"/>
              <a:t>of</a:t>
            </a:r>
            <a:r>
              <a:rPr lang="it-IT" dirty="0"/>
              <a:t> a corporate </a:t>
            </a:r>
            <a:r>
              <a:rPr lang="it-IT" dirty="0" err="1"/>
              <a:t>parent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a </a:t>
            </a:r>
            <a:r>
              <a:rPr lang="it-IT" dirty="0" err="1"/>
              <a:t>better</a:t>
            </a:r>
            <a:r>
              <a:rPr lang="it-IT" dirty="0"/>
              <a:t> </a:t>
            </a:r>
            <a:r>
              <a:rPr lang="it-IT" dirty="0" err="1"/>
              <a:t>owner</a:t>
            </a:r>
            <a:r>
              <a:rPr lang="it-IT" dirty="0"/>
              <a:t>: in case the corporate </a:t>
            </a:r>
            <a:r>
              <a:rPr lang="it-IT" dirty="0" err="1"/>
              <a:t>parent</a:t>
            </a:r>
            <a:r>
              <a:rPr lang="it-IT" dirty="0"/>
              <a:t> can </a:t>
            </a:r>
            <a:r>
              <a:rPr lang="it-IT" dirty="0" err="1"/>
              <a:t>have</a:t>
            </a:r>
            <a:r>
              <a:rPr lang="it-IT" dirty="0"/>
              <a:t> </a:t>
            </a:r>
            <a:r>
              <a:rPr lang="it-IT" dirty="0" err="1"/>
              <a:t>stronger</a:t>
            </a:r>
            <a:r>
              <a:rPr lang="it-IT" dirty="0"/>
              <a:t> </a:t>
            </a:r>
            <a:r>
              <a:rPr lang="it-IT" dirty="0" err="1"/>
              <a:t>synergies</a:t>
            </a:r>
            <a:endParaRPr lang="it-IT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When</a:t>
            </a:r>
            <a:r>
              <a:rPr lang="it-IT" dirty="0"/>
              <a:t> </a:t>
            </a:r>
            <a:r>
              <a:rPr lang="it-IT" dirty="0" err="1"/>
              <a:t>does</a:t>
            </a:r>
            <a:r>
              <a:rPr lang="it-IT" dirty="0"/>
              <a:t> a </a:t>
            </a:r>
            <a:r>
              <a:rPr lang="it-IT" dirty="0" err="1"/>
              <a:t>divestiture</a:t>
            </a:r>
            <a:r>
              <a:rPr lang="it-IT" dirty="0"/>
              <a:t> </a:t>
            </a:r>
            <a:r>
              <a:rPr lang="it-IT" dirty="0" err="1"/>
              <a:t>occure</a:t>
            </a:r>
            <a:r>
              <a:rPr lang="it-IT" dirty="0"/>
              <a:t>?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err="1"/>
              <a:t>Unrelated</a:t>
            </a:r>
            <a:r>
              <a:rPr lang="it-IT" dirty="0"/>
              <a:t> </a:t>
            </a:r>
            <a:r>
              <a:rPr lang="it-IT" dirty="0" err="1"/>
              <a:t>diversification</a:t>
            </a:r>
            <a:endParaRPr lang="it-IT" dirty="0"/>
          </a:p>
          <a:p>
            <a:r>
              <a:rPr lang="it-IT" dirty="0" err="1"/>
              <a:t>Poor</a:t>
            </a:r>
            <a:r>
              <a:rPr lang="it-IT" dirty="0"/>
              <a:t> </a:t>
            </a:r>
            <a:r>
              <a:rPr lang="it-IT" dirty="0" err="1"/>
              <a:t>operating</a:t>
            </a:r>
            <a:r>
              <a:rPr lang="it-IT" dirty="0"/>
              <a:t> performance</a:t>
            </a:r>
          </a:p>
          <a:p>
            <a:r>
              <a:rPr lang="it-IT" dirty="0" err="1"/>
              <a:t>Poor</a:t>
            </a:r>
            <a:r>
              <a:rPr lang="it-IT" dirty="0"/>
              <a:t> stock market performance: </a:t>
            </a:r>
            <a:r>
              <a:rPr lang="it-IT" dirty="0" err="1"/>
              <a:t>to</a:t>
            </a:r>
            <a:r>
              <a:rPr lang="it-IT" dirty="0"/>
              <a:t> reduce the </a:t>
            </a:r>
            <a:r>
              <a:rPr lang="it-IT" dirty="0" err="1"/>
              <a:t>diversification</a:t>
            </a:r>
            <a:r>
              <a:rPr lang="it-IT" dirty="0"/>
              <a:t> discount and </a:t>
            </a:r>
            <a:r>
              <a:rPr lang="it-IT" dirty="0" err="1"/>
              <a:t>because</a:t>
            </a:r>
            <a:r>
              <a:rPr lang="it-IT" dirty="0"/>
              <a:t> </a:t>
            </a:r>
            <a:r>
              <a:rPr lang="it-IT" dirty="0" err="1"/>
              <a:t>analysts</a:t>
            </a:r>
            <a:r>
              <a:rPr lang="it-IT" dirty="0"/>
              <a:t> are </a:t>
            </a:r>
            <a:r>
              <a:rPr lang="it-IT" dirty="0" err="1"/>
              <a:t>organized</a:t>
            </a:r>
            <a:r>
              <a:rPr lang="it-IT" dirty="0"/>
              <a:t> </a:t>
            </a:r>
            <a:r>
              <a:rPr lang="it-IT" dirty="0" err="1"/>
              <a:t>by</a:t>
            </a:r>
            <a:r>
              <a:rPr lang="it-IT" dirty="0"/>
              <a:t> </a:t>
            </a:r>
            <a:r>
              <a:rPr lang="it-IT" dirty="0" err="1"/>
              <a:t>industry</a:t>
            </a:r>
            <a:r>
              <a:rPr lang="it-IT" dirty="0"/>
              <a:t>, </a:t>
            </a:r>
            <a:r>
              <a:rPr lang="it-IT" dirty="0" err="1"/>
              <a:t>thus</a:t>
            </a:r>
            <a:r>
              <a:rPr lang="it-IT" dirty="0"/>
              <a:t>, </a:t>
            </a:r>
            <a:r>
              <a:rPr lang="it-IT" dirty="0" err="1"/>
              <a:t>they</a:t>
            </a:r>
            <a:r>
              <a:rPr lang="it-IT" dirty="0"/>
              <a:t> </a:t>
            </a:r>
            <a:r>
              <a:rPr lang="it-IT" dirty="0" err="1"/>
              <a:t>cannot</a:t>
            </a:r>
            <a:r>
              <a:rPr lang="it-IT" dirty="0"/>
              <a:t> </a:t>
            </a:r>
            <a:r>
              <a:rPr lang="it-IT" dirty="0" err="1"/>
              <a:t>really</a:t>
            </a:r>
            <a:r>
              <a:rPr lang="it-IT" dirty="0"/>
              <a:t> </a:t>
            </a:r>
            <a:r>
              <a:rPr lang="it-IT" dirty="0" err="1"/>
              <a:t>appreciate</a:t>
            </a:r>
            <a:r>
              <a:rPr lang="it-IT" dirty="0"/>
              <a:t> </a:t>
            </a:r>
            <a:r>
              <a:rPr lang="it-IT" dirty="0" err="1"/>
              <a:t>value</a:t>
            </a:r>
            <a:r>
              <a:rPr lang="it-IT" dirty="0"/>
              <a:t> </a:t>
            </a:r>
            <a:r>
              <a:rPr lang="it-IT" dirty="0" err="1"/>
              <a:t>of</a:t>
            </a:r>
            <a:r>
              <a:rPr lang="it-IT" dirty="0"/>
              <a:t> </a:t>
            </a:r>
            <a:r>
              <a:rPr lang="it-IT" dirty="0" err="1"/>
              <a:t>synergies</a:t>
            </a:r>
            <a:endParaRPr lang="it-IT" dirty="0"/>
          </a:p>
          <a:p>
            <a:r>
              <a:rPr lang="it-IT" dirty="0" err="1"/>
              <a:t>External</a:t>
            </a:r>
            <a:r>
              <a:rPr lang="it-IT" dirty="0"/>
              <a:t> </a:t>
            </a:r>
            <a:r>
              <a:rPr lang="it-IT" dirty="0" err="1"/>
              <a:t>pressure</a:t>
            </a:r>
            <a:endParaRPr lang="it-IT" dirty="0"/>
          </a:p>
          <a:p>
            <a:r>
              <a:rPr lang="it-IT" dirty="0"/>
              <a:t>New CEO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err="1"/>
              <a:t>What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the </a:t>
            </a:r>
            <a:r>
              <a:rPr lang="it-IT" dirty="0" err="1"/>
              <a:t>outcome</a:t>
            </a:r>
            <a:r>
              <a:rPr lang="it-IT" dirty="0"/>
              <a:t> </a:t>
            </a:r>
            <a:r>
              <a:rPr lang="it-IT" dirty="0" err="1"/>
              <a:t>of</a:t>
            </a:r>
            <a:r>
              <a:rPr lang="it-IT" dirty="0"/>
              <a:t> a </a:t>
            </a:r>
            <a:r>
              <a:rPr lang="it-IT" dirty="0" err="1"/>
              <a:t>divestiture</a:t>
            </a:r>
            <a:r>
              <a:rPr lang="it-IT" dirty="0"/>
              <a:t>?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err="1"/>
              <a:t>Incresing</a:t>
            </a:r>
            <a:r>
              <a:rPr lang="it-IT" dirty="0"/>
              <a:t> the </a:t>
            </a:r>
            <a:r>
              <a:rPr lang="it-IT" dirty="0" err="1"/>
              <a:t>shareholder</a:t>
            </a:r>
            <a:r>
              <a:rPr lang="it-IT" dirty="0"/>
              <a:t> </a:t>
            </a:r>
            <a:r>
              <a:rPr lang="it-IT" dirty="0" err="1"/>
              <a:t>value</a:t>
            </a:r>
            <a:r>
              <a:rPr lang="it-IT" dirty="0"/>
              <a:t> </a:t>
            </a:r>
            <a:r>
              <a:rPr lang="it-IT" dirty="0" err="1"/>
              <a:t>for</a:t>
            </a:r>
            <a:r>
              <a:rPr lang="it-IT" dirty="0"/>
              <a:t> corporate </a:t>
            </a:r>
            <a:r>
              <a:rPr lang="it-IT" dirty="0" err="1"/>
              <a:t>parent</a:t>
            </a:r>
            <a:r>
              <a:rPr lang="it-IT" dirty="0"/>
              <a:t> (spin-off and </a:t>
            </a:r>
            <a:r>
              <a:rPr lang="it-IT" dirty="0" err="1"/>
              <a:t>carve</a:t>
            </a:r>
            <a:r>
              <a:rPr lang="it-IT" dirty="0"/>
              <a:t> out in </a:t>
            </a:r>
            <a:r>
              <a:rPr lang="it-IT" dirty="0" err="1"/>
              <a:t>particular</a:t>
            </a:r>
            <a:r>
              <a:rPr lang="it-IT" dirty="0"/>
              <a:t>)</a:t>
            </a:r>
          </a:p>
          <a:p>
            <a:r>
              <a:rPr lang="it-IT" dirty="0" err="1"/>
              <a:t>Another</a:t>
            </a:r>
            <a:r>
              <a:rPr lang="it-IT" dirty="0"/>
              <a:t> case </a:t>
            </a:r>
            <a:r>
              <a:rPr lang="it-IT" dirty="0" err="1"/>
              <a:t>is</a:t>
            </a:r>
            <a:r>
              <a:rPr lang="it-IT" dirty="0"/>
              <a:t> the </a:t>
            </a:r>
            <a:r>
              <a:rPr lang="it-IT" dirty="0" err="1"/>
              <a:t>split-off</a:t>
            </a:r>
            <a:r>
              <a:rPr lang="it-IT" dirty="0"/>
              <a:t>: a business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divested</a:t>
            </a:r>
            <a:r>
              <a:rPr lang="it-IT" dirty="0"/>
              <a:t> </a:t>
            </a:r>
            <a:r>
              <a:rPr lang="it-IT" dirty="0" err="1"/>
              <a:t>as</a:t>
            </a:r>
            <a:r>
              <a:rPr lang="it-IT" dirty="0"/>
              <a:t> a </a:t>
            </a:r>
            <a:r>
              <a:rPr lang="it-IT" dirty="0" err="1"/>
              <a:t>standalone</a:t>
            </a:r>
            <a:r>
              <a:rPr lang="it-IT" dirty="0"/>
              <a:t> </a:t>
            </a:r>
            <a:r>
              <a:rPr lang="it-IT" dirty="0" err="1"/>
              <a:t>unit</a:t>
            </a:r>
            <a:r>
              <a:rPr lang="it-IT" dirty="0"/>
              <a:t> and no </a:t>
            </a:r>
            <a:r>
              <a:rPr lang="it-IT" dirty="0" err="1"/>
              <a:t>cash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generated</a:t>
            </a:r>
            <a:endParaRPr lang="it-IT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</TotalTime>
  <Words>471</Words>
  <Application>Microsoft Office PowerPoint</Application>
  <PresentationFormat>Presentazione su schermo (4:3)</PresentationFormat>
  <Paragraphs>38</Paragraphs>
  <Slides>10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3" baseType="lpstr">
      <vt:lpstr>Arial</vt:lpstr>
      <vt:lpstr>Calibri</vt:lpstr>
      <vt:lpstr>Tema di Office</vt:lpstr>
      <vt:lpstr>Divesture: stay or exit</vt:lpstr>
      <vt:lpstr>Divestiture: good or bad?</vt:lpstr>
      <vt:lpstr>Divestiture</vt:lpstr>
      <vt:lpstr>…</vt:lpstr>
      <vt:lpstr>…</vt:lpstr>
      <vt:lpstr>…</vt:lpstr>
      <vt:lpstr>The divestiture decision</vt:lpstr>
      <vt:lpstr>When does a divestiture occure?</vt:lpstr>
      <vt:lpstr>What is the outcome of a divestiture?</vt:lpstr>
      <vt:lpstr>Divestiture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Synergies</dc:title>
  <dc:creator>Beatrice</dc:creator>
  <cp:lastModifiedBy>beatrice orlando</cp:lastModifiedBy>
  <cp:revision>32</cp:revision>
  <dcterms:created xsi:type="dcterms:W3CDTF">2016-10-14T10:55:23Z</dcterms:created>
  <dcterms:modified xsi:type="dcterms:W3CDTF">2020-05-20T15:37:18Z</dcterms:modified>
</cp:coreProperties>
</file>