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Q6xACl8hJk" TargetMode="External"/><Relationship Id="rId2" Type="http://schemas.openxmlformats.org/officeDocument/2006/relationships/hyperlink" Target="https://youtu.be/e-1Tju7njr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9dFvhq2sKf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vinay_shandal_how_conscious_investors_can_turn_up_the_heat_and_make_companies_change" TargetMode="External"/><Relationship Id="rId2" Type="http://schemas.openxmlformats.org/officeDocument/2006/relationships/hyperlink" Target="https://www.youtube.com/watch?v=ePckLYcZ5-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Divesture</a:t>
            </a:r>
            <a:r>
              <a:rPr lang="it-IT" dirty="0"/>
              <a:t>: stay or </a:t>
            </a:r>
            <a:r>
              <a:rPr lang="it-IT" dirty="0" err="1"/>
              <a:t>exit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Divestiture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hlinkClick r:id="rId2"/>
              </a:rPr>
              <a:t>Definition</a:t>
            </a:r>
            <a:r>
              <a:rPr lang="it-IT" dirty="0"/>
              <a:t> </a:t>
            </a:r>
          </a:p>
          <a:p>
            <a:r>
              <a:rPr lang="it-IT" dirty="0" err="1">
                <a:hlinkClick r:id="rId3"/>
              </a:rPr>
              <a:t>Toward</a:t>
            </a:r>
            <a:r>
              <a:rPr lang="it-IT" dirty="0">
                <a:hlinkClick r:id="rId3"/>
              </a:rPr>
              <a:t> </a:t>
            </a:r>
            <a:r>
              <a:rPr lang="it-IT" dirty="0" err="1">
                <a:hlinkClick r:id="rId3"/>
              </a:rPr>
              <a:t>M&amp;A</a:t>
            </a:r>
            <a:r>
              <a:rPr lang="it-IT" dirty="0"/>
              <a:t> and </a:t>
            </a:r>
            <a:r>
              <a:rPr lang="it-IT" dirty="0" err="1">
                <a:hlinkClick r:id="rId4"/>
              </a:rPr>
              <a:t>failures</a:t>
            </a:r>
            <a:r>
              <a:rPr lang="it-IT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FC56B9-5AF9-44E8-A29D-CD120C8E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Divestiture</a:t>
            </a:r>
            <a:r>
              <a:rPr lang="it-IT" dirty="0"/>
              <a:t>: good or </a:t>
            </a:r>
            <a:r>
              <a:rPr lang="it-IT" dirty="0" err="1"/>
              <a:t>bad</a:t>
            </a:r>
            <a:r>
              <a:rPr lang="it-IT" dirty="0"/>
              <a:t>?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05CFE7-DEB4-43D6-A2DE-D7398527E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https://www.youtube.com/watch?v=ePckLYcZ5-k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Tedtalk</a:t>
            </a:r>
            <a:r>
              <a:rPr lang="en-GB" dirty="0"/>
              <a:t>: How conscious investors can turn up the heat and make companies change</a:t>
            </a:r>
          </a:p>
          <a:p>
            <a:r>
              <a:rPr lang="en-GB">
                <a:hlinkClick r:id="rId3"/>
              </a:rPr>
              <a:t>https://www.ted.com/talks/vinay_shandal_how_conscious_investors_can_turn_up_the_heat_and_make_companies_change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11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err="1"/>
              <a:t>Divestiture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/>
              <a:t>Divestiture</a:t>
            </a:r>
            <a:r>
              <a:rPr lang="it-IT" sz="2400" dirty="0"/>
              <a:t> </a:t>
            </a:r>
            <a:r>
              <a:rPr lang="it-IT" sz="2400" dirty="0" err="1"/>
              <a:t>refers</a:t>
            </a:r>
            <a:r>
              <a:rPr lang="it-IT" sz="2400" dirty="0"/>
              <a:t> </a:t>
            </a:r>
            <a:r>
              <a:rPr lang="it-IT" sz="2400" dirty="0" err="1"/>
              <a:t>to</a:t>
            </a:r>
            <a:r>
              <a:rPr lang="it-IT" sz="2400" dirty="0"/>
              <a:t> the </a:t>
            </a:r>
            <a:r>
              <a:rPr lang="it-IT" sz="2400" dirty="0" err="1"/>
              <a:t>process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reducing</a:t>
            </a:r>
            <a:r>
              <a:rPr lang="it-IT" sz="2400" dirty="0"/>
              <a:t> the portfolio </a:t>
            </a:r>
            <a:r>
              <a:rPr lang="it-IT" sz="2400" dirty="0" err="1"/>
              <a:t>of</a:t>
            </a:r>
            <a:r>
              <a:rPr lang="it-IT" sz="2400" dirty="0"/>
              <a:t> the business a </a:t>
            </a:r>
            <a:r>
              <a:rPr lang="it-IT" sz="2400" dirty="0" err="1"/>
              <a:t>firm</a:t>
            </a:r>
            <a:r>
              <a:rPr lang="it-IT" sz="2400" dirty="0"/>
              <a:t> </a:t>
            </a:r>
            <a:r>
              <a:rPr lang="it-IT" sz="2400" dirty="0" err="1"/>
              <a:t>owns</a:t>
            </a:r>
            <a:r>
              <a:rPr lang="it-IT" sz="2400" dirty="0"/>
              <a:t> and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one</a:t>
            </a:r>
            <a:r>
              <a:rPr lang="it-IT" sz="2400" dirty="0"/>
              <a:t> way </a:t>
            </a:r>
            <a:r>
              <a:rPr lang="it-IT" sz="2400" dirty="0" err="1"/>
              <a:t>to</a:t>
            </a:r>
            <a:r>
              <a:rPr lang="it-IT" sz="2400" dirty="0"/>
              <a:t> reduce the scope, </a:t>
            </a:r>
            <a:r>
              <a:rPr lang="it-IT" sz="2400" dirty="0" err="1"/>
              <a:t>as</a:t>
            </a:r>
            <a:r>
              <a:rPr lang="it-IT" sz="2400" dirty="0"/>
              <a:t> alternative </a:t>
            </a:r>
            <a:r>
              <a:rPr lang="it-IT" sz="2400" dirty="0" err="1"/>
              <a:t>to</a:t>
            </a:r>
            <a:r>
              <a:rPr lang="it-IT" sz="2400" dirty="0"/>
              <a:t> outsourcing</a:t>
            </a:r>
          </a:p>
          <a:p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occurs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a </a:t>
            </a:r>
            <a:r>
              <a:rPr lang="it-IT" sz="2400" dirty="0" err="1"/>
              <a:t>firm</a:t>
            </a:r>
            <a:r>
              <a:rPr lang="it-IT" sz="2400" dirty="0"/>
              <a:t> </a:t>
            </a:r>
            <a:r>
              <a:rPr lang="it-IT" sz="2400" dirty="0" err="1"/>
              <a:t>reduces</a:t>
            </a:r>
            <a:r>
              <a:rPr lang="it-IT" sz="2400" dirty="0"/>
              <a:t> the </a:t>
            </a:r>
            <a:r>
              <a:rPr lang="it-IT" sz="2400" dirty="0" err="1"/>
              <a:t>number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business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active</a:t>
            </a:r>
            <a:r>
              <a:rPr lang="it-IT" sz="2400" dirty="0"/>
              <a:t> in </a:t>
            </a:r>
          </a:p>
          <a:p>
            <a:r>
              <a:rPr lang="it-IT" sz="2400" dirty="0" err="1"/>
              <a:t>There</a:t>
            </a:r>
            <a:r>
              <a:rPr lang="it-IT" sz="2400" dirty="0"/>
              <a:t> are </a:t>
            </a:r>
            <a:r>
              <a:rPr lang="it-IT" sz="2400" dirty="0" err="1"/>
              <a:t>two</a:t>
            </a:r>
            <a:r>
              <a:rPr lang="it-IT" sz="2400" dirty="0"/>
              <a:t> </a:t>
            </a:r>
            <a:r>
              <a:rPr lang="it-IT" sz="2400" dirty="0" err="1"/>
              <a:t>basic</a:t>
            </a:r>
            <a:r>
              <a:rPr lang="it-IT" sz="2400" dirty="0"/>
              <a:t> </a:t>
            </a:r>
            <a:r>
              <a:rPr lang="it-IT" sz="2400" dirty="0" err="1"/>
              <a:t>models</a:t>
            </a:r>
            <a:r>
              <a:rPr lang="it-IT" sz="2400" dirty="0"/>
              <a:t>: </a:t>
            </a:r>
            <a:r>
              <a:rPr lang="it-IT" sz="2400" dirty="0" err="1"/>
              <a:t>spin-offs</a:t>
            </a:r>
            <a:r>
              <a:rPr lang="it-IT" sz="2400" dirty="0"/>
              <a:t> and </a:t>
            </a:r>
            <a:r>
              <a:rPr lang="it-IT" sz="2400" dirty="0" err="1"/>
              <a:t>sell-offs</a:t>
            </a:r>
            <a:endParaRPr lang="it-IT" sz="2400" dirty="0"/>
          </a:p>
          <a:p>
            <a:r>
              <a:rPr lang="it-IT" sz="2400" dirty="0"/>
              <a:t>In sell-off the business </a:t>
            </a:r>
            <a:r>
              <a:rPr lang="it-IT" sz="2400" dirty="0" err="1"/>
              <a:t>is</a:t>
            </a:r>
            <a:r>
              <a:rPr lang="it-IT" sz="2400" dirty="0"/>
              <a:t> sold </a:t>
            </a:r>
            <a:r>
              <a:rPr lang="it-IT" sz="2400" dirty="0" err="1"/>
              <a:t>to</a:t>
            </a:r>
            <a:r>
              <a:rPr lang="it-IT" sz="2400" dirty="0"/>
              <a:t> </a:t>
            </a:r>
            <a:r>
              <a:rPr lang="it-IT" sz="2400" dirty="0" err="1"/>
              <a:t>another</a:t>
            </a:r>
            <a:r>
              <a:rPr lang="it-IT" sz="2400" dirty="0"/>
              <a:t> company: </a:t>
            </a:r>
            <a:r>
              <a:rPr lang="it-IT" sz="2400" dirty="0" err="1"/>
              <a:t>we</a:t>
            </a:r>
            <a:r>
              <a:rPr lang="it-IT" sz="2400" dirty="0"/>
              <a:t> can </a:t>
            </a:r>
            <a:r>
              <a:rPr lang="it-IT" sz="2400" dirty="0" err="1"/>
              <a:t>have</a:t>
            </a:r>
            <a:r>
              <a:rPr lang="it-IT" sz="2400" dirty="0"/>
              <a:t> </a:t>
            </a:r>
            <a:r>
              <a:rPr lang="it-IT" sz="2400" dirty="0" err="1"/>
              <a:t>two</a:t>
            </a:r>
            <a:r>
              <a:rPr lang="it-IT" sz="2400" dirty="0"/>
              <a:t> </a:t>
            </a:r>
            <a:r>
              <a:rPr lang="it-IT" sz="2400" dirty="0" err="1"/>
              <a:t>cases</a:t>
            </a:r>
            <a:r>
              <a:rPr lang="it-IT" sz="2400" dirty="0"/>
              <a:t>, </a:t>
            </a:r>
            <a:r>
              <a:rPr lang="it-IT" sz="2400" dirty="0" err="1"/>
              <a:t>leverage</a:t>
            </a:r>
            <a:r>
              <a:rPr lang="it-IT" sz="2400" dirty="0"/>
              <a:t> </a:t>
            </a:r>
            <a:r>
              <a:rPr lang="it-IT" sz="2400" dirty="0" err="1"/>
              <a:t>buy</a:t>
            </a:r>
            <a:r>
              <a:rPr lang="it-IT" sz="2400" dirty="0"/>
              <a:t> out and management </a:t>
            </a:r>
            <a:r>
              <a:rPr lang="it-IT" sz="2400" dirty="0" err="1"/>
              <a:t>buy</a:t>
            </a:r>
            <a:r>
              <a:rPr lang="it-IT" sz="2400" dirty="0"/>
              <a:t> out</a:t>
            </a:r>
          </a:p>
          <a:p>
            <a:r>
              <a:rPr lang="it-IT" sz="2400" dirty="0" err="1"/>
              <a:t>Leverage</a:t>
            </a:r>
            <a:r>
              <a:rPr lang="it-IT" sz="2400" dirty="0"/>
              <a:t> </a:t>
            </a:r>
            <a:r>
              <a:rPr lang="it-IT" sz="2400" dirty="0" err="1"/>
              <a:t>buy</a:t>
            </a:r>
            <a:r>
              <a:rPr lang="it-IT" sz="2400" dirty="0"/>
              <a:t> out </a:t>
            </a:r>
            <a:r>
              <a:rPr lang="it-IT" sz="2400" dirty="0" err="1"/>
              <a:t>happens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the </a:t>
            </a:r>
            <a:r>
              <a:rPr lang="it-IT" sz="2400" dirty="0" err="1"/>
              <a:t>acquiring</a:t>
            </a:r>
            <a:r>
              <a:rPr lang="it-IT" sz="2400" dirty="0"/>
              <a:t> </a:t>
            </a:r>
            <a:r>
              <a:rPr lang="it-IT" sz="2400" dirty="0" err="1"/>
              <a:t>firm</a:t>
            </a:r>
            <a:r>
              <a:rPr lang="it-IT" sz="2400" dirty="0"/>
              <a:t> </a:t>
            </a:r>
            <a:r>
              <a:rPr lang="it-IT" sz="2400" dirty="0" err="1"/>
              <a:t>uses</a:t>
            </a:r>
            <a:r>
              <a:rPr lang="it-IT" sz="2400" dirty="0"/>
              <a:t> </a:t>
            </a:r>
            <a:r>
              <a:rPr lang="it-IT" sz="2400" dirty="0" err="1"/>
              <a:t>large</a:t>
            </a:r>
            <a:r>
              <a:rPr lang="it-IT" sz="2400" dirty="0"/>
              <a:t> </a:t>
            </a:r>
            <a:r>
              <a:rPr lang="it-IT" sz="2400" dirty="0" err="1"/>
              <a:t>amount</a:t>
            </a:r>
            <a:r>
              <a:rPr lang="it-IT" sz="2400" dirty="0"/>
              <a:t>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debt</a:t>
            </a:r>
            <a:r>
              <a:rPr lang="it-IT" sz="2400" dirty="0"/>
              <a:t> </a:t>
            </a:r>
            <a:r>
              <a:rPr lang="it-IT" sz="2400" dirty="0" err="1"/>
              <a:t>for</a:t>
            </a:r>
            <a:r>
              <a:rPr lang="it-IT" sz="2400" dirty="0"/>
              <a:t> the </a:t>
            </a:r>
            <a:r>
              <a:rPr lang="it-IT" sz="2400" dirty="0" err="1"/>
              <a:t>acquisition</a:t>
            </a:r>
            <a:endParaRPr lang="it-IT" sz="2400" dirty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the management </a:t>
            </a:r>
            <a:r>
              <a:rPr lang="it-IT" dirty="0" err="1"/>
              <a:t>itself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’s </a:t>
            </a:r>
            <a:r>
              <a:rPr lang="it-IT" dirty="0" err="1"/>
              <a:t>making</a:t>
            </a:r>
            <a:r>
              <a:rPr lang="it-IT" dirty="0"/>
              <a:t> the </a:t>
            </a:r>
            <a:r>
              <a:rPr lang="it-IT" dirty="0" err="1"/>
              <a:t>acquisition</a:t>
            </a:r>
            <a:r>
              <a:rPr lang="it-IT" dirty="0"/>
              <a:t>,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special</a:t>
            </a:r>
            <a:r>
              <a:rPr lang="it-IT" dirty="0"/>
              <a:t> case </a:t>
            </a:r>
            <a:r>
              <a:rPr lang="it-IT" dirty="0" err="1"/>
              <a:t>of</a:t>
            </a:r>
            <a:r>
              <a:rPr lang="it-IT" dirty="0"/>
              <a:t> management </a:t>
            </a:r>
            <a:r>
              <a:rPr lang="it-IT" dirty="0" err="1"/>
              <a:t>buy</a:t>
            </a:r>
            <a:r>
              <a:rPr lang="it-IT" dirty="0"/>
              <a:t> out</a:t>
            </a:r>
          </a:p>
          <a:p>
            <a:r>
              <a:rPr lang="it-IT" dirty="0"/>
              <a:t>In spin-off, the </a:t>
            </a:r>
            <a:r>
              <a:rPr lang="it-IT" dirty="0" err="1"/>
              <a:t>shares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divested</a:t>
            </a:r>
            <a:r>
              <a:rPr lang="it-IT" dirty="0"/>
              <a:t> business are </a:t>
            </a:r>
            <a:r>
              <a:rPr lang="it-IT" dirty="0" err="1"/>
              <a:t>distributed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shareholders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refocusing</a:t>
            </a:r>
            <a:r>
              <a:rPr lang="it-IT" dirty="0"/>
              <a:t> company, </a:t>
            </a:r>
            <a:r>
              <a:rPr lang="it-IT" dirty="0" err="1"/>
              <a:t>while</a:t>
            </a:r>
            <a:r>
              <a:rPr lang="it-IT" dirty="0"/>
              <a:t> the </a:t>
            </a:r>
            <a:r>
              <a:rPr lang="it-IT" dirty="0" err="1"/>
              <a:t>divested</a:t>
            </a:r>
            <a:r>
              <a:rPr lang="it-IT" dirty="0"/>
              <a:t> business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listed</a:t>
            </a:r>
            <a:r>
              <a:rPr lang="it-IT" dirty="0"/>
              <a:t> on capital </a:t>
            </a:r>
            <a:r>
              <a:rPr lang="it-IT" dirty="0" err="1"/>
              <a:t>markets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modes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divestures</a:t>
            </a:r>
            <a:r>
              <a:rPr lang="it-IT" dirty="0"/>
              <a:t> are: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carve</a:t>
            </a:r>
            <a:r>
              <a:rPr lang="it-IT" dirty="0"/>
              <a:t> </a:t>
            </a:r>
            <a:r>
              <a:rPr lang="it-IT" dirty="0" err="1"/>
              <a:t>outs</a:t>
            </a:r>
            <a:r>
              <a:rPr lang="it-IT" dirty="0"/>
              <a:t> and </a:t>
            </a:r>
            <a:r>
              <a:rPr lang="it-IT" dirty="0" err="1"/>
              <a:t>split</a:t>
            </a:r>
            <a:r>
              <a:rPr lang="it-IT" dirty="0"/>
              <a:t> </a:t>
            </a:r>
            <a:r>
              <a:rPr lang="it-IT" dirty="0" err="1"/>
              <a:t>ups</a:t>
            </a:r>
            <a:r>
              <a:rPr lang="it-IT" dirty="0"/>
              <a:t>.</a:t>
            </a:r>
          </a:p>
          <a:p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carve</a:t>
            </a:r>
            <a:r>
              <a:rPr lang="it-IT" dirty="0"/>
              <a:t> out: part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specific</a:t>
            </a:r>
            <a:r>
              <a:rPr lang="it-IT" dirty="0"/>
              <a:t> business </a:t>
            </a:r>
            <a:r>
              <a:rPr lang="it-IT" dirty="0" err="1"/>
              <a:t>stocks</a:t>
            </a:r>
            <a:r>
              <a:rPr lang="it-IT" dirty="0"/>
              <a:t> are sold </a:t>
            </a:r>
            <a:r>
              <a:rPr lang="it-IT" dirty="0" err="1"/>
              <a:t>to</a:t>
            </a:r>
            <a:r>
              <a:rPr lang="it-IT" dirty="0"/>
              <a:t> the public, part are </a:t>
            </a:r>
            <a:r>
              <a:rPr lang="it-IT" dirty="0" err="1"/>
              <a:t>kept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IPO. </a:t>
            </a:r>
            <a:r>
              <a:rPr lang="it-IT" dirty="0" err="1"/>
              <a:t>Initially</a:t>
            </a:r>
            <a:r>
              <a:rPr lang="it-IT" dirty="0"/>
              <a:t>, the </a:t>
            </a:r>
            <a:r>
              <a:rPr lang="it-IT" dirty="0" err="1"/>
              <a:t>parent</a:t>
            </a:r>
            <a:r>
              <a:rPr lang="it-IT" dirty="0"/>
              <a:t> business </a:t>
            </a:r>
            <a:r>
              <a:rPr lang="it-IT" dirty="0" err="1"/>
              <a:t>keeps</a:t>
            </a:r>
            <a:r>
              <a:rPr lang="it-IT" dirty="0"/>
              <a:t> </a:t>
            </a:r>
            <a:r>
              <a:rPr lang="it-IT" dirty="0" err="1"/>
              <a:t>around</a:t>
            </a:r>
            <a:r>
              <a:rPr lang="it-IT" dirty="0"/>
              <a:t> the 80%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shares</a:t>
            </a:r>
            <a:endParaRPr lang="it-IT" dirty="0"/>
          </a:p>
          <a:p>
            <a:r>
              <a:rPr lang="it-IT" dirty="0"/>
              <a:t>Under a </a:t>
            </a:r>
            <a:r>
              <a:rPr lang="it-IT" dirty="0" err="1"/>
              <a:t>split-up</a:t>
            </a:r>
            <a:r>
              <a:rPr lang="it-IT" dirty="0"/>
              <a:t>, </a:t>
            </a:r>
            <a:r>
              <a:rPr lang="it-IT" dirty="0" err="1"/>
              <a:t>shares</a:t>
            </a:r>
            <a:r>
              <a:rPr lang="it-IT" dirty="0"/>
              <a:t> are </a:t>
            </a:r>
            <a:r>
              <a:rPr lang="it-IT" dirty="0" err="1"/>
              <a:t>created</a:t>
            </a:r>
            <a:r>
              <a:rPr lang="it-IT" dirty="0"/>
              <a:t> in the </a:t>
            </a:r>
            <a:r>
              <a:rPr lang="it-IT" dirty="0" err="1"/>
              <a:t>underlying</a:t>
            </a:r>
            <a:r>
              <a:rPr lang="it-IT" dirty="0"/>
              <a:t> business,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in the </a:t>
            </a: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parent</a:t>
            </a:r>
            <a:r>
              <a:rPr lang="it-IT" dirty="0"/>
              <a:t> are </a:t>
            </a:r>
            <a:r>
              <a:rPr lang="it-IT" dirty="0" err="1"/>
              <a:t>dismissed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control</a:t>
            </a:r>
            <a:r>
              <a:rPr lang="it-IT" dirty="0"/>
              <a:t> </a:t>
            </a:r>
            <a:r>
              <a:rPr lang="it-IT" dirty="0" err="1"/>
              <a:t>remains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in </a:t>
            </a:r>
            <a:r>
              <a:rPr lang="it-IT" dirty="0" err="1"/>
              <a:t>equity</a:t>
            </a:r>
            <a:r>
              <a:rPr lang="it-IT" dirty="0"/>
              <a:t> </a:t>
            </a:r>
            <a:r>
              <a:rPr lang="it-IT" dirty="0" err="1"/>
              <a:t>carve</a:t>
            </a:r>
            <a:r>
              <a:rPr lang="it-IT" dirty="0"/>
              <a:t> out case, </a:t>
            </a:r>
            <a:r>
              <a:rPr lang="it-IT" dirty="0" err="1"/>
              <a:t>for</a:t>
            </a:r>
            <a:r>
              <a:rPr lang="it-IT" dirty="0"/>
              <a:t> some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generating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cash</a:t>
            </a:r>
            <a:r>
              <a:rPr lang="it-IT" dirty="0"/>
              <a:t> and in case </a:t>
            </a:r>
            <a:r>
              <a:rPr lang="it-IT" dirty="0" err="1"/>
              <a:t>of</a:t>
            </a:r>
            <a:r>
              <a:rPr lang="it-IT" dirty="0"/>
              <a:t> high </a:t>
            </a:r>
            <a:r>
              <a:rPr lang="it-IT" dirty="0" err="1"/>
              <a:t>uncertainty</a:t>
            </a:r>
            <a:r>
              <a:rPr lang="it-IT" dirty="0"/>
              <a:t> </a:t>
            </a:r>
            <a:r>
              <a:rPr lang="it-IT" dirty="0" err="1"/>
              <a:t>concerning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business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divestiture</a:t>
            </a:r>
            <a:r>
              <a:rPr lang="it-IT" dirty="0"/>
              <a:t> </a:t>
            </a:r>
            <a:r>
              <a:rPr lang="it-IT" dirty="0" err="1"/>
              <a:t>decision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Reasons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: </a:t>
            </a:r>
            <a:r>
              <a:rPr lang="it-IT" dirty="0" err="1"/>
              <a:t>failing</a:t>
            </a:r>
            <a:r>
              <a:rPr lang="it-IT" dirty="0"/>
              <a:t> the </a:t>
            </a:r>
            <a:r>
              <a:rPr lang="it-IT" dirty="0" err="1"/>
              <a:t>synergy</a:t>
            </a:r>
            <a:r>
              <a:rPr lang="it-IT" dirty="0"/>
              <a:t> test; </a:t>
            </a:r>
            <a:r>
              <a:rPr lang="it-IT" dirty="0" err="1"/>
              <a:t>another</a:t>
            </a:r>
            <a:r>
              <a:rPr lang="it-IT" dirty="0"/>
              <a:t> corporate </a:t>
            </a:r>
            <a:r>
              <a:rPr lang="it-IT" dirty="0" err="1"/>
              <a:t>parent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owner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synergy</a:t>
            </a:r>
            <a:r>
              <a:rPr lang="it-IT" dirty="0"/>
              <a:t> test </a:t>
            </a:r>
            <a:r>
              <a:rPr lang="it-IT" dirty="0" err="1"/>
              <a:t>results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: negative or at </a:t>
            </a:r>
            <a:r>
              <a:rPr lang="it-IT" dirty="0" err="1"/>
              <a:t>least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separated</a:t>
            </a:r>
            <a:r>
              <a:rPr lang="it-IT" dirty="0"/>
              <a:t> business</a:t>
            </a:r>
          </a:p>
          <a:p>
            <a:r>
              <a:rPr lang="it-IT" dirty="0"/>
              <a:t>In case </a:t>
            </a:r>
            <a:r>
              <a:rPr lang="it-IT" dirty="0" err="1"/>
              <a:t>of</a:t>
            </a:r>
            <a:r>
              <a:rPr lang="it-IT" dirty="0"/>
              <a:t> a corporate </a:t>
            </a:r>
            <a:r>
              <a:rPr lang="it-IT" dirty="0" err="1"/>
              <a:t>parent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owner</a:t>
            </a:r>
            <a:r>
              <a:rPr lang="it-IT" dirty="0"/>
              <a:t>: in case the corporate </a:t>
            </a:r>
            <a:r>
              <a:rPr lang="it-IT" dirty="0" err="1"/>
              <a:t>parent</a:t>
            </a:r>
            <a:r>
              <a:rPr lang="it-IT" dirty="0"/>
              <a:t> can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stronger</a:t>
            </a:r>
            <a:r>
              <a:rPr lang="it-IT" dirty="0"/>
              <a:t> </a:t>
            </a:r>
            <a:r>
              <a:rPr lang="it-IT" dirty="0" err="1"/>
              <a:t>synergies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a </a:t>
            </a:r>
            <a:r>
              <a:rPr lang="it-IT" dirty="0" err="1"/>
              <a:t>divestiture</a:t>
            </a:r>
            <a:r>
              <a:rPr lang="it-IT" dirty="0"/>
              <a:t> </a:t>
            </a:r>
            <a:r>
              <a:rPr lang="it-IT" dirty="0" err="1"/>
              <a:t>occure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Unrelated</a:t>
            </a:r>
            <a:r>
              <a:rPr lang="it-IT" dirty="0"/>
              <a:t> </a:t>
            </a:r>
            <a:r>
              <a:rPr lang="it-IT" dirty="0" err="1"/>
              <a:t>diversification</a:t>
            </a:r>
            <a:endParaRPr lang="it-IT" dirty="0"/>
          </a:p>
          <a:p>
            <a:r>
              <a:rPr lang="it-IT" dirty="0" err="1"/>
              <a:t>Poor</a:t>
            </a:r>
            <a:r>
              <a:rPr lang="it-IT" dirty="0"/>
              <a:t> </a:t>
            </a:r>
            <a:r>
              <a:rPr lang="it-IT" dirty="0" err="1"/>
              <a:t>operating</a:t>
            </a:r>
            <a:r>
              <a:rPr lang="it-IT" dirty="0"/>
              <a:t> performance</a:t>
            </a:r>
          </a:p>
          <a:p>
            <a:r>
              <a:rPr lang="it-IT" dirty="0" err="1"/>
              <a:t>Poor</a:t>
            </a:r>
            <a:r>
              <a:rPr lang="it-IT" dirty="0"/>
              <a:t> stock market performance: </a:t>
            </a:r>
            <a:r>
              <a:rPr lang="it-IT" dirty="0" err="1"/>
              <a:t>to</a:t>
            </a:r>
            <a:r>
              <a:rPr lang="it-IT" dirty="0"/>
              <a:t> reduce the </a:t>
            </a:r>
            <a:r>
              <a:rPr lang="it-IT" dirty="0" err="1"/>
              <a:t>diversification</a:t>
            </a:r>
            <a:r>
              <a:rPr lang="it-IT" dirty="0"/>
              <a:t> discount and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analysts</a:t>
            </a:r>
            <a:r>
              <a:rPr lang="it-IT" dirty="0"/>
              <a:t> are </a:t>
            </a:r>
            <a:r>
              <a:rPr lang="it-IT" dirty="0" err="1"/>
              <a:t>organized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industry</a:t>
            </a:r>
            <a:r>
              <a:rPr lang="it-IT" dirty="0"/>
              <a:t>, </a:t>
            </a:r>
            <a:r>
              <a:rPr lang="it-IT" dirty="0" err="1"/>
              <a:t>thus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really</a:t>
            </a:r>
            <a:r>
              <a:rPr lang="it-IT" dirty="0"/>
              <a:t> </a:t>
            </a:r>
            <a:r>
              <a:rPr lang="it-IT" dirty="0" err="1"/>
              <a:t>appreciate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synergies</a:t>
            </a:r>
            <a:endParaRPr lang="it-IT" dirty="0"/>
          </a:p>
          <a:p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pressure</a:t>
            </a:r>
            <a:endParaRPr lang="it-IT" dirty="0"/>
          </a:p>
          <a:p>
            <a:r>
              <a:rPr lang="it-IT" dirty="0"/>
              <a:t>New CEO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outcome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a </a:t>
            </a:r>
            <a:r>
              <a:rPr lang="it-IT" dirty="0" err="1"/>
              <a:t>divestiture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Incresing</a:t>
            </a:r>
            <a:r>
              <a:rPr lang="it-IT" dirty="0"/>
              <a:t> the </a:t>
            </a:r>
            <a:r>
              <a:rPr lang="it-IT" dirty="0" err="1"/>
              <a:t>shareholder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corporate </a:t>
            </a:r>
            <a:r>
              <a:rPr lang="it-IT" dirty="0" err="1"/>
              <a:t>parent</a:t>
            </a:r>
            <a:r>
              <a:rPr lang="it-IT" dirty="0"/>
              <a:t> (spin-off and </a:t>
            </a:r>
            <a:r>
              <a:rPr lang="it-IT" dirty="0" err="1"/>
              <a:t>carve</a:t>
            </a:r>
            <a:r>
              <a:rPr lang="it-IT" dirty="0"/>
              <a:t> out in </a:t>
            </a:r>
            <a:r>
              <a:rPr lang="it-IT" dirty="0" err="1"/>
              <a:t>particular</a:t>
            </a:r>
            <a:r>
              <a:rPr lang="it-IT" dirty="0"/>
              <a:t>)</a:t>
            </a:r>
          </a:p>
          <a:p>
            <a:r>
              <a:rPr lang="it-IT" dirty="0" err="1"/>
              <a:t>Another</a:t>
            </a:r>
            <a:r>
              <a:rPr lang="it-IT" dirty="0"/>
              <a:t> case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split-off</a:t>
            </a:r>
            <a:r>
              <a:rPr lang="it-IT" dirty="0"/>
              <a:t>: a business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divested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standalone</a:t>
            </a:r>
            <a:r>
              <a:rPr lang="it-IT" dirty="0"/>
              <a:t> </a:t>
            </a:r>
            <a:r>
              <a:rPr lang="it-IT" dirty="0" err="1"/>
              <a:t>unit</a:t>
            </a:r>
            <a:r>
              <a:rPr lang="it-IT" dirty="0"/>
              <a:t> and no </a:t>
            </a:r>
            <a:r>
              <a:rPr lang="it-IT" dirty="0" err="1"/>
              <a:t>cash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generated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471</Words>
  <Application>Microsoft Office PowerPoint</Application>
  <PresentationFormat>Presentazione su schermo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Divesture: stay or exit</vt:lpstr>
      <vt:lpstr>Divestiture: good or bad?</vt:lpstr>
      <vt:lpstr>Divestiture</vt:lpstr>
      <vt:lpstr>…</vt:lpstr>
      <vt:lpstr>…</vt:lpstr>
      <vt:lpstr>…</vt:lpstr>
      <vt:lpstr>The divestiture decision</vt:lpstr>
      <vt:lpstr>When does a divestiture occure?</vt:lpstr>
      <vt:lpstr>What is the outcome of a divestiture?</vt:lpstr>
      <vt:lpstr>Divestiture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32</cp:revision>
  <dcterms:created xsi:type="dcterms:W3CDTF">2016-10-14T10:55:23Z</dcterms:created>
  <dcterms:modified xsi:type="dcterms:W3CDTF">2020-05-20T15:37:18Z</dcterms:modified>
</cp:coreProperties>
</file>