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6" autoAdjust="0"/>
  </p:normalViewPr>
  <p:slideViewPr>
    <p:cSldViewPr>
      <p:cViewPr varScale="1">
        <p:scale>
          <a:sx n="76" d="100"/>
          <a:sy n="76" d="100"/>
        </p:scale>
        <p:origin x="164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08/05/2020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iframe%20width=%22560%22%20height=%22315%22%20src=%22https:/www.youtube.com/embed/qGtu3wyCmmk%22%20frameborder=%220%22%20allowfullscreen%3e%3c/ifram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/>
              <a:t>Diversification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Prof. </a:t>
            </a:r>
            <a:r>
              <a:rPr lang="it-IT"/>
              <a:t>B. Beatrice </a:t>
            </a:r>
            <a:r>
              <a:rPr lang="it-IT" dirty="0"/>
              <a:t>Orlando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err="1"/>
              <a:t>Diversified</a:t>
            </a:r>
            <a:r>
              <a:rPr lang="it-IT" dirty="0"/>
              <a:t> </a:t>
            </a:r>
            <a:r>
              <a:rPr lang="it-IT" dirty="0" err="1"/>
              <a:t>companies</a:t>
            </a:r>
            <a:r>
              <a:rPr lang="it-IT" dirty="0"/>
              <a:t> </a:t>
            </a:r>
            <a:r>
              <a:rPr lang="it-IT" dirty="0" err="1"/>
              <a:t>normally</a:t>
            </a:r>
            <a:r>
              <a:rPr lang="it-IT" dirty="0"/>
              <a:t> account </a:t>
            </a:r>
            <a:r>
              <a:rPr lang="it-IT" dirty="0" err="1"/>
              <a:t>for</a:t>
            </a:r>
            <a:r>
              <a:rPr lang="it-IT" dirty="0"/>
              <a:t> the 50%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national</a:t>
            </a:r>
            <a:r>
              <a:rPr lang="it-IT" dirty="0"/>
              <a:t> </a:t>
            </a:r>
            <a:r>
              <a:rPr lang="it-IT" dirty="0" err="1"/>
              <a:t>economies</a:t>
            </a:r>
            <a:endParaRPr lang="it-IT" dirty="0"/>
          </a:p>
          <a:p>
            <a:r>
              <a:rPr lang="it-IT" dirty="0" err="1"/>
              <a:t>Related</a:t>
            </a:r>
            <a:r>
              <a:rPr lang="it-IT" dirty="0"/>
              <a:t> </a:t>
            </a:r>
            <a:r>
              <a:rPr lang="it-IT" dirty="0" err="1"/>
              <a:t>diversifier</a:t>
            </a:r>
            <a:r>
              <a:rPr lang="it-IT" dirty="0"/>
              <a:t> do </a:t>
            </a:r>
            <a:r>
              <a:rPr lang="it-IT" dirty="0" err="1"/>
              <a:t>better</a:t>
            </a:r>
            <a:r>
              <a:rPr lang="it-IT" dirty="0"/>
              <a:t> </a:t>
            </a:r>
            <a:r>
              <a:rPr lang="it-IT" dirty="0" err="1"/>
              <a:t>than</a:t>
            </a:r>
            <a:r>
              <a:rPr lang="it-IT" dirty="0"/>
              <a:t> single-business </a:t>
            </a:r>
            <a:r>
              <a:rPr lang="it-IT" dirty="0" err="1"/>
              <a:t>firms</a:t>
            </a:r>
            <a:r>
              <a:rPr lang="it-IT" dirty="0"/>
              <a:t> and </a:t>
            </a:r>
            <a:r>
              <a:rPr lang="it-IT" dirty="0" err="1"/>
              <a:t>unrelated</a:t>
            </a:r>
            <a:r>
              <a:rPr lang="it-IT" dirty="0"/>
              <a:t> </a:t>
            </a:r>
            <a:r>
              <a:rPr lang="it-IT" dirty="0" err="1"/>
              <a:t>diversifier</a:t>
            </a:r>
            <a:r>
              <a:rPr lang="it-IT" dirty="0"/>
              <a:t>. </a:t>
            </a:r>
            <a:r>
              <a:rPr lang="it-IT" dirty="0" err="1"/>
              <a:t>They</a:t>
            </a:r>
            <a:r>
              <a:rPr lang="it-IT" dirty="0"/>
              <a:t> can </a:t>
            </a:r>
            <a:r>
              <a:rPr lang="it-IT" dirty="0" err="1"/>
              <a:t>easely</a:t>
            </a:r>
            <a:r>
              <a:rPr lang="it-IT" dirty="0"/>
              <a:t>  </a:t>
            </a:r>
            <a:r>
              <a:rPr lang="it-IT" dirty="0" err="1"/>
              <a:t>implement</a:t>
            </a:r>
            <a:r>
              <a:rPr lang="it-IT" dirty="0"/>
              <a:t> </a:t>
            </a:r>
            <a:r>
              <a:rPr lang="it-IT" dirty="0" err="1"/>
              <a:t>better</a:t>
            </a:r>
            <a:r>
              <a:rPr lang="it-IT" dirty="0"/>
              <a:t> </a:t>
            </a:r>
            <a:r>
              <a:rPr lang="it-IT" dirty="0" err="1"/>
              <a:t>sinergies</a:t>
            </a:r>
            <a:endParaRPr lang="it-IT" dirty="0"/>
          </a:p>
          <a:p>
            <a:r>
              <a:rPr lang="it-IT" dirty="0" err="1"/>
              <a:t>Relatedeness</a:t>
            </a:r>
            <a:r>
              <a:rPr lang="it-IT" dirty="0"/>
              <a:t> </a:t>
            </a:r>
            <a:r>
              <a:rPr lang="it-IT" dirty="0" err="1"/>
              <a:t>should</a:t>
            </a:r>
            <a:r>
              <a:rPr lang="it-IT" dirty="0"/>
              <a:t> </a:t>
            </a:r>
            <a:r>
              <a:rPr lang="it-IT" dirty="0" err="1"/>
              <a:t>be</a:t>
            </a:r>
            <a:r>
              <a:rPr lang="it-IT" dirty="0"/>
              <a:t> </a:t>
            </a:r>
            <a:r>
              <a:rPr lang="it-IT" dirty="0" err="1"/>
              <a:t>also</a:t>
            </a:r>
            <a:r>
              <a:rPr lang="it-IT" dirty="0"/>
              <a:t> </a:t>
            </a:r>
            <a:r>
              <a:rPr lang="it-IT" dirty="0" err="1"/>
              <a:t>considered</a:t>
            </a:r>
            <a:r>
              <a:rPr lang="it-IT" dirty="0"/>
              <a:t> in </a:t>
            </a:r>
            <a:r>
              <a:rPr lang="it-IT" dirty="0" err="1"/>
              <a:t>terms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value-chain</a:t>
            </a:r>
            <a:r>
              <a:rPr lang="it-IT" dirty="0"/>
              <a:t>, </a:t>
            </a:r>
            <a:r>
              <a:rPr lang="it-IT" dirty="0" err="1"/>
              <a:t>instead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products</a:t>
            </a:r>
            <a:r>
              <a:rPr lang="it-IT" dirty="0"/>
              <a:t> or </a:t>
            </a:r>
            <a:r>
              <a:rPr lang="it-IT" dirty="0" err="1"/>
              <a:t>customers</a:t>
            </a:r>
            <a:endParaRPr lang="it-IT" dirty="0"/>
          </a:p>
          <a:p>
            <a:r>
              <a:rPr lang="it-IT" dirty="0"/>
              <a:t>Vertical </a:t>
            </a:r>
            <a:r>
              <a:rPr lang="it-IT" dirty="0" err="1"/>
              <a:t>integration</a:t>
            </a:r>
            <a:r>
              <a:rPr lang="it-IT" dirty="0"/>
              <a:t> can </a:t>
            </a:r>
            <a:r>
              <a:rPr lang="it-IT" dirty="0" err="1"/>
              <a:t>seen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a </a:t>
            </a:r>
            <a:r>
              <a:rPr lang="it-IT" dirty="0" err="1"/>
              <a:t>particula</a:t>
            </a:r>
            <a:r>
              <a:rPr lang="it-IT" dirty="0"/>
              <a:t> </a:t>
            </a:r>
            <a:r>
              <a:rPr lang="it-IT" dirty="0" err="1"/>
              <a:t>form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diversification</a:t>
            </a:r>
            <a:r>
              <a:rPr lang="it-IT" dirty="0"/>
              <a:t> (</a:t>
            </a:r>
            <a:r>
              <a:rPr lang="it-IT" dirty="0" err="1"/>
              <a:t>within</a:t>
            </a:r>
            <a:r>
              <a:rPr lang="it-IT"/>
              <a:t> business)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Choosing</a:t>
            </a:r>
            <a:r>
              <a:rPr lang="it-IT" baseline="0" dirty="0"/>
              <a:t> </a:t>
            </a:r>
            <a:r>
              <a:rPr lang="it-IT" baseline="0" dirty="0" err="1"/>
              <a:t>between</a:t>
            </a:r>
            <a:r>
              <a:rPr lang="it-IT" baseline="0" dirty="0"/>
              <a:t> </a:t>
            </a:r>
            <a:r>
              <a:rPr lang="it-IT" baseline="0" dirty="0" err="1"/>
              <a:t>modes</a:t>
            </a:r>
            <a:r>
              <a:rPr lang="it-IT" baseline="0" dirty="0"/>
              <a:t> </a:t>
            </a:r>
            <a:r>
              <a:rPr lang="it-IT" baseline="0" dirty="0" err="1"/>
              <a:t>of</a:t>
            </a:r>
            <a:r>
              <a:rPr lang="it-IT" baseline="0" dirty="0"/>
              <a:t> </a:t>
            </a:r>
            <a:r>
              <a:rPr lang="it-IT" baseline="0" dirty="0" err="1"/>
              <a:t>diversification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763688" y="1700808"/>
            <a:ext cx="592193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6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Entering</a:t>
            </a:r>
            <a:r>
              <a:rPr lang="it-IT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a </a:t>
            </a:r>
            <a:r>
              <a:rPr lang="it-IT" sz="36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new</a:t>
            </a:r>
            <a:r>
              <a:rPr lang="it-IT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business</a:t>
            </a:r>
            <a:endParaRPr lang="it-IT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467544" y="2492896"/>
            <a:ext cx="352839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External</a:t>
            </a:r>
            <a:r>
              <a:rPr lang="it-IT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it-IT" sz="28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sources</a:t>
            </a:r>
            <a:endParaRPr lang="it-IT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860032" y="2636912"/>
            <a:ext cx="352839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none" spc="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Internal</a:t>
            </a:r>
            <a:r>
              <a:rPr lang="it-IT" sz="2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it-IT" sz="2800" b="1" cap="none" spc="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sources</a:t>
            </a:r>
            <a:endParaRPr lang="it-IT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187624" y="3356992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dirty="0"/>
              <a:t>Non </a:t>
            </a:r>
            <a:r>
              <a:rPr lang="it-IT" dirty="0" err="1"/>
              <a:t>equity</a:t>
            </a:r>
            <a:r>
              <a:rPr lang="it-IT" dirty="0"/>
              <a:t> </a:t>
            </a:r>
            <a:r>
              <a:rPr lang="it-IT" dirty="0" err="1"/>
              <a:t>alliance</a:t>
            </a:r>
            <a:endParaRPr lang="it-IT" dirty="0"/>
          </a:p>
          <a:p>
            <a:pPr>
              <a:buFont typeface="Arial" pitchFamily="34" charset="0"/>
              <a:buChar char="•"/>
            </a:pPr>
            <a:r>
              <a:rPr lang="it-IT" dirty="0" err="1"/>
              <a:t>Equity</a:t>
            </a:r>
            <a:r>
              <a:rPr lang="it-IT" dirty="0"/>
              <a:t> </a:t>
            </a:r>
            <a:r>
              <a:rPr lang="it-IT" dirty="0" err="1"/>
              <a:t>alliance</a:t>
            </a:r>
            <a:endParaRPr lang="it-IT" dirty="0"/>
          </a:p>
          <a:p>
            <a:pPr>
              <a:buFont typeface="Arial" pitchFamily="34" charset="0"/>
              <a:buChar char="•"/>
            </a:pPr>
            <a:r>
              <a:rPr lang="it-IT" dirty="0" err="1"/>
              <a:t>Acquisition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5940152" y="3356992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dirty="0"/>
              <a:t>New </a:t>
            </a:r>
            <a:r>
              <a:rPr lang="it-IT" dirty="0" err="1"/>
              <a:t>products</a:t>
            </a:r>
            <a:r>
              <a:rPr lang="it-IT" dirty="0"/>
              <a:t> </a:t>
            </a:r>
            <a:r>
              <a:rPr lang="it-IT" dirty="0" err="1"/>
              <a:t>development</a:t>
            </a:r>
            <a:r>
              <a:rPr lang="it-IT" dirty="0"/>
              <a:t>; </a:t>
            </a:r>
            <a:r>
              <a:rPr lang="it-IT" dirty="0" err="1"/>
              <a:t>R&amp;D</a:t>
            </a:r>
            <a:r>
              <a:rPr lang="it-IT" dirty="0"/>
              <a:t> </a:t>
            </a:r>
            <a:r>
              <a:rPr lang="it-IT" dirty="0" err="1"/>
              <a:t>investments</a:t>
            </a:r>
            <a:endParaRPr lang="it-IT" dirty="0"/>
          </a:p>
        </p:txBody>
      </p:sp>
      <p:cxnSp>
        <p:nvCxnSpPr>
          <p:cNvPr id="11" name="Connettore 2 10"/>
          <p:cNvCxnSpPr>
            <a:endCxn id="6" idx="0"/>
          </p:cNvCxnSpPr>
          <p:nvPr/>
        </p:nvCxnSpPr>
        <p:spPr>
          <a:xfrm flipH="1">
            <a:off x="2231740" y="2276872"/>
            <a:ext cx="32403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6228184" y="2276872"/>
            <a:ext cx="79208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>
            <a:stCxn id="6" idx="2"/>
            <a:endCxn id="8" idx="0"/>
          </p:cNvCxnSpPr>
          <p:nvPr/>
        </p:nvCxnSpPr>
        <p:spPr>
          <a:xfrm>
            <a:off x="2231740" y="3016116"/>
            <a:ext cx="0" cy="340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>
            <a:off x="7092280" y="306896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….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The </a:t>
            </a:r>
            <a:r>
              <a:rPr lang="it-IT" dirty="0" err="1"/>
              <a:t>choice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</a:t>
            </a:r>
            <a:r>
              <a:rPr lang="it-IT" dirty="0" err="1"/>
              <a:t>internal</a:t>
            </a:r>
            <a:r>
              <a:rPr lang="it-IT" dirty="0"/>
              <a:t> and </a:t>
            </a:r>
            <a:r>
              <a:rPr lang="it-IT" dirty="0" err="1"/>
              <a:t>external</a:t>
            </a:r>
            <a:r>
              <a:rPr lang="it-IT" dirty="0"/>
              <a:t> </a:t>
            </a:r>
            <a:r>
              <a:rPr lang="it-IT" dirty="0" err="1"/>
              <a:t>development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also</a:t>
            </a:r>
            <a:r>
              <a:rPr lang="it-IT" dirty="0"/>
              <a:t> </a:t>
            </a:r>
            <a:r>
              <a:rPr lang="it-IT" dirty="0" err="1"/>
              <a:t>referred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organic</a:t>
            </a:r>
            <a:r>
              <a:rPr lang="it-IT" dirty="0"/>
              <a:t> vs. </a:t>
            </a:r>
            <a:r>
              <a:rPr lang="it-IT" dirty="0" err="1"/>
              <a:t>inorganic</a:t>
            </a:r>
            <a:r>
              <a:rPr lang="it-IT" dirty="0"/>
              <a:t> </a:t>
            </a:r>
            <a:r>
              <a:rPr lang="it-IT" dirty="0" err="1"/>
              <a:t>growth</a:t>
            </a:r>
            <a:endParaRPr lang="it-IT" dirty="0"/>
          </a:p>
          <a:p>
            <a:r>
              <a:rPr lang="it-IT" dirty="0" err="1"/>
              <a:t>Organic</a:t>
            </a:r>
            <a:r>
              <a:rPr lang="it-IT" dirty="0"/>
              <a:t> </a:t>
            </a:r>
            <a:r>
              <a:rPr lang="it-IT" dirty="0" err="1"/>
              <a:t>growth</a:t>
            </a:r>
            <a:r>
              <a:rPr lang="it-IT" dirty="0"/>
              <a:t>: the </a:t>
            </a:r>
            <a:r>
              <a:rPr lang="it-IT" dirty="0" err="1"/>
              <a:t>firm</a:t>
            </a:r>
            <a:r>
              <a:rPr lang="it-IT" dirty="0"/>
              <a:t> </a:t>
            </a:r>
            <a:r>
              <a:rPr lang="it-IT" dirty="0" err="1"/>
              <a:t>build</a:t>
            </a:r>
            <a:r>
              <a:rPr lang="it-IT" dirty="0"/>
              <a:t> up </a:t>
            </a:r>
            <a:r>
              <a:rPr lang="it-IT" dirty="0" err="1"/>
              <a:t>new</a:t>
            </a:r>
            <a:r>
              <a:rPr lang="it-IT" dirty="0"/>
              <a:t> </a:t>
            </a:r>
            <a:r>
              <a:rPr lang="it-IT" dirty="0" err="1"/>
              <a:t>resources</a:t>
            </a:r>
            <a:r>
              <a:rPr lang="it-IT" dirty="0"/>
              <a:t> and </a:t>
            </a:r>
            <a:r>
              <a:rPr lang="it-IT" dirty="0" err="1"/>
              <a:t>capabilities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the </a:t>
            </a:r>
            <a:r>
              <a:rPr lang="it-IT" dirty="0" err="1"/>
              <a:t>value</a:t>
            </a:r>
            <a:r>
              <a:rPr lang="it-IT" dirty="0"/>
              <a:t> </a:t>
            </a:r>
            <a:r>
              <a:rPr lang="it-IT" dirty="0" err="1"/>
              <a:t>chain</a:t>
            </a:r>
            <a:r>
              <a:rPr lang="it-IT" dirty="0"/>
              <a:t> </a:t>
            </a:r>
            <a:r>
              <a:rPr lang="it-IT" dirty="0" err="1"/>
              <a:t>already</a:t>
            </a:r>
            <a:r>
              <a:rPr lang="it-IT" dirty="0"/>
              <a:t> </a:t>
            </a:r>
            <a:r>
              <a:rPr lang="it-IT" dirty="0" err="1"/>
              <a:t>entails</a:t>
            </a:r>
            <a:r>
              <a:rPr lang="it-IT" dirty="0"/>
              <a:t> on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own</a:t>
            </a:r>
            <a:endParaRPr lang="it-IT" dirty="0"/>
          </a:p>
          <a:p>
            <a:r>
              <a:rPr lang="it-IT" dirty="0" err="1"/>
              <a:t>Inorganic</a:t>
            </a:r>
            <a:r>
              <a:rPr lang="it-IT" dirty="0"/>
              <a:t> </a:t>
            </a:r>
            <a:r>
              <a:rPr lang="it-IT" dirty="0" err="1"/>
              <a:t>growth</a:t>
            </a:r>
            <a:r>
              <a:rPr lang="it-IT" dirty="0"/>
              <a:t>: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allows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access</a:t>
            </a:r>
            <a:r>
              <a:rPr lang="it-IT" dirty="0"/>
              <a:t> </a:t>
            </a:r>
            <a:r>
              <a:rPr lang="it-IT" dirty="0" err="1"/>
              <a:t>ready-made</a:t>
            </a:r>
            <a:r>
              <a:rPr lang="it-IT" dirty="0"/>
              <a:t> </a:t>
            </a:r>
            <a:r>
              <a:rPr lang="it-IT" dirty="0" err="1"/>
              <a:t>resources</a:t>
            </a:r>
            <a:r>
              <a:rPr lang="it-IT" dirty="0"/>
              <a:t>, </a:t>
            </a:r>
            <a:r>
              <a:rPr lang="it-IT" dirty="0" err="1"/>
              <a:t>relevant</a:t>
            </a:r>
            <a:r>
              <a:rPr lang="it-IT" dirty="0"/>
              <a:t> </a:t>
            </a:r>
            <a:r>
              <a:rPr lang="it-IT" dirty="0" err="1"/>
              <a:t>for</a:t>
            </a:r>
            <a:r>
              <a:rPr lang="it-IT" dirty="0"/>
              <a:t> the </a:t>
            </a:r>
            <a:r>
              <a:rPr lang="it-IT" dirty="0" err="1"/>
              <a:t>value</a:t>
            </a:r>
            <a:r>
              <a:rPr lang="it-IT" dirty="0"/>
              <a:t> </a:t>
            </a:r>
            <a:r>
              <a:rPr lang="it-IT" dirty="0" err="1"/>
              <a:t>chain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the </a:t>
            </a:r>
            <a:r>
              <a:rPr lang="it-IT" dirty="0" err="1"/>
              <a:t>new</a:t>
            </a:r>
            <a:r>
              <a:rPr lang="it-IT" dirty="0"/>
              <a:t> business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The more a market </a:t>
            </a:r>
            <a:r>
              <a:rPr lang="it-IT" dirty="0" err="1"/>
              <a:t>is</a:t>
            </a:r>
            <a:r>
              <a:rPr lang="it-IT" dirty="0"/>
              <a:t> mature; the </a:t>
            </a:r>
            <a:r>
              <a:rPr lang="it-IT" dirty="0" err="1"/>
              <a:t>greater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</a:t>
            </a:r>
            <a:r>
              <a:rPr lang="it-IT" dirty="0" err="1"/>
              <a:t>pressure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engage</a:t>
            </a:r>
            <a:r>
              <a:rPr lang="it-IT" dirty="0"/>
              <a:t> in </a:t>
            </a:r>
            <a:r>
              <a:rPr lang="it-IT" dirty="0" err="1"/>
              <a:t>diversification</a:t>
            </a:r>
            <a:r>
              <a:rPr lang="it-IT" dirty="0"/>
              <a:t> and </a:t>
            </a:r>
            <a:r>
              <a:rPr lang="it-IT" dirty="0" err="1"/>
              <a:t>sinergies</a:t>
            </a:r>
            <a:endParaRPr lang="it-IT" dirty="0"/>
          </a:p>
          <a:p>
            <a:r>
              <a:rPr lang="it-IT" dirty="0"/>
              <a:t>The </a:t>
            </a:r>
            <a:r>
              <a:rPr lang="it-IT" dirty="0" err="1"/>
              <a:t>optimal</a:t>
            </a:r>
            <a:r>
              <a:rPr lang="it-IT" dirty="0"/>
              <a:t> </a:t>
            </a:r>
            <a:r>
              <a:rPr lang="it-IT" dirty="0" err="1"/>
              <a:t>decision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when</a:t>
            </a:r>
            <a:r>
              <a:rPr lang="it-IT" dirty="0"/>
              <a:t> the net </a:t>
            </a:r>
            <a:r>
              <a:rPr lang="it-IT" dirty="0" err="1"/>
              <a:t>present</a:t>
            </a:r>
            <a:r>
              <a:rPr lang="it-IT" dirty="0"/>
              <a:t> </a:t>
            </a:r>
            <a:r>
              <a:rPr lang="it-IT" dirty="0" err="1"/>
              <a:t>value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the joint business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greater</a:t>
            </a:r>
            <a:r>
              <a:rPr lang="it-IT" dirty="0"/>
              <a:t> </a:t>
            </a:r>
            <a:r>
              <a:rPr lang="it-IT" dirty="0" err="1"/>
              <a:t>than</a:t>
            </a:r>
            <a:r>
              <a:rPr lang="it-IT" dirty="0"/>
              <a:t> the </a:t>
            </a:r>
            <a:r>
              <a:rPr lang="it-IT" dirty="0" err="1"/>
              <a:t>standalone</a:t>
            </a:r>
            <a:r>
              <a:rPr lang="it-IT" dirty="0"/>
              <a:t> </a:t>
            </a:r>
            <a:r>
              <a:rPr lang="it-IT" dirty="0" err="1"/>
              <a:t>value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the </a:t>
            </a:r>
            <a:r>
              <a:rPr lang="it-IT" dirty="0" err="1"/>
              <a:t>old</a:t>
            </a:r>
            <a:r>
              <a:rPr lang="it-IT" dirty="0"/>
              <a:t> business, </a:t>
            </a:r>
            <a:r>
              <a:rPr lang="it-IT" dirty="0" err="1"/>
              <a:t>minus</a:t>
            </a:r>
            <a:r>
              <a:rPr lang="it-IT" dirty="0"/>
              <a:t> the </a:t>
            </a:r>
            <a:r>
              <a:rPr lang="it-IT" dirty="0" err="1"/>
              <a:t>cost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entering</a:t>
            </a:r>
            <a:r>
              <a:rPr lang="it-IT" dirty="0"/>
              <a:t> in a </a:t>
            </a:r>
            <a:r>
              <a:rPr lang="it-IT" dirty="0" err="1"/>
              <a:t>new</a:t>
            </a:r>
            <a:r>
              <a:rPr lang="it-IT" dirty="0"/>
              <a:t> business (</a:t>
            </a:r>
            <a:r>
              <a:rPr lang="it-IT" dirty="0" err="1"/>
              <a:t>governance</a:t>
            </a:r>
            <a:r>
              <a:rPr lang="it-IT" dirty="0"/>
              <a:t> </a:t>
            </a:r>
            <a:r>
              <a:rPr lang="it-IT" dirty="0" err="1"/>
              <a:t>costs</a:t>
            </a:r>
            <a:r>
              <a:rPr lang="it-IT" dirty="0"/>
              <a:t>)</a:t>
            </a:r>
          </a:p>
          <a:p>
            <a:r>
              <a:rPr lang="it-IT" dirty="0" err="1"/>
              <a:t>Bargains</a:t>
            </a:r>
            <a:r>
              <a:rPr lang="it-IT" dirty="0"/>
              <a:t> and </a:t>
            </a:r>
            <a:r>
              <a:rPr lang="it-IT" dirty="0" err="1"/>
              <a:t>sinergies</a:t>
            </a:r>
            <a:r>
              <a:rPr lang="it-IT" dirty="0"/>
              <a:t> are </a:t>
            </a:r>
            <a:r>
              <a:rPr lang="it-IT" dirty="0" err="1"/>
              <a:t>required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increases</a:t>
            </a:r>
            <a:r>
              <a:rPr lang="it-IT" dirty="0"/>
              <a:t> the net </a:t>
            </a:r>
            <a:r>
              <a:rPr lang="it-IT" dirty="0" err="1"/>
              <a:t>present</a:t>
            </a:r>
            <a:r>
              <a:rPr lang="it-IT" dirty="0"/>
              <a:t> </a:t>
            </a:r>
            <a:r>
              <a:rPr lang="it-IT" dirty="0" err="1"/>
              <a:t>value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the </a:t>
            </a:r>
            <a:r>
              <a:rPr lang="it-IT" dirty="0" err="1"/>
              <a:t>investment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A </a:t>
            </a:r>
            <a:r>
              <a:rPr lang="it-IT" dirty="0" err="1"/>
              <a:t>five-step</a:t>
            </a:r>
            <a:r>
              <a:rPr lang="it-IT" dirty="0"/>
              <a:t> </a:t>
            </a:r>
            <a:r>
              <a:rPr lang="it-IT" dirty="0" err="1"/>
              <a:t>approach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the </a:t>
            </a:r>
            <a:r>
              <a:rPr lang="it-IT" dirty="0" err="1"/>
              <a:t>diversification</a:t>
            </a:r>
            <a:r>
              <a:rPr lang="it-IT" dirty="0"/>
              <a:t> </a:t>
            </a:r>
            <a:r>
              <a:rPr lang="it-IT" dirty="0" err="1"/>
              <a:t>decision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How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>
                <a:hlinkClick r:id="rId2" action="ppaction://hlinkfile"/>
              </a:rPr>
              <a:t>diversify</a:t>
            </a:r>
            <a:r>
              <a:rPr lang="it-IT" dirty="0"/>
              <a:t>? </a:t>
            </a:r>
          </a:p>
          <a:p>
            <a:r>
              <a:rPr lang="it-IT" dirty="0" err="1"/>
              <a:t>Comparing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</a:t>
            </a:r>
            <a:r>
              <a:rPr lang="it-IT" dirty="0" err="1"/>
              <a:t>internal</a:t>
            </a:r>
            <a:r>
              <a:rPr lang="it-IT" dirty="0"/>
              <a:t> and </a:t>
            </a:r>
            <a:r>
              <a:rPr lang="it-IT" dirty="0" err="1"/>
              <a:t>external</a:t>
            </a:r>
            <a:r>
              <a:rPr lang="it-IT" dirty="0"/>
              <a:t> </a:t>
            </a:r>
            <a:r>
              <a:rPr lang="it-IT" dirty="0" err="1"/>
              <a:t>growth</a:t>
            </a:r>
            <a:r>
              <a:rPr lang="it-IT" dirty="0"/>
              <a:t> mode, </a:t>
            </a:r>
            <a:r>
              <a:rPr lang="it-IT" dirty="0" err="1"/>
              <a:t>basing</a:t>
            </a:r>
            <a:r>
              <a:rPr lang="it-IT" dirty="0"/>
              <a:t> on the </a:t>
            </a:r>
            <a:r>
              <a:rPr lang="it-IT" dirty="0" err="1"/>
              <a:t>following</a:t>
            </a:r>
            <a:r>
              <a:rPr lang="it-IT" dirty="0"/>
              <a:t> </a:t>
            </a:r>
            <a:r>
              <a:rPr lang="it-IT" dirty="0" err="1"/>
              <a:t>questions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..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it-IT" dirty="0"/>
              <a:t>Are </a:t>
            </a:r>
            <a:r>
              <a:rPr lang="it-IT" dirty="0" err="1"/>
              <a:t>there</a:t>
            </a:r>
            <a:r>
              <a:rPr lang="it-IT" dirty="0"/>
              <a:t> </a:t>
            </a:r>
            <a:r>
              <a:rPr lang="it-IT" dirty="0" err="1"/>
              <a:t>potential</a:t>
            </a:r>
            <a:r>
              <a:rPr lang="it-IT" dirty="0"/>
              <a:t> </a:t>
            </a:r>
            <a:r>
              <a:rPr lang="it-IT" dirty="0" err="1"/>
              <a:t>sinergies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the </a:t>
            </a:r>
            <a:r>
              <a:rPr lang="it-IT" dirty="0" err="1"/>
              <a:t>old</a:t>
            </a:r>
            <a:r>
              <a:rPr lang="it-IT" dirty="0"/>
              <a:t> and </a:t>
            </a:r>
            <a:r>
              <a:rPr lang="it-IT" dirty="0" err="1"/>
              <a:t>new</a:t>
            </a:r>
            <a:r>
              <a:rPr lang="it-IT" dirty="0"/>
              <a:t> business? </a:t>
            </a:r>
          </a:p>
          <a:p>
            <a:pPr marL="571500" indent="-571500">
              <a:buNone/>
            </a:pPr>
            <a:r>
              <a:rPr lang="it-IT" dirty="0"/>
              <a:t>- </a:t>
            </a:r>
            <a:r>
              <a:rPr lang="it-IT" dirty="0" err="1"/>
              <a:t>trade-off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</a:t>
            </a:r>
            <a:r>
              <a:rPr lang="it-IT" dirty="0" err="1"/>
              <a:t>bargaing</a:t>
            </a:r>
            <a:r>
              <a:rPr lang="it-IT" dirty="0"/>
              <a:t> and </a:t>
            </a:r>
            <a:r>
              <a:rPr lang="it-IT" dirty="0" err="1"/>
              <a:t>sinergies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..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None/>
            </a:pPr>
            <a:r>
              <a:rPr lang="it-IT" dirty="0"/>
              <a:t>II. </a:t>
            </a:r>
            <a:r>
              <a:rPr lang="it-IT" dirty="0" err="1"/>
              <a:t>Identify</a:t>
            </a:r>
            <a:r>
              <a:rPr lang="it-IT" dirty="0"/>
              <a:t> </a:t>
            </a:r>
            <a:r>
              <a:rPr lang="it-IT" dirty="0" err="1"/>
              <a:t>resource</a:t>
            </a:r>
            <a:r>
              <a:rPr lang="it-IT" dirty="0"/>
              <a:t> gap</a:t>
            </a:r>
          </a:p>
          <a:p>
            <a:pPr marL="571500" indent="-571500">
              <a:buNone/>
            </a:pPr>
            <a:r>
              <a:rPr lang="it-IT" dirty="0"/>
              <a:t>- </a:t>
            </a:r>
            <a:r>
              <a:rPr lang="it-IT" dirty="0" err="1"/>
              <a:t>What</a:t>
            </a:r>
            <a:r>
              <a:rPr lang="it-IT" dirty="0"/>
              <a:t> the </a:t>
            </a:r>
            <a:r>
              <a:rPr lang="it-IT" dirty="0" err="1"/>
              <a:t>desired</a:t>
            </a:r>
            <a:r>
              <a:rPr lang="it-IT" dirty="0"/>
              <a:t> </a:t>
            </a:r>
            <a:r>
              <a:rPr lang="it-IT" dirty="0" err="1"/>
              <a:t>resources</a:t>
            </a:r>
            <a:r>
              <a:rPr lang="it-IT" dirty="0"/>
              <a:t> or </a:t>
            </a:r>
            <a:r>
              <a:rPr lang="it-IT" dirty="0" err="1"/>
              <a:t>capabilities</a:t>
            </a:r>
            <a:r>
              <a:rPr lang="it-IT" dirty="0"/>
              <a:t> </a:t>
            </a:r>
            <a:r>
              <a:rPr lang="it-IT" dirty="0" err="1"/>
              <a:t>needed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diverisify</a:t>
            </a:r>
            <a:r>
              <a:rPr lang="it-IT" dirty="0"/>
              <a:t> </a:t>
            </a:r>
            <a:r>
              <a:rPr lang="it-IT" dirty="0" err="1"/>
              <a:t>into</a:t>
            </a:r>
            <a:r>
              <a:rPr lang="it-IT" dirty="0"/>
              <a:t> a </a:t>
            </a:r>
            <a:r>
              <a:rPr lang="it-IT" dirty="0" err="1"/>
              <a:t>new</a:t>
            </a:r>
            <a:r>
              <a:rPr lang="it-IT" dirty="0"/>
              <a:t> business are in </a:t>
            </a:r>
            <a:r>
              <a:rPr lang="it-IT" dirty="0" err="1"/>
              <a:t>order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operate in the </a:t>
            </a:r>
            <a:r>
              <a:rPr lang="it-IT" dirty="0" err="1"/>
              <a:t>new</a:t>
            </a:r>
            <a:r>
              <a:rPr lang="it-IT" dirty="0"/>
              <a:t> business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III. </a:t>
            </a:r>
            <a:r>
              <a:rPr lang="it-IT" dirty="0" err="1"/>
              <a:t>Identify</a:t>
            </a:r>
            <a:r>
              <a:rPr lang="it-IT" dirty="0"/>
              <a:t> </a:t>
            </a:r>
            <a:r>
              <a:rPr lang="it-IT" dirty="0" err="1"/>
              <a:t>candidates</a:t>
            </a:r>
            <a:r>
              <a:rPr lang="it-IT" dirty="0"/>
              <a:t> </a:t>
            </a:r>
            <a:r>
              <a:rPr lang="it-IT" dirty="0" err="1"/>
              <a:t>for</a:t>
            </a:r>
            <a:r>
              <a:rPr lang="it-IT" dirty="0"/>
              <a:t> </a:t>
            </a:r>
            <a:r>
              <a:rPr lang="it-IT" dirty="0" err="1"/>
              <a:t>resources</a:t>
            </a:r>
            <a:r>
              <a:rPr lang="it-IT" dirty="0"/>
              <a:t> </a:t>
            </a:r>
            <a:r>
              <a:rPr lang="it-IT" dirty="0" err="1"/>
              <a:t>acquisition</a:t>
            </a:r>
            <a:r>
              <a:rPr lang="it-IT" dirty="0"/>
              <a:t> </a:t>
            </a:r>
            <a:r>
              <a:rPr lang="it-IT" dirty="0" err="1"/>
              <a:t>through</a:t>
            </a:r>
            <a:r>
              <a:rPr lang="it-IT" dirty="0"/>
              <a:t> </a:t>
            </a:r>
            <a:r>
              <a:rPr lang="it-IT" dirty="0" err="1"/>
              <a:t>inorganic</a:t>
            </a:r>
            <a:r>
              <a:rPr lang="it-IT" dirty="0"/>
              <a:t> </a:t>
            </a:r>
            <a:r>
              <a:rPr lang="it-IT" dirty="0" err="1"/>
              <a:t>growth</a:t>
            </a:r>
            <a:endParaRPr lang="it-IT" dirty="0"/>
          </a:p>
          <a:p>
            <a:pPr>
              <a:buFontTx/>
              <a:buChar char="-"/>
            </a:pPr>
            <a:r>
              <a:rPr lang="it-IT" dirty="0" err="1"/>
              <a:t>If</a:t>
            </a:r>
            <a:r>
              <a:rPr lang="it-IT" dirty="0"/>
              <a:t> </a:t>
            </a:r>
            <a:r>
              <a:rPr lang="it-IT" dirty="0" err="1"/>
              <a:t>there</a:t>
            </a:r>
            <a:r>
              <a:rPr lang="it-IT" dirty="0"/>
              <a:t>’s </a:t>
            </a:r>
            <a:r>
              <a:rPr lang="it-IT" dirty="0" err="1"/>
              <a:t>any</a:t>
            </a:r>
            <a:r>
              <a:rPr lang="it-IT" dirty="0"/>
              <a:t> </a:t>
            </a:r>
            <a:r>
              <a:rPr lang="it-IT" dirty="0" err="1"/>
              <a:t>other</a:t>
            </a:r>
            <a:r>
              <a:rPr lang="it-IT" dirty="0"/>
              <a:t> company holding </a:t>
            </a:r>
            <a:r>
              <a:rPr lang="it-IT" dirty="0" err="1"/>
              <a:t>those</a:t>
            </a:r>
            <a:r>
              <a:rPr lang="it-IT" dirty="0"/>
              <a:t> </a:t>
            </a:r>
            <a:r>
              <a:rPr lang="it-IT" dirty="0" err="1"/>
              <a:t>resources</a:t>
            </a:r>
            <a:r>
              <a:rPr lang="it-IT" dirty="0"/>
              <a:t>, </a:t>
            </a:r>
            <a:r>
              <a:rPr lang="it-IT" dirty="0" err="1"/>
              <a:t>than</a:t>
            </a:r>
            <a:r>
              <a:rPr lang="it-IT" dirty="0"/>
              <a:t>, </a:t>
            </a:r>
            <a:r>
              <a:rPr lang="it-IT" dirty="0" err="1"/>
              <a:t>it</a:t>
            </a:r>
            <a:r>
              <a:rPr lang="it-IT" dirty="0"/>
              <a:t>’s a target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potentially</a:t>
            </a:r>
            <a:r>
              <a:rPr lang="it-IT" dirty="0"/>
              <a:t> </a:t>
            </a:r>
            <a:r>
              <a:rPr lang="it-IT" dirty="0" err="1"/>
              <a:t>acquire</a:t>
            </a:r>
            <a:r>
              <a:rPr lang="it-IT" dirty="0"/>
              <a:t>. </a:t>
            </a:r>
            <a:r>
              <a:rPr lang="it-IT" dirty="0" err="1"/>
              <a:t>Otherwise</a:t>
            </a:r>
            <a:r>
              <a:rPr lang="it-IT" dirty="0"/>
              <a:t>, the </a:t>
            </a:r>
            <a:r>
              <a:rPr lang="it-IT" dirty="0" err="1"/>
              <a:t>only</a:t>
            </a:r>
            <a:r>
              <a:rPr lang="it-IT" dirty="0"/>
              <a:t> </a:t>
            </a:r>
            <a:r>
              <a:rPr lang="it-IT" dirty="0" err="1"/>
              <a:t>choice</a:t>
            </a:r>
            <a:r>
              <a:rPr lang="it-IT" dirty="0"/>
              <a:t> </a:t>
            </a:r>
            <a:r>
              <a:rPr lang="it-IT" dirty="0" err="1"/>
              <a:t>left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organic</a:t>
            </a:r>
            <a:r>
              <a:rPr lang="it-IT" dirty="0"/>
              <a:t> </a:t>
            </a:r>
            <a:r>
              <a:rPr lang="it-IT" dirty="0" err="1"/>
              <a:t>growth</a:t>
            </a:r>
            <a:r>
              <a:rPr lang="it-IT" dirty="0"/>
              <a:t>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IV. </a:t>
            </a:r>
            <a:r>
              <a:rPr lang="it-IT" dirty="0" err="1"/>
              <a:t>Optimal</a:t>
            </a:r>
            <a:r>
              <a:rPr lang="it-IT" dirty="0"/>
              <a:t> partner-mode </a:t>
            </a:r>
            <a:r>
              <a:rPr lang="it-IT" dirty="0" err="1"/>
              <a:t>combination</a:t>
            </a:r>
            <a:r>
              <a:rPr lang="it-IT" dirty="0"/>
              <a:t> </a:t>
            </a:r>
            <a:r>
              <a:rPr lang="it-IT" dirty="0" err="1"/>
              <a:t>for</a:t>
            </a:r>
            <a:r>
              <a:rPr lang="it-IT" dirty="0"/>
              <a:t> </a:t>
            </a:r>
            <a:r>
              <a:rPr lang="it-IT" dirty="0" err="1"/>
              <a:t>inorganic</a:t>
            </a:r>
            <a:r>
              <a:rPr lang="it-IT" dirty="0"/>
              <a:t> </a:t>
            </a:r>
            <a:r>
              <a:rPr lang="it-IT" dirty="0" err="1"/>
              <a:t>growth</a:t>
            </a:r>
            <a:endParaRPr lang="it-IT" dirty="0"/>
          </a:p>
          <a:p>
            <a:pPr>
              <a:buNone/>
            </a:pPr>
            <a:r>
              <a:rPr lang="it-IT" dirty="0" err="1"/>
              <a:t>-choice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</a:t>
            </a:r>
            <a:r>
              <a:rPr lang="it-IT" dirty="0" err="1"/>
              <a:t>equity</a:t>
            </a:r>
            <a:r>
              <a:rPr lang="it-IT" dirty="0"/>
              <a:t>, </a:t>
            </a:r>
            <a:r>
              <a:rPr lang="it-IT" dirty="0" err="1"/>
              <a:t>non-equity</a:t>
            </a:r>
            <a:r>
              <a:rPr lang="it-IT" dirty="0"/>
              <a:t> </a:t>
            </a:r>
            <a:r>
              <a:rPr lang="it-IT" dirty="0" err="1"/>
              <a:t>alliances</a:t>
            </a:r>
            <a:r>
              <a:rPr lang="it-IT" dirty="0"/>
              <a:t> and </a:t>
            </a:r>
            <a:r>
              <a:rPr lang="it-IT" dirty="0" err="1"/>
              <a:t>acquisition</a:t>
            </a: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/>
              <a:t>V. Compare </a:t>
            </a:r>
            <a:r>
              <a:rPr lang="it-IT" dirty="0" err="1"/>
              <a:t>with</a:t>
            </a:r>
            <a:r>
              <a:rPr lang="it-IT" dirty="0"/>
              <a:t> </a:t>
            </a:r>
            <a:r>
              <a:rPr lang="it-IT" dirty="0" err="1"/>
              <a:t>value</a:t>
            </a:r>
            <a:r>
              <a:rPr lang="it-IT" dirty="0"/>
              <a:t> </a:t>
            </a:r>
            <a:r>
              <a:rPr lang="it-IT" dirty="0" err="1"/>
              <a:t>from</a:t>
            </a:r>
            <a:r>
              <a:rPr lang="it-IT" dirty="0"/>
              <a:t> </a:t>
            </a:r>
            <a:r>
              <a:rPr lang="it-IT" dirty="0" err="1"/>
              <a:t>organic</a:t>
            </a:r>
            <a:r>
              <a:rPr lang="it-IT" dirty="0"/>
              <a:t> </a:t>
            </a:r>
            <a:r>
              <a:rPr lang="it-IT" dirty="0" err="1"/>
              <a:t>growth</a:t>
            </a:r>
            <a:endParaRPr lang="it-IT" dirty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354</Words>
  <Application>Microsoft Office PowerPoint</Application>
  <PresentationFormat>Presentazione su schermo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di Office</vt:lpstr>
      <vt:lpstr>Diversification</vt:lpstr>
      <vt:lpstr>Choosing between modes of diversification</vt:lpstr>
      <vt:lpstr>….</vt:lpstr>
      <vt:lpstr>…</vt:lpstr>
      <vt:lpstr>A five-step approach to the diversification decision</vt:lpstr>
      <vt:lpstr>..</vt:lpstr>
      <vt:lpstr>..</vt:lpstr>
      <vt:lpstr>…</vt:lpstr>
      <vt:lpstr>…</vt:lpstr>
      <vt:lpstr>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Synergies</dc:title>
  <dc:creator>Beatrice</dc:creator>
  <cp:lastModifiedBy>beatrice orlando</cp:lastModifiedBy>
  <cp:revision>20</cp:revision>
  <dcterms:created xsi:type="dcterms:W3CDTF">2016-10-14T10:55:23Z</dcterms:created>
  <dcterms:modified xsi:type="dcterms:W3CDTF">2020-05-08T19:09:49Z</dcterms:modified>
</cp:coreProperties>
</file>