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iframe%20width=%22560%22%20height=%22315%22%20src=%22https:/www.youtube.com/embed/qGtu3wyCmmk%22%20frameborder=%220%22%20allowfullscreen%3e%3c/ifram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Diversification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</a:t>
            </a:r>
            <a:r>
              <a:rPr lang="it-IT"/>
              <a:t>B. Beatrice </a:t>
            </a:r>
            <a:r>
              <a:rPr lang="it-IT" dirty="0"/>
              <a:t>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Diversified</a:t>
            </a:r>
            <a:r>
              <a:rPr lang="it-IT" dirty="0"/>
              <a:t> </a:t>
            </a:r>
            <a:r>
              <a:rPr lang="it-IT" dirty="0" err="1"/>
              <a:t>companies</a:t>
            </a:r>
            <a:r>
              <a:rPr lang="it-IT" dirty="0"/>
              <a:t> </a:t>
            </a:r>
            <a:r>
              <a:rPr lang="it-IT" dirty="0" err="1"/>
              <a:t>normally</a:t>
            </a:r>
            <a:r>
              <a:rPr lang="it-IT" dirty="0"/>
              <a:t> account </a:t>
            </a:r>
            <a:r>
              <a:rPr lang="it-IT" dirty="0" err="1"/>
              <a:t>for</a:t>
            </a:r>
            <a:r>
              <a:rPr lang="it-IT" dirty="0"/>
              <a:t> the 50%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 </a:t>
            </a:r>
            <a:r>
              <a:rPr lang="it-IT" dirty="0" err="1"/>
              <a:t>economies</a:t>
            </a:r>
            <a:endParaRPr lang="it-IT" dirty="0"/>
          </a:p>
          <a:p>
            <a:r>
              <a:rPr lang="it-IT" dirty="0" err="1"/>
              <a:t>Related</a:t>
            </a:r>
            <a:r>
              <a:rPr lang="it-IT" dirty="0"/>
              <a:t> </a:t>
            </a:r>
            <a:r>
              <a:rPr lang="it-IT" dirty="0" err="1"/>
              <a:t>diversifier</a:t>
            </a:r>
            <a:r>
              <a:rPr lang="it-IT" dirty="0"/>
              <a:t> do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single-business </a:t>
            </a:r>
            <a:r>
              <a:rPr lang="it-IT" dirty="0" err="1"/>
              <a:t>firms</a:t>
            </a:r>
            <a:r>
              <a:rPr lang="it-IT" dirty="0"/>
              <a:t> and </a:t>
            </a:r>
            <a:r>
              <a:rPr lang="it-IT" dirty="0" err="1"/>
              <a:t>unrelated</a:t>
            </a:r>
            <a:r>
              <a:rPr lang="it-IT" dirty="0"/>
              <a:t> </a:t>
            </a:r>
            <a:r>
              <a:rPr lang="it-IT" dirty="0" err="1"/>
              <a:t>diversifier</a:t>
            </a:r>
            <a:r>
              <a:rPr lang="it-IT" dirty="0"/>
              <a:t>. </a:t>
            </a:r>
            <a:r>
              <a:rPr lang="it-IT" dirty="0" err="1"/>
              <a:t>They</a:t>
            </a:r>
            <a:r>
              <a:rPr lang="it-IT" dirty="0"/>
              <a:t> can </a:t>
            </a:r>
            <a:r>
              <a:rPr lang="it-IT" dirty="0" err="1"/>
              <a:t>easely</a:t>
            </a:r>
            <a:r>
              <a:rPr lang="it-IT" dirty="0"/>
              <a:t>  </a:t>
            </a:r>
            <a:r>
              <a:rPr lang="it-IT" dirty="0" err="1"/>
              <a:t>implement</a:t>
            </a:r>
            <a:r>
              <a:rPr lang="it-IT" dirty="0"/>
              <a:t>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sinergies</a:t>
            </a:r>
            <a:endParaRPr lang="it-IT" dirty="0"/>
          </a:p>
          <a:p>
            <a:r>
              <a:rPr lang="it-IT" dirty="0" err="1"/>
              <a:t>Relatedeness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considered</a:t>
            </a:r>
            <a:r>
              <a:rPr lang="it-IT" dirty="0"/>
              <a:t> in </a:t>
            </a:r>
            <a:r>
              <a:rPr lang="it-IT" dirty="0" err="1"/>
              <a:t>terms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value-chain</a:t>
            </a:r>
            <a:r>
              <a:rPr lang="it-IT" dirty="0"/>
              <a:t>, </a:t>
            </a:r>
            <a:r>
              <a:rPr lang="it-IT" dirty="0" err="1"/>
              <a:t>instead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products</a:t>
            </a:r>
            <a:r>
              <a:rPr lang="it-IT" dirty="0"/>
              <a:t> or </a:t>
            </a:r>
            <a:r>
              <a:rPr lang="it-IT" dirty="0" err="1"/>
              <a:t>customers</a:t>
            </a:r>
            <a:endParaRPr lang="it-IT" dirty="0"/>
          </a:p>
          <a:p>
            <a:r>
              <a:rPr lang="it-IT" dirty="0"/>
              <a:t>Vertical </a:t>
            </a:r>
            <a:r>
              <a:rPr lang="it-IT" dirty="0" err="1"/>
              <a:t>integration</a:t>
            </a:r>
            <a:r>
              <a:rPr lang="it-IT" dirty="0"/>
              <a:t> can </a:t>
            </a:r>
            <a:r>
              <a:rPr lang="it-IT" dirty="0" err="1"/>
              <a:t>seen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particula</a:t>
            </a:r>
            <a:r>
              <a:rPr lang="it-IT" dirty="0"/>
              <a:t> </a:t>
            </a:r>
            <a:r>
              <a:rPr lang="it-IT" dirty="0" err="1"/>
              <a:t>form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diversification</a:t>
            </a:r>
            <a:r>
              <a:rPr lang="it-IT" dirty="0"/>
              <a:t> (</a:t>
            </a:r>
            <a:r>
              <a:rPr lang="it-IT" dirty="0" err="1"/>
              <a:t>within</a:t>
            </a:r>
            <a:r>
              <a:rPr lang="it-IT"/>
              <a:t> business)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Choosing</a:t>
            </a:r>
            <a:r>
              <a:rPr lang="it-IT" baseline="0" dirty="0"/>
              <a:t> </a:t>
            </a:r>
            <a:r>
              <a:rPr lang="it-IT" baseline="0" dirty="0" err="1"/>
              <a:t>between</a:t>
            </a:r>
            <a:r>
              <a:rPr lang="it-IT" baseline="0" dirty="0"/>
              <a:t> </a:t>
            </a:r>
            <a:r>
              <a:rPr lang="it-IT" baseline="0" dirty="0" err="1"/>
              <a:t>modes</a:t>
            </a:r>
            <a:r>
              <a:rPr lang="it-IT" baseline="0" dirty="0"/>
              <a:t> </a:t>
            </a:r>
            <a:r>
              <a:rPr lang="it-IT" baseline="0" dirty="0" err="1"/>
              <a:t>of</a:t>
            </a:r>
            <a:r>
              <a:rPr lang="it-IT" baseline="0" dirty="0"/>
              <a:t> </a:t>
            </a:r>
            <a:r>
              <a:rPr lang="it-IT" baseline="0" dirty="0" err="1"/>
              <a:t>diversification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763688" y="1700808"/>
            <a:ext cx="592193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Entering</a:t>
            </a:r>
            <a:r>
              <a:rPr lang="it-IT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a </a:t>
            </a:r>
            <a:r>
              <a:rPr lang="it-IT" sz="36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new</a:t>
            </a:r>
            <a:r>
              <a:rPr lang="it-IT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business</a:t>
            </a:r>
            <a:endParaRPr lang="it-IT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67544" y="2492896"/>
            <a:ext cx="35283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External</a:t>
            </a:r>
            <a:r>
              <a:rPr lang="it-IT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it-IT" sz="28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sources</a:t>
            </a:r>
            <a:endParaRPr lang="it-IT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860032" y="2636912"/>
            <a:ext cx="35283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Internal</a:t>
            </a:r>
            <a:r>
              <a:rPr lang="it-IT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it-IT" sz="28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sources</a:t>
            </a:r>
            <a:endParaRPr lang="it-IT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187624" y="3356992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/>
              <a:t>Non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alliance</a:t>
            </a:r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alliance</a:t>
            </a:r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dirty="0" err="1"/>
              <a:t>Acquisition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940152" y="3356992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/>
              <a:t>New </a:t>
            </a:r>
            <a:r>
              <a:rPr lang="it-IT" dirty="0" err="1"/>
              <a:t>products</a:t>
            </a:r>
            <a:r>
              <a:rPr lang="it-IT" dirty="0"/>
              <a:t> </a:t>
            </a:r>
            <a:r>
              <a:rPr lang="it-IT" dirty="0" err="1"/>
              <a:t>development</a:t>
            </a:r>
            <a:r>
              <a:rPr lang="it-IT" dirty="0"/>
              <a:t>; </a:t>
            </a:r>
            <a:r>
              <a:rPr lang="it-IT" dirty="0" err="1"/>
              <a:t>R&amp;D</a:t>
            </a:r>
            <a:r>
              <a:rPr lang="it-IT" dirty="0"/>
              <a:t> </a:t>
            </a:r>
            <a:r>
              <a:rPr lang="it-IT" dirty="0" err="1"/>
              <a:t>investments</a:t>
            </a:r>
            <a:endParaRPr lang="it-IT" dirty="0"/>
          </a:p>
        </p:txBody>
      </p:sp>
      <p:cxnSp>
        <p:nvCxnSpPr>
          <p:cNvPr id="11" name="Connettore 2 10"/>
          <p:cNvCxnSpPr>
            <a:endCxn id="6" idx="0"/>
          </p:cNvCxnSpPr>
          <p:nvPr/>
        </p:nvCxnSpPr>
        <p:spPr>
          <a:xfrm flipH="1">
            <a:off x="2231740" y="2276872"/>
            <a:ext cx="32403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6228184" y="2276872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6" idx="2"/>
            <a:endCxn id="8" idx="0"/>
          </p:cNvCxnSpPr>
          <p:nvPr/>
        </p:nvCxnSpPr>
        <p:spPr>
          <a:xfrm>
            <a:off x="2231740" y="3016116"/>
            <a:ext cx="0" cy="340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7092280" y="306896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The </a:t>
            </a:r>
            <a:r>
              <a:rPr lang="it-IT" dirty="0" err="1"/>
              <a:t>choice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internal</a:t>
            </a:r>
            <a:r>
              <a:rPr lang="it-IT" dirty="0"/>
              <a:t> and </a:t>
            </a:r>
            <a:r>
              <a:rPr lang="it-IT" dirty="0" err="1"/>
              <a:t>external</a:t>
            </a:r>
            <a:r>
              <a:rPr lang="it-IT" dirty="0"/>
              <a:t> </a:t>
            </a:r>
            <a:r>
              <a:rPr lang="it-IT" dirty="0" err="1"/>
              <a:t>development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organic</a:t>
            </a:r>
            <a:r>
              <a:rPr lang="it-IT" dirty="0"/>
              <a:t> vs. </a:t>
            </a:r>
            <a:r>
              <a:rPr lang="it-IT" dirty="0" err="1"/>
              <a:t>inorganic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endParaRPr lang="it-IT" dirty="0"/>
          </a:p>
          <a:p>
            <a:r>
              <a:rPr lang="it-IT" dirty="0" err="1"/>
              <a:t>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r>
              <a:rPr lang="it-IT" dirty="0"/>
              <a:t>: the </a:t>
            </a:r>
            <a:r>
              <a:rPr lang="it-IT" dirty="0" err="1"/>
              <a:t>firm</a:t>
            </a:r>
            <a:r>
              <a:rPr lang="it-IT" dirty="0"/>
              <a:t> </a:t>
            </a:r>
            <a:r>
              <a:rPr lang="it-IT" dirty="0" err="1"/>
              <a:t>build</a:t>
            </a:r>
            <a:r>
              <a:rPr lang="it-IT" dirty="0"/>
              <a:t> up </a:t>
            </a:r>
            <a:r>
              <a:rPr lang="it-IT" dirty="0" err="1"/>
              <a:t>new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and </a:t>
            </a:r>
            <a:r>
              <a:rPr lang="it-IT" dirty="0" err="1"/>
              <a:t>capabilities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entails</a:t>
            </a:r>
            <a:r>
              <a:rPr lang="it-IT" dirty="0"/>
              <a:t> on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own</a:t>
            </a:r>
            <a:endParaRPr lang="it-IT" dirty="0"/>
          </a:p>
          <a:p>
            <a:r>
              <a:rPr lang="it-IT" dirty="0" err="1"/>
              <a:t>Inorganic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r>
              <a:rPr lang="it-IT" dirty="0"/>
              <a:t>: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allows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access</a:t>
            </a:r>
            <a:r>
              <a:rPr lang="it-IT" dirty="0"/>
              <a:t> </a:t>
            </a:r>
            <a:r>
              <a:rPr lang="it-IT" dirty="0" err="1"/>
              <a:t>ready-made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, </a:t>
            </a:r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new</a:t>
            </a:r>
            <a:r>
              <a:rPr lang="it-IT" dirty="0"/>
              <a:t> business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The more a market </a:t>
            </a:r>
            <a:r>
              <a:rPr lang="it-IT" dirty="0" err="1"/>
              <a:t>is</a:t>
            </a:r>
            <a:r>
              <a:rPr lang="it-IT" dirty="0"/>
              <a:t> mature; the </a:t>
            </a:r>
            <a:r>
              <a:rPr lang="it-IT" dirty="0" err="1"/>
              <a:t>greater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pressure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engage</a:t>
            </a:r>
            <a:r>
              <a:rPr lang="it-IT" dirty="0"/>
              <a:t> in </a:t>
            </a:r>
            <a:r>
              <a:rPr lang="it-IT" dirty="0" err="1"/>
              <a:t>diversification</a:t>
            </a:r>
            <a:r>
              <a:rPr lang="it-IT" dirty="0"/>
              <a:t> and </a:t>
            </a:r>
            <a:r>
              <a:rPr lang="it-IT" dirty="0" err="1"/>
              <a:t>sinergies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optimal</a:t>
            </a:r>
            <a:r>
              <a:rPr lang="it-IT" dirty="0"/>
              <a:t> </a:t>
            </a:r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net </a:t>
            </a:r>
            <a:r>
              <a:rPr lang="it-IT" dirty="0" err="1"/>
              <a:t>present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joint business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greater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the </a:t>
            </a:r>
            <a:r>
              <a:rPr lang="it-IT" dirty="0" err="1"/>
              <a:t>standalone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old</a:t>
            </a:r>
            <a:r>
              <a:rPr lang="it-IT" dirty="0"/>
              <a:t> business, </a:t>
            </a:r>
            <a:r>
              <a:rPr lang="it-IT" dirty="0" err="1"/>
              <a:t>minus</a:t>
            </a:r>
            <a:r>
              <a:rPr lang="it-IT" dirty="0"/>
              <a:t> the </a:t>
            </a:r>
            <a:r>
              <a:rPr lang="it-IT" dirty="0" err="1"/>
              <a:t>cost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entering</a:t>
            </a:r>
            <a:r>
              <a:rPr lang="it-IT" dirty="0"/>
              <a:t> in a </a:t>
            </a:r>
            <a:r>
              <a:rPr lang="it-IT" dirty="0" err="1"/>
              <a:t>new</a:t>
            </a:r>
            <a:r>
              <a:rPr lang="it-IT" dirty="0"/>
              <a:t> business (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)</a:t>
            </a:r>
          </a:p>
          <a:p>
            <a:r>
              <a:rPr lang="it-IT" dirty="0" err="1"/>
              <a:t>Bargains</a:t>
            </a:r>
            <a:r>
              <a:rPr lang="it-IT" dirty="0"/>
              <a:t> and </a:t>
            </a:r>
            <a:r>
              <a:rPr lang="it-IT" dirty="0" err="1"/>
              <a:t>sinergies</a:t>
            </a:r>
            <a:r>
              <a:rPr lang="it-IT" dirty="0"/>
              <a:t> are </a:t>
            </a:r>
            <a:r>
              <a:rPr lang="it-IT" dirty="0" err="1"/>
              <a:t>required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increases</a:t>
            </a:r>
            <a:r>
              <a:rPr lang="it-IT" dirty="0"/>
              <a:t> the net </a:t>
            </a:r>
            <a:r>
              <a:rPr lang="it-IT" dirty="0" err="1"/>
              <a:t>present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investment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 </a:t>
            </a:r>
            <a:r>
              <a:rPr lang="it-IT" dirty="0" err="1"/>
              <a:t>five-step</a:t>
            </a:r>
            <a:r>
              <a:rPr lang="it-IT" dirty="0"/>
              <a:t> </a:t>
            </a:r>
            <a:r>
              <a:rPr lang="it-IT" dirty="0" err="1"/>
              <a:t>approach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diversification</a:t>
            </a:r>
            <a:r>
              <a:rPr lang="it-IT" dirty="0"/>
              <a:t> </a:t>
            </a:r>
            <a:r>
              <a:rPr lang="it-IT" dirty="0" err="1"/>
              <a:t>decision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How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>
                <a:hlinkClick r:id="rId2" action="ppaction://hlinkfile"/>
              </a:rPr>
              <a:t>diversify</a:t>
            </a:r>
            <a:r>
              <a:rPr lang="it-IT" dirty="0"/>
              <a:t>? </a:t>
            </a:r>
          </a:p>
          <a:p>
            <a:r>
              <a:rPr lang="it-IT" dirty="0" err="1"/>
              <a:t>Comparing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internal</a:t>
            </a:r>
            <a:r>
              <a:rPr lang="it-IT" dirty="0"/>
              <a:t> and </a:t>
            </a:r>
            <a:r>
              <a:rPr lang="it-IT" dirty="0" err="1"/>
              <a:t>external</a:t>
            </a:r>
            <a:r>
              <a:rPr lang="it-IT" dirty="0"/>
              <a:t> </a:t>
            </a:r>
            <a:r>
              <a:rPr lang="it-IT" dirty="0" err="1"/>
              <a:t>growth</a:t>
            </a:r>
            <a:r>
              <a:rPr lang="it-IT" dirty="0"/>
              <a:t> mode, </a:t>
            </a:r>
            <a:r>
              <a:rPr lang="it-IT" dirty="0" err="1"/>
              <a:t>basing</a:t>
            </a:r>
            <a:r>
              <a:rPr lang="it-IT" dirty="0"/>
              <a:t> on the </a:t>
            </a:r>
            <a:r>
              <a:rPr lang="it-IT" dirty="0" err="1"/>
              <a:t>following</a:t>
            </a:r>
            <a:r>
              <a:rPr lang="it-IT" dirty="0"/>
              <a:t> </a:t>
            </a:r>
            <a:r>
              <a:rPr lang="it-IT" dirty="0" err="1"/>
              <a:t>questions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it-IT" dirty="0"/>
              <a:t>Are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potential</a:t>
            </a:r>
            <a:r>
              <a:rPr lang="it-IT" dirty="0"/>
              <a:t> </a:t>
            </a:r>
            <a:r>
              <a:rPr lang="it-IT" dirty="0" err="1"/>
              <a:t>sinergies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old</a:t>
            </a:r>
            <a:r>
              <a:rPr lang="it-IT" dirty="0"/>
              <a:t> and </a:t>
            </a:r>
            <a:r>
              <a:rPr lang="it-IT" dirty="0" err="1"/>
              <a:t>new</a:t>
            </a:r>
            <a:r>
              <a:rPr lang="it-IT" dirty="0"/>
              <a:t> business? </a:t>
            </a:r>
          </a:p>
          <a:p>
            <a:pPr marL="571500" indent="-571500">
              <a:buNone/>
            </a:pPr>
            <a:r>
              <a:rPr lang="it-IT" dirty="0"/>
              <a:t>- </a:t>
            </a:r>
            <a:r>
              <a:rPr lang="it-IT" dirty="0" err="1"/>
              <a:t>trade-off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bargaing</a:t>
            </a:r>
            <a:r>
              <a:rPr lang="it-IT" dirty="0"/>
              <a:t> and </a:t>
            </a:r>
            <a:r>
              <a:rPr lang="it-IT" dirty="0" err="1"/>
              <a:t>sinergies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None/>
            </a:pPr>
            <a:r>
              <a:rPr lang="it-IT" dirty="0"/>
              <a:t>II. </a:t>
            </a:r>
            <a:r>
              <a:rPr lang="it-IT" dirty="0" err="1"/>
              <a:t>Identify</a:t>
            </a:r>
            <a:r>
              <a:rPr lang="it-IT" dirty="0"/>
              <a:t> </a:t>
            </a:r>
            <a:r>
              <a:rPr lang="it-IT" dirty="0" err="1"/>
              <a:t>resource</a:t>
            </a:r>
            <a:r>
              <a:rPr lang="it-IT" dirty="0"/>
              <a:t> gap</a:t>
            </a:r>
          </a:p>
          <a:p>
            <a:pPr marL="571500" indent="-571500">
              <a:buNone/>
            </a:pPr>
            <a:r>
              <a:rPr lang="it-IT" dirty="0"/>
              <a:t>- </a:t>
            </a:r>
            <a:r>
              <a:rPr lang="it-IT" dirty="0" err="1"/>
              <a:t>What</a:t>
            </a:r>
            <a:r>
              <a:rPr lang="it-IT" dirty="0"/>
              <a:t> the </a:t>
            </a:r>
            <a:r>
              <a:rPr lang="it-IT" dirty="0" err="1"/>
              <a:t>desired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or </a:t>
            </a:r>
            <a:r>
              <a:rPr lang="it-IT" dirty="0" err="1"/>
              <a:t>capabilities</a:t>
            </a:r>
            <a:r>
              <a:rPr lang="it-IT" dirty="0"/>
              <a:t> </a:t>
            </a:r>
            <a:r>
              <a:rPr lang="it-IT" dirty="0" err="1"/>
              <a:t>needed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diverisify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a </a:t>
            </a:r>
            <a:r>
              <a:rPr lang="it-IT" dirty="0" err="1"/>
              <a:t>new</a:t>
            </a:r>
            <a:r>
              <a:rPr lang="it-IT" dirty="0"/>
              <a:t> business are in </a:t>
            </a:r>
            <a:r>
              <a:rPr lang="it-IT" dirty="0" err="1"/>
              <a:t>order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operate in the </a:t>
            </a:r>
            <a:r>
              <a:rPr lang="it-IT" dirty="0" err="1"/>
              <a:t>new</a:t>
            </a:r>
            <a:r>
              <a:rPr lang="it-IT" dirty="0"/>
              <a:t> business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III. </a:t>
            </a:r>
            <a:r>
              <a:rPr lang="it-IT" dirty="0" err="1"/>
              <a:t>Identify</a:t>
            </a:r>
            <a:r>
              <a:rPr lang="it-IT" dirty="0"/>
              <a:t> </a:t>
            </a:r>
            <a:r>
              <a:rPr lang="it-IT" dirty="0" err="1"/>
              <a:t>candidates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acquisition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</a:t>
            </a:r>
            <a:r>
              <a:rPr lang="it-IT" dirty="0" err="1"/>
              <a:t>inorganic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endParaRPr lang="it-IT" dirty="0"/>
          </a:p>
          <a:p>
            <a:pPr>
              <a:buFontTx/>
              <a:buChar char="-"/>
            </a:pP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’s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company holding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, </a:t>
            </a:r>
            <a:r>
              <a:rPr lang="it-IT" dirty="0" err="1"/>
              <a:t>than</a:t>
            </a:r>
            <a:r>
              <a:rPr lang="it-IT" dirty="0"/>
              <a:t>, </a:t>
            </a:r>
            <a:r>
              <a:rPr lang="it-IT" dirty="0" err="1"/>
              <a:t>it</a:t>
            </a:r>
            <a:r>
              <a:rPr lang="it-IT" dirty="0"/>
              <a:t>’s a target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potentially</a:t>
            </a:r>
            <a:r>
              <a:rPr lang="it-IT" dirty="0"/>
              <a:t> </a:t>
            </a:r>
            <a:r>
              <a:rPr lang="it-IT" dirty="0" err="1"/>
              <a:t>acquire</a:t>
            </a:r>
            <a:r>
              <a:rPr lang="it-IT" dirty="0"/>
              <a:t>. </a:t>
            </a:r>
            <a:r>
              <a:rPr lang="it-IT" dirty="0" err="1"/>
              <a:t>Otherwise</a:t>
            </a:r>
            <a:r>
              <a:rPr lang="it-IT" dirty="0"/>
              <a:t>, the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choice</a:t>
            </a:r>
            <a:r>
              <a:rPr lang="it-IT" dirty="0"/>
              <a:t> </a:t>
            </a:r>
            <a:r>
              <a:rPr lang="it-IT" dirty="0" err="1"/>
              <a:t>left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r>
              <a:rPr lang="it-IT" dirty="0"/>
              <a:t>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IV. </a:t>
            </a:r>
            <a:r>
              <a:rPr lang="it-IT" dirty="0" err="1"/>
              <a:t>Optimal</a:t>
            </a:r>
            <a:r>
              <a:rPr lang="it-IT" dirty="0"/>
              <a:t> partner-mode </a:t>
            </a:r>
            <a:r>
              <a:rPr lang="it-IT" dirty="0" err="1"/>
              <a:t>combination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inorganic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endParaRPr lang="it-IT" dirty="0"/>
          </a:p>
          <a:p>
            <a:pPr>
              <a:buNone/>
            </a:pPr>
            <a:r>
              <a:rPr lang="it-IT" dirty="0" err="1"/>
              <a:t>-choice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equity</a:t>
            </a:r>
            <a:r>
              <a:rPr lang="it-IT" dirty="0"/>
              <a:t>, </a:t>
            </a:r>
            <a:r>
              <a:rPr lang="it-IT" dirty="0" err="1"/>
              <a:t>non-equity</a:t>
            </a:r>
            <a:r>
              <a:rPr lang="it-IT" dirty="0"/>
              <a:t> </a:t>
            </a:r>
            <a:r>
              <a:rPr lang="it-IT" dirty="0" err="1"/>
              <a:t>alliances</a:t>
            </a:r>
            <a:r>
              <a:rPr lang="it-IT" dirty="0"/>
              <a:t> and </a:t>
            </a:r>
            <a:r>
              <a:rPr lang="it-IT" dirty="0" err="1"/>
              <a:t>acquisition</a:t>
            </a:r>
            <a:endParaRPr lang="it-IT" dirty="0"/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/>
              <a:t>V. Compare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organic</a:t>
            </a:r>
            <a:r>
              <a:rPr lang="it-IT" dirty="0"/>
              <a:t> </a:t>
            </a:r>
            <a:r>
              <a:rPr lang="it-IT" dirty="0" err="1"/>
              <a:t>growth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354</Words>
  <Application>Microsoft Office PowerPoint</Application>
  <PresentationFormat>Presentazione su schermo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Diversification</vt:lpstr>
      <vt:lpstr>Choosing between modes of diversification</vt:lpstr>
      <vt:lpstr>….</vt:lpstr>
      <vt:lpstr>…</vt:lpstr>
      <vt:lpstr>A five-step approach to the diversification decision</vt:lpstr>
      <vt:lpstr>..</vt:lpstr>
      <vt:lpstr>..</vt:lpstr>
      <vt:lpstr>…</vt:lpstr>
      <vt:lpstr>…</vt:lpstr>
      <vt:lpstr>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20</cp:revision>
  <dcterms:created xsi:type="dcterms:W3CDTF">2016-10-14T10:55:23Z</dcterms:created>
  <dcterms:modified xsi:type="dcterms:W3CDTF">2020-05-08T19:09:49Z</dcterms:modified>
</cp:coreProperties>
</file>