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76" d="100"/>
          <a:sy n="76" d="100"/>
        </p:scale>
        <p:origin x="164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27/05/2020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27/05/2020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27/05/2020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27/05/2020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27/05/2020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27/05/2020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27/05/2020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27/05/2020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27/05/2020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27/05/2020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27/05/2020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27/05/2020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0jG8jJCMf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Designing</a:t>
            </a:r>
            <a:r>
              <a:rPr lang="it-IT" dirty="0"/>
              <a:t> the </a:t>
            </a:r>
            <a:r>
              <a:rPr lang="it-IT" dirty="0" err="1"/>
              <a:t>multi-business</a:t>
            </a:r>
            <a:r>
              <a:rPr lang="it-IT" dirty="0"/>
              <a:t> corporation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 B. Orlando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matrix form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idea is that the same activity could belong to multiple groupings (boxes) at the same time. </a:t>
            </a:r>
          </a:p>
          <a:p>
            <a:r>
              <a:rPr lang="en-US" dirty="0"/>
              <a:t>Actually, a single dimension dominates over others: is a pure form with coordination mechanism.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hybrid form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Direction of groupings can differ for different parts of the value chain: R&amp;D is grouped for product line, as instance, and sales for customer segment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is it time to change the structure?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need arises both from internal and external factors: broadly speaking, e.g. a change in competitive environment. </a:t>
            </a:r>
          </a:p>
          <a:p>
            <a:r>
              <a:rPr lang="en-US" dirty="0"/>
              <a:t>Other factors are: technological shifts; opportunity costs (when inefficiencies have passed the tolerance level).</a:t>
            </a:r>
          </a:p>
          <a:p>
            <a:r>
              <a:rPr lang="en-US" dirty="0"/>
              <a:t>Organizational redesign can also be pursued when a certain informal organization is targeted, which means the latter will emerge after a time-lag after the change (to realign certain connections).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International sales division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 bulk of their business lies in the domestic country, such division is the one which initiates the multi-business design</a:t>
            </a:r>
            <a:r>
              <a:rPr lang="en-US"/>
              <a:t>: grouping </a:t>
            </a:r>
            <a:r>
              <a:rPr lang="en-US" dirty="0"/>
              <a:t>international activities and foreign operations, as instance, with sub-units dedicated to individual countries.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Transnational nature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Particular geographies are specialized within a specific part of the value chain.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Centralized back end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doesn’t privilege the country of origin for front of the value chain, but, on the converse, for back end operations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functions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novelty is the intra-functional specialization (as instance platforms for globally segmented innovations). </a:t>
            </a:r>
          </a:p>
          <a:p>
            <a:r>
              <a:rPr lang="en-US" dirty="0"/>
              <a:t>Functions result grouped, but they are geographically distributed, which creates a need for </a:t>
            </a:r>
            <a:r>
              <a:rPr lang="en-US"/>
              <a:t>horizontal integration.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F8D98A-7FBA-4BAA-AA66-C5BD8C785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Case study: Nike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521F31-6DCC-4D96-AE32-FB468B972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hlinkClick r:id="rId2"/>
              </a:rPr>
              <a:t>https://www.youtube.com/watch?v=b0jG8jJCMfU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52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Portfolio </a:t>
            </a:r>
            <a:r>
              <a:rPr lang="it-IT" dirty="0" err="1"/>
              <a:t>composition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/>
              <a:t>Corporations</a:t>
            </a:r>
            <a:r>
              <a:rPr lang="it-IT" dirty="0"/>
              <a:t> compete </a:t>
            </a:r>
            <a:r>
              <a:rPr lang="it-IT" dirty="0" err="1"/>
              <a:t>with</a:t>
            </a:r>
            <a:r>
              <a:rPr lang="it-IT" dirty="0"/>
              <a:t> </a:t>
            </a:r>
            <a:r>
              <a:rPr lang="it-IT" dirty="0" err="1"/>
              <a:t>financial</a:t>
            </a:r>
            <a:r>
              <a:rPr lang="it-IT" dirty="0"/>
              <a:t> </a:t>
            </a:r>
            <a:r>
              <a:rPr lang="it-IT" dirty="0" err="1"/>
              <a:t>actors</a:t>
            </a:r>
            <a:r>
              <a:rPr lang="it-IT" dirty="0"/>
              <a:t>: the </a:t>
            </a:r>
            <a:r>
              <a:rPr lang="it-IT" dirty="0" err="1"/>
              <a:t>latter</a:t>
            </a:r>
            <a:r>
              <a:rPr lang="it-IT" dirty="0"/>
              <a:t> </a:t>
            </a:r>
            <a:r>
              <a:rPr lang="it-IT" dirty="0" err="1"/>
              <a:t>ones</a:t>
            </a:r>
            <a:r>
              <a:rPr lang="it-IT" dirty="0"/>
              <a:t> can replicate </a:t>
            </a:r>
            <a:r>
              <a:rPr lang="it-IT" dirty="0" err="1"/>
              <a:t>similar</a:t>
            </a:r>
            <a:r>
              <a:rPr lang="it-IT" dirty="0"/>
              <a:t> portfolio </a:t>
            </a:r>
            <a:r>
              <a:rPr lang="it-IT" dirty="0" err="1"/>
              <a:t>effects</a:t>
            </a:r>
            <a:r>
              <a:rPr lang="it-IT" dirty="0"/>
              <a:t> just </a:t>
            </a:r>
            <a:r>
              <a:rPr lang="it-IT" dirty="0" err="1"/>
              <a:t>buying</a:t>
            </a:r>
            <a:r>
              <a:rPr lang="it-IT" dirty="0"/>
              <a:t> </a:t>
            </a:r>
            <a:r>
              <a:rPr lang="it-IT" dirty="0" err="1"/>
              <a:t>stocks</a:t>
            </a:r>
            <a:r>
              <a:rPr lang="it-IT" dirty="0"/>
              <a:t>.</a:t>
            </a:r>
          </a:p>
          <a:p>
            <a:r>
              <a:rPr lang="it-IT" dirty="0"/>
              <a:t>Portfolio </a:t>
            </a:r>
            <a:r>
              <a:rPr lang="it-IT" dirty="0" err="1"/>
              <a:t>composition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strictly</a:t>
            </a:r>
            <a:r>
              <a:rPr lang="it-IT" dirty="0"/>
              <a:t> </a:t>
            </a:r>
            <a:r>
              <a:rPr lang="it-IT" dirty="0" err="1"/>
              <a:t>related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organizational</a:t>
            </a:r>
            <a:r>
              <a:rPr lang="it-IT" dirty="0"/>
              <a:t> design and </a:t>
            </a:r>
            <a:r>
              <a:rPr lang="it-IT" dirty="0" err="1"/>
              <a:t>organizational</a:t>
            </a:r>
            <a:r>
              <a:rPr lang="it-IT" dirty="0"/>
              <a:t> </a:t>
            </a:r>
            <a:r>
              <a:rPr lang="it-IT" dirty="0" err="1"/>
              <a:t>macro-structures</a:t>
            </a:r>
            <a:r>
              <a:rPr lang="it-IT" dirty="0"/>
              <a:t>: </a:t>
            </a:r>
            <a:r>
              <a:rPr lang="it-IT" dirty="0" err="1"/>
              <a:t>patterns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interaction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group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individuals</a:t>
            </a:r>
            <a:r>
              <a:rPr lang="it-IT" dirty="0"/>
              <a:t>.</a:t>
            </a:r>
          </a:p>
          <a:p>
            <a:r>
              <a:rPr lang="it-IT" dirty="0"/>
              <a:t>A </a:t>
            </a:r>
            <a:r>
              <a:rPr lang="it-IT" dirty="0" err="1"/>
              <a:t>micro-structure</a:t>
            </a:r>
            <a:r>
              <a:rPr lang="it-IT" dirty="0"/>
              <a:t>, </a:t>
            </a:r>
            <a:r>
              <a:rPr lang="it-IT" dirty="0" err="1"/>
              <a:t>instead</a:t>
            </a:r>
            <a:r>
              <a:rPr lang="it-IT" dirty="0"/>
              <a:t>,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individual</a:t>
            </a:r>
            <a:r>
              <a:rPr lang="it-IT" dirty="0"/>
              <a:t>’s </a:t>
            </a:r>
            <a:r>
              <a:rPr lang="it-IT" dirty="0" err="1"/>
              <a:t>interaction</a:t>
            </a:r>
            <a:r>
              <a:rPr lang="it-IT" dirty="0"/>
              <a:t> </a:t>
            </a:r>
            <a:r>
              <a:rPr lang="it-IT" dirty="0" err="1"/>
              <a:t>within</a:t>
            </a:r>
            <a:r>
              <a:rPr lang="it-IT" dirty="0"/>
              <a:t> </a:t>
            </a:r>
            <a:r>
              <a:rPr lang="it-IT" dirty="0" err="1"/>
              <a:t>same</a:t>
            </a:r>
            <a:r>
              <a:rPr lang="it-IT" dirty="0"/>
              <a:t> </a:t>
            </a:r>
            <a:r>
              <a:rPr lang="it-IT" dirty="0" err="1"/>
              <a:t>group</a:t>
            </a:r>
            <a:r>
              <a:rPr lang="it-IT" dirty="0"/>
              <a:t>.</a:t>
            </a:r>
          </a:p>
          <a:p>
            <a:pPr>
              <a:buNone/>
            </a:pP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Corporate as a collection of value chain activities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multi-business firm has many value chain</a:t>
            </a:r>
          </a:p>
          <a:p>
            <a:r>
              <a:rPr lang="en-US" dirty="0"/>
              <a:t>A value chain is a series of activities to produce a given output for target users.</a:t>
            </a:r>
          </a:p>
          <a:p>
            <a:r>
              <a:rPr lang="en-US" dirty="0"/>
              <a:t>Value chains can differ for one or more of such elements.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Three basic principles for designing organizational structure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Organizational charts are made of boxes and lines: boxes group activities; lines are the link among activities across groups.</a:t>
            </a:r>
          </a:p>
          <a:p>
            <a:r>
              <a:rPr lang="en-US" dirty="0"/>
              <a:t>Boxes are sub-units.</a:t>
            </a:r>
          </a:p>
          <a:p>
            <a:r>
              <a:rPr lang="en-US" dirty="0"/>
              <a:t>Boxes serve to realize a certain degree of integration among activities, especially when activities are geographically concentrated.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However, boxes must be contained: increasing the scale of boxes causes organizational scale diseconomies.</a:t>
            </a:r>
          </a:p>
          <a:p>
            <a:r>
              <a:rPr lang="en-US" dirty="0"/>
              <a:t>Hence, organizational design requires the definition of boxes within boxes: organizations groupings can be seen as a series of subsequent layers. </a:t>
            </a:r>
          </a:p>
          <a:p>
            <a:r>
              <a:rPr lang="en-US" dirty="0"/>
              <a:t>The discreteness of organizational design is extremely high.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Boxes foster integration of activities within them, while they are an obstacle to integration cross-boxes. </a:t>
            </a:r>
          </a:p>
          <a:p>
            <a:r>
              <a:rPr lang="en-US" dirty="0"/>
              <a:t>When boxes boundaries coincide with geographical boundaries, the hindering effect results magnified. </a:t>
            </a:r>
          </a:p>
          <a:p>
            <a:r>
              <a:rPr lang="en-US" dirty="0"/>
              <a:t>Linking elements provide a residual integration.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Prototypes of organizational structures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Pure forms: activities are grouped by one of the three dimensions (activity; output; users).</a:t>
            </a:r>
          </a:p>
          <a:p>
            <a:r>
              <a:rPr lang="en-US" dirty="0"/>
              <a:t>The functional form emphasizes integration among similar activities cross value chains.</a:t>
            </a:r>
          </a:p>
          <a:p>
            <a:r>
              <a:rPr lang="en-US" dirty="0"/>
              <a:t>The multi-divisional form emphasizes integration in respect to an outcome.</a:t>
            </a:r>
          </a:p>
          <a:p>
            <a:r>
              <a:rPr lang="en-US" dirty="0"/>
              <a:t>The customer-centric form is better when the value chain orientation is toward a customer segment.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 forms are aimed to economies of scale, disregard a negative effect on scope, the other two do the opposite.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625</Words>
  <Application>Microsoft Office PowerPoint</Application>
  <PresentationFormat>Presentazione su schermo (4:3)</PresentationFormat>
  <Paragraphs>49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9" baseType="lpstr">
      <vt:lpstr>Arial</vt:lpstr>
      <vt:lpstr>Calibri</vt:lpstr>
      <vt:lpstr>Tema di Office</vt:lpstr>
      <vt:lpstr>Designing the multi-business corporation </vt:lpstr>
      <vt:lpstr>Case study: Nike</vt:lpstr>
      <vt:lpstr>Portfolio composition</vt:lpstr>
      <vt:lpstr>Corporate as a collection of value chain activities</vt:lpstr>
      <vt:lpstr>Three basic principles for designing organizational structure</vt:lpstr>
      <vt:lpstr>…</vt:lpstr>
      <vt:lpstr>…</vt:lpstr>
      <vt:lpstr>Prototypes of organizational structures</vt:lpstr>
      <vt:lpstr>…</vt:lpstr>
      <vt:lpstr>The matrix form </vt:lpstr>
      <vt:lpstr>The hybrid form</vt:lpstr>
      <vt:lpstr>When is it time to change the structure?</vt:lpstr>
      <vt:lpstr>International sales division</vt:lpstr>
      <vt:lpstr>Transnational nature</vt:lpstr>
      <vt:lpstr>Centralized back end</vt:lpstr>
      <vt:lpstr>Distributed functions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Synergies</dc:title>
  <dc:creator>Beatrice</dc:creator>
  <cp:lastModifiedBy>beatrice orlando</cp:lastModifiedBy>
  <cp:revision>29</cp:revision>
  <dcterms:created xsi:type="dcterms:W3CDTF">2016-10-14T10:55:23Z</dcterms:created>
  <dcterms:modified xsi:type="dcterms:W3CDTF">2020-05-27T15:43:31Z</dcterms:modified>
</cp:coreProperties>
</file>