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AyJVtEIAtM" TargetMode="External"/><Relationship Id="rId2" Type="http://schemas.openxmlformats.org/officeDocument/2006/relationships/hyperlink" Target="https://www.youtube.com/watch?v=vsmWaX53-e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Corporate </a:t>
            </a:r>
            <a:r>
              <a:rPr lang="it-IT" dirty="0" err="1"/>
              <a:t>advantage</a:t>
            </a:r>
            <a:r>
              <a:rPr lang="it-IT" dirty="0"/>
              <a:t>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Beatrice Orlando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Corporate </a:t>
            </a:r>
            <a:r>
              <a:rPr lang="it-IT" dirty="0" err="1"/>
              <a:t>advantage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 dirty="0"/>
              <a:t> portfolio </a:t>
            </a:r>
            <a:r>
              <a:rPr lang="it-IT" dirty="0" err="1"/>
              <a:t>assembly</a:t>
            </a:r>
            <a:r>
              <a:rPr lang="it-IT" dirty="0"/>
              <a:t>: the </a:t>
            </a:r>
            <a:r>
              <a:rPr lang="it-IT" dirty="0" err="1"/>
              <a:t>synergy</a:t>
            </a:r>
            <a:r>
              <a:rPr lang="it-IT" dirty="0"/>
              <a:t> </a:t>
            </a:r>
            <a:r>
              <a:rPr lang="it-IT" dirty="0" err="1"/>
              <a:t>approach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corporate </a:t>
            </a:r>
            <a:r>
              <a:rPr lang="it-IT" dirty="0" err="1"/>
              <a:t>strategist</a:t>
            </a:r>
            <a:r>
              <a:rPr lang="it-IT" dirty="0"/>
              <a:t> ‘s target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maximization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NPV </a:t>
            </a:r>
            <a:r>
              <a:rPr lang="it-IT" dirty="0" err="1"/>
              <a:t>of</a:t>
            </a:r>
            <a:r>
              <a:rPr lang="it-IT" dirty="0"/>
              <a:t> the portfolio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businesses</a:t>
            </a:r>
            <a:r>
              <a:rPr lang="it-IT" dirty="0"/>
              <a:t>. </a:t>
            </a:r>
          </a:p>
          <a:p>
            <a:r>
              <a:rPr lang="it-IT" dirty="0" err="1"/>
              <a:t>Synergies</a:t>
            </a:r>
            <a:r>
              <a:rPr lang="it-IT" dirty="0"/>
              <a:t> are </a:t>
            </a:r>
            <a:r>
              <a:rPr lang="it-IT" dirty="0" err="1"/>
              <a:t>crucial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the corporate </a:t>
            </a:r>
            <a:r>
              <a:rPr lang="it-IT" dirty="0" err="1"/>
              <a:t>advantage</a:t>
            </a:r>
            <a:r>
              <a:rPr lang="it-IT" dirty="0"/>
              <a:t>, </a:t>
            </a:r>
            <a:r>
              <a:rPr lang="it-IT" dirty="0" err="1"/>
              <a:t>they</a:t>
            </a:r>
            <a:r>
              <a:rPr lang="it-IT" dirty="0"/>
              <a:t> serve the </a:t>
            </a:r>
            <a:r>
              <a:rPr lang="it-IT" dirty="0" err="1"/>
              <a:t>need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modify</a:t>
            </a:r>
            <a:r>
              <a:rPr lang="it-IT" dirty="0"/>
              <a:t> the </a:t>
            </a:r>
            <a:r>
              <a:rPr lang="it-IT" dirty="0" err="1"/>
              <a:t>cash</a:t>
            </a:r>
            <a:r>
              <a:rPr lang="it-IT" dirty="0"/>
              <a:t> flow and the discount rate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businesses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joint </a:t>
            </a:r>
            <a:r>
              <a:rPr lang="it-IT" dirty="0" err="1"/>
              <a:t>operations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Corporate </a:t>
            </a:r>
            <a:r>
              <a:rPr lang="it-IT" dirty="0" err="1"/>
              <a:t>advantage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goal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Corporate </a:t>
            </a:r>
            <a:r>
              <a:rPr lang="it-IT" dirty="0" err="1"/>
              <a:t>advantage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difficult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measure</a:t>
            </a:r>
            <a:r>
              <a:rPr lang="it-IT" dirty="0"/>
              <a:t>.</a:t>
            </a:r>
          </a:p>
          <a:p>
            <a:r>
              <a:rPr lang="it-IT" dirty="0" err="1"/>
              <a:t>Roughly</a:t>
            </a:r>
            <a:r>
              <a:rPr lang="it-IT" dirty="0"/>
              <a:t>, </a:t>
            </a:r>
            <a:r>
              <a:rPr lang="it-IT" dirty="0" err="1"/>
              <a:t>we</a:t>
            </a:r>
            <a:r>
              <a:rPr lang="it-IT" dirty="0"/>
              <a:t> can </a:t>
            </a:r>
            <a:r>
              <a:rPr lang="it-IT" dirty="0" err="1"/>
              <a:t>say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performance </a:t>
            </a:r>
            <a:r>
              <a:rPr lang="it-IT" dirty="0" err="1"/>
              <a:t>of</a:t>
            </a:r>
            <a:r>
              <a:rPr lang="it-IT" dirty="0"/>
              <a:t> a </a:t>
            </a:r>
            <a:r>
              <a:rPr lang="it-IT" dirty="0" err="1"/>
              <a:t>multi-business</a:t>
            </a:r>
            <a:r>
              <a:rPr lang="it-IT" dirty="0"/>
              <a:t> corporation </a:t>
            </a:r>
            <a:r>
              <a:rPr lang="it-IT" dirty="0" err="1"/>
              <a:t>compared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the aggregate performance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businesses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operated</a:t>
            </a:r>
            <a:r>
              <a:rPr lang="it-IT" dirty="0"/>
              <a:t> in </a:t>
            </a:r>
            <a:r>
              <a:rPr lang="it-IT" dirty="0" err="1"/>
              <a:t>isolation</a:t>
            </a:r>
            <a:r>
              <a:rPr lang="it-IT" dirty="0"/>
              <a:t> (</a:t>
            </a:r>
            <a:r>
              <a:rPr lang="it-IT" dirty="0" err="1"/>
              <a:t>un-observable</a:t>
            </a:r>
            <a:r>
              <a:rPr lang="it-IT" dirty="0"/>
              <a:t>).</a:t>
            </a:r>
          </a:p>
          <a:p>
            <a:r>
              <a:rPr lang="it-IT" dirty="0" err="1"/>
              <a:t>Diversification</a:t>
            </a:r>
            <a:r>
              <a:rPr lang="it-IT" dirty="0"/>
              <a:t> can </a:t>
            </a:r>
            <a:r>
              <a:rPr lang="it-IT" dirty="0" err="1"/>
              <a:t>somewhat</a:t>
            </a:r>
            <a:r>
              <a:rPr lang="it-IT" dirty="0"/>
              <a:t> </a:t>
            </a:r>
            <a:r>
              <a:rPr lang="it-IT" dirty="0" err="1"/>
              <a:t>lower</a:t>
            </a:r>
            <a:r>
              <a:rPr lang="it-IT" dirty="0"/>
              <a:t> </a:t>
            </a:r>
            <a:r>
              <a:rPr lang="it-IT" dirty="0" err="1"/>
              <a:t>systematic</a:t>
            </a:r>
            <a:r>
              <a:rPr lang="it-IT" dirty="0"/>
              <a:t> </a:t>
            </a:r>
            <a:r>
              <a:rPr lang="it-IT" dirty="0" err="1"/>
              <a:t>risk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bankrupicy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, </a:t>
            </a:r>
            <a:r>
              <a:rPr lang="it-IT" dirty="0" err="1"/>
              <a:t>cash</a:t>
            </a:r>
            <a:r>
              <a:rPr lang="it-IT" dirty="0"/>
              <a:t> </a:t>
            </a:r>
            <a:r>
              <a:rPr lang="it-IT" dirty="0" err="1"/>
              <a:t>flows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businesses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correlated</a:t>
            </a:r>
            <a:r>
              <a:rPr lang="it-IT" dirty="0"/>
              <a:t> and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poor</a:t>
            </a:r>
            <a:r>
              <a:rPr lang="it-IT" dirty="0"/>
              <a:t> </a:t>
            </a:r>
            <a:r>
              <a:rPr lang="it-IT" dirty="0" err="1"/>
              <a:t>financial</a:t>
            </a:r>
            <a:r>
              <a:rPr lang="it-IT" dirty="0"/>
              <a:t> </a:t>
            </a:r>
            <a:r>
              <a:rPr lang="it-IT" dirty="0" err="1"/>
              <a:t>slack</a:t>
            </a:r>
            <a:r>
              <a:rPr lang="it-IT" dirty="0"/>
              <a:t>; in </a:t>
            </a:r>
            <a:r>
              <a:rPr lang="it-IT" dirty="0" err="1"/>
              <a:t>periods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financial</a:t>
            </a:r>
            <a:r>
              <a:rPr lang="it-IT" dirty="0"/>
              <a:t> </a:t>
            </a:r>
            <a:r>
              <a:rPr lang="it-IT"/>
              <a:t>downturn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Corporate </a:t>
            </a:r>
            <a:r>
              <a:rPr lang="it-IT" dirty="0" err="1"/>
              <a:t>strategy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Corporate </a:t>
            </a:r>
            <a:r>
              <a:rPr lang="it-IT" dirty="0" err="1"/>
              <a:t>strategy</a:t>
            </a:r>
            <a:r>
              <a:rPr lang="it-IT" dirty="0"/>
              <a:t> </a:t>
            </a:r>
            <a:r>
              <a:rPr lang="it-IT" dirty="0" err="1"/>
              <a:t>refers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the </a:t>
            </a:r>
            <a:r>
              <a:rPr lang="it-IT" dirty="0" err="1"/>
              <a:t>strategy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multi-business</a:t>
            </a:r>
            <a:r>
              <a:rPr lang="it-IT" dirty="0"/>
              <a:t> </a:t>
            </a:r>
            <a:r>
              <a:rPr lang="it-IT" dirty="0" err="1"/>
              <a:t>corporations</a:t>
            </a:r>
            <a:r>
              <a:rPr lang="it-IT" dirty="0"/>
              <a:t> </a:t>
            </a:r>
            <a:r>
              <a:rPr lang="it-IT" dirty="0" err="1"/>
              <a:t>use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compete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collection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multiple </a:t>
            </a:r>
            <a:r>
              <a:rPr lang="it-IT" dirty="0" err="1"/>
              <a:t>businesses</a:t>
            </a:r>
            <a:r>
              <a:rPr lang="it-IT" dirty="0"/>
              <a:t>.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differs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 dirty="0"/>
              <a:t> business </a:t>
            </a:r>
            <a:r>
              <a:rPr lang="it-IT" dirty="0" err="1"/>
              <a:t>strategy</a:t>
            </a:r>
            <a:r>
              <a:rPr lang="it-IT" dirty="0"/>
              <a:t>, </a:t>
            </a:r>
            <a:r>
              <a:rPr lang="it-IT" dirty="0" err="1"/>
              <a:t>because</a:t>
            </a:r>
            <a:r>
              <a:rPr lang="it-IT" dirty="0"/>
              <a:t> business </a:t>
            </a:r>
            <a:r>
              <a:rPr lang="it-IT" dirty="0" err="1"/>
              <a:t>strategy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involves</a:t>
            </a:r>
            <a:r>
              <a:rPr lang="it-IT" dirty="0"/>
              <a:t> a single business.</a:t>
            </a:r>
          </a:p>
          <a:p>
            <a:r>
              <a:rPr lang="it-IT" dirty="0"/>
              <a:t>The business </a:t>
            </a:r>
            <a:r>
              <a:rPr lang="it-IT" dirty="0" err="1"/>
              <a:t>type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defined</a:t>
            </a:r>
            <a:r>
              <a:rPr lang="it-IT" dirty="0"/>
              <a:t> </a:t>
            </a:r>
            <a:r>
              <a:rPr lang="it-IT" dirty="0" err="1"/>
              <a:t>by</a:t>
            </a:r>
            <a:r>
              <a:rPr lang="it-IT" dirty="0"/>
              <a:t> the business </a:t>
            </a:r>
            <a:r>
              <a:rPr lang="it-IT" dirty="0" err="1"/>
              <a:t>model</a:t>
            </a:r>
            <a:r>
              <a:rPr lang="it-IT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3787CF-4C9F-40E9-B41D-C42B673F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Coca-cola Company case study 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5EC5B5-6C6C-4C4C-9FF7-6B26F05CC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Coca-cola</a:t>
            </a:r>
            <a:r>
              <a:rPr lang="it-IT" dirty="0"/>
              <a:t> </a:t>
            </a:r>
            <a:r>
              <a:rPr lang="it-IT" dirty="0">
                <a:hlinkClick r:id="rId3"/>
              </a:rPr>
              <a:t>company</a:t>
            </a:r>
            <a:r>
              <a:rPr lang="it-IT" dirty="0"/>
              <a:t>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15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Corporate </a:t>
            </a:r>
            <a:r>
              <a:rPr lang="it-IT" dirty="0" err="1"/>
              <a:t>strategy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The business </a:t>
            </a:r>
            <a:r>
              <a:rPr lang="it-IT" dirty="0" err="1"/>
              <a:t>model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set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choices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products</a:t>
            </a:r>
            <a:r>
              <a:rPr lang="it-IT" dirty="0"/>
              <a:t>, </a:t>
            </a:r>
            <a:r>
              <a:rPr lang="it-IT" dirty="0" err="1"/>
              <a:t>customers</a:t>
            </a:r>
            <a:r>
              <a:rPr lang="it-IT" dirty="0"/>
              <a:t>,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</a:t>
            </a:r>
            <a:r>
              <a:rPr lang="it-IT" dirty="0" err="1"/>
              <a:t>activities</a:t>
            </a:r>
            <a:r>
              <a:rPr lang="it-IT" dirty="0"/>
              <a:t> (</a:t>
            </a:r>
            <a:r>
              <a:rPr lang="it-IT" dirty="0" err="1"/>
              <a:t>who</a:t>
            </a:r>
            <a:r>
              <a:rPr lang="it-IT" dirty="0"/>
              <a:t>/</a:t>
            </a:r>
            <a:r>
              <a:rPr lang="it-IT" dirty="0" err="1"/>
              <a:t>what</a:t>
            </a:r>
            <a:r>
              <a:rPr lang="it-IT" dirty="0"/>
              <a:t>/</a:t>
            </a:r>
            <a:r>
              <a:rPr lang="it-IT" dirty="0" err="1"/>
              <a:t>how</a:t>
            </a:r>
            <a:r>
              <a:rPr lang="it-IT" dirty="0"/>
              <a:t>).</a:t>
            </a:r>
          </a:p>
          <a:p>
            <a:r>
              <a:rPr lang="it-IT" dirty="0" err="1"/>
              <a:t>By</a:t>
            </a:r>
            <a:r>
              <a:rPr lang="it-IT" dirty="0"/>
              <a:t> </a:t>
            </a:r>
            <a:r>
              <a:rPr lang="it-IT" dirty="0" err="1"/>
              <a:t>contrast</a:t>
            </a:r>
            <a:r>
              <a:rPr lang="it-IT" dirty="0"/>
              <a:t>,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define</a:t>
            </a:r>
            <a:r>
              <a:rPr lang="it-IT" dirty="0"/>
              <a:t> the </a:t>
            </a:r>
            <a:r>
              <a:rPr lang="it-IT" dirty="0" err="1"/>
              <a:t>industry</a:t>
            </a:r>
            <a:r>
              <a:rPr lang="it-IT" dirty="0"/>
              <a:t> </a:t>
            </a:r>
            <a:r>
              <a:rPr lang="it-IT" dirty="0" err="1"/>
              <a:t>type</a:t>
            </a:r>
            <a:r>
              <a:rPr lang="it-IT" dirty="0"/>
              <a:t> </a:t>
            </a:r>
            <a:r>
              <a:rPr lang="it-IT" dirty="0" err="1"/>
              <a:t>distinguishing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cross-price </a:t>
            </a:r>
            <a:r>
              <a:rPr lang="it-IT" dirty="0" err="1"/>
              <a:t>elasticity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businesses</a:t>
            </a:r>
            <a:r>
              <a:rPr lang="it-IT" dirty="0"/>
              <a:t>. </a:t>
            </a:r>
          </a:p>
          <a:p>
            <a:r>
              <a:rPr lang="it-IT" dirty="0" err="1"/>
              <a:t>Thus</a:t>
            </a:r>
            <a:r>
              <a:rPr lang="it-IT" dirty="0"/>
              <a:t>, a single corporation can </a:t>
            </a:r>
            <a:r>
              <a:rPr lang="it-IT" dirty="0" err="1"/>
              <a:t>have</a:t>
            </a:r>
            <a:r>
              <a:rPr lang="it-IT" dirty="0"/>
              <a:t> multiple </a:t>
            </a:r>
            <a:r>
              <a:rPr lang="it-IT" dirty="0" err="1"/>
              <a:t>businesses</a:t>
            </a:r>
            <a:r>
              <a:rPr lang="it-IT" dirty="0"/>
              <a:t> </a:t>
            </a:r>
            <a:r>
              <a:rPr lang="it-IT" dirty="0" err="1"/>
              <a:t>operating</a:t>
            </a:r>
            <a:r>
              <a:rPr lang="it-IT" dirty="0"/>
              <a:t> in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industry</a:t>
            </a:r>
            <a:r>
              <a:rPr lang="it-IT" dirty="0"/>
              <a:t> (</a:t>
            </a:r>
            <a:r>
              <a:rPr lang="it-IT" dirty="0" err="1"/>
              <a:t>sector</a:t>
            </a:r>
            <a:r>
              <a:rPr lang="it-IT" dirty="0"/>
              <a:t>). </a:t>
            </a:r>
            <a:r>
              <a:rPr lang="it-IT" dirty="0" err="1"/>
              <a:t>Sometimes</a:t>
            </a:r>
            <a:r>
              <a:rPr lang="it-IT" dirty="0"/>
              <a:t>,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industries</a:t>
            </a:r>
            <a:r>
              <a:rPr lang="it-IT" dirty="0"/>
              <a:t> can operate in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businesses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Competive</a:t>
            </a:r>
            <a:r>
              <a:rPr lang="it-IT" dirty="0"/>
              <a:t> </a:t>
            </a:r>
            <a:r>
              <a:rPr lang="it-IT" dirty="0" err="1"/>
              <a:t>advantage</a:t>
            </a:r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 business </a:t>
            </a:r>
            <a:r>
              <a:rPr lang="it-IT" dirty="0" err="1"/>
              <a:t>strategy</a:t>
            </a:r>
            <a:r>
              <a:rPr lang="it-IT" dirty="0"/>
              <a:t>’s goal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maximize</a:t>
            </a:r>
            <a:r>
              <a:rPr lang="it-IT" dirty="0"/>
              <a:t> the NPV </a:t>
            </a:r>
            <a:r>
              <a:rPr lang="it-IT" dirty="0" err="1"/>
              <a:t>of</a:t>
            </a:r>
            <a:r>
              <a:rPr lang="it-IT" dirty="0"/>
              <a:t> the business.</a:t>
            </a:r>
          </a:p>
          <a:p>
            <a:r>
              <a:rPr lang="it-IT" dirty="0"/>
              <a:t>A </a:t>
            </a:r>
            <a:r>
              <a:rPr lang="it-IT" dirty="0" err="1"/>
              <a:t>firm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a </a:t>
            </a:r>
            <a:r>
              <a:rPr lang="it-IT" dirty="0" err="1"/>
              <a:t>competive</a:t>
            </a:r>
            <a:r>
              <a:rPr lang="it-IT" dirty="0"/>
              <a:t> </a:t>
            </a:r>
            <a:r>
              <a:rPr lang="it-IT" dirty="0" err="1"/>
              <a:t>advantage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difference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buyers</a:t>
            </a:r>
            <a:r>
              <a:rPr lang="it-IT" dirty="0"/>
              <a:t>’ </a:t>
            </a:r>
            <a:r>
              <a:rPr lang="it-IT" dirty="0" err="1"/>
              <a:t>Willingness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Pay</a:t>
            </a:r>
            <a:r>
              <a:rPr lang="it-IT" dirty="0"/>
              <a:t> and </a:t>
            </a:r>
            <a:r>
              <a:rPr lang="it-IT" dirty="0" err="1"/>
              <a:t>suppliers</a:t>
            </a:r>
            <a:r>
              <a:rPr lang="it-IT" dirty="0"/>
              <a:t>’ </a:t>
            </a:r>
            <a:r>
              <a:rPr lang="it-IT" dirty="0" err="1"/>
              <a:t>Willingness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Sell 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greater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the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competitors</a:t>
            </a:r>
            <a:r>
              <a:rPr lang="it-IT" dirty="0"/>
              <a:t>.</a:t>
            </a:r>
          </a:p>
          <a:p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ways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achieve</a:t>
            </a:r>
            <a:r>
              <a:rPr lang="it-IT" dirty="0"/>
              <a:t> competitive </a:t>
            </a:r>
            <a:r>
              <a:rPr lang="it-IT" dirty="0" err="1"/>
              <a:t>advantage</a:t>
            </a:r>
            <a:r>
              <a:rPr lang="it-IT" dirty="0"/>
              <a:t>: </a:t>
            </a:r>
            <a:r>
              <a:rPr lang="it-IT" dirty="0" err="1"/>
              <a:t>raising</a:t>
            </a:r>
            <a:r>
              <a:rPr lang="it-IT" dirty="0"/>
              <a:t> the price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goods</a:t>
            </a:r>
            <a:r>
              <a:rPr lang="it-IT" dirty="0"/>
              <a:t> or </a:t>
            </a:r>
            <a:r>
              <a:rPr lang="it-IT" dirty="0" err="1"/>
              <a:t>lowering</a:t>
            </a:r>
            <a:r>
              <a:rPr lang="it-IT" dirty="0"/>
              <a:t> the </a:t>
            </a:r>
            <a:r>
              <a:rPr lang="it-IT" dirty="0" err="1"/>
              <a:t>costs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raw</a:t>
            </a:r>
            <a:r>
              <a:rPr lang="it-IT" dirty="0"/>
              <a:t> </a:t>
            </a:r>
            <a:r>
              <a:rPr lang="it-IT" dirty="0" err="1"/>
              <a:t>materials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Corporate </a:t>
            </a:r>
            <a:r>
              <a:rPr lang="it-IT" dirty="0" err="1"/>
              <a:t>advantage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Corporate </a:t>
            </a:r>
            <a:r>
              <a:rPr lang="it-IT" dirty="0" err="1"/>
              <a:t>advantage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just </a:t>
            </a:r>
            <a:r>
              <a:rPr lang="it-IT" dirty="0" err="1"/>
              <a:t>maximizing</a:t>
            </a:r>
            <a:r>
              <a:rPr lang="it-IT" dirty="0"/>
              <a:t> the NPV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each</a:t>
            </a:r>
            <a:r>
              <a:rPr lang="it-IT" dirty="0"/>
              <a:t> business.</a:t>
            </a:r>
          </a:p>
          <a:p>
            <a:r>
              <a:rPr lang="it-IT" dirty="0"/>
              <a:t>Corporate </a:t>
            </a:r>
            <a:r>
              <a:rPr lang="it-IT" dirty="0" err="1"/>
              <a:t>advantage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: </a:t>
            </a: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collection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joint  </a:t>
            </a:r>
            <a:r>
              <a:rPr lang="it-IT" dirty="0" err="1"/>
              <a:t>owned</a:t>
            </a:r>
            <a:r>
              <a:rPr lang="it-IT" dirty="0"/>
              <a:t> business </a:t>
            </a:r>
            <a:r>
              <a:rPr lang="it-IT" dirty="0" err="1"/>
              <a:t>is</a:t>
            </a:r>
            <a:r>
              <a:rPr lang="it-IT" dirty="0"/>
              <a:t> more </a:t>
            </a:r>
            <a:r>
              <a:rPr lang="it-IT" dirty="0" err="1"/>
              <a:t>valuable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sum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each</a:t>
            </a:r>
            <a:r>
              <a:rPr lang="it-IT" dirty="0"/>
              <a:t> single business. </a:t>
            </a:r>
          </a:p>
          <a:p>
            <a:r>
              <a:rPr lang="it-IT" dirty="0" err="1"/>
              <a:t>Thus</a:t>
            </a:r>
            <a:r>
              <a:rPr lang="it-IT" dirty="0"/>
              <a:t>, corporate </a:t>
            </a:r>
            <a:r>
              <a:rPr lang="it-IT" dirty="0" err="1"/>
              <a:t>advantage</a:t>
            </a:r>
            <a:r>
              <a:rPr lang="it-IT" dirty="0"/>
              <a:t> can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achieved</a:t>
            </a:r>
            <a:r>
              <a:rPr lang="it-IT" dirty="0"/>
              <a:t> </a:t>
            </a:r>
            <a:r>
              <a:rPr lang="it-IT" dirty="0" err="1"/>
              <a:t>differently</a:t>
            </a:r>
            <a:r>
              <a:rPr lang="it-IT" dirty="0"/>
              <a:t>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merely</a:t>
            </a:r>
            <a:r>
              <a:rPr lang="it-IT" dirty="0"/>
              <a:t> </a:t>
            </a:r>
            <a:r>
              <a:rPr lang="it-IT" dirty="0" err="1"/>
              <a:t>maximizing</a:t>
            </a:r>
            <a:r>
              <a:rPr lang="it-IT" dirty="0"/>
              <a:t> the NPV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each</a:t>
            </a:r>
            <a:r>
              <a:rPr lang="it-IT" dirty="0"/>
              <a:t> single business.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Corporate </a:t>
            </a:r>
            <a:r>
              <a:rPr lang="it-IT" dirty="0" err="1"/>
              <a:t>advantage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Corporate </a:t>
            </a:r>
            <a:r>
              <a:rPr lang="it-IT" dirty="0" err="1"/>
              <a:t>advantage</a:t>
            </a:r>
            <a:r>
              <a:rPr lang="it-IT" dirty="0"/>
              <a:t> </a:t>
            </a:r>
            <a:r>
              <a:rPr lang="it-IT" dirty="0" err="1"/>
              <a:t>depends</a:t>
            </a:r>
            <a:r>
              <a:rPr lang="it-IT" dirty="0"/>
              <a:t> on a portfolio </a:t>
            </a:r>
            <a:r>
              <a:rPr lang="it-IT" dirty="0" err="1"/>
              <a:t>logic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sometimes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needed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give</a:t>
            </a:r>
            <a:r>
              <a:rPr lang="it-IT" dirty="0"/>
              <a:t> up </a:t>
            </a:r>
            <a:r>
              <a:rPr lang="it-IT" dirty="0" err="1"/>
              <a:t>to</a:t>
            </a:r>
            <a:r>
              <a:rPr lang="it-IT" dirty="0"/>
              <a:t> competitive </a:t>
            </a:r>
            <a:r>
              <a:rPr lang="it-IT" dirty="0" err="1"/>
              <a:t>advantage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a single business in favor </a:t>
            </a:r>
            <a:r>
              <a:rPr lang="it-IT" dirty="0" err="1"/>
              <a:t>of</a:t>
            </a:r>
            <a:r>
              <a:rPr lang="it-IT" dirty="0"/>
              <a:t> portfolio </a:t>
            </a:r>
            <a:r>
              <a:rPr lang="it-IT" dirty="0" err="1"/>
              <a:t>value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competition</a:t>
            </a:r>
            <a:r>
              <a:rPr lang="it-IT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For</a:t>
            </a:r>
            <a:r>
              <a:rPr lang="it-IT" dirty="0"/>
              <a:t> business </a:t>
            </a:r>
            <a:r>
              <a:rPr lang="it-IT" dirty="0" err="1"/>
              <a:t>strategist</a:t>
            </a:r>
            <a:r>
              <a:rPr lang="it-IT" dirty="0"/>
              <a:t> the </a:t>
            </a:r>
            <a:r>
              <a:rPr lang="it-IT" dirty="0" err="1"/>
              <a:t>competition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anyone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can </a:t>
            </a:r>
            <a:r>
              <a:rPr lang="it-IT" dirty="0" err="1"/>
              <a:t>influence</a:t>
            </a:r>
            <a:r>
              <a:rPr lang="it-IT" dirty="0"/>
              <a:t> a business’ </a:t>
            </a:r>
            <a:r>
              <a:rPr lang="it-IT" dirty="0" err="1"/>
              <a:t>costs</a:t>
            </a:r>
            <a:r>
              <a:rPr lang="it-IT" dirty="0"/>
              <a:t> or </a:t>
            </a:r>
            <a:r>
              <a:rPr lang="it-IT" dirty="0" err="1"/>
              <a:t>revenues</a:t>
            </a:r>
            <a:r>
              <a:rPr lang="it-IT" dirty="0"/>
              <a:t> </a:t>
            </a:r>
            <a:r>
              <a:rPr lang="it-IT" dirty="0" err="1"/>
              <a:t>reversely</a:t>
            </a:r>
            <a:r>
              <a:rPr lang="it-IT" dirty="0"/>
              <a:t> (</a:t>
            </a:r>
            <a:r>
              <a:rPr lang="it-IT" dirty="0" err="1"/>
              <a:t>direct</a:t>
            </a:r>
            <a:r>
              <a:rPr lang="it-IT" dirty="0"/>
              <a:t> </a:t>
            </a:r>
            <a:r>
              <a:rPr lang="it-IT" dirty="0" err="1"/>
              <a:t>rivals</a:t>
            </a:r>
            <a:r>
              <a:rPr lang="it-IT" dirty="0"/>
              <a:t>; </a:t>
            </a:r>
            <a:r>
              <a:rPr lang="it-IT" dirty="0" err="1"/>
              <a:t>buyers</a:t>
            </a:r>
            <a:r>
              <a:rPr lang="it-IT" dirty="0"/>
              <a:t>; </a:t>
            </a:r>
            <a:r>
              <a:rPr lang="it-IT" dirty="0" err="1"/>
              <a:t>suppliers</a:t>
            </a:r>
            <a:r>
              <a:rPr lang="it-IT" dirty="0"/>
              <a:t>, </a:t>
            </a:r>
            <a:r>
              <a:rPr lang="it-IT" dirty="0" err="1"/>
              <a:t>potential</a:t>
            </a:r>
            <a:r>
              <a:rPr lang="it-IT" dirty="0"/>
              <a:t> </a:t>
            </a:r>
            <a:r>
              <a:rPr lang="it-IT" dirty="0" err="1"/>
              <a:t>entrants</a:t>
            </a:r>
            <a:r>
              <a:rPr lang="it-IT" dirty="0"/>
              <a:t>, </a:t>
            </a:r>
            <a:r>
              <a:rPr lang="it-IT" dirty="0" err="1"/>
              <a:t>substitues</a:t>
            </a:r>
            <a:r>
              <a:rPr lang="it-IT" dirty="0"/>
              <a:t>).</a:t>
            </a:r>
          </a:p>
          <a:p>
            <a:r>
              <a:rPr lang="it-IT" dirty="0" err="1"/>
              <a:t>For</a:t>
            </a:r>
            <a:r>
              <a:rPr lang="it-IT" dirty="0"/>
              <a:t> a </a:t>
            </a:r>
            <a:r>
              <a:rPr lang="it-IT" dirty="0" err="1"/>
              <a:t>coprorate</a:t>
            </a:r>
            <a:r>
              <a:rPr lang="it-IT" dirty="0"/>
              <a:t> </a:t>
            </a:r>
            <a:r>
              <a:rPr lang="it-IT" dirty="0" err="1"/>
              <a:t>strategist</a:t>
            </a:r>
            <a:r>
              <a:rPr lang="it-IT" dirty="0"/>
              <a:t> the </a:t>
            </a:r>
            <a:r>
              <a:rPr lang="it-IT" dirty="0" err="1"/>
              <a:t>competition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anyone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can </a:t>
            </a:r>
            <a:r>
              <a:rPr lang="it-IT" dirty="0" err="1"/>
              <a:t>assemble</a:t>
            </a:r>
            <a:r>
              <a:rPr lang="it-IT" dirty="0"/>
              <a:t> a </a:t>
            </a:r>
            <a:r>
              <a:rPr lang="it-IT" dirty="0" err="1"/>
              <a:t>similar</a:t>
            </a:r>
            <a:r>
              <a:rPr lang="it-IT" dirty="0"/>
              <a:t> portfolio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businesses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Corporate </a:t>
            </a:r>
            <a:r>
              <a:rPr lang="it-IT" dirty="0" err="1"/>
              <a:t>advantage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 dirty="0"/>
              <a:t> portfolio </a:t>
            </a:r>
            <a:r>
              <a:rPr lang="it-IT" dirty="0" err="1"/>
              <a:t>assembly</a:t>
            </a:r>
            <a:r>
              <a:rPr lang="it-IT" dirty="0"/>
              <a:t>: the </a:t>
            </a:r>
            <a:r>
              <a:rPr lang="it-IT" dirty="0" err="1"/>
              <a:t>selection</a:t>
            </a:r>
            <a:r>
              <a:rPr lang="it-IT" dirty="0"/>
              <a:t> </a:t>
            </a:r>
            <a:r>
              <a:rPr lang="it-IT" dirty="0" err="1"/>
              <a:t>approach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The discount rate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an</a:t>
            </a:r>
            <a:r>
              <a:rPr lang="it-IT" dirty="0"/>
              <a:t> </a:t>
            </a:r>
            <a:r>
              <a:rPr lang="it-IT" dirty="0" err="1"/>
              <a:t>investiment</a:t>
            </a:r>
            <a:r>
              <a:rPr lang="it-IT" dirty="0"/>
              <a:t> can </a:t>
            </a:r>
            <a:r>
              <a:rPr lang="it-IT" dirty="0" err="1"/>
              <a:t>be</a:t>
            </a:r>
            <a:r>
              <a:rPr lang="it-IT" dirty="0"/>
              <a:t> </a:t>
            </a:r>
            <a:r>
              <a:rPr lang="it-IT" dirty="0" err="1"/>
              <a:t>lowered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diversification</a:t>
            </a:r>
            <a:r>
              <a:rPr lang="it-IT" dirty="0"/>
              <a:t>.</a:t>
            </a:r>
          </a:p>
          <a:p>
            <a:r>
              <a:rPr lang="it-IT" dirty="0" err="1"/>
              <a:t>Thus</a:t>
            </a:r>
            <a:r>
              <a:rPr lang="it-IT" dirty="0"/>
              <a:t>, the </a:t>
            </a:r>
            <a:r>
              <a:rPr lang="it-IT" dirty="0" err="1"/>
              <a:t>selection</a:t>
            </a:r>
            <a:r>
              <a:rPr lang="it-IT" dirty="0"/>
              <a:t> </a:t>
            </a:r>
            <a:r>
              <a:rPr lang="it-IT" dirty="0" err="1"/>
              <a:t>approach</a:t>
            </a:r>
            <a:r>
              <a:rPr lang="it-IT" dirty="0"/>
              <a:t> </a:t>
            </a:r>
            <a:r>
              <a:rPr lang="it-IT" dirty="0" err="1"/>
              <a:t>means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lower</a:t>
            </a:r>
            <a:r>
              <a:rPr lang="it-IT" dirty="0"/>
              <a:t> the </a:t>
            </a:r>
            <a:r>
              <a:rPr lang="it-IT" dirty="0" err="1"/>
              <a:t>risk</a:t>
            </a:r>
            <a:r>
              <a:rPr lang="it-IT" dirty="0"/>
              <a:t> </a:t>
            </a:r>
            <a:r>
              <a:rPr lang="it-IT" dirty="0" err="1"/>
              <a:t>merely</a:t>
            </a:r>
            <a:r>
              <a:rPr lang="it-IT" dirty="0"/>
              <a:t> via </a:t>
            </a:r>
            <a:r>
              <a:rPr lang="it-IT" dirty="0" err="1"/>
              <a:t>selection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a </a:t>
            </a:r>
            <a:r>
              <a:rPr lang="it-IT" dirty="0" err="1"/>
              <a:t>good</a:t>
            </a:r>
            <a:r>
              <a:rPr lang="it-IT" dirty="0"/>
              <a:t> portfolio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businesses</a:t>
            </a:r>
            <a:r>
              <a:rPr lang="it-IT" dirty="0"/>
              <a:t>. 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mimimum</a:t>
            </a:r>
            <a:r>
              <a:rPr lang="it-IT" dirty="0"/>
              <a:t> </a:t>
            </a:r>
            <a:r>
              <a:rPr lang="it-IT" dirty="0" err="1"/>
              <a:t>acceptable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the corporate </a:t>
            </a:r>
            <a:r>
              <a:rPr lang="it-IT" dirty="0" err="1"/>
              <a:t>strategist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512</Words>
  <Application>Microsoft Office PowerPoint</Application>
  <PresentationFormat>Presentazione su schermo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di Office</vt:lpstr>
      <vt:lpstr>Corporate advantage </vt:lpstr>
      <vt:lpstr>Corporate strategy</vt:lpstr>
      <vt:lpstr>The Coca-cola Company case study </vt:lpstr>
      <vt:lpstr>Corporate strategy</vt:lpstr>
      <vt:lpstr>Competive advantage </vt:lpstr>
      <vt:lpstr>Corporate advantage</vt:lpstr>
      <vt:lpstr>Corporate advantage</vt:lpstr>
      <vt:lpstr>Who is the competition?</vt:lpstr>
      <vt:lpstr>Corporate advantage from portfolio assembly: the selection approach</vt:lpstr>
      <vt:lpstr>Corporate advantage from portfolio assembly: the synergy approach</vt:lpstr>
      <vt:lpstr>Corporate advantage as a goal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Synergies</dc:title>
  <dc:creator>Beatrice</dc:creator>
  <cp:lastModifiedBy>beatrice orlando</cp:lastModifiedBy>
  <cp:revision>32</cp:revision>
  <dcterms:created xsi:type="dcterms:W3CDTF">2016-10-14T10:55:23Z</dcterms:created>
  <dcterms:modified xsi:type="dcterms:W3CDTF">2020-03-24T15:11:09Z</dcterms:modified>
</cp:coreProperties>
</file>