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2" r:id="rId8"/>
    <p:sldId id="261" r:id="rId9"/>
    <p:sldId id="263" r:id="rId10"/>
    <p:sldId id="264" r:id="rId11"/>
    <p:sldId id="266" r:id="rId1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91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076258-DCE7-44FC-A54D-349208C449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597C13F-52D2-437E-AC5F-1055728A01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9715D39-BA0E-4B6B-929F-06CDE7549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70B8B-4025-47A3-9161-3F9F3AD75155}" type="datetimeFigureOut">
              <a:rPr lang="it-IT" smtClean="0"/>
              <a:t>06/04/2020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D383E38-4190-471D-8A0B-E0F8445D1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CD9887-804E-4DCF-B528-3D971EEB0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403F9-B4AD-4DD8-B32A-C8F0293685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5063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6E6899-19E0-476B-90C5-AD09A6C2E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8A94791-390D-4B3A-A979-C552D6ACAE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9EC2336-823B-4203-B282-1F203DA23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70B8B-4025-47A3-9161-3F9F3AD75155}" type="datetimeFigureOut">
              <a:rPr lang="it-IT" smtClean="0"/>
              <a:t>06/04/2020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403936D-B748-41D8-BB5F-84B2A4D6F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26FE6D3-A172-4387-A63C-34178F23B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403F9-B4AD-4DD8-B32A-C8F0293685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4101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091E28EA-7703-49DB-B5E8-2E9D001420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AA0705E-90E3-4B3D-96CA-6A3195D9B0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7E603E8-7931-4199-8CCA-DE5C49B8F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70B8B-4025-47A3-9161-3F9F3AD75155}" type="datetimeFigureOut">
              <a:rPr lang="it-IT" smtClean="0"/>
              <a:t>06/04/2020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2C8FCDF-20BA-40EC-B6BC-197B6986B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7ACA06B-2758-42D0-8B70-7C28630B3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403F9-B4AD-4DD8-B32A-C8F0293685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3158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8EA23F5-7929-4039-A124-3E8A596200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FA42C64-625E-466D-81E4-E0111A3355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048C8FB-C18F-4EA4-AE6A-9959A92A8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70B8B-4025-47A3-9161-3F9F3AD75155}" type="datetimeFigureOut">
              <a:rPr lang="it-IT" smtClean="0"/>
              <a:t>06/04/2020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A49ACD1-A311-4A50-9353-2A41705AF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64123D8-E78A-4C8F-A643-0C4184229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403F9-B4AD-4DD8-B32A-C8F0293685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1575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F38B6C-61D4-414B-A82B-E70F3046B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12D5CFC-0455-4847-9E81-C917816125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2529847-3024-4A8E-87E0-AD6AE652E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70B8B-4025-47A3-9161-3F9F3AD75155}" type="datetimeFigureOut">
              <a:rPr lang="it-IT" smtClean="0"/>
              <a:t>06/04/2020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965DE3C-D8A4-4751-8436-6D6122755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99C1D91-6F9B-44EB-BFB4-A20CE4D2D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403F9-B4AD-4DD8-B32A-C8F0293685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7079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C38AA9C-7E9E-430A-8D64-94573B33A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57B1BDA-866A-43E2-ABE2-17887786E0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F420A9F-8121-4F42-8557-04E216AC90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93B1CE1-2DAA-4F0B-9478-7C8C5F0D7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70B8B-4025-47A3-9161-3F9F3AD75155}" type="datetimeFigureOut">
              <a:rPr lang="it-IT" smtClean="0"/>
              <a:t>06/04/2020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6140A0D-EE27-4B8A-9DFE-D4270317F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65629C1-E4E7-48C9-92F3-2CBDA0507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403F9-B4AD-4DD8-B32A-C8F0293685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0189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4B9451-2EE1-4855-92E3-0F734CD1A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6C9C949-C082-440A-B570-CC3BBF61BF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D3CE8D7-20E3-4D93-B6B1-93111D6AA7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994BD791-AFEB-46B4-BA65-DA1E019D93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9EEF8350-D9F8-4FB7-BB18-B8A8CF3527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2C7EFCF8-22E2-4901-B460-4759D12CA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70B8B-4025-47A3-9161-3F9F3AD75155}" type="datetimeFigureOut">
              <a:rPr lang="it-IT" smtClean="0"/>
              <a:t>06/04/2020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C48FBCB-BF73-4C74-A7EC-065A6E5B9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B69A61D2-CD54-4750-B2D3-0320316F0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403F9-B4AD-4DD8-B32A-C8F0293685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5019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E781876-DECA-4105-81BD-0C7AEF534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987DAE5-A8F4-485B-B886-65A6E3FF5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70B8B-4025-47A3-9161-3F9F3AD75155}" type="datetimeFigureOut">
              <a:rPr lang="it-IT" smtClean="0"/>
              <a:t>06/04/2020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4B1F3AC-72FC-4963-B203-04E1BDD86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F92D9FE-830A-4B1E-A0D7-500ACF652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403F9-B4AD-4DD8-B32A-C8F0293685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585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1C956EB-7011-4534-B87C-C54E6CE1A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70B8B-4025-47A3-9161-3F9F3AD75155}" type="datetimeFigureOut">
              <a:rPr lang="it-IT" smtClean="0"/>
              <a:t>06/04/2020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F1C09CB5-21B9-453D-9C8D-3482346F3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87C0648-7AF0-4723-BCCF-FD4D9FA8A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403F9-B4AD-4DD8-B32A-C8F0293685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0778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980DFE6-2235-4165-B8D4-1ED76E8D9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C57E2E5-D9F7-4027-B834-D3BBFF78F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2C4EA0F-A855-442D-852F-AFA7FDF830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CADA2A7-6059-4699-A418-47ED76212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70B8B-4025-47A3-9161-3F9F3AD75155}" type="datetimeFigureOut">
              <a:rPr lang="it-IT" smtClean="0"/>
              <a:t>06/04/2020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89E7668-67E3-4DEF-ADF9-24115F7F0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A8DC318-78FB-4E9D-80AB-4488FEE1B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403F9-B4AD-4DD8-B32A-C8F0293685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7187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1EBE8F-D93E-4DBB-AC6E-F46C7F140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0E2D016-64C2-47D6-AC40-6A2FD7C9B7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A167D8D-6FBB-4069-AEDE-9112DFDAC9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A5B7EA4-E5E4-4579-997A-6485D9317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70B8B-4025-47A3-9161-3F9F3AD75155}" type="datetimeFigureOut">
              <a:rPr lang="it-IT" smtClean="0"/>
              <a:t>06/04/2020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2D371F4-DD5C-47B6-A008-A553FFA76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7BA9699-F77A-4C28-AAA1-47133EACD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403F9-B4AD-4DD8-B32A-C8F0293685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3416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BBCA2D9B-6ADE-49D1-8EA2-594D8AD85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E9361BE-8554-4DC4-B412-E2271D43BA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57CE952-2F8E-494D-B939-7D019B9D13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70B8B-4025-47A3-9161-3F9F3AD75155}" type="datetimeFigureOut">
              <a:rPr lang="it-IT" smtClean="0"/>
              <a:t>06/04/2020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91BEA4E-1E14-4A8D-BB5D-DAE17F8AD9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35CA25C-7F14-4873-9EDE-66BE599427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3403F9-B4AD-4DD8-B32A-C8F0293685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2408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ed.com/talks/margrethe_vestager_the_new_age_of_corporate_monopolie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5CC13D-E07F-444B-9DBE-22B9242AC2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Capital Budgeting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0F863C9-1050-4C0C-9ED0-2EDC8AD3821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Prof. Beatrice Orlando </a:t>
            </a:r>
          </a:p>
        </p:txBody>
      </p:sp>
    </p:spTree>
    <p:extLst>
      <p:ext uri="{BB962C8B-B14F-4D97-AF65-F5344CB8AC3E}">
        <p14:creationId xmlns:p14="http://schemas.microsoft.com/office/powerpoint/2010/main" val="24499797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F98FDD5-F728-40AF-B963-39E4AC590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cost of Equity </a:t>
            </a:r>
          </a:p>
        </p:txBody>
      </p:sp>
      <p:pic>
        <p:nvPicPr>
          <p:cNvPr id="6" name="Elemento grafico 5">
            <a:extLst>
              <a:ext uri="{FF2B5EF4-FFF2-40B4-BE49-F238E27FC236}">
                <a16:creationId xmlns:a16="http://schemas.microsoft.com/office/drawing/2014/main" id="{0E12153F-6BA7-4CC5-9326-7695277CBB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12513" y="1923406"/>
            <a:ext cx="3502080" cy="1208683"/>
          </a:xfrm>
          <a:prstGeom prst="rect">
            <a:avLst/>
          </a:prstGeom>
        </p:spPr>
      </p:pic>
      <p:pic>
        <p:nvPicPr>
          <p:cNvPr id="7" name="Elemento grafico 6">
            <a:extLst>
              <a:ext uri="{FF2B5EF4-FFF2-40B4-BE49-F238E27FC236}">
                <a16:creationId xmlns:a16="http://schemas.microsoft.com/office/drawing/2014/main" id="{5BCE0D72-F9AB-4070-9B8B-D0DA3C88B2B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87985" y="3615565"/>
            <a:ext cx="3759910" cy="989450"/>
          </a:xfrm>
          <a:prstGeom prst="rect">
            <a:avLst/>
          </a:prstGeom>
        </p:spPr>
      </p:pic>
      <p:pic>
        <p:nvPicPr>
          <p:cNvPr id="8" name="Elemento grafico 7">
            <a:extLst>
              <a:ext uri="{FF2B5EF4-FFF2-40B4-BE49-F238E27FC236}">
                <a16:creationId xmlns:a16="http://schemas.microsoft.com/office/drawing/2014/main" id="{EC5D5C35-B787-4657-B048-83D3FD515EB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87985" y="5190634"/>
            <a:ext cx="6829619" cy="989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1774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C2F89B-49EC-471E-9729-D60AF9298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Evaluating</a:t>
            </a:r>
            <a:r>
              <a:rPr lang="it-IT" dirty="0"/>
              <a:t> </a:t>
            </a:r>
            <a:r>
              <a:rPr lang="it-IT" dirty="0" err="1"/>
              <a:t>synergies</a:t>
            </a:r>
            <a:r>
              <a:rPr lang="it-IT" dirty="0"/>
              <a:t>: the linear approach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2598A84-AACA-42C8-BE7A-D89D97742A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First, </a:t>
            </a:r>
            <a:r>
              <a:rPr lang="it-IT" dirty="0" err="1"/>
              <a:t>we</a:t>
            </a:r>
            <a:r>
              <a:rPr lang="it-IT" dirty="0"/>
              <a:t> need to measure the DCF for </a:t>
            </a:r>
            <a:r>
              <a:rPr lang="it-IT" dirty="0" err="1"/>
              <a:t>each</a:t>
            </a:r>
            <a:r>
              <a:rPr lang="it-IT" dirty="0"/>
              <a:t> business under evaluation</a:t>
            </a:r>
          </a:p>
          <a:p>
            <a:r>
              <a:rPr lang="it-IT" dirty="0"/>
              <a:t>Second, </a:t>
            </a:r>
            <a:r>
              <a:rPr lang="it-IT" dirty="0" err="1"/>
              <a:t>we</a:t>
            </a:r>
            <a:r>
              <a:rPr lang="it-IT" dirty="0"/>
              <a:t> need to compare the </a:t>
            </a:r>
            <a:r>
              <a:rPr lang="it-IT" dirty="0" err="1"/>
              <a:t>value</a:t>
            </a:r>
            <a:r>
              <a:rPr lang="it-IT" dirty="0"/>
              <a:t> </a:t>
            </a:r>
            <a:r>
              <a:rPr lang="it-IT" dirty="0" err="1"/>
              <a:t>basing</a:t>
            </a:r>
            <a:r>
              <a:rPr lang="it-IT" dirty="0"/>
              <a:t> on the one-</a:t>
            </a:r>
            <a:r>
              <a:rPr lang="it-IT" dirty="0" err="1"/>
              <a:t>sided</a:t>
            </a:r>
            <a:r>
              <a:rPr lang="it-IT" dirty="0"/>
              <a:t>/</a:t>
            </a:r>
            <a:r>
              <a:rPr lang="it-IT" dirty="0" err="1"/>
              <a:t>two-sided</a:t>
            </a:r>
            <a:r>
              <a:rPr lang="it-IT" dirty="0"/>
              <a:t> approach.</a:t>
            </a:r>
          </a:p>
          <a:p>
            <a:r>
              <a:rPr lang="it-IT" dirty="0" err="1"/>
              <a:t>Though</a:t>
            </a:r>
            <a:r>
              <a:rPr lang="it-IT" dirty="0"/>
              <a:t>, </a:t>
            </a:r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a </a:t>
            </a:r>
            <a:r>
              <a:rPr lang="it-IT" dirty="0" err="1"/>
              <a:t>very</a:t>
            </a:r>
            <a:r>
              <a:rPr lang="it-IT" dirty="0"/>
              <a:t> imprecise and rough </a:t>
            </a:r>
            <a:r>
              <a:rPr lang="it-IT" dirty="0" err="1"/>
              <a:t>metric</a:t>
            </a:r>
            <a:r>
              <a:rPr lang="it-IT" dirty="0"/>
              <a:t> for </a:t>
            </a:r>
            <a:r>
              <a:rPr lang="it-IT" dirty="0" err="1"/>
              <a:t>evaluating</a:t>
            </a:r>
            <a:r>
              <a:rPr lang="it-IT" dirty="0"/>
              <a:t> </a:t>
            </a:r>
            <a:r>
              <a:rPr lang="it-IT" dirty="0" err="1"/>
              <a:t>synergies</a:t>
            </a:r>
            <a:r>
              <a:rPr lang="it-IT" dirty="0"/>
              <a:t>, </a:t>
            </a:r>
            <a:r>
              <a:rPr lang="it-IT" dirty="0" err="1"/>
              <a:t>since</a:t>
            </a:r>
            <a:r>
              <a:rPr lang="it-IT" dirty="0"/>
              <a:t> </a:t>
            </a: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doesn’t</a:t>
            </a:r>
            <a:r>
              <a:rPr lang="it-IT" dirty="0"/>
              <a:t> </a:t>
            </a:r>
            <a:r>
              <a:rPr lang="it-IT" dirty="0" err="1"/>
              <a:t>consider</a:t>
            </a:r>
            <a:r>
              <a:rPr lang="it-IT" dirty="0"/>
              <a:t> the </a:t>
            </a:r>
            <a:r>
              <a:rPr lang="it-IT" dirty="0" err="1"/>
              <a:t>value</a:t>
            </a:r>
            <a:r>
              <a:rPr lang="it-IT" dirty="0"/>
              <a:t> of </a:t>
            </a:r>
            <a:r>
              <a:rPr lang="it-IT" dirty="0" err="1"/>
              <a:t>strategic</a:t>
            </a:r>
            <a:r>
              <a:rPr lang="it-IT" dirty="0"/>
              <a:t> </a:t>
            </a:r>
            <a:r>
              <a:rPr lang="it-IT" dirty="0" err="1"/>
              <a:t>flexibility</a:t>
            </a:r>
            <a:r>
              <a:rPr lang="it-IT" dirty="0"/>
              <a:t> and other non-linear </a:t>
            </a:r>
            <a:r>
              <a:rPr lang="it-IT" dirty="0" err="1"/>
              <a:t>relationships</a:t>
            </a:r>
            <a:r>
              <a:rPr lang="it-IT" dirty="0"/>
              <a:t> and </a:t>
            </a:r>
            <a:r>
              <a:rPr lang="it-IT" dirty="0" err="1"/>
              <a:t>implications</a:t>
            </a:r>
            <a:r>
              <a:rPr lang="it-IT" dirty="0"/>
              <a:t>. </a:t>
            </a:r>
          </a:p>
          <a:p>
            <a:r>
              <a:rPr lang="it-IT" dirty="0" err="1"/>
              <a:t>Also</a:t>
            </a:r>
            <a:r>
              <a:rPr lang="it-IT" dirty="0"/>
              <a:t>, an accurate evaluation of </a:t>
            </a:r>
            <a:r>
              <a:rPr lang="it-IT" dirty="0" err="1"/>
              <a:t>synergies</a:t>
            </a:r>
            <a:r>
              <a:rPr lang="it-IT" dirty="0"/>
              <a:t> </a:t>
            </a:r>
            <a:r>
              <a:rPr lang="it-IT" dirty="0" err="1"/>
              <a:t>consider</a:t>
            </a:r>
            <a:r>
              <a:rPr lang="it-IT" dirty="0"/>
              <a:t> the </a:t>
            </a:r>
            <a:r>
              <a:rPr lang="it-IT" dirty="0" err="1"/>
              <a:t>type</a:t>
            </a:r>
            <a:r>
              <a:rPr lang="it-IT" dirty="0"/>
              <a:t> of </a:t>
            </a:r>
            <a:r>
              <a:rPr lang="it-IT" dirty="0" err="1"/>
              <a:t>synergy</a:t>
            </a:r>
            <a:r>
              <a:rPr lang="it-IT" dirty="0"/>
              <a:t>, and, </a:t>
            </a:r>
            <a:r>
              <a:rPr lang="it-IT" dirty="0" err="1"/>
              <a:t>thus</a:t>
            </a:r>
            <a:r>
              <a:rPr lang="it-IT" dirty="0"/>
              <a:t>, the cost of </a:t>
            </a:r>
            <a:r>
              <a:rPr lang="it-IT" dirty="0" err="1"/>
              <a:t>modication</a:t>
            </a:r>
            <a:r>
              <a:rPr lang="it-IT" dirty="0"/>
              <a:t> of resources </a:t>
            </a:r>
            <a:r>
              <a:rPr lang="it-IT" dirty="0" err="1"/>
              <a:t>required</a:t>
            </a:r>
            <a:r>
              <a:rPr lang="it-IT" dirty="0"/>
              <a:t> for </a:t>
            </a:r>
            <a:r>
              <a:rPr lang="it-IT" dirty="0" err="1"/>
              <a:t>implemetation</a:t>
            </a:r>
            <a:r>
              <a:rPr lang="it-IT" dirty="0"/>
              <a:t>,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well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other </a:t>
            </a:r>
            <a:r>
              <a:rPr lang="it-IT" dirty="0" err="1"/>
              <a:t>costs</a:t>
            </a:r>
            <a:r>
              <a:rPr lang="it-IT" dirty="0"/>
              <a:t>,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instance</a:t>
            </a:r>
            <a:r>
              <a:rPr lang="it-IT" dirty="0"/>
              <a:t>, </a:t>
            </a:r>
            <a:r>
              <a:rPr lang="it-IT" dirty="0" err="1"/>
              <a:t>governance</a:t>
            </a:r>
            <a:r>
              <a:rPr lang="it-IT"/>
              <a:t> cost.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64579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D31FC38-44F6-472F-AD9E-18B7CEC49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err="1"/>
              <a:t>Ted</a:t>
            </a:r>
            <a:r>
              <a:rPr lang="it-IT" dirty="0"/>
              <a:t> talks: </a:t>
            </a:r>
            <a:r>
              <a:rPr lang="en-GB"/>
              <a:t>Margrethe </a:t>
            </a:r>
            <a:r>
              <a:rPr lang="en-GB" dirty="0"/>
              <a:t>Vestager: The new age of corporate </a:t>
            </a:r>
            <a:r>
              <a:rPr lang="en-GB"/>
              <a:t>monopolies 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2D1A35-B41B-4D36-978A-ED4204A368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https://www.ted.com/talks/margrethe_vestager_the_new_age_of_corporate_monopolies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78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A845F07-9200-4C83-A993-70616914A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How to measure the Net </a:t>
            </a:r>
            <a:r>
              <a:rPr lang="it-IT" dirty="0" err="1"/>
              <a:t>Present</a:t>
            </a:r>
            <a:r>
              <a:rPr lang="it-IT" dirty="0"/>
              <a:t> Value of an </a:t>
            </a:r>
            <a:r>
              <a:rPr lang="it-IT" dirty="0" err="1"/>
              <a:t>investment</a:t>
            </a:r>
            <a:r>
              <a:rPr lang="it-IT" dirty="0"/>
              <a:t>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290CB43-F7A1-4F36-B6ED-EB9270D84B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To measure the NPV </a:t>
            </a:r>
            <a:r>
              <a:rPr lang="it-IT" dirty="0" err="1"/>
              <a:t>we</a:t>
            </a:r>
            <a:r>
              <a:rPr lang="it-IT" dirty="0"/>
              <a:t> need to </a:t>
            </a:r>
            <a:r>
              <a:rPr lang="it-IT" dirty="0" err="1"/>
              <a:t>calculate</a:t>
            </a:r>
            <a:r>
              <a:rPr lang="it-IT" dirty="0"/>
              <a:t> the following </a:t>
            </a:r>
            <a:r>
              <a:rPr lang="it-IT" dirty="0" err="1"/>
              <a:t>variables</a:t>
            </a:r>
            <a:r>
              <a:rPr lang="it-IT" dirty="0"/>
              <a:t>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it-IT" dirty="0"/>
              <a:t>The FREE CASH FLOW TO FIRM (FCFF) or the FREE CASH FLOW TO EQUITY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it-IT" dirty="0"/>
              <a:t>The WEIGHED AVERAGE COST OF CAPITAL 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it-IT" dirty="0"/>
          </a:p>
          <a:p>
            <a:r>
              <a:rPr lang="it-IT" dirty="0"/>
              <a:t>In </a:t>
            </a:r>
            <a:r>
              <a:rPr lang="it-IT" dirty="0" err="1"/>
              <a:t>its</a:t>
            </a:r>
            <a:r>
              <a:rPr lang="it-IT" dirty="0"/>
              <a:t> turn, to measure the WEIGHED AVERAGE COST OF CAPITAL </a:t>
            </a:r>
            <a:r>
              <a:rPr lang="it-IT" dirty="0" err="1"/>
              <a:t>we</a:t>
            </a:r>
            <a:r>
              <a:rPr lang="it-IT" dirty="0"/>
              <a:t> need to measure: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it-IT" dirty="0"/>
              <a:t>The cost of </a:t>
            </a:r>
            <a:r>
              <a:rPr lang="it-IT" dirty="0" err="1"/>
              <a:t>debt</a:t>
            </a:r>
            <a:endParaRPr lang="it-IT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it-IT" dirty="0"/>
              <a:t>The cost of equity 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it-IT" dirty="0"/>
          </a:p>
          <a:p>
            <a:r>
              <a:rPr lang="it-IT" dirty="0" err="1"/>
              <a:t>Such</a:t>
            </a:r>
            <a:r>
              <a:rPr lang="it-IT" dirty="0"/>
              <a:t> </a:t>
            </a:r>
            <a:r>
              <a:rPr lang="it-IT" dirty="0" err="1"/>
              <a:t>variables</a:t>
            </a:r>
            <a:r>
              <a:rPr lang="it-IT" dirty="0"/>
              <a:t> serve to measure the Discount Cash Flow of an </a:t>
            </a:r>
            <a:r>
              <a:rPr lang="it-IT" dirty="0" err="1"/>
              <a:t>investment</a:t>
            </a:r>
            <a:r>
              <a:rPr lang="it-IT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18189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F93DDA-A001-4C03-8D19-C23015E84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Measuring</a:t>
            </a:r>
            <a:r>
              <a:rPr lang="it-IT" dirty="0"/>
              <a:t> the FCF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F24FFE0-0335-4921-B325-8FC1623B6A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The </a:t>
            </a:r>
            <a:r>
              <a:rPr lang="it-IT" dirty="0" err="1"/>
              <a:t>two</a:t>
            </a:r>
            <a:r>
              <a:rPr lang="it-IT" dirty="0"/>
              <a:t> </a:t>
            </a:r>
            <a:r>
              <a:rPr lang="it-IT" dirty="0" err="1"/>
              <a:t>different</a:t>
            </a:r>
            <a:r>
              <a:rPr lang="it-IT" dirty="0"/>
              <a:t> </a:t>
            </a:r>
            <a:r>
              <a:rPr lang="it-IT" dirty="0" err="1"/>
              <a:t>types</a:t>
            </a:r>
            <a:r>
              <a:rPr lang="it-IT" dirty="0"/>
              <a:t> of cash flow </a:t>
            </a:r>
            <a:r>
              <a:rPr lang="it-IT" dirty="0" err="1"/>
              <a:t>have</a:t>
            </a:r>
            <a:r>
              <a:rPr lang="it-IT" dirty="0"/>
              <a:t> a </a:t>
            </a:r>
            <a:r>
              <a:rPr lang="it-IT" dirty="0" err="1"/>
              <a:t>different</a:t>
            </a:r>
            <a:r>
              <a:rPr lang="it-IT" dirty="0"/>
              <a:t> use.</a:t>
            </a:r>
          </a:p>
          <a:p>
            <a:endParaRPr lang="it-IT" dirty="0"/>
          </a:p>
          <a:p>
            <a:r>
              <a:rPr lang="en-US" dirty="0"/>
              <a:t>FCFF is a measurement of a company's profitability after all expenses and reinvestments. It's used to analyze financial health.</a:t>
            </a:r>
          </a:p>
          <a:p>
            <a:r>
              <a:rPr lang="en-US" dirty="0"/>
              <a:t>FCFE is a metric of how much cash can be distributed to the equity shareholders of the company as dividends or stock buybacks—after all expenses, reinvestments, and debt repayments.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15351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8ECDD9-FCD9-4DB7-A1E6-6B71541E7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FCFF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2819B1AA-FD4F-4136-B65D-316FA46C1185}"/>
              </a:ext>
            </a:extLst>
          </p:cNvPr>
          <p:cNvSpPr/>
          <p:nvPr/>
        </p:nvSpPr>
        <p:spPr>
          <a:xfrm>
            <a:off x="3048000" y="2201161"/>
            <a:ext cx="6096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/>
              <a:t>Revenues </a:t>
            </a:r>
          </a:p>
          <a:p>
            <a:r>
              <a:rPr lang="en-US" dirty="0"/>
              <a:t>- Cost of sold goods</a:t>
            </a:r>
          </a:p>
          <a:p>
            <a:r>
              <a:rPr lang="en-US" dirty="0"/>
              <a:t>- Other operating costs</a:t>
            </a:r>
          </a:p>
          <a:p>
            <a:r>
              <a:rPr lang="en-US" dirty="0"/>
              <a:t>-Amortizations </a:t>
            </a:r>
          </a:p>
          <a:p>
            <a:r>
              <a:rPr lang="en-US" b="1" dirty="0"/>
              <a:t>= EBIT </a:t>
            </a:r>
          </a:p>
          <a:p>
            <a:pPr marL="285750" indent="-285750">
              <a:buFontTx/>
              <a:buChar char="-"/>
            </a:pPr>
            <a:r>
              <a:rPr lang="en-US" dirty="0">
                <a:solidFill>
                  <a:srgbClr val="FF0000"/>
                </a:solidFill>
              </a:rPr>
              <a:t>Taxes on Operating Income </a:t>
            </a:r>
          </a:p>
          <a:p>
            <a:r>
              <a:rPr lang="en-US" b="1" dirty="0"/>
              <a:t>= NOPAT </a:t>
            </a:r>
          </a:p>
          <a:p>
            <a:r>
              <a:rPr lang="en-US" dirty="0"/>
              <a:t>+  Amortizations - Appreciations in receivables and inventories</a:t>
            </a:r>
          </a:p>
          <a:p>
            <a:r>
              <a:rPr lang="en-US" dirty="0"/>
              <a:t>+  Appreciations in commercial liabilities – Net Investment Flow</a:t>
            </a:r>
          </a:p>
          <a:p>
            <a:pPr marL="285750" indent="-285750">
              <a:buFontTx/>
              <a:buChar char="-"/>
            </a:pPr>
            <a:endParaRPr lang="en-US" dirty="0"/>
          </a:p>
          <a:p>
            <a:r>
              <a:rPr lang="en-US" b="1" dirty="0"/>
              <a:t>= Free Cash flow to Firm (FCFF</a:t>
            </a:r>
            <a:r>
              <a:rPr lang="en-US" dirty="0"/>
              <a:t>) </a:t>
            </a:r>
          </a:p>
          <a:p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1949642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8ECDD9-FCD9-4DB7-A1E6-6B71541E7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FCFE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2819B1AA-FD4F-4136-B65D-316FA46C1185}"/>
              </a:ext>
            </a:extLst>
          </p:cNvPr>
          <p:cNvSpPr/>
          <p:nvPr/>
        </p:nvSpPr>
        <p:spPr>
          <a:xfrm>
            <a:off x="3048000" y="2201161"/>
            <a:ext cx="6096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/>
              <a:t>Revenues </a:t>
            </a:r>
          </a:p>
          <a:p>
            <a:r>
              <a:rPr lang="en-US" dirty="0"/>
              <a:t>- Cost of sold goods</a:t>
            </a:r>
          </a:p>
          <a:p>
            <a:r>
              <a:rPr lang="en-US" dirty="0"/>
              <a:t>- Other operating costs</a:t>
            </a:r>
          </a:p>
          <a:p>
            <a:r>
              <a:rPr lang="en-US" dirty="0"/>
              <a:t>-Amortizations </a:t>
            </a:r>
          </a:p>
          <a:p>
            <a:r>
              <a:rPr lang="en-US" b="1" dirty="0"/>
              <a:t>= EBIT </a:t>
            </a:r>
          </a:p>
          <a:p>
            <a:pPr marL="285750" indent="-285750">
              <a:buFontTx/>
              <a:buChar char="-"/>
            </a:pPr>
            <a:r>
              <a:rPr lang="en-US" dirty="0">
                <a:solidFill>
                  <a:srgbClr val="FF0000"/>
                </a:solidFill>
              </a:rPr>
              <a:t>Interest and taxes</a:t>
            </a:r>
          </a:p>
          <a:p>
            <a:r>
              <a:rPr lang="en-US" b="1" dirty="0"/>
              <a:t>= Net Profit </a:t>
            </a:r>
          </a:p>
          <a:p>
            <a:r>
              <a:rPr lang="en-US" dirty="0"/>
              <a:t>+  Amortizations - Appreciations in receivables and inventories</a:t>
            </a:r>
          </a:p>
          <a:p>
            <a:r>
              <a:rPr lang="en-US" dirty="0"/>
              <a:t>+  Appreciations in commercial liabilities – Net Investment Flow</a:t>
            </a:r>
          </a:p>
          <a:p>
            <a:pPr marL="285750" indent="-285750">
              <a:buFontTx/>
              <a:buChar char="-"/>
            </a:pPr>
            <a:endParaRPr lang="en-US" dirty="0"/>
          </a:p>
          <a:p>
            <a:r>
              <a:rPr lang="en-US" b="1" dirty="0"/>
              <a:t>= Free Cash flow to Equity (FCFE</a:t>
            </a:r>
            <a:r>
              <a:rPr lang="en-US" dirty="0"/>
              <a:t>) </a:t>
            </a:r>
          </a:p>
          <a:p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3805665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62ED47F-5FAB-4290-B160-508D72727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</a:t>
            </a:r>
            <a:r>
              <a:rPr lang="it-IT" dirty="0" err="1"/>
              <a:t>Weighed</a:t>
            </a:r>
            <a:r>
              <a:rPr lang="it-IT" dirty="0"/>
              <a:t> Average Cost of Capital </a:t>
            </a:r>
          </a:p>
        </p:txBody>
      </p:sp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BC9F4A11-1B62-4A2A-A2DA-D2599CCB2B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9738" y="2178152"/>
            <a:ext cx="6587701" cy="1127919"/>
          </a:xfrm>
        </p:spPr>
      </p:pic>
      <p:sp>
        <p:nvSpPr>
          <p:cNvPr id="6" name="Parentesi graffa chiusa 5">
            <a:extLst>
              <a:ext uri="{FF2B5EF4-FFF2-40B4-BE49-F238E27FC236}">
                <a16:creationId xmlns:a16="http://schemas.microsoft.com/office/drawing/2014/main" id="{BB92031F-D7EB-4D06-8358-D350DFA039A3}"/>
              </a:ext>
            </a:extLst>
          </p:cNvPr>
          <p:cNvSpPr/>
          <p:nvPr/>
        </p:nvSpPr>
        <p:spPr>
          <a:xfrm rot="5400000">
            <a:off x="6867939" y="3140764"/>
            <a:ext cx="1600200" cy="161013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C713A3BF-F678-488E-A988-937D5D3B2BC1}"/>
              </a:ext>
            </a:extLst>
          </p:cNvPr>
          <p:cNvSpPr txBox="1"/>
          <p:nvPr/>
        </p:nvSpPr>
        <p:spPr>
          <a:xfrm>
            <a:off x="6134928" y="4969565"/>
            <a:ext cx="30662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Cost of Equity </a:t>
            </a: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56780BE3-2031-45E0-BC68-58F2A97A79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6686" y="3306071"/>
            <a:ext cx="2507974" cy="2536367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FB2EB421-44B0-459E-8652-662C0782402A}"/>
              </a:ext>
            </a:extLst>
          </p:cNvPr>
          <p:cNvSpPr txBox="1"/>
          <p:nvPr/>
        </p:nvSpPr>
        <p:spPr>
          <a:xfrm>
            <a:off x="4190172" y="5818382"/>
            <a:ext cx="30662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Cost of </a:t>
            </a:r>
            <a:r>
              <a:rPr lang="it-IT" dirty="0" err="1"/>
              <a:t>Debt</a:t>
            </a:r>
            <a:r>
              <a:rPr lang="it-IT" dirty="0"/>
              <a:t> </a:t>
            </a:r>
            <a:r>
              <a:rPr lang="it-IT" dirty="0" err="1"/>
              <a:t>after</a:t>
            </a:r>
            <a:r>
              <a:rPr lang="it-IT" dirty="0"/>
              <a:t> taxes  </a:t>
            </a:r>
          </a:p>
        </p:txBody>
      </p:sp>
    </p:spTree>
    <p:extLst>
      <p:ext uri="{BB962C8B-B14F-4D97-AF65-F5344CB8AC3E}">
        <p14:creationId xmlns:p14="http://schemas.microsoft.com/office/powerpoint/2010/main" val="1147496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5CFB72D-F0F2-4CA2-AF94-1640A67EF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cost of </a:t>
            </a:r>
            <a:r>
              <a:rPr lang="it-IT" dirty="0" err="1"/>
              <a:t>debt</a:t>
            </a:r>
            <a:r>
              <a:rPr lang="it-IT" dirty="0"/>
              <a:t>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0C7E77B-70FC-4DF1-AA5B-C460E9F8C9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Calculate the total amount of interest the company is paying on each of its debts for the year. </a:t>
            </a:r>
          </a:p>
          <a:p>
            <a:r>
              <a:rPr lang="en-US" dirty="0"/>
              <a:t>Then  divide this number by the total of all debt.</a:t>
            </a:r>
          </a:p>
          <a:p>
            <a:r>
              <a:rPr lang="en-US" dirty="0">
                <a:solidFill>
                  <a:srgbClr val="FF0000"/>
                </a:solidFill>
              </a:rPr>
              <a:t>The quotient is its cost of debt.</a:t>
            </a:r>
          </a:p>
          <a:p>
            <a:r>
              <a:rPr lang="en-US" u="sng" dirty="0"/>
              <a:t>To calculate after-tax cost of debt:  subtract a company's effective tax rate from 1, and multiply the difference by its cost of debt. 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5035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F98FDD5-F728-40AF-B963-39E4AC590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cost of Equity </a:t>
            </a:r>
          </a:p>
        </p:txBody>
      </p:sp>
      <p:pic>
        <p:nvPicPr>
          <p:cNvPr id="4" name="Segnaposto contenuto 3">
            <a:extLst>
              <a:ext uri="{FF2B5EF4-FFF2-40B4-BE49-F238E27FC236}">
                <a16:creationId xmlns:a16="http://schemas.microsoft.com/office/drawing/2014/main" id="{420831C6-3365-45A1-8975-A22FFEC71D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71202" y="2418481"/>
            <a:ext cx="10133122" cy="1018973"/>
          </a:xfrm>
          <a:prstGeom prst="rect">
            <a:avLst/>
          </a:prstGeom>
        </p:spPr>
      </p:pic>
      <p:sp>
        <p:nvSpPr>
          <p:cNvPr id="5" name="Parentesi graffa aperta 4">
            <a:extLst>
              <a:ext uri="{FF2B5EF4-FFF2-40B4-BE49-F238E27FC236}">
                <a16:creationId xmlns:a16="http://schemas.microsoft.com/office/drawing/2014/main" id="{A830286A-F5C7-4715-AC3F-4FB2CFABA40D}"/>
              </a:ext>
            </a:extLst>
          </p:cNvPr>
          <p:cNvSpPr/>
          <p:nvPr/>
        </p:nvSpPr>
        <p:spPr>
          <a:xfrm rot="16200000">
            <a:off x="992726" y="3464230"/>
            <a:ext cx="1661636" cy="160808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Parentesi graffa aperta 5">
            <a:extLst>
              <a:ext uri="{FF2B5EF4-FFF2-40B4-BE49-F238E27FC236}">
                <a16:creationId xmlns:a16="http://schemas.microsoft.com/office/drawing/2014/main" id="{1A5460AB-41B6-407B-BB4C-E0D8B8147915}"/>
              </a:ext>
            </a:extLst>
          </p:cNvPr>
          <p:cNvSpPr/>
          <p:nvPr/>
        </p:nvSpPr>
        <p:spPr>
          <a:xfrm rot="16200000">
            <a:off x="3415361" y="3464231"/>
            <a:ext cx="1661636" cy="160808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Parentesi graffa aperta 6">
            <a:extLst>
              <a:ext uri="{FF2B5EF4-FFF2-40B4-BE49-F238E27FC236}">
                <a16:creationId xmlns:a16="http://schemas.microsoft.com/office/drawing/2014/main" id="{1EBA863B-A2C7-44D9-B127-D014C6C7072B}"/>
              </a:ext>
            </a:extLst>
          </p:cNvPr>
          <p:cNvSpPr/>
          <p:nvPr/>
        </p:nvSpPr>
        <p:spPr>
          <a:xfrm rot="16200000">
            <a:off x="5370286" y="3464230"/>
            <a:ext cx="1661636" cy="160808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Parentesi graffa aperta 7">
            <a:extLst>
              <a:ext uri="{FF2B5EF4-FFF2-40B4-BE49-F238E27FC236}">
                <a16:creationId xmlns:a16="http://schemas.microsoft.com/office/drawing/2014/main" id="{18E83A22-62C6-4F12-B53C-222D496F0D72}"/>
              </a:ext>
            </a:extLst>
          </p:cNvPr>
          <p:cNvSpPr/>
          <p:nvPr/>
        </p:nvSpPr>
        <p:spPr>
          <a:xfrm rot="16200000">
            <a:off x="9776739" y="3464231"/>
            <a:ext cx="1661636" cy="160808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4081F192-13A0-4879-A1A3-E29D1CEF1DCE}"/>
              </a:ext>
            </a:extLst>
          </p:cNvPr>
          <p:cNvSpPr txBox="1"/>
          <p:nvPr/>
        </p:nvSpPr>
        <p:spPr>
          <a:xfrm>
            <a:off x="398237" y="5376091"/>
            <a:ext cx="25709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Cost of equity 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5A045949-28E4-473B-ABD0-8115C0406786}"/>
              </a:ext>
            </a:extLst>
          </p:cNvPr>
          <p:cNvSpPr txBox="1"/>
          <p:nvPr/>
        </p:nvSpPr>
        <p:spPr>
          <a:xfrm>
            <a:off x="3156621" y="5408407"/>
            <a:ext cx="2570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/>
              <a:t>Systematic</a:t>
            </a:r>
            <a:r>
              <a:rPr lang="it-IT" dirty="0"/>
              <a:t> risk of the </a:t>
            </a:r>
            <a:r>
              <a:rPr lang="it-IT" dirty="0" err="1"/>
              <a:t>firm</a:t>
            </a:r>
            <a:endParaRPr lang="it-IT" dirty="0"/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818BE849-1C4E-4AF8-89C7-6D64808B39B9}"/>
              </a:ext>
            </a:extLst>
          </p:cNvPr>
          <p:cNvSpPr txBox="1"/>
          <p:nvPr/>
        </p:nvSpPr>
        <p:spPr>
          <a:xfrm>
            <a:off x="5397062" y="5376091"/>
            <a:ext cx="27904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Average cost of Equity for the </a:t>
            </a:r>
            <a:r>
              <a:rPr lang="it-IT" dirty="0" err="1"/>
              <a:t>industry</a:t>
            </a:r>
            <a:r>
              <a:rPr lang="it-IT" dirty="0"/>
              <a:t>/business (</a:t>
            </a:r>
            <a:r>
              <a:rPr lang="it-IT" dirty="0" err="1"/>
              <a:t>considering</a:t>
            </a:r>
            <a:r>
              <a:rPr lang="it-IT" dirty="0"/>
              <a:t> the peer group of comparables companies)  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66E0D0F0-CA8D-4F88-A67C-708784B46EE1}"/>
              </a:ext>
            </a:extLst>
          </p:cNvPr>
          <p:cNvSpPr txBox="1"/>
          <p:nvPr/>
        </p:nvSpPr>
        <p:spPr>
          <a:xfrm>
            <a:off x="9246476" y="5376091"/>
            <a:ext cx="25709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Risk free rate, </a:t>
            </a:r>
            <a:r>
              <a:rPr lang="it-IT" dirty="0" err="1"/>
              <a:t>usually</a:t>
            </a:r>
            <a:r>
              <a:rPr lang="it-IT" dirty="0"/>
              <a:t> </a:t>
            </a:r>
            <a:r>
              <a:rPr lang="it-IT" dirty="0" err="1"/>
              <a:t>assumed</a:t>
            </a:r>
            <a:r>
              <a:rPr lang="it-IT" dirty="0"/>
              <a:t> </a:t>
            </a:r>
            <a:r>
              <a:rPr lang="it-IT" dirty="0" err="1"/>
              <a:t>equal</a:t>
            </a:r>
            <a:r>
              <a:rPr lang="it-IT" dirty="0"/>
              <a:t> to 10-Year Government Bond </a:t>
            </a:r>
            <a:r>
              <a:rPr lang="it-IT" dirty="0" err="1"/>
              <a:t>Yields</a:t>
            </a:r>
            <a:r>
              <a:rPr lang="it-I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212865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524</Words>
  <Application>Microsoft Office PowerPoint</Application>
  <PresentationFormat>Widescreen</PresentationFormat>
  <Paragraphs>62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Tema di Office</vt:lpstr>
      <vt:lpstr>Capital Budgeting</vt:lpstr>
      <vt:lpstr>Ted talks: Margrethe Vestager: The new age of corporate monopolies </vt:lpstr>
      <vt:lpstr>How to measure the Net Present Value of an investment </vt:lpstr>
      <vt:lpstr>Measuring the FCF </vt:lpstr>
      <vt:lpstr>FCFF</vt:lpstr>
      <vt:lpstr>FCFE</vt:lpstr>
      <vt:lpstr>The Weighed Average Cost of Capital </vt:lpstr>
      <vt:lpstr>The cost of debt </vt:lpstr>
      <vt:lpstr>The cost of Equity </vt:lpstr>
      <vt:lpstr>The cost of Equity </vt:lpstr>
      <vt:lpstr>Evaluating synergies: the linear approach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Synergies:  basic calculations</dc:title>
  <dc:creator>beatrice orlando</dc:creator>
  <cp:lastModifiedBy>beatrice orlando</cp:lastModifiedBy>
  <cp:revision>22</cp:revision>
  <dcterms:created xsi:type="dcterms:W3CDTF">2018-10-08T11:35:25Z</dcterms:created>
  <dcterms:modified xsi:type="dcterms:W3CDTF">2020-04-05T22:57:56Z</dcterms:modified>
</cp:coreProperties>
</file>